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38950" cy="9001125"/>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223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58023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2pPr>
      <a:lvl3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3pPr>
      <a:lvl4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4pPr>
      <a:lvl5pPr algn="l" rtl="0" eaLnBrk="0" fontAlgn="base" hangingPunct="0">
        <a:lnSpc>
          <a:spcPct val="90000"/>
        </a:lnSpc>
        <a:spcBef>
          <a:spcPct val="0"/>
        </a:spcBef>
        <a:spcAft>
          <a:spcPct val="0"/>
        </a:spcAft>
        <a:defRPr sz="4400">
          <a:solidFill>
            <a:schemeClr val="tx1"/>
          </a:solidFill>
          <a:latin typeface="Calibri" panose="020F0502020204030204" pitchFamily="34" charset="0"/>
        </a:defRPr>
      </a:lvl5pPr>
      <a:lvl6pPr marL="457200" algn="l" rtl="0" fontAlgn="base">
        <a:lnSpc>
          <a:spcPct val="90000"/>
        </a:lnSpc>
        <a:spcBef>
          <a:spcPct val="0"/>
        </a:spcBef>
        <a:spcAft>
          <a:spcPct val="0"/>
        </a:spcAft>
        <a:defRPr sz="4400">
          <a:solidFill>
            <a:schemeClr val="tx1"/>
          </a:solidFill>
          <a:latin typeface="Calibri" panose="020F0502020204030204" pitchFamily="34" charset="0"/>
        </a:defRPr>
      </a:lvl6pPr>
      <a:lvl7pPr marL="914400" algn="l" rtl="0" fontAlgn="base">
        <a:lnSpc>
          <a:spcPct val="90000"/>
        </a:lnSpc>
        <a:spcBef>
          <a:spcPct val="0"/>
        </a:spcBef>
        <a:spcAft>
          <a:spcPct val="0"/>
        </a:spcAft>
        <a:defRPr sz="4400">
          <a:solidFill>
            <a:schemeClr val="tx1"/>
          </a:solidFill>
          <a:latin typeface="Calibri" panose="020F0502020204030204" pitchFamily="34" charset="0"/>
        </a:defRPr>
      </a:lvl7pPr>
      <a:lvl8pPr marL="1371600" algn="l" rtl="0" fontAlgn="base">
        <a:lnSpc>
          <a:spcPct val="90000"/>
        </a:lnSpc>
        <a:spcBef>
          <a:spcPct val="0"/>
        </a:spcBef>
        <a:spcAft>
          <a:spcPct val="0"/>
        </a:spcAft>
        <a:defRPr sz="4400">
          <a:solidFill>
            <a:schemeClr val="tx1"/>
          </a:solidFill>
          <a:latin typeface="Calibri" panose="020F0502020204030204" pitchFamily="34" charset="0"/>
        </a:defRPr>
      </a:lvl8pPr>
      <a:lvl9pPr marL="1828800" algn="l" rtl="0" fontAlgn="base">
        <a:lnSpc>
          <a:spcPct val="90000"/>
        </a:lnSpc>
        <a:spcBef>
          <a:spcPct val="0"/>
        </a:spcBef>
        <a:spcAft>
          <a:spcPct val="0"/>
        </a:spcAft>
        <a:defRPr sz="4400">
          <a:solidFill>
            <a:schemeClr val="tx1"/>
          </a:solidFill>
          <a:latin typeface="Calibri" panose="020F05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a:extLst>
              <a:ext uri="{FF2B5EF4-FFF2-40B4-BE49-F238E27FC236}">
                <a16:creationId xmlns:a16="http://schemas.microsoft.com/office/drawing/2014/main" id="{5E5FB349-BE27-4BDA-AC03-068CF1E8C7B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97213" y="893763"/>
            <a:ext cx="917575" cy="92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B72F164E-C6ED-4845-9912-2A992D164A97}"/>
              </a:ext>
            </a:extLst>
          </p:cNvPr>
          <p:cNvSpPr/>
          <p:nvPr/>
        </p:nvSpPr>
        <p:spPr>
          <a:xfrm>
            <a:off x="3197225" y="1838325"/>
            <a:ext cx="755650" cy="219075"/>
          </a:xfrm>
          <a:prstGeom prst="rect">
            <a:avLst/>
          </a:prstGeom>
        </p:spPr>
        <p:txBody>
          <a:bodyPr wrap="none" lIns="0" tIns="0" rIns="0" bIns="0"/>
          <a:lstStyle/>
          <a:p>
            <a:pPr algn="ctr" eaLnBrk="1" fontAlgn="auto" hangingPunct="1">
              <a:spcBef>
                <a:spcPts val="0"/>
              </a:spcBef>
              <a:spcAft>
                <a:spcPts val="1890"/>
              </a:spcAft>
              <a:defRPr/>
            </a:pPr>
            <a:r>
              <a:rPr lang="en-US" spc="-200">
                <a:solidFill>
                  <a:srgbClr val="B08419"/>
                </a:solidFill>
                <a:latin typeface="Gulim"/>
              </a:rPr>
              <a:t>★★★</a:t>
            </a:r>
          </a:p>
        </p:txBody>
      </p:sp>
      <p:sp>
        <p:nvSpPr>
          <p:cNvPr id="1028" name="Rectangle 3">
            <a:extLst>
              <a:ext uri="{FF2B5EF4-FFF2-40B4-BE49-F238E27FC236}">
                <a16:creationId xmlns:a16="http://schemas.microsoft.com/office/drawing/2014/main" id="{2BDD5FFA-BFC6-48EB-B772-8B1DB8DE6FF4}"/>
              </a:ext>
            </a:extLst>
          </p:cNvPr>
          <p:cNvSpPr>
            <a:spLocks noChangeArrowheads="1"/>
          </p:cNvSpPr>
          <p:nvPr/>
        </p:nvSpPr>
        <p:spPr bwMode="auto">
          <a:xfrm>
            <a:off x="1308100" y="2371725"/>
            <a:ext cx="4498975" cy="98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ts val="1613"/>
              </a:lnSpc>
              <a:spcBef>
                <a:spcPts val="1888"/>
              </a:spcBef>
              <a:spcAft>
                <a:spcPts val="1888"/>
              </a:spcAft>
            </a:pPr>
            <a:r>
              <a:rPr lang="en-US" altLang="id-ID" sz="1300" b="1">
                <a:latin typeface="Arial" panose="020B0604020202020204" pitchFamily="34" charset="0"/>
              </a:rPr>
              <a:t>SAMBUTAN INSPEKTUR JENDERAL KEMHAN PADA ACARA PENYEGARAN PENERAPAN PMK NOMOR 143 TAHUN 2018 DAN BIMBINGAN TEKNIS </a:t>
            </a:r>
            <a:r>
              <a:rPr lang="en-US" altLang="id-ID" sz="1300" b="1" i="1">
                <a:latin typeface="Arial" panose="020B0604020202020204" pitchFamily="34" charset="0"/>
              </a:rPr>
              <a:t>REVIEW</a:t>
            </a:r>
            <a:r>
              <a:rPr lang="en-US" altLang="id-ID" sz="1300" b="1">
                <a:latin typeface="Arial" panose="020B0604020202020204" pitchFamily="34" charset="0"/>
              </a:rPr>
              <a:t> LAPORAN KEUANGAN KEMENTERIAN PERTAHANAN</a:t>
            </a:r>
          </a:p>
        </p:txBody>
      </p:sp>
      <p:sp>
        <p:nvSpPr>
          <p:cNvPr id="5" name="Rectangle 4">
            <a:extLst>
              <a:ext uri="{FF2B5EF4-FFF2-40B4-BE49-F238E27FC236}">
                <a16:creationId xmlns:a16="http://schemas.microsoft.com/office/drawing/2014/main" id="{2C3FBA01-AD12-4084-AB67-50F37793108E}"/>
              </a:ext>
            </a:extLst>
          </p:cNvPr>
          <p:cNvSpPr/>
          <p:nvPr/>
        </p:nvSpPr>
        <p:spPr>
          <a:xfrm>
            <a:off x="698500" y="3773488"/>
            <a:ext cx="5711825" cy="4279900"/>
          </a:xfrm>
          <a:prstGeom prst="rect">
            <a:avLst/>
          </a:prstGeom>
        </p:spPr>
        <p:txBody>
          <a:bodyPr lIns="0" tIns="0" rIns="0" bIns="0"/>
          <a:lstStyle/>
          <a:p>
            <a:pPr algn="just" eaLnBrk="1" fontAlgn="auto" hangingPunct="1">
              <a:lnSpc>
                <a:spcPts val="1848"/>
              </a:lnSpc>
              <a:spcBef>
                <a:spcPts val="1890"/>
              </a:spcBef>
              <a:spcAft>
                <a:spcPts val="0"/>
              </a:spcAft>
              <a:defRPr/>
            </a:pPr>
            <a:r>
              <a:rPr lang="en-US" sz="1300" b="1">
                <a:latin typeface="Arial"/>
              </a:rPr>
              <a:t>YANG SAYA HORMATI : KEPALA AUDITORAT I A BPK RI,</a:t>
            </a:r>
          </a:p>
          <a:p>
            <a:pPr marL="2476500" eaLnBrk="1" fontAlgn="auto" hangingPunct="1">
              <a:lnSpc>
                <a:spcPts val="1848"/>
              </a:lnSpc>
              <a:spcBef>
                <a:spcPts val="0"/>
              </a:spcBef>
              <a:spcAft>
                <a:spcPts val="1050"/>
              </a:spcAft>
              <a:defRPr/>
            </a:pPr>
            <a:r>
              <a:rPr lang="en-US" sz="1300" b="1">
                <a:latin typeface="Arial"/>
              </a:rPr>
              <a:t>DIREKTUR PELAKSANAAN ANGGARAN DJPB KEMENKEU, DIREKTUR APK DJPB KEMENKEU, DIREKTUR PENGAWASAN HANKAM BPKP, </a:t>
            </a:r>
            <a:r>
              <a:rPr lang="la" sz="1300" b="1">
                <a:latin typeface="Arial"/>
              </a:rPr>
              <a:t>SERTA </a:t>
            </a:r>
            <a:r>
              <a:rPr lang="en-US" sz="1300" b="1">
                <a:latin typeface="Arial"/>
              </a:rPr>
              <a:t>HADIRIN SEKALIAN.</a:t>
            </a:r>
          </a:p>
          <a:p>
            <a:pPr algn="just" eaLnBrk="1" fontAlgn="auto" hangingPunct="1">
              <a:lnSpc>
                <a:spcPts val="1608"/>
              </a:lnSpc>
              <a:spcBef>
                <a:spcPts val="0"/>
              </a:spcBef>
              <a:spcAft>
                <a:spcPts val="0"/>
              </a:spcAft>
              <a:defRPr/>
            </a:pPr>
            <a:r>
              <a:rPr lang="en-US" sz="1300" b="1">
                <a:latin typeface="Arial"/>
              </a:rPr>
              <a:t>ASSALAMUALAIKUM WARAHMATULLAHI WABARAKATUH, SALAM SEJAHTERA BUAT KITA SEKALIAN,</a:t>
            </a:r>
          </a:p>
          <a:p>
            <a:pPr algn="just" eaLnBrk="1" fontAlgn="auto" hangingPunct="1">
              <a:lnSpc>
                <a:spcPts val="1608"/>
              </a:lnSpc>
              <a:spcBef>
                <a:spcPts val="0"/>
              </a:spcBef>
              <a:spcAft>
                <a:spcPts val="0"/>
              </a:spcAft>
              <a:defRPr/>
            </a:pPr>
            <a:r>
              <a:rPr lang="en-US" sz="1300" b="1">
                <a:latin typeface="Arial"/>
              </a:rPr>
              <a:t>SYALOOM,</a:t>
            </a:r>
          </a:p>
          <a:p>
            <a:pPr algn="just" eaLnBrk="1" fontAlgn="auto" hangingPunct="1">
              <a:spcBef>
                <a:spcPts val="0"/>
              </a:spcBef>
              <a:spcAft>
                <a:spcPts val="1470"/>
              </a:spcAft>
              <a:defRPr/>
            </a:pPr>
            <a:r>
              <a:rPr lang="en-US" sz="1300" b="1">
                <a:latin typeface="Arial"/>
              </a:rPr>
              <a:t>OM SWASTYASTU</a:t>
            </a:r>
          </a:p>
          <a:p>
            <a:pPr algn="just" eaLnBrk="1" fontAlgn="auto" hangingPunct="1">
              <a:lnSpc>
                <a:spcPts val="1848"/>
              </a:lnSpc>
              <a:spcBef>
                <a:spcPts val="0"/>
              </a:spcBef>
              <a:spcAft>
                <a:spcPts val="0"/>
              </a:spcAft>
              <a:defRPr/>
            </a:pPr>
            <a:r>
              <a:rPr lang="en-US" sz="1300">
                <a:latin typeface="Arial"/>
              </a:rPr>
              <a:t>MENGAWALI PERTEMUAN INI, MARILAH KITA MEMANJATKAN PUJI SYUKUR KE HADIRAT TUHAN YANG MAHA ESA, KARENA ATAS LIMPAHAN RAHMAT DAN KARUNIA-NYA, PADA HARI INI KITA DAPAT BERKUMPUL </a:t>
            </a:r>
            <a:r>
              <a:rPr lang="la" sz="1300">
                <a:latin typeface="Arial"/>
              </a:rPr>
              <a:t>DI </a:t>
            </a:r>
            <a:r>
              <a:rPr lang="en-US" sz="1300">
                <a:latin typeface="Arial"/>
              </a:rPr>
              <a:t>TEMPAT INI DALAM KEADAAN SEHAT WAL’AFIAT PADA ACARA PENYEGARAN PENERAPAN PMK NOMOR 143 TAHUN 2018 DAN BIMBINGAN TEKNIS </a:t>
            </a:r>
            <a:r>
              <a:rPr lang="en-US" sz="1300" i="1">
                <a:latin typeface="Arial"/>
              </a:rPr>
              <a:t>REVIEW</a:t>
            </a:r>
            <a:r>
              <a:rPr lang="en-US" sz="1300">
                <a:latin typeface="Arial"/>
              </a:rPr>
              <a:t> LAPORAN KEUANGAN KEMENTERIAN PERTAHANAN.</a:t>
            </a: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a:extLst>
              <a:ext uri="{FF2B5EF4-FFF2-40B4-BE49-F238E27FC236}">
                <a16:creationId xmlns:a16="http://schemas.microsoft.com/office/drawing/2014/main" id="{B1C1C49C-CBF4-4DA7-91D8-6E5AD4308685}"/>
              </a:ext>
            </a:extLst>
          </p:cNvPr>
          <p:cNvSpPr>
            <a:spLocks noChangeArrowheads="1"/>
          </p:cNvSpPr>
          <p:nvPr/>
        </p:nvSpPr>
        <p:spPr bwMode="auto">
          <a:xfrm>
            <a:off x="3495675" y="463550"/>
            <a:ext cx="109538"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id-ID" sz="1400">
                <a:latin typeface="Arial" panose="020B0604020202020204" pitchFamily="34" charset="0"/>
              </a:rPr>
              <a:t>2</a:t>
            </a:r>
          </a:p>
        </p:txBody>
      </p:sp>
      <p:sp>
        <p:nvSpPr>
          <p:cNvPr id="2051" name="Rectangle 2">
            <a:extLst>
              <a:ext uri="{FF2B5EF4-FFF2-40B4-BE49-F238E27FC236}">
                <a16:creationId xmlns:a16="http://schemas.microsoft.com/office/drawing/2014/main" id="{4B0BDB0D-4785-4626-9FB4-551C0C22C938}"/>
              </a:ext>
            </a:extLst>
          </p:cNvPr>
          <p:cNvSpPr>
            <a:spLocks noChangeArrowheads="1"/>
          </p:cNvSpPr>
          <p:nvPr/>
        </p:nvSpPr>
        <p:spPr bwMode="auto">
          <a:xfrm>
            <a:off x="698500" y="1014413"/>
            <a:ext cx="5711825"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id-ID" sz="1400">
                <a:latin typeface="Arial" panose="020B0604020202020204" pitchFamily="34" charset="0"/>
              </a:rPr>
              <a:t>HADIRIN YANG SAYA HORMATI,</a:t>
            </a:r>
          </a:p>
        </p:txBody>
      </p:sp>
      <p:sp>
        <p:nvSpPr>
          <p:cNvPr id="2052" name="Rectangle 3">
            <a:extLst>
              <a:ext uri="{FF2B5EF4-FFF2-40B4-BE49-F238E27FC236}">
                <a16:creationId xmlns:a16="http://schemas.microsoft.com/office/drawing/2014/main" id="{EBA20241-00F6-4BF6-A134-AF3E902CBF18}"/>
              </a:ext>
            </a:extLst>
          </p:cNvPr>
          <p:cNvSpPr>
            <a:spLocks noChangeArrowheads="1"/>
          </p:cNvSpPr>
          <p:nvPr/>
        </p:nvSpPr>
        <p:spPr bwMode="auto">
          <a:xfrm>
            <a:off x="698500" y="1471613"/>
            <a:ext cx="5711825" cy="644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850"/>
              </a:lnSpc>
              <a:spcAft>
                <a:spcPts val="1050"/>
              </a:spcAft>
            </a:pPr>
            <a:r>
              <a:rPr lang="en-US" altLang="id-ID" sz="1300">
                <a:latin typeface="Arial" panose="020B0604020202020204" pitchFamily="34" charset="0"/>
              </a:rPr>
              <a:t>BAHWA UNTUK MENJAMIN PELAKSANAAN ANGGARAN BELANJA NEGARA </a:t>
            </a:r>
            <a:r>
              <a:rPr lang="id-ID" altLang="id-ID" sz="1300">
                <a:latin typeface="Arial" panose="020B0604020202020204" pitchFamily="34" charset="0"/>
              </a:rPr>
              <a:t>DI </a:t>
            </a:r>
            <a:r>
              <a:rPr lang="en-US" altLang="id-ID" sz="1300">
                <a:latin typeface="Arial" panose="020B0604020202020204" pitchFamily="34" charset="0"/>
              </a:rPr>
              <a:t>LINGKUNGAN KEMENTERIAN PERTAHANAN DAN TENTARA NASIONAL INDONESIA DAPAT DILAKUKAN DENGAN BAIK DIPERLUKAN PEDOMAN PELAKSANAAN ANGGARAN BELANJA NEGARA YANG DAPAT MEMENUHI UNSUR TRANSPARANSI DAN AKUNTABILITAS SEPERTI YANG BERLAKU PADA KEMENTERIAN/LEMBAGA LAINNYA, MAKA DITERBITKAN PERATURAN MENTERI KEUANGAN REPUBLIK INDONESIA NOMOR: 143/PMK.05/2018 TANGGAL 31 OKTOBER 2018 TENTANG MEKANISME PELAKSANAAN ANGGARAN BELANJA NEGARA DI LINGKUNGAN KEMENTERIAN PERTAHANAN DAN TENTARA NASIONAL INDONESIA, SEBAGAI PENGGANTI PERATURAN SEBELUMNYA DISESUAIKAN DENGAN YANG BERLAKU DI KEMENTERIAN/LEMBAGA SAAT INI.</a:t>
            </a:r>
          </a:p>
          <a:p>
            <a:pPr algn="just" eaLnBrk="1" hangingPunct="1">
              <a:lnSpc>
                <a:spcPts val="1850"/>
              </a:lnSpc>
              <a:spcAft>
                <a:spcPts val="1050"/>
              </a:spcAft>
            </a:pPr>
            <a:r>
              <a:rPr lang="en-US" altLang="id-ID" sz="1300">
                <a:latin typeface="Arial" panose="020B0604020202020204" pitchFamily="34" charset="0"/>
              </a:rPr>
              <a:t>TAHUN 2019 MERUPAKAN TAHUN PERTAMA DITERAPKAN DAN DILAKSANAKANNYA PERATURAN INI, DIHARAPKAN SELURUH SATKER/SUBSATKER DI LINGKUNGAN KEMHAN DAPAT MELAKSANAKANNYA DAN MENJADI PEDOMAN DALAM PELAKSANAAN ANGGARAN DI SATKER/SUBSATKER, WALAUPUN DENGAN BERBAGAI KENDALA YANG MUNGKIN DIHADAPI.</a:t>
            </a:r>
          </a:p>
          <a:p>
            <a:pPr algn="just" eaLnBrk="1" hangingPunct="1">
              <a:lnSpc>
                <a:spcPts val="1850"/>
              </a:lnSpc>
            </a:pPr>
            <a:r>
              <a:rPr lang="en-US" altLang="id-ID" sz="1300">
                <a:latin typeface="Arial" panose="020B0604020202020204" pitchFamily="34" charset="0"/>
              </a:rPr>
              <a:t>KEGIATAN PENYEGARAN INI DILAKSANAKAN DENGAN TUJUAN UNTUK MENGINGATKAN KEMBALI AGAR PELAKSANAAN ANGGARAN TETAP PADA KORIDORNYA, </a:t>
            </a:r>
            <a:r>
              <a:rPr lang="id-ID" altLang="id-ID" sz="1300">
                <a:latin typeface="Arial" panose="020B0604020202020204" pitchFamily="34" charset="0"/>
              </a:rPr>
              <a:t>SERTA </a:t>
            </a:r>
            <a:r>
              <a:rPr lang="en-US" altLang="id-ID" sz="1300">
                <a:latin typeface="Arial" panose="020B0604020202020204" pitchFamily="34" charset="0"/>
              </a:rPr>
              <a:t>UNTUK MENGETAHUI SEJAUH MANA PELAKSANAAN PMK NOMOR 143 TAHUN 2018, SEHINGGA DIPEROLEH MASUKAN DAN SARAN GUNA PENYEMPURNAANNYA.</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0F4D72F8-F8B4-4D49-BB5F-DB2756A851AB}"/>
              </a:ext>
            </a:extLst>
          </p:cNvPr>
          <p:cNvSpPr>
            <a:spLocks noChangeArrowheads="1"/>
          </p:cNvSpPr>
          <p:nvPr/>
        </p:nvSpPr>
        <p:spPr bwMode="auto">
          <a:xfrm>
            <a:off x="3498850" y="463550"/>
            <a:ext cx="109538"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id-ID" sz="1400">
                <a:latin typeface="Arial" panose="020B0604020202020204" pitchFamily="34" charset="0"/>
              </a:rPr>
              <a:t>3</a:t>
            </a:r>
          </a:p>
        </p:txBody>
      </p:sp>
      <p:sp>
        <p:nvSpPr>
          <p:cNvPr id="3075" name="Rectangle 2">
            <a:extLst>
              <a:ext uri="{FF2B5EF4-FFF2-40B4-BE49-F238E27FC236}">
                <a16:creationId xmlns:a16="http://schemas.microsoft.com/office/drawing/2014/main" id="{57B3859C-8A3B-4CB1-98F2-0290DEDF41A3}"/>
              </a:ext>
            </a:extLst>
          </p:cNvPr>
          <p:cNvSpPr>
            <a:spLocks noChangeArrowheads="1"/>
          </p:cNvSpPr>
          <p:nvPr/>
        </p:nvSpPr>
        <p:spPr bwMode="auto">
          <a:xfrm>
            <a:off x="698500" y="811213"/>
            <a:ext cx="5732463"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id-ID" sz="1400">
                <a:latin typeface="Arial" panose="020B0604020202020204" pitchFamily="34" charset="0"/>
              </a:rPr>
              <a:t>HADIRIN YANG SAYA HORMATI,</a:t>
            </a:r>
          </a:p>
        </p:txBody>
      </p:sp>
      <p:sp>
        <p:nvSpPr>
          <p:cNvPr id="3076" name="Rectangle 3">
            <a:extLst>
              <a:ext uri="{FF2B5EF4-FFF2-40B4-BE49-F238E27FC236}">
                <a16:creationId xmlns:a16="http://schemas.microsoft.com/office/drawing/2014/main" id="{EE2037F6-ACEF-4230-A138-342248E858C8}"/>
              </a:ext>
            </a:extLst>
          </p:cNvPr>
          <p:cNvSpPr>
            <a:spLocks noChangeArrowheads="1"/>
          </p:cNvSpPr>
          <p:nvPr/>
        </p:nvSpPr>
        <p:spPr bwMode="auto">
          <a:xfrm>
            <a:off x="698500" y="1271588"/>
            <a:ext cx="5732463" cy="576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850"/>
              </a:lnSpc>
              <a:spcAft>
                <a:spcPts val="1050"/>
              </a:spcAft>
            </a:pPr>
            <a:r>
              <a:rPr lang="en-US" altLang="id-ID" sz="1300">
                <a:latin typeface="Arial" panose="020B0604020202020204" pitchFamily="34" charset="0"/>
              </a:rPr>
              <a:t>TELAH KITA KETAHUI BERSAMA BAHWA BPK RI TELAH MEMBERIKAN OPINI </a:t>
            </a:r>
            <a:r>
              <a:rPr lang="en-US" altLang="id-ID" sz="1300" b="1">
                <a:latin typeface="Arial" panose="020B0604020202020204" pitchFamily="34" charset="0"/>
              </a:rPr>
              <a:t>“WAJAR TANPA PENGECUALIAN </a:t>
            </a:r>
            <a:r>
              <a:rPr lang="id-ID" altLang="id-ID" sz="1300" b="1">
                <a:latin typeface="Arial" panose="020B0604020202020204" pitchFamily="34" charset="0"/>
              </a:rPr>
              <a:t>(WTP)” </a:t>
            </a:r>
            <a:r>
              <a:rPr lang="en-US" altLang="id-ID" sz="1300">
                <a:latin typeface="Arial" panose="020B0604020202020204" pitchFamily="34" charset="0"/>
              </a:rPr>
              <a:t>ATAS LAPORAN KEUANGAN KEMENTERIAN PERTAHANAN TAHUN ANGGARAN 2018. PERJUANGAN MEMPEROLEH OPINI WTP SANGAT BERAT, BERTURUT TURUT SELAMA 3 TAHUN SEBELUMNYA LAPORAN KEUANGAN KEMHAN SELALU MENDAPATKAN OPINI WDP, INI MERUPAKAN USAHA DAN KERJA KERAS KITA BERSAMA. UPAYA KITA AKAN MENJADI LEBIH BERAT DALAM MEMPERTAHANKAN OPINI WTP INI PADA MASA YANG AKAN DATANG. UNTUK ITU DIPERLUKAN KOMITMEN BERSAMA DI DALAM MELAKSANAKAN PMK NOMOR 143 TAHUN 2018.</a:t>
            </a:r>
          </a:p>
          <a:p>
            <a:pPr algn="just" eaLnBrk="1" hangingPunct="1">
              <a:spcAft>
                <a:spcPts val="1675"/>
              </a:spcAft>
            </a:pPr>
            <a:r>
              <a:rPr lang="en-US" altLang="id-ID" sz="1300">
                <a:latin typeface="Arial" panose="020B0604020202020204" pitchFamily="34" charset="0"/>
              </a:rPr>
              <a:t>HADIRIN YANG SAYA HORMATI,</a:t>
            </a:r>
          </a:p>
          <a:p>
            <a:pPr algn="just" eaLnBrk="1" hangingPunct="1">
              <a:lnSpc>
                <a:spcPts val="1850"/>
              </a:lnSpc>
            </a:pPr>
            <a:r>
              <a:rPr lang="en-US" altLang="id-ID" sz="1300">
                <a:latin typeface="Arial" panose="020B0604020202020204" pitchFamily="34" charset="0"/>
              </a:rPr>
              <a:t>SETELAH PENYEGARAN PMK NOMOR 143 TAHUN 2018, KEGIATAN AKAN DILANJUTKAN DENGAN BIMBINGAN TEKNIS </a:t>
            </a:r>
            <a:r>
              <a:rPr lang="en-US" altLang="id-ID" sz="1300" i="1">
                <a:latin typeface="Arial" panose="020B0604020202020204" pitchFamily="34" charset="0"/>
              </a:rPr>
              <a:t>REVIEW </a:t>
            </a:r>
            <a:r>
              <a:rPr lang="en-US" altLang="id-ID" sz="1300">
                <a:latin typeface="Arial" panose="020B0604020202020204" pitchFamily="34" charset="0"/>
              </a:rPr>
              <a:t>LAPORAN KEUANGAN KEMHAN BAGI AUDITOR </a:t>
            </a:r>
            <a:r>
              <a:rPr lang="id-ID" altLang="id-ID" sz="1300">
                <a:latin typeface="Arial" panose="020B0604020202020204" pitchFamily="34" charset="0"/>
              </a:rPr>
              <a:t>DI </a:t>
            </a:r>
            <a:r>
              <a:rPr lang="en-US" altLang="id-ID" sz="1300">
                <a:latin typeface="Arial" panose="020B0604020202020204" pitchFamily="34" charset="0"/>
              </a:rPr>
              <a:t>LINGKUNGAN ITJEN KEMHAN, DENGAN MAKSUD UNTUK MEMBERIKAN PEMAHAMAN YANG SAMA BAGI AUDITOR ITJEN KEMHAN TENTANG PELAKSANAAN </a:t>
            </a:r>
            <a:r>
              <a:rPr lang="en-US" altLang="id-ID" sz="1300" i="1">
                <a:latin typeface="Arial" panose="020B0604020202020204" pitchFamily="34" charset="0"/>
              </a:rPr>
              <a:t>REVIEW</a:t>
            </a:r>
            <a:r>
              <a:rPr lang="en-US" altLang="id-ID" sz="1300">
                <a:latin typeface="Arial" panose="020B0604020202020204" pitchFamily="34" charset="0"/>
              </a:rPr>
              <a:t> ATAS LAPORAN KEUANGAN KEMHAN SESUAI PMK NOMOR 143 TAHUN 2018 DISELURUH SATKER/SUBSATKER JAJARAN KEMHAN DAN TNI, </a:t>
            </a:r>
            <a:r>
              <a:rPr lang="id-ID" altLang="id-ID" sz="1300">
                <a:latin typeface="Arial" panose="020B0604020202020204" pitchFamily="34" charset="0"/>
              </a:rPr>
              <a:t>DIMANA </a:t>
            </a:r>
            <a:r>
              <a:rPr lang="en-US" altLang="id-ID" sz="1300">
                <a:latin typeface="Arial" panose="020B0604020202020204" pitchFamily="34" charset="0"/>
              </a:rPr>
              <a:t>POLA PENGELOLAAN APBN TELAH MENGGUNAKAN DIPA SEBAGAI DASAR PELAKSANAAN KEGIATAN YANG AKAN BERDAMPAK PADA PROSES PENYUSUNAN LAPORAN KEUANGAN.</a:t>
            </a:r>
          </a:p>
        </p:txBody>
      </p: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F51C5A61-F352-43B7-8D40-AEA6AE83493A}"/>
              </a:ext>
            </a:extLst>
          </p:cNvPr>
          <p:cNvSpPr>
            <a:spLocks noChangeArrowheads="1"/>
          </p:cNvSpPr>
          <p:nvPr/>
        </p:nvSpPr>
        <p:spPr bwMode="auto">
          <a:xfrm>
            <a:off x="3495675" y="463550"/>
            <a:ext cx="112713" cy="14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id-ID" sz="1400">
                <a:latin typeface="Arial" panose="020B0604020202020204" pitchFamily="34" charset="0"/>
              </a:rPr>
              <a:t>4</a:t>
            </a:r>
          </a:p>
        </p:txBody>
      </p:sp>
      <p:sp>
        <p:nvSpPr>
          <p:cNvPr id="4099" name="Rectangle 2">
            <a:extLst>
              <a:ext uri="{FF2B5EF4-FFF2-40B4-BE49-F238E27FC236}">
                <a16:creationId xmlns:a16="http://schemas.microsoft.com/office/drawing/2014/main" id="{30C41F7E-B686-4D00-8BC4-5DD315DE8863}"/>
              </a:ext>
            </a:extLst>
          </p:cNvPr>
          <p:cNvSpPr>
            <a:spLocks noChangeArrowheads="1"/>
          </p:cNvSpPr>
          <p:nvPr/>
        </p:nvSpPr>
        <p:spPr bwMode="auto">
          <a:xfrm>
            <a:off x="704850" y="811213"/>
            <a:ext cx="5705475"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en-US" altLang="id-ID" sz="1400">
                <a:latin typeface="Arial" panose="020B0604020202020204" pitchFamily="34" charset="0"/>
              </a:rPr>
              <a:t>HADIRIN YANG SAYA HORMATI,</a:t>
            </a:r>
          </a:p>
        </p:txBody>
      </p:sp>
      <p:sp>
        <p:nvSpPr>
          <p:cNvPr id="4100" name="Rectangle 3">
            <a:extLst>
              <a:ext uri="{FF2B5EF4-FFF2-40B4-BE49-F238E27FC236}">
                <a16:creationId xmlns:a16="http://schemas.microsoft.com/office/drawing/2014/main" id="{69D34F4E-02AE-43EC-B21E-8F55B67C2B12}"/>
              </a:ext>
            </a:extLst>
          </p:cNvPr>
          <p:cNvSpPr>
            <a:spLocks noChangeArrowheads="1"/>
          </p:cNvSpPr>
          <p:nvPr/>
        </p:nvSpPr>
        <p:spPr bwMode="auto">
          <a:xfrm>
            <a:off x="704850" y="1271588"/>
            <a:ext cx="5705475" cy="385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just" eaLnBrk="1" hangingPunct="1">
              <a:lnSpc>
                <a:spcPts val="1850"/>
              </a:lnSpc>
            </a:pPr>
            <a:r>
              <a:rPr lang="en-US" altLang="id-ID" sz="1300">
                <a:latin typeface="Arial" panose="020B0604020202020204" pitchFamily="34" charset="0"/>
              </a:rPr>
              <a:t>SEBELUM MENGAKHIRI SAMBUTAN INI SAYA UCAPKAN TERIMA KASIH KEPADA SEMUA PIHAK YANG TELAH BERPERAN AKTIF SEHINGGA KEGIATAN INI DAPAT BERJALAN SESUAI DENGAN RENCANA DAN SASARAN YANG DITETAPKAN.</a:t>
            </a:r>
          </a:p>
          <a:p>
            <a:pPr algn="just" eaLnBrk="1" hangingPunct="1">
              <a:lnSpc>
                <a:spcPts val="1850"/>
              </a:lnSpc>
              <a:spcAft>
                <a:spcPts val="1050"/>
              </a:spcAft>
            </a:pPr>
            <a:r>
              <a:rPr lang="en-US" altLang="id-ID" sz="1300">
                <a:latin typeface="Arial" panose="020B0604020202020204" pitchFamily="34" charset="0"/>
              </a:rPr>
              <a:t>DEMIKIAN SAMBUTAN SINGKAT YANG DAPAT SAYA SAMPAIKAN, DENGAN INI KEGIATAN PENYEGARAN PENERAPAN PMK 143 TAHUN 2018 DAN BIMBINGAN TEKNIS </a:t>
            </a:r>
            <a:r>
              <a:rPr lang="en-US" altLang="id-ID" sz="1300" i="1">
                <a:latin typeface="Arial" panose="020B0604020202020204" pitchFamily="34" charset="0"/>
              </a:rPr>
              <a:t>REVIEW</a:t>
            </a:r>
            <a:r>
              <a:rPr lang="en-US" altLang="id-ID" sz="1300">
                <a:latin typeface="Arial" panose="020B0604020202020204" pitchFamily="34" charset="0"/>
              </a:rPr>
              <a:t> LAPORAN KEUANGAN KEMENTERIAN PERTAHANAN SECARA RESMI SAYA NYATAKAN DIBUKA. SEMOGA TUHAN YANG MAHA ESA SENANTIASA MEMBERIKAN PETUNJUK, BIMBINGAN DAN KEKUATAN KEPADA KITA DALAM MELANJUTKAN PENGABDIAN KEPADA BANGSA DAN NEGARA.</a:t>
            </a:r>
          </a:p>
          <a:p>
            <a:pPr algn="just" eaLnBrk="1" hangingPunct="1">
              <a:spcAft>
                <a:spcPts val="425"/>
              </a:spcAft>
            </a:pPr>
            <a:r>
              <a:rPr lang="en-US" altLang="id-ID" sz="1300">
                <a:latin typeface="Arial" panose="020B0604020202020204" pitchFamily="34" charset="0"/>
              </a:rPr>
              <a:t>SEKIAN DAN TERIMA KASIH</a:t>
            </a:r>
          </a:p>
          <a:p>
            <a:pPr eaLnBrk="1" hangingPunct="1">
              <a:lnSpc>
                <a:spcPts val="1613"/>
              </a:lnSpc>
            </a:pPr>
            <a:r>
              <a:rPr lang="en-US" altLang="id-ID" sz="1300">
                <a:latin typeface="Arial" panose="020B0604020202020204" pitchFamily="34" charset="0"/>
              </a:rPr>
              <a:t>WASSALAMU’ALAIKUM WARAHMATULLAHI WABARAKATUH, SALAM SEJAHTERA,</a:t>
            </a:r>
          </a:p>
          <a:p>
            <a:pPr algn="just" eaLnBrk="1" hangingPunct="1">
              <a:lnSpc>
                <a:spcPts val="1613"/>
              </a:lnSpc>
              <a:spcAft>
                <a:spcPts val="2313"/>
              </a:spcAft>
            </a:pPr>
            <a:r>
              <a:rPr lang="en-US" altLang="id-ID" sz="1300">
                <a:latin typeface="Arial" panose="020B0604020202020204" pitchFamily="34" charset="0"/>
              </a:rPr>
              <a:t>OM SHANTI SHANTI SHANTI OM.</a:t>
            </a:r>
          </a:p>
        </p:txBody>
      </p:sp>
      <p:sp>
        <p:nvSpPr>
          <p:cNvPr id="4101" name="Rectangle 4">
            <a:extLst>
              <a:ext uri="{FF2B5EF4-FFF2-40B4-BE49-F238E27FC236}">
                <a16:creationId xmlns:a16="http://schemas.microsoft.com/office/drawing/2014/main" id="{E1F071B0-8E81-45C5-BA6F-AC54469EB61A}"/>
              </a:ext>
            </a:extLst>
          </p:cNvPr>
          <p:cNvSpPr>
            <a:spLocks noChangeArrowheads="1"/>
          </p:cNvSpPr>
          <p:nvPr/>
        </p:nvSpPr>
        <p:spPr bwMode="auto">
          <a:xfrm>
            <a:off x="3340100" y="5589588"/>
            <a:ext cx="200342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ts val="3100"/>
              </a:lnSpc>
              <a:spcBef>
                <a:spcPts val="2313"/>
              </a:spcBef>
              <a:spcAft>
                <a:spcPts val="3575"/>
              </a:spcAft>
            </a:pPr>
            <a:r>
              <a:rPr lang="en-US" altLang="id-ID" sz="1700">
                <a:latin typeface="Arial" panose="020B0604020202020204" pitchFamily="34" charset="0"/>
              </a:rPr>
              <a:t>Jakarta, 3 Juli 2019 Inspektur Jenderal,</a:t>
            </a:r>
          </a:p>
        </p:txBody>
      </p:sp>
      <p:sp>
        <p:nvSpPr>
          <p:cNvPr id="4102" name="Rectangle 5">
            <a:extLst>
              <a:ext uri="{FF2B5EF4-FFF2-40B4-BE49-F238E27FC236}">
                <a16:creationId xmlns:a16="http://schemas.microsoft.com/office/drawing/2014/main" id="{93BD17BD-1D3E-48EC-BCED-922316EC73F3}"/>
              </a:ext>
            </a:extLst>
          </p:cNvPr>
          <p:cNvSpPr>
            <a:spLocks noChangeArrowheads="1"/>
          </p:cNvSpPr>
          <p:nvPr/>
        </p:nvSpPr>
        <p:spPr bwMode="auto">
          <a:xfrm>
            <a:off x="2538413" y="7065963"/>
            <a:ext cx="36068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lnSpc>
                <a:spcPts val="2113"/>
              </a:lnSpc>
              <a:spcBef>
                <a:spcPts val="3575"/>
              </a:spcBef>
            </a:pPr>
            <a:r>
              <a:rPr lang="en-US" altLang="id-ID" sz="1700">
                <a:latin typeface="Arial" panose="020B0604020202020204" pitchFamily="34" charset="0"/>
              </a:rPr>
              <a:t>Dr. </a:t>
            </a:r>
            <a:r>
              <a:rPr lang="id-ID" altLang="id-ID" sz="1700">
                <a:latin typeface="Arial" panose="020B0604020202020204" pitchFamily="34" charset="0"/>
              </a:rPr>
              <a:t>Didit </a:t>
            </a:r>
            <a:r>
              <a:rPr lang="en-US" altLang="id-ID" sz="1700">
                <a:latin typeface="Arial" panose="020B0604020202020204" pitchFamily="34" charset="0"/>
              </a:rPr>
              <a:t>Herdiawan, M.P.A., M.B.A. Laksamana Madya TNI</a:t>
            </a: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600</Words>
  <Application>Microsoft Office PowerPoint</Application>
  <PresentationFormat>Custom</PresentationFormat>
  <Paragraphs>27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Gulim</vt:lpstr>
      <vt:lpstr>Arial</vt:lpstr>
      <vt:lpstr>Calibri</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Axioo</dc:creator>
  <cp:keywords/>
  <cp:lastModifiedBy>itku jkt</cp:lastModifiedBy>
  <cp:revision>1</cp:revision>
  <dcterms:modified xsi:type="dcterms:W3CDTF">2019-07-02T11:14:57Z</dcterms:modified>
</cp:coreProperties>
</file>