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 id="2147483723" r:id="rId3"/>
  </p:sldMasterIdLst>
  <p:notesMasterIdLst>
    <p:notesMasterId r:id="rId27"/>
  </p:notesMasterIdLst>
  <p:handoutMasterIdLst>
    <p:handoutMasterId r:id="rId28"/>
  </p:handoutMasterIdLst>
  <p:sldIdLst>
    <p:sldId id="318" r:id="rId4"/>
    <p:sldId id="258" r:id="rId5"/>
    <p:sldId id="322" r:id="rId6"/>
    <p:sldId id="321" r:id="rId7"/>
    <p:sldId id="259" r:id="rId8"/>
    <p:sldId id="260" r:id="rId9"/>
    <p:sldId id="261" r:id="rId10"/>
    <p:sldId id="306" r:id="rId11"/>
    <p:sldId id="307" r:id="rId12"/>
    <p:sldId id="311" r:id="rId13"/>
    <p:sldId id="308" r:id="rId14"/>
    <p:sldId id="309" r:id="rId15"/>
    <p:sldId id="310" r:id="rId16"/>
    <p:sldId id="313" r:id="rId17"/>
    <p:sldId id="316" r:id="rId18"/>
    <p:sldId id="317" r:id="rId19"/>
    <p:sldId id="319" r:id="rId20"/>
    <p:sldId id="323" r:id="rId21"/>
    <p:sldId id="329" r:id="rId22"/>
    <p:sldId id="325" r:id="rId23"/>
    <p:sldId id="327" r:id="rId24"/>
    <p:sldId id="326" r:id="rId25"/>
    <p:sldId id="324" r:id="rId26"/>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3300"/>
    <a:srgbClr val="003E00"/>
    <a:srgbClr val="FFFF6D"/>
    <a:srgbClr val="FFFFCC"/>
    <a:srgbClr val="FFFFFF"/>
    <a:srgbClr val="CCCCFF"/>
    <a:srgbClr val="6699FF"/>
    <a:srgbClr val="6666FF"/>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ABF865B9-EDE7-4772-A68E-6C06DE30503F}" type="datetimeFigureOut">
              <a:rPr lang="id-ID" smtClean="0"/>
              <a:t>03/07/2019</a:t>
            </a:fld>
            <a:endParaRPr lang="id-ID"/>
          </a:p>
        </p:txBody>
      </p:sp>
      <p:sp>
        <p:nvSpPr>
          <p:cNvPr id="4" name="Footer Placeholder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719A0EC0-EE8E-4F46-9C19-45E6C234176A}" type="slidenum">
              <a:rPr lang="id-ID" smtClean="0"/>
              <a:t>‹#›</a:t>
            </a:fld>
            <a:endParaRPr lang="id-ID"/>
          </a:p>
        </p:txBody>
      </p:sp>
    </p:spTree>
    <p:extLst>
      <p:ext uri="{BB962C8B-B14F-4D97-AF65-F5344CB8AC3E}">
        <p14:creationId xmlns:p14="http://schemas.microsoft.com/office/powerpoint/2010/main" val="3718554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64AF638B-C494-4E89-AFA3-9ED1C7CA4BB2}" type="datetimeFigureOut">
              <a:rPr lang="en-US" smtClean="0"/>
              <a:t>7/3/2019</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5AA6206F-6174-4020-A982-9225CAC3BDFE}" type="slidenum">
              <a:rPr lang="en-US" smtClean="0"/>
              <a:t>‹#›</a:t>
            </a:fld>
            <a:endParaRPr lang="en-US"/>
          </a:p>
        </p:txBody>
      </p:sp>
    </p:spTree>
    <p:extLst>
      <p:ext uri="{BB962C8B-B14F-4D97-AF65-F5344CB8AC3E}">
        <p14:creationId xmlns:p14="http://schemas.microsoft.com/office/powerpoint/2010/main" val="1488099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0484D-2D5B-4B06-91F9-68A97D7CAE0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2615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6D708B-EA4E-4F1D-BC27-38493DDE341F}" type="slidenum">
              <a:rPr lang="en-US" smtClean="0"/>
              <a:t>4</a:t>
            </a:fld>
            <a:endParaRPr lang="en-US" dirty="0"/>
          </a:p>
        </p:txBody>
      </p:sp>
    </p:spTree>
    <p:extLst>
      <p:ext uri="{BB962C8B-B14F-4D97-AF65-F5344CB8AC3E}">
        <p14:creationId xmlns:p14="http://schemas.microsoft.com/office/powerpoint/2010/main" val="2272534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202D41-0BED-4633-85F6-8B3ED76273D6}"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C4E54-62A1-462D-B9FF-5CE965FD0F07}" type="slidenum">
              <a:rPr lang="en-US" smtClean="0"/>
              <a:t>‹#›</a:t>
            </a:fld>
            <a:endParaRPr lang="en-US"/>
          </a:p>
        </p:txBody>
      </p:sp>
    </p:spTree>
    <p:extLst>
      <p:ext uri="{BB962C8B-B14F-4D97-AF65-F5344CB8AC3E}">
        <p14:creationId xmlns:p14="http://schemas.microsoft.com/office/powerpoint/2010/main" val="2205689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202D41-0BED-4633-85F6-8B3ED76273D6}"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C4E54-62A1-462D-B9FF-5CE965FD0F07}" type="slidenum">
              <a:rPr lang="en-US" smtClean="0"/>
              <a:t>‹#›</a:t>
            </a:fld>
            <a:endParaRPr lang="en-US"/>
          </a:p>
        </p:txBody>
      </p:sp>
    </p:spTree>
    <p:extLst>
      <p:ext uri="{BB962C8B-B14F-4D97-AF65-F5344CB8AC3E}">
        <p14:creationId xmlns:p14="http://schemas.microsoft.com/office/powerpoint/2010/main" val="71629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202D41-0BED-4633-85F6-8B3ED76273D6}"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C4E54-62A1-462D-B9FF-5CE965FD0F07}" type="slidenum">
              <a:rPr lang="en-US" smtClean="0"/>
              <a:t>‹#›</a:t>
            </a:fld>
            <a:endParaRPr lang="en-US"/>
          </a:p>
        </p:txBody>
      </p:sp>
    </p:spTree>
    <p:extLst>
      <p:ext uri="{BB962C8B-B14F-4D97-AF65-F5344CB8AC3E}">
        <p14:creationId xmlns:p14="http://schemas.microsoft.com/office/powerpoint/2010/main" val="1839524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19202D41-0BED-4633-85F6-8B3ED76273D6}"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C4E54-62A1-462D-B9FF-5CE965FD0F0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12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202D41-0BED-4633-85F6-8B3ED76273D6}"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C4E54-62A1-462D-B9FF-5CE965FD0F07}" type="slidenum">
              <a:rPr lang="en-US" smtClean="0"/>
              <a:t>‹#›</a:t>
            </a:fld>
            <a:endParaRPr lang="en-US"/>
          </a:p>
        </p:txBody>
      </p:sp>
    </p:spTree>
    <p:extLst>
      <p:ext uri="{BB962C8B-B14F-4D97-AF65-F5344CB8AC3E}">
        <p14:creationId xmlns:p14="http://schemas.microsoft.com/office/powerpoint/2010/main" val="1237043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9202D41-0BED-4633-85F6-8B3ED76273D6}"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C4E54-62A1-462D-B9FF-5CE965FD0F0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046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202D41-0BED-4633-85F6-8B3ED76273D6}"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C4E54-62A1-462D-B9FF-5CE965FD0F07}" type="slidenum">
              <a:rPr lang="en-US" smtClean="0"/>
              <a:t>‹#›</a:t>
            </a:fld>
            <a:endParaRPr lang="en-US"/>
          </a:p>
        </p:txBody>
      </p:sp>
    </p:spTree>
    <p:extLst>
      <p:ext uri="{BB962C8B-B14F-4D97-AF65-F5344CB8AC3E}">
        <p14:creationId xmlns:p14="http://schemas.microsoft.com/office/powerpoint/2010/main" val="720645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9202D41-0BED-4633-85F6-8B3ED76273D6}" type="datetimeFigureOut">
              <a:rPr lang="en-US" smtClean="0"/>
              <a:t>7/3/2019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2C4E54-62A1-462D-B9FF-5CE965FD0F07}" type="slidenum">
              <a:rPr lang="en-US" smtClean="0"/>
              <a:t>‹#›</a:t>
            </a:fld>
            <a:endParaRPr lang="en-US"/>
          </a:p>
        </p:txBody>
      </p:sp>
    </p:spTree>
    <p:extLst>
      <p:ext uri="{BB962C8B-B14F-4D97-AF65-F5344CB8AC3E}">
        <p14:creationId xmlns:p14="http://schemas.microsoft.com/office/powerpoint/2010/main" val="109083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9202D41-0BED-4633-85F6-8B3ED76273D6}" type="datetimeFigureOut">
              <a:rPr lang="en-US" smtClean="0"/>
              <a:t>7/3/2019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2C4E54-62A1-462D-B9FF-5CE965FD0F07}" type="slidenum">
              <a:rPr lang="en-US" smtClean="0"/>
              <a:t>‹#›</a:t>
            </a:fld>
            <a:endParaRPr lang="en-US"/>
          </a:p>
        </p:txBody>
      </p:sp>
    </p:spTree>
    <p:extLst>
      <p:ext uri="{BB962C8B-B14F-4D97-AF65-F5344CB8AC3E}">
        <p14:creationId xmlns:p14="http://schemas.microsoft.com/office/powerpoint/2010/main" val="3445958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202D41-0BED-4633-85F6-8B3ED76273D6}" type="datetimeFigureOut">
              <a:rPr lang="en-US" smtClean="0"/>
              <a:t>7/3/2019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2C4E54-62A1-462D-B9FF-5CE965FD0F07}" type="slidenum">
              <a:rPr lang="en-US" smtClean="0"/>
              <a:t>‹#›</a:t>
            </a:fld>
            <a:endParaRPr lang="en-US"/>
          </a:p>
        </p:txBody>
      </p:sp>
    </p:spTree>
    <p:extLst>
      <p:ext uri="{BB962C8B-B14F-4D97-AF65-F5344CB8AC3E}">
        <p14:creationId xmlns:p14="http://schemas.microsoft.com/office/powerpoint/2010/main" val="3735129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9202D41-0BED-4633-85F6-8B3ED76273D6}"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C4E54-62A1-462D-B9FF-5CE965FD0F07}" type="slidenum">
              <a:rPr lang="en-US" smtClean="0"/>
              <a:t>‹#›</a:t>
            </a:fld>
            <a:endParaRPr lang="en-US"/>
          </a:p>
        </p:txBody>
      </p:sp>
    </p:spTree>
    <p:extLst>
      <p:ext uri="{BB962C8B-B14F-4D97-AF65-F5344CB8AC3E}">
        <p14:creationId xmlns:p14="http://schemas.microsoft.com/office/powerpoint/2010/main" val="1633351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202D41-0BED-4633-85F6-8B3ED76273D6}"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C4E54-62A1-462D-B9FF-5CE965FD0F07}" type="slidenum">
              <a:rPr lang="en-US" smtClean="0"/>
              <a:t>‹#›</a:t>
            </a:fld>
            <a:endParaRPr lang="en-US"/>
          </a:p>
        </p:txBody>
      </p:sp>
    </p:spTree>
    <p:extLst>
      <p:ext uri="{BB962C8B-B14F-4D97-AF65-F5344CB8AC3E}">
        <p14:creationId xmlns:p14="http://schemas.microsoft.com/office/powerpoint/2010/main" val="249804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9202D41-0BED-4633-85F6-8B3ED76273D6}"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C4E54-62A1-462D-B9FF-5CE965FD0F0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988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202D41-0BED-4633-85F6-8B3ED76273D6}"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C4E54-62A1-462D-B9FF-5CE965FD0F07}" type="slidenum">
              <a:rPr lang="en-US" smtClean="0"/>
              <a:t>‹#›</a:t>
            </a:fld>
            <a:endParaRPr lang="en-US"/>
          </a:p>
        </p:txBody>
      </p:sp>
    </p:spTree>
    <p:extLst>
      <p:ext uri="{BB962C8B-B14F-4D97-AF65-F5344CB8AC3E}">
        <p14:creationId xmlns:p14="http://schemas.microsoft.com/office/powerpoint/2010/main" val="2321703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202D41-0BED-4633-85F6-8B3ED76273D6}"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C4E54-62A1-462D-B9FF-5CE965FD0F07}"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573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2" y="2125981"/>
            <a:ext cx="10363200" cy="27693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2" y="3840481"/>
            <a:ext cx="8534400" cy="27693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7/3/2019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3313890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57984" y="458041"/>
            <a:ext cx="5080846" cy="277513"/>
          </a:xfrm>
        </p:spPr>
        <p:txBody>
          <a:bodyPr lIns="0" tIns="0" rIns="0" bIns="0"/>
          <a:lstStyle>
            <a:lvl1pPr>
              <a:defRPr sz="1800" b="0" i="0">
                <a:solidFill>
                  <a:schemeClr val="bg1"/>
                </a:solidFill>
                <a:latin typeface="Helvetica Condensed"/>
                <a:cs typeface="Helvetica Condensed"/>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7/3/2019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802220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16" name="bk object 16"/>
          <p:cNvSpPr/>
          <p:nvPr/>
        </p:nvSpPr>
        <p:spPr>
          <a:xfrm>
            <a:off x="2" y="1"/>
            <a:ext cx="12192000" cy="6852643"/>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7145867" y="13"/>
            <a:ext cx="5046133" cy="6852910"/>
          </a:xfrm>
          <a:custGeom>
            <a:avLst/>
            <a:gdLst/>
            <a:ahLst/>
            <a:cxnLst/>
            <a:rect l="l" t="t" r="r" b="b"/>
            <a:pathLst>
              <a:path w="3784600" h="6840220">
                <a:moveTo>
                  <a:pt x="3784600" y="6839953"/>
                </a:moveTo>
                <a:lnTo>
                  <a:pt x="0" y="6839953"/>
                </a:lnTo>
                <a:lnTo>
                  <a:pt x="0" y="0"/>
                </a:lnTo>
                <a:lnTo>
                  <a:pt x="3784600" y="0"/>
                </a:lnTo>
                <a:lnTo>
                  <a:pt x="3784600" y="6839953"/>
                </a:lnTo>
                <a:close/>
              </a:path>
            </a:pathLst>
          </a:custGeom>
          <a:solidFill>
            <a:srgbClr val="3B3B3A">
              <a:alpha val="79998"/>
            </a:srgbClr>
          </a:solidFill>
        </p:spPr>
        <p:txBody>
          <a:bodyPr wrap="square" lIns="0" tIns="0" rIns="0" bIns="0" rtlCol="0"/>
          <a:lstStyle/>
          <a:p>
            <a:endParaRPr sz="1800"/>
          </a:p>
        </p:txBody>
      </p:sp>
      <p:sp>
        <p:nvSpPr>
          <p:cNvPr id="18" name="bk object 18"/>
          <p:cNvSpPr/>
          <p:nvPr/>
        </p:nvSpPr>
        <p:spPr>
          <a:xfrm>
            <a:off x="572247" y="3295098"/>
            <a:ext cx="4593167" cy="1183291"/>
          </a:xfrm>
          <a:custGeom>
            <a:avLst/>
            <a:gdLst/>
            <a:ahLst/>
            <a:cxnLst/>
            <a:rect l="l" t="t" r="r" b="b"/>
            <a:pathLst>
              <a:path w="3444875" h="1181100">
                <a:moveTo>
                  <a:pt x="3145866" y="0"/>
                </a:moveTo>
                <a:lnTo>
                  <a:pt x="298450" y="0"/>
                </a:lnTo>
                <a:lnTo>
                  <a:pt x="250038" y="3906"/>
                </a:lnTo>
                <a:lnTo>
                  <a:pt x="204115" y="15214"/>
                </a:lnTo>
                <a:lnTo>
                  <a:pt x="161293" y="33311"/>
                </a:lnTo>
                <a:lnTo>
                  <a:pt x="122187" y="57582"/>
                </a:lnTo>
                <a:lnTo>
                  <a:pt x="87412" y="87412"/>
                </a:lnTo>
                <a:lnTo>
                  <a:pt x="57582" y="122187"/>
                </a:lnTo>
                <a:lnTo>
                  <a:pt x="33311" y="161293"/>
                </a:lnTo>
                <a:lnTo>
                  <a:pt x="15214" y="204115"/>
                </a:lnTo>
                <a:lnTo>
                  <a:pt x="3906" y="250038"/>
                </a:lnTo>
                <a:lnTo>
                  <a:pt x="0" y="298450"/>
                </a:lnTo>
                <a:lnTo>
                  <a:pt x="0" y="882650"/>
                </a:lnTo>
                <a:lnTo>
                  <a:pt x="3906" y="931061"/>
                </a:lnTo>
                <a:lnTo>
                  <a:pt x="15214" y="976984"/>
                </a:lnTo>
                <a:lnTo>
                  <a:pt x="33311" y="1019806"/>
                </a:lnTo>
                <a:lnTo>
                  <a:pt x="57582" y="1058912"/>
                </a:lnTo>
                <a:lnTo>
                  <a:pt x="87412" y="1093687"/>
                </a:lnTo>
                <a:lnTo>
                  <a:pt x="122187" y="1123517"/>
                </a:lnTo>
                <a:lnTo>
                  <a:pt x="161293" y="1147788"/>
                </a:lnTo>
                <a:lnTo>
                  <a:pt x="204115" y="1165885"/>
                </a:lnTo>
                <a:lnTo>
                  <a:pt x="250038" y="1177193"/>
                </a:lnTo>
                <a:lnTo>
                  <a:pt x="298450" y="1181100"/>
                </a:lnTo>
                <a:lnTo>
                  <a:pt x="3145866" y="1181100"/>
                </a:lnTo>
                <a:lnTo>
                  <a:pt x="3194277" y="1177193"/>
                </a:lnTo>
                <a:lnTo>
                  <a:pt x="3240200" y="1165885"/>
                </a:lnTo>
                <a:lnTo>
                  <a:pt x="3283022" y="1147788"/>
                </a:lnTo>
                <a:lnTo>
                  <a:pt x="3322128" y="1123517"/>
                </a:lnTo>
                <a:lnTo>
                  <a:pt x="3356903" y="1093687"/>
                </a:lnTo>
                <a:lnTo>
                  <a:pt x="3386733" y="1058912"/>
                </a:lnTo>
                <a:lnTo>
                  <a:pt x="3411004" y="1019806"/>
                </a:lnTo>
                <a:lnTo>
                  <a:pt x="3429101" y="976984"/>
                </a:lnTo>
                <a:lnTo>
                  <a:pt x="3440410" y="931061"/>
                </a:lnTo>
                <a:lnTo>
                  <a:pt x="3444316" y="882650"/>
                </a:lnTo>
                <a:lnTo>
                  <a:pt x="3444316" y="298450"/>
                </a:lnTo>
                <a:lnTo>
                  <a:pt x="3440410" y="250038"/>
                </a:lnTo>
                <a:lnTo>
                  <a:pt x="3429101" y="204115"/>
                </a:lnTo>
                <a:lnTo>
                  <a:pt x="3411004" y="161293"/>
                </a:lnTo>
                <a:lnTo>
                  <a:pt x="3386733" y="122187"/>
                </a:lnTo>
                <a:lnTo>
                  <a:pt x="3356903" y="87412"/>
                </a:lnTo>
                <a:lnTo>
                  <a:pt x="3322128" y="57582"/>
                </a:lnTo>
                <a:lnTo>
                  <a:pt x="3283022" y="33311"/>
                </a:lnTo>
                <a:lnTo>
                  <a:pt x="3240200" y="15214"/>
                </a:lnTo>
                <a:lnTo>
                  <a:pt x="3194277" y="3906"/>
                </a:lnTo>
                <a:lnTo>
                  <a:pt x="3145866" y="0"/>
                </a:lnTo>
                <a:close/>
              </a:path>
            </a:pathLst>
          </a:custGeom>
          <a:solidFill>
            <a:srgbClr val="35A6DE"/>
          </a:solidFill>
        </p:spPr>
        <p:txBody>
          <a:bodyPr wrap="square" lIns="0" tIns="0" rIns="0" bIns="0" rtlCol="0"/>
          <a:lstStyle/>
          <a:p>
            <a:endParaRPr sz="1800"/>
          </a:p>
        </p:txBody>
      </p:sp>
      <p:sp>
        <p:nvSpPr>
          <p:cNvPr id="19" name="bk object 19"/>
          <p:cNvSpPr/>
          <p:nvPr/>
        </p:nvSpPr>
        <p:spPr>
          <a:xfrm>
            <a:off x="540852" y="374075"/>
            <a:ext cx="5453549" cy="2744218"/>
          </a:xfrm>
          <a:prstGeom prst="rect">
            <a:avLst/>
          </a:prstGeom>
          <a:blipFill>
            <a:blip r:embed="rId3" cstate="print"/>
            <a:stretch>
              <a:fillRect/>
            </a:stretch>
          </a:blipFill>
        </p:spPr>
        <p:txBody>
          <a:bodyPr wrap="square" lIns="0" tIns="0" rIns="0" bIns="0" rtlCol="0"/>
          <a:lstStyle/>
          <a:p>
            <a:endParaRPr sz="1800"/>
          </a:p>
        </p:txBody>
      </p:sp>
      <p:sp>
        <p:nvSpPr>
          <p:cNvPr id="20" name="bk object 20"/>
          <p:cNvSpPr/>
          <p:nvPr/>
        </p:nvSpPr>
        <p:spPr>
          <a:xfrm>
            <a:off x="540850" y="4659406"/>
            <a:ext cx="4623816" cy="2039770"/>
          </a:xfrm>
          <a:prstGeom prst="rect">
            <a:avLst/>
          </a:prstGeom>
          <a:blipFill>
            <a:blip r:embed="rId4"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757984" y="458041"/>
            <a:ext cx="5080846" cy="277513"/>
          </a:xfrm>
        </p:spPr>
        <p:txBody>
          <a:bodyPr lIns="0" tIns="0" rIns="0" bIns="0"/>
          <a:lstStyle>
            <a:lvl1pPr>
              <a:defRPr sz="1800" b="0" i="0">
                <a:solidFill>
                  <a:schemeClr val="bg1"/>
                </a:solidFill>
                <a:latin typeface="Helvetica Condensed"/>
                <a:cs typeface="Helvetica Condensed"/>
              </a:defRPr>
            </a:lvl1pPr>
          </a:lstStyle>
          <a:p>
            <a:endParaRPr/>
          </a:p>
        </p:txBody>
      </p:sp>
      <p:sp>
        <p:nvSpPr>
          <p:cNvPr id="3" name="Holder 3"/>
          <p:cNvSpPr>
            <a:spLocks noGrp="1"/>
          </p:cNvSpPr>
          <p:nvPr>
            <p:ph sz="half" idx="2"/>
          </p:nvPr>
        </p:nvSpPr>
        <p:spPr>
          <a:xfrm>
            <a:off x="609600" y="1577340"/>
            <a:ext cx="5303520" cy="27693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467600" y="2152341"/>
            <a:ext cx="4572845" cy="215844"/>
          </a:xfrm>
          <a:prstGeom prst="rect">
            <a:avLst/>
          </a:prstGeom>
        </p:spPr>
        <p:txBody>
          <a:bodyPr wrap="square" lIns="0" tIns="0" rIns="0" bIns="0">
            <a:spAutoFit/>
          </a:bodyPr>
          <a:lstStyle>
            <a:lvl1pPr>
              <a:defRPr sz="1400" b="0" i="0">
                <a:solidFill>
                  <a:schemeClr val="bg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7/3/2019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916344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16" name="bk object 16"/>
          <p:cNvSpPr/>
          <p:nvPr/>
        </p:nvSpPr>
        <p:spPr>
          <a:xfrm>
            <a:off x="38579" y="2"/>
            <a:ext cx="12153423" cy="6852656"/>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4232305" y="680730"/>
            <a:ext cx="7582747" cy="5687432"/>
          </a:xfrm>
          <a:custGeom>
            <a:avLst/>
            <a:gdLst/>
            <a:ahLst/>
            <a:cxnLst/>
            <a:rect l="l" t="t" r="r" b="b"/>
            <a:pathLst>
              <a:path w="5687059" h="5676900">
                <a:moveTo>
                  <a:pt x="3131291" y="5664200"/>
                </a:moveTo>
                <a:lnTo>
                  <a:pt x="2555738" y="5664200"/>
                </a:lnTo>
                <a:lnTo>
                  <a:pt x="2603169" y="5676900"/>
                </a:lnTo>
                <a:lnTo>
                  <a:pt x="3083861" y="5676900"/>
                </a:lnTo>
                <a:lnTo>
                  <a:pt x="3131291" y="5664200"/>
                </a:lnTo>
                <a:close/>
              </a:path>
              <a:path w="5687059" h="5676900">
                <a:moveTo>
                  <a:pt x="3225459" y="5651500"/>
                </a:moveTo>
                <a:lnTo>
                  <a:pt x="2461569" y="5651500"/>
                </a:lnTo>
                <a:lnTo>
                  <a:pt x="2508536" y="5664200"/>
                </a:lnTo>
                <a:lnTo>
                  <a:pt x="3178492" y="5664200"/>
                </a:lnTo>
                <a:lnTo>
                  <a:pt x="3225459" y="5651500"/>
                </a:lnTo>
                <a:close/>
              </a:path>
              <a:path w="5687059" h="5676900">
                <a:moveTo>
                  <a:pt x="3318664" y="5638800"/>
                </a:moveTo>
                <a:lnTo>
                  <a:pt x="2368363" y="5638800"/>
                </a:lnTo>
                <a:lnTo>
                  <a:pt x="2414842" y="5651500"/>
                </a:lnTo>
                <a:lnTo>
                  <a:pt x="3272185" y="5651500"/>
                </a:lnTo>
                <a:lnTo>
                  <a:pt x="3318664" y="5638800"/>
                </a:lnTo>
                <a:close/>
              </a:path>
              <a:path w="5687059" h="5676900">
                <a:moveTo>
                  <a:pt x="3501977" y="5600700"/>
                </a:moveTo>
                <a:lnTo>
                  <a:pt x="2185048" y="5600700"/>
                </a:lnTo>
                <a:lnTo>
                  <a:pt x="2322138" y="5638800"/>
                </a:lnTo>
                <a:lnTo>
                  <a:pt x="3364889" y="5638800"/>
                </a:lnTo>
                <a:lnTo>
                  <a:pt x="3501977" y="5600700"/>
                </a:lnTo>
                <a:close/>
              </a:path>
              <a:path w="5687059" h="5676900">
                <a:moveTo>
                  <a:pt x="3364889" y="38099"/>
                </a:moveTo>
                <a:lnTo>
                  <a:pt x="2322138" y="38099"/>
                </a:lnTo>
                <a:lnTo>
                  <a:pt x="1832241" y="177799"/>
                </a:lnTo>
                <a:lnTo>
                  <a:pt x="1789561" y="203199"/>
                </a:lnTo>
                <a:lnTo>
                  <a:pt x="1705219" y="228599"/>
                </a:lnTo>
                <a:lnTo>
                  <a:pt x="1663570" y="253999"/>
                </a:lnTo>
                <a:lnTo>
                  <a:pt x="1622277" y="266699"/>
                </a:lnTo>
                <a:lnTo>
                  <a:pt x="1540787" y="317499"/>
                </a:lnTo>
                <a:lnTo>
                  <a:pt x="1500602" y="330199"/>
                </a:lnTo>
                <a:lnTo>
                  <a:pt x="1421384" y="380999"/>
                </a:lnTo>
                <a:lnTo>
                  <a:pt x="1382365" y="393699"/>
                </a:lnTo>
                <a:lnTo>
                  <a:pt x="1343746" y="419099"/>
                </a:lnTo>
                <a:lnTo>
                  <a:pt x="1267739" y="469899"/>
                </a:lnTo>
                <a:lnTo>
                  <a:pt x="1193414" y="520699"/>
                </a:lnTo>
                <a:lnTo>
                  <a:pt x="1120823" y="571499"/>
                </a:lnTo>
                <a:lnTo>
                  <a:pt x="1085193" y="609599"/>
                </a:lnTo>
                <a:lnTo>
                  <a:pt x="1050016" y="634999"/>
                </a:lnTo>
                <a:lnTo>
                  <a:pt x="981046" y="685799"/>
                </a:lnTo>
                <a:lnTo>
                  <a:pt x="947265" y="723899"/>
                </a:lnTo>
                <a:lnTo>
                  <a:pt x="913963" y="749299"/>
                </a:lnTo>
                <a:lnTo>
                  <a:pt x="881145" y="787399"/>
                </a:lnTo>
                <a:lnTo>
                  <a:pt x="848819" y="812799"/>
                </a:lnTo>
                <a:lnTo>
                  <a:pt x="816990" y="850899"/>
                </a:lnTo>
                <a:lnTo>
                  <a:pt x="785665" y="876299"/>
                </a:lnTo>
                <a:lnTo>
                  <a:pt x="754850" y="914399"/>
                </a:lnTo>
                <a:lnTo>
                  <a:pt x="724552" y="939799"/>
                </a:lnTo>
                <a:lnTo>
                  <a:pt x="694777" y="977899"/>
                </a:lnTo>
                <a:lnTo>
                  <a:pt x="665532" y="1015999"/>
                </a:lnTo>
                <a:lnTo>
                  <a:pt x="636823" y="1041399"/>
                </a:lnTo>
                <a:lnTo>
                  <a:pt x="608656" y="1079499"/>
                </a:lnTo>
                <a:lnTo>
                  <a:pt x="581038" y="1117599"/>
                </a:lnTo>
                <a:lnTo>
                  <a:pt x="553975" y="1155699"/>
                </a:lnTo>
                <a:lnTo>
                  <a:pt x="527474" y="1193799"/>
                </a:lnTo>
                <a:lnTo>
                  <a:pt x="501541" y="1231899"/>
                </a:lnTo>
                <a:lnTo>
                  <a:pt x="476183" y="1269999"/>
                </a:lnTo>
                <a:lnTo>
                  <a:pt x="451405" y="1308099"/>
                </a:lnTo>
                <a:lnTo>
                  <a:pt x="427215" y="1346199"/>
                </a:lnTo>
                <a:lnTo>
                  <a:pt x="403618" y="1384299"/>
                </a:lnTo>
                <a:lnTo>
                  <a:pt x="380622" y="1422399"/>
                </a:lnTo>
                <a:lnTo>
                  <a:pt x="358232" y="1460499"/>
                </a:lnTo>
                <a:lnTo>
                  <a:pt x="336455" y="1498599"/>
                </a:lnTo>
                <a:lnTo>
                  <a:pt x="315298" y="1536699"/>
                </a:lnTo>
                <a:lnTo>
                  <a:pt x="294766" y="1574799"/>
                </a:lnTo>
                <a:lnTo>
                  <a:pt x="274867" y="1612899"/>
                </a:lnTo>
                <a:lnTo>
                  <a:pt x="255606" y="1663699"/>
                </a:lnTo>
                <a:lnTo>
                  <a:pt x="236990" y="1701799"/>
                </a:lnTo>
                <a:lnTo>
                  <a:pt x="219026" y="1739899"/>
                </a:lnTo>
                <a:lnTo>
                  <a:pt x="201719" y="1790699"/>
                </a:lnTo>
                <a:lnTo>
                  <a:pt x="185077" y="1828799"/>
                </a:lnTo>
                <a:lnTo>
                  <a:pt x="169106" y="1866899"/>
                </a:lnTo>
                <a:lnTo>
                  <a:pt x="153812" y="1917699"/>
                </a:lnTo>
                <a:lnTo>
                  <a:pt x="139201" y="1955799"/>
                </a:lnTo>
                <a:lnTo>
                  <a:pt x="125280" y="2006599"/>
                </a:lnTo>
                <a:lnTo>
                  <a:pt x="112056" y="2044699"/>
                </a:lnTo>
                <a:lnTo>
                  <a:pt x="99534" y="2095499"/>
                </a:lnTo>
                <a:lnTo>
                  <a:pt x="87721" y="2133599"/>
                </a:lnTo>
                <a:lnTo>
                  <a:pt x="76625" y="2184399"/>
                </a:lnTo>
                <a:lnTo>
                  <a:pt x="66250" y="2222499"/>
                </a:lnTo>
                <a:lnTo>
                  <a:pt x="56603" y="2273299"/>
                </a:lnTo>
                <a:lnTo>
                  <a:pt x="47692" y="2324099"/>
                </a:lnTo>
                <a:lnTo>
                  <a:pt x="39522" y="2362199"/>
                </a:lnTo>
                <a:lnTo>
                  <a:pt x="32099" y="2412999"/>
                </a:lnTo>
                <a:lnTo>
                  <a:pt x="25430" y="2463799"/>
                </a:lnTo>
                <a:lnTo>
                  <a:pt x="19522" y="2501899"/>
                </a:lnTo>
                <a:lnTo>
                  <a:pt x="14381" y="2552699"/>
                </a:lnTo>
                <a:lnTo>
                  <a:pt x="10014" y="2603499"/>
                </a:lnTo>
                <a:lnTo>
                  <a:pt x="6426" y="2641599"/>
                </a:lnTo>
                <a:lnTo>
                  <a:pt x="3624" y="2692399"/>
                </a:lnTo>
                <a:lnTo>
                  <a:pt x="1615" y="2743199"/>
                </a:lnTo>
                <a:lnTo>
                  <a:pt x="404" y="2793999"/>
                </a:lnTo>
                <a:lnTo>
                  <a:pt x="0" y="2844799"/>
                </a:lnTo>
                <a:lnTo>
                  <a:pt x="404" y="2882899"/>
                </a:lnTo>
                <a:lnTo>
                  <a:pt x="1615" y="2933699"/>
                </a:lnTo>
                <a:lnTo>
                  <a:pt x="3624" y="2984499"/>
                </a:lnTo>
                <a:lnTo>
                  <a:pt x="6426" y="3035299"/>
                </a:lnTo>
                <a:lnTo>
                  <a:pt x="10014" y="3086099"/>
                </a:lnTo>
                <a:lnTo>
                  <a:pt x="14381" y="3124199"/>
                </a:lnTo>
                <a:lnTo>
                  <a:pt x="19522" y="3174999"/>
                </a:lnTo>
                <a:lnTo>
                  <a:pt x="25430" y="3225799"/>
                </a:lnTo>
                <a:lnTo>
                  <a:pt x="32099" y="3263900"/>
                </a:lnTo>
                <a:lnTo>
                  <a:pt x="39522" y="3314700"/>
                </a:lnTo>
                <a:lnTo>
                  <a:pt x="47692" y="3365500"/>
                </a:lnTo>
                <a:lnTo>
                  <a:pt x="56603" y="3403600"/>
                </a:lnTo>
                <a:lnTo>
                  <a:pt x="66250" y="3454400"/>
                </a:lnTo>
                <a:lnTo>
                  <a:pt x="76625" y="3492500"/>
                </a:lnTo>
                <a:lnTo>
                  <a:pt x="87721" y="3543300"/>
                </a:lnTo>
                <a:lnTo>
                  <a:pt x="99534" y="3594100"/>
                </a:lnTo>
                <a:lnTo>
                  <a:pt x="112056" y="3632200"/>
                </a:lnTo>
                <a:lnTo>
                  <a:pt x="125280" y="3683000"/>
                </a:lnTo>
                <a:lnTo>
                  <a:pt x="139201" y="3721100"/>
                </a:lnTo>
                <a:lnTo>
                  <a:pt x="153812" y="3759200"/>
                </a:lnTo>
                <a:lnTo>
                  <a:pt x="169106" y="3810000"/>
                </a:lnTo>
                <a:lnTo>
                  <a:pt x="185077" y="3848100"/>
                </a:lnTo>
                <a:lnTo>
                  <a:pt x="201719" y="3898900"/>
                </a:lnTo>
                <a:lnTo>
                  <a:pt x="219026" y="3937000"/>
                </a:lnTo>
                <a:lnTo>
                  <a:pt x="236990" y="3975100"/>
                </a:lnTo>
                <a:lnTo>
                  <a:pt x="255606" y="4025900"/>
                </a:lnTo>
                <a:lnTo>
                  <a:pt x="274867" y="4064000"/>
                </a:lnTo>
                <a:lnTo>
                  <a:pt x="294766" y="4102100"/>
                </a:lnTo>
                <a:lnTo>
                  <a:pt x="315298" y="4140200"/>
                </a:lnTo>
                <a:lnTo>
                  <a:pt x="336455" y="4178300"/>
                </a:lnTo>
                <a:lnTo>
                  <a:pt x="358232" y="4216400"/>
                </a:lnTo>
                <a:lnTo>
                  <a:pt x="380622" y="4267200"/>
                </a:lnTo>
                <a:lnTo>
                  <a:pt x="403618" y="4305300"/>
                </a:lnTo>
                <a:lnTo>
                  <a:pt x="427215" y="4343400"/>
                </a:lnTo>
                <a:lnTo>
                  <a:pt x="451405" y="4381500"/>
                </a:lnTo>
                <a:lnTo>
                  <a:pt x="476183" y="4419600"/>
                </a:lnTo>
                <a:lnTo>
                  <a:pt x="501541" y="4457700"/>
                </a:lnTo>
                <a:lnTo>
                  <a:pt x="527474" y="4495800"/>
                </a:lnTo>
                <a:lnTo>
                  <a:pt x="553975" y="4521200"/>
                </a:lnTo>
                <a:lnTo>
                  <a:pt x="581038" y="4559300"/>
                </a:lnTo>
                <a:lnTo>
                  <a:pt x="608656" y="4597400"/>
                </a:lnTo>
                <a:lnTo>
                  <a:pt x="636823" y="4635500"/>
                </a:lnTo>
                <a:lnTo>
                  <a:pt x="665532" y="4673600"/>
                </a:lnTo>
                <a:lnTo>
                  <a:pt x="694777" y="4699000"/>
                </a:lnTo>
                <a:lnTo>
                  <a:pt x="724552" y="4737100"/>
                </a:lnTo>
                <a:lnTo>
                  <a:pt x="754850" y="4775200"/>
                </a:lnTo>
                <a:lnTo>
                  <a:pt x="785665" y="4800600"/>
                </a:lnTo>
                <a:lnTo>
                  <a:pt x="816990" y="4838700"/>
                </a:lnTo>
                <a:lnTo>
                  <a:pt x="848819" y="4864100"/>
                </a:lnTo>
                <a:lnTo>
                  <a:pt x="881145" y="4902200"/>
                </a:lnTo>
                <a:lnTo>
                  <a:pt x="913963" y="4927600"/>
                </a:lnTo>
                <a:lnTo>
                  <a:pt x="947265" y="4953000"/>
                </a:lnTo>
                <a:lnTo>
                  <a:pt x="981046" y="4991100"/>
                </a:lnTo>
                <a:lnTo>
                  <a:pt x="1050016" y="5041900"/>
                </a:lnTo>
                <a:lnTo>
                  <a:pt x="1085193" y="5080000"/>
                </a:lnTo>
                <a:lnTo>
                  <a:pt x="1120823" y="5105400"/>
                </a:lnTo>
                <a:lnTo>
                  <a:pt x="1193414" y="5156200"/>
                </a:lnTo>
                <a:lnTo>
                  <a:pt x="1267739" y="5207000"/>
                </a:lnTo>
                <a:lnTo>
                  <a:pt x="1343746" y="5257800"/>
                </a:lnTo>
                <a:lnTo>
                  <a:pt x="1421384" y="5308600"/>
                </a:lnTo>
                <a:lnTo>
                  <a:pt x="1460799" y="5321300"/>
                </a:lnTo>
                <a:lnTo>
                  <a:pt x="1540787" y="5372100"/>
                </a:lnTo>
                <a:lnTo>
                  <a:pt x="1581348" y="5384800"/>
                </a:lnTo>
                <a:lnTo>
                  <a:pt x="1622277" y="5410200"/>
                </a:lnTo>
                <a:lnTo>
                  <a:pt x="1663570" y="5422900"/>
                </a:lnTo>
                <a:lnTo>
                  <a:pt x="1705219" y="5448300"/>
                </a:lnTo>
                <a:lnTo>
                  <a:pt x="1747218" y="5461000"/>
                </a:lnTo>
                <a:lnTo>
                  <a:pt x="1789561" y="5486400"/>
                </a:lnTo>
                <a:lnTo>
                  <a:pt x="1918587" y="5524500"/>
                </a:lnTo>
                <a:lnTo>
                  <a:pt x="1962239" y="5549900"/>
                </a:lnTo>
                <a:lnTo>
                  <a:pt x="2139902" y="5600700"/>
                </a:lnTo>
                <a:lnTo>
                  <a:pt x="3547123" y="5600700"/>
                </a:lnTo>
                <a:lnTo>
                  <a:pt x="3724783" y="5549900"/>
                </a:lnTo>
                <a:lnTo>
                  <a:pt x="3768436" y="5524500"/>
                </a:lnTo>
                <a:lnTo>
                  <a:pt x="3897460" y="5486400"/>
                </a:lnTo>
                <a:lnTo>
                  <a:pt x="3939803" y="5461000"/>
                </a:lnTo>
                <a:lnTo>
                  <a:pt x="3981801" y="5448300"/>
                </a:lnTo>
                <a:lnTo>
                  <a:pt x="4023450" y="5422900"/>
                </a:lnTo>
                <a:lnTo>
                  <a:pt x="4064743" y="5410200"/>
                </a:lnTo>
                <a:lnTo>
                  <a:pt x="4105672" y="5384800"/>
                </a:lnTo>
                <a:lnTo>
                  <a:pt x="4146233" y="5372100"/>
                </a:lnTo>
                <a:lnTo>
                  <a:pt x="4226220" y="5321300"/>
                </a:lnTo>
                <a:lnTo>
                  <a:pt x="4265635" y="5308600"/>
                </a:lnTo>
                <a:lnTo>
                  <a:pt x="4343272" y="5257800"/>
                </a:lnTo>
                <a:lnTo>
                  <a:pt x="4419279" y="5207000"/>
                </a:lnTo>
                <a:lnTo>
                  <a:pt x="4493604" y="5156200"/>
                </a:lnTo>
                <a:lnTo>
                  <a:pt x="4566195" y="5105400"/>
                </a:lnTo>
                <a:lnTo>
                  <a:pt x="4601825" y="5080000"/>
                </a:lnTo>
                <a:lnTo>
                  <a:pt x="4637001" y="5041900"/>
                </a:lnTo>
                <a:lnTo>
                  <a:pt x="4705972" y="4991100"/>
                </a:lnTo>
                <a:lnTo>
                  <a:pt x="4739752" y="4953000"/>
                </a:lnTo>
                <a:lnTo>
                  <a:pt x="4773055" y="4927600"/>
                </a:lnTo>
                <a:lnTo>
                  <a:pt x="4805872" y="4902200"/>
                </a:lnTo>
                <a:lnTo>
                  <a:pt x="4838199" y="4864100"/>
                </a:lnTo>
                <a:lnTo>
                  <a:pt x="4870028" y="4838700"/>
                </a:lnTo>
                <a:lnTo>
                  <a:pt x="4901353" y="4800600"/>
                </a:lnTo>
                <a:lnTo>
                  <a:pt x="4932168" y="4775200"/>
                </a:lnTo>
                <a:lnTo>
                  <a:pt x="4962466" y="4737100"/>
                </a:lnTo>
                <a:lnTo>
                  <a:pt x="4992241" y="4699000"/>
                </a:lnTo>
                <a:lnTo>
                  <a:pt x="5021486" y="4673600"/>
                </a:lnTo>
                <a:lnTo>
                  <a:pt x="5050195" y="4635500"/>
                </a:lnTo>
                <a:lnTo>
                  <a:pt x="5078362" y="4597400"/>
                </a:lnTo>
                <a:lnTo>
                  <a:pt x="5105980" y="4559300"/>
                </a:lnTo>
                <a:lnTo>
                  <a:pt x="5133043" y="4521200"/>
                </a:lnTo>
                <a:lnTo>
                  <a:pt x="5159544" y="4495800"/>
                </a:lnTo>
                <a:lnTo>
                  <a:pt x="5185477" y="4457700"/>
                </a:lnTo>
                <a:lnTo>
                  <a:pt x="5210836" y="4419600"/>
                </a:lnTo>
                <a:lnTo>
                  <a:pt x="5235613" y="4381500"/>
                </a:lnTo>
                <a:lnTo>
                  <a:pt x="5259804" y="4343400"/>
                </a:lnTo>
                <a:lnTo>
                  <a:pt x="5283400" y="4305300"/>
                </a:lnTo>
                <a:lnTo>
                  <a:pt x="5306397" y="4267200"/>
                </a:lnTo>
                <a:lnTo>
                  <a:pt x="5328787" y="4216400"/>
                </a:lnTo>
                <a:lnTo>
                  <a:pt x="5350564" y="4178300"/>
                </a:lnTo>
                <a:lnTo>
                  <a:pt x="5371721" y="4140200"/>
                </a:lnTo>
                <a:lnTo>
                  <a:pt x="5392253" y="4102100"/>
                </a:lnTo>
                <a:lnTo>
                  <a:pt x="5412152" y="4064000"/>
                </a:lnTo>
                <a:lnTo>
                  <a:pt x="5431413" y="4025900"/>
                </a:lnTo>
                <a:lnTo>
                  <a:pt x="5450029" y="3975100"/>
                </a:lnTo>
                <a:lnTo>
                  <a:pt x="5467994" y="3937000"/>
                </a:lnTo>
                <a:lnTo>
                  <a:pt x="5485300" y="3898900"/>
                </a:lnTo>
                <a:lnTo>
                  <a:pt x="5501942" y="3848100"/>
                </a:lnTo>
                <a:lnTo>
                  <a:pt x="5517914" y="3810000"/>
                </a:lnTo>
                <a:lnTo>
                  <a:pt x="5533208" y="3759200"/>
                </a:lnTo>
                <a:lnTo>
                  <a:pt x="5547819" y="3721100"/>
                </a:lnTo>
                <a:lnTo>
                  <a:pt x="5561740" y="3683000"/>
                </a:lnTo>
                <a:lnTo>
                  <a:pt x="5574964" y="3632200"/>
                </a:lnTo>
                <a:lnTo>
                  <a:pt x="5587486" y="3594100"/>
                </a:lnTo>
                <a:lnTo>
                  <a:pt x="5599299" y="3543300"/>
                </a:lnTo>
                <a:lnTo>
                  <a:pt x="5610396" y="3492500"/>
                </a:lnTo>
                <a:lnTo>
                  <a:pt x="5620771" y="3454400"/>
                </a:lnTo>
                <a:lnTo>
                  <a:pt x="5630417" y="3403600"/>
                </a:lnTo>
                <a:lnTo>
                  <a:pt x="5639329" y="3365500"/>
                </a:lnTo>
                <a:lnTo>
                  <a:pt x="5647499" y="3314700"/>
                </a:lnTo>
                <a:lnTo>
                  <a:pt x="5654922" y="3263900"/>
                </a:lnTo>
                <a:lnTo>
                  <a:pt x="5661590" y="3225799"/>
                </a:lnTo>
                <a:lnTo>
                  <a:pt x="5667498" y="3174999"/>
                </a:lnTo>
                <a:lnTo>
                  <a:pt x="5672639" y="3124199"/>
                </a:lnTo>
                <a:lnTo>
                  <a:pt x="5677007" y="3086099"/>
                </a:lnTo>
                <a:lnTo>
                  <a:pt x="5680595" y="3035299"/>
                </a:lnTo>
                <a:lnTo>
                  <a:pt x="5683397" y="2984499"/>
                </a:lnTo>
                <a:lnTo>
                  <a:pt x="5685406" y="2933699"/>
                </a:lnTo>
                <a:lnTo>
                  <a:pt x="5686617" y="2882899"/>
                </a:lnTo>
                <a:lnTo>
                  <a:pt x="5687021" y="2844799"/>
                </a:lnTo>
                <a:lnTo>
                  <a:pt x="5686617" y="2793999"/>
                </a:lnTo>
                <a:lnTo>
                  <a:pt x="5685406" y="2743199"/>
                </a:lnTo>
                <a:lnTo>
                  <a:pt x="5683397" y="2692399"/>
                </a:lnTo>
                <a:lnTo>
                  <a:pt x="5680595" y="2641599"/>
                </a:lnTo>
                <a:lnTo>
                  <a:pt x="5677007" y="2603499"/>
                </a:lnTo>
                <a:lnTo>
                  <a:pt x="5672639" y="2552699"/>
                </a:lnTo>
                <a:lnTo>
                  <a:pt x="5667498" y="2501899"/>
                </a:lnTo>
                <a:lnTo>
                  <a:pt x="5661590" y="2463799"/>
                </a:lnTo>
                <a:lnTo>
                  <a:pt x="5654922" y="2412999"/>
                </a:lnTo>
                <a:lnTo>
                  <a:pt x="5647499" y="2362199"/>
                </a:lnTo>
                <a:lnTo>
                  <a:pt x="5639329" y="2324099"/>
                </a:lnTo>
                <a:lnTo>
                  <a:pt x="5630417" y="2273299"/>
                </a:lnTo>
                <a:lnTo>
                  <a:pt x="5620771" y="2222499"/>
                </a:lnTo>
                <a:lnTo>
                  <a:pt x="5610396" y="2184399"/>
                </a:lnTo>
                <a:lnTo>
                  <a:pt x="5599299" y="2133599"/>
                </a:lnTo>
                <a:lnTo>
                  <a:pt x="5587486" y="2095499"/>
                </a:lnTo>
                <a:lnTo>
                  <a:pt x="5574964" y="2044699"/>
                </a:lnTo>
                <a:lnTo>
                  <a:pt x="5561740" y="2006599"/>
                </a:lnTo>
                <a:lnTo>
                  <a:pt x="5547819" y="1955799"/>
                </a:lnTo>
                <a:lnTo>
                  <a:pt x="5533208" y="1917699"/>
                </a:lnTo>
                <a:lnTo>
                  <a:pt x="5517914" y="1866899"/>
                </a:lnTo>
                <a:lnTo>
                  <a:pt x="5501942" y="1828799"/>
                </a:lnTo>
                <a:lnTo>
                  <a:pt x="5485300" y="1790699"/>
                </a:lnTo>
                <a:lnTo>
                  <a:pt x="5467994" y="1739899"/>
                </a:lnTo>
                <a:lnTo>
                  <a:pt x="5450029" y="1701799"/>
                </a:lnTo>
                <a:lnTo>
                  <a:pt x="5431413" y="1663699"/>
                </a:lnTo>
                <a:lnTo>
                  <a:pt x="5412152" y="1612899"/>
                </a:lnTo>
                <a:lnTo>
                  <a:pt x="5392253" y="1574799"/>
                </a:lnTo>
                <a:lnTo>
                  <a:pt x="5371721" y="1536699"/>
                </a:lnTo>
                <a:lnTo>
                  <a:pt x="5350564" y="1498599"/>
                </a:lnTo>
                <a:lnTo>
                  <a:pt x="5328787" y="1460499"/>
                </a:lnTo>
                <a:lnTo>
                  <a:pt x="5306397" y="1422399"/>
                </a:lnTo>
                <a:lnTo>
                  <a:pt x="5283400" y="1384299"/>
                </a:lnTo>
                <a:lnTo>
                  <a:pt x="5259804" y="1346199"/>
                </a:lnTo>
                <a:lnTo>
                  <a:pt x="5235613" y="1308099"/>
                </a:lnTo>
                <a:lnTo>
                  <a:pt x="5210836" y="1269999"/>
                </a:lnTo>
                <a:lnTo>
                  <a:pt x="5185477" y="1231899"/>
                </a:lnTo>
                <a:lnTo>
                  <a:pt x="5159544" y="1193799"/>
                </a:lnTo>
                <a:lnTo>
                  <a:pt x="5133043" y="1155699"/>
                </a:lnTo>
                <a:lnTo>
                  <a:pt x="5105980" y="1117599"/>
                </a:lnTo>
                <a:lnTo>
                  <a:pt x="5078362" y="1079499"/>
                </a:lnTo>
                <a:lnTo>
                  <a:pt x="5050195" y="1041399"/>
                </a:lnTo>
                <a:lnTo>
                  <a:pt x="5021486" y="1015999"/>
                </a:lnTo>
                <a:lnTo>
                  <a:pt x="4992241" y="977899"/>
                </a:lnTo>
                <a:lnTo>
                  <a:pt x="4962466" y="939799"/>
                </a:lnTo>
                <a:lnTo>
                  <a:pt x="4932168" y="914399"/>
                </a:lnTo>
                <a:lnTo>
                  <a:pt x="4901353" y="876299"/>
                </a:lnTo>
                <a:lnTo>
                  <a:pt x="4870028" y="850899"/>
                </a:lnTo>
                <a:lnTo>
                  <a:pt x="4838199" y="812799"/>
                </a:lnTo>
                <a:lnTo>
                  <a:pt x="4805872" y="787399"/>
                </a:lnTo>
                <a:lnTo>
                  <a:pt x="4773055" y="749299"/>
                </a:lnTo>
                <a:lnTo>
                  <a:pt x="4739752" y="723899"/>
                </a:lnTo>
                <a:lnTo>
                  <a:pt x="4705972" y="685799"/>
                </a:lnTo>
                <a:lnTo>
                  <a:pt x="4637001" y="634999"/>
                </a:lnTo>
                <a:lnTo>
                  <a:pt x="4601825" y="609599"/>
                </a:lnTo>
                <a:lnTo>
                  <a:pt x="4566195" y="571499"/>
                </a:lnTo>
                <a:lnTo>
                  <a:pt x="4493604" y="520699"/>
                </a:lnTo>
                <a:lnTo>
                  <a:pt x="4419279" y="469899"/>
                </a:lnTo>
                <a:lnTo>
                  <a:pt x="4343272" y="419099"/>
                </a:lnTo>
                <a:lnTo>
                  <a:pt x="4304654" y="393699"/>
                </a:lnTo>
                <a:lnTo>
                  <a:pt x="4265635" y="380999"/>
                </a:lnTo>
                <a:lnTo>
                  <a:pt x="4186418" y="330199"/>
                </a:lnTo>
                <a:lnTo>
                  <a:pt x="4146233" y="317499"/>
                </a:lnTo>
                <a:lnTo>
                  <a:pt x="4064743" y="266699"/>
                </a:lnTo>
                <a:lnTo>
                  <a:pt x="4023450" y="253999"/>
                </a:lnTo>
                <a:lnTo>
                  <a:pt x="3981801" y="228599"/>
                </a:lnTo>
                <a:lnTo>
                  <a:pt x="3897460" y="203199"/>
                </a:lnTo>
                <a:lnTo>
                  <a:pt x="3854781" y="177799"/>
                </a:lnTo>
                <a:lnTo>
                  <a:pt x="3364889" y="38099"/>
                </a:lnTo>
                <a:close/>
              </a:path>
              <a:path w="5687059" h="5676900">
                <a:moveTo>
                  <a:pt x="3272185" y="25399"/>
                </a:moveTo>
                <a:lnTo>
                  <a:pt x="2414842" y="25399"/>
                </a:lnTo>
                <a:lnTo>
                  <a:pt x="2368363" y="38099"/>
                </a:lnTo>
                <a:lnTo>
                  <a:pt x="3318664" y="38099"/>
                </a:lnTo>
                <a:lnTo>
                  <a:pt x="3272185" y="25399"/>
                </a:lnTo>
                <a:close/>
              </a:path>
              <a:path w="5687059" h="5676900">
                <a:moveTo>
                  <a:pt x="3178492" y="12699"/>
                </a:moveTo>
                <a:lnTo>
                  <a:pt x="2508536" y="12699"/>
                </a:lnTo>
                <a:lnTo>
                  <a:pt x="2461569" y="25399"/>
                </a:lnTo>
                <a:lnTo>
                  <a:pt x="3225459" y="25399"/>
                </a:lnTo>
                <a:lnTo>
                  <a:pt x="3178492" y="12699"/>
                </a:lnTo>
                <a:close/>
              </a:path>
              <a:path w="5687059" h="5676900">
                <a:moveTo>
                  <a:pt x="3083861" y="0"/>
                </a:moveTo>
                <a:lnTo>
                  <a:pt x="2603169" y="0"/>
                </a:lnTo>
                <a:lnTo>
                  <a:pt x="2555738" y="12699"/>
                </a:lnTo>
                <a:lnTo>
                  <a:pt x="3131291" y="12699"/>
                </a:lnTo>
                <a:lnTo>
                  <a:pt x="3083861" y="0"/>
                </a:lnTo>
                <a:close/>
              </a:path>
            </a:pathLst>
          </a:custGeom>
          <a:solidFill>
            <a:srgbClr val="01C2A3">
              <a:alpha val="50000"/>
            </a:srgbClr>
          </a:solidFill>
        </p:spPr>
        <p:txBody>
          <a:bodyPr wrap="square" lIns="0" tIns="0" rIns="0" bIns="0" rtlCol="0"/>
          <a:lstStyle/>
          <a:p>
            <a:endParaRPr sz="1800"/>
          </a:p>
        </p:txBody>
      </p:sp>
      <p:sp>
        <p:nvSpPr>
          <p:cNvPr id="18" name="bk object 18"/>
          <p:cNvSpPr/>
          <p:nvPr/>
        </p:nvSpPr>
        <p:spPr>
          <a:xfrm>
            <a:off x="4232305" y="670602"/>
            <a:ext cx="7582747" cy="5697611"/>
          </a:xfrm>
          <a:custGeom>
            <a:avLst/>
            <a:gdLst/>
            <a:ahLst/>
            <a:cxnLst/>
            <a:rect l="l" t="t" r="r" b="b"/>
            <a:pathLst>
              <a:path w="5687059" h="5687060">
                <a:moveTo>
                  <a:pt x="5687021" y="2843504"/>
                </a:moveTo>
                <a:lnTo>
                  <a:pt x="5686617" y="2891978"/>
                </a:lnTo>
                <a:lnTo>
                  <a:pt x="5685406" y="2940256"/>
                </a:lnTo>
                <a:lnTo>
                  <a:pt x="5683397" y="2988331"/>
                </a:lnTo>
                <a:lnTo>
                  <a:pt x="5680595" y="3036197"/>
                </a:lnTo>
                <a:lnTo>
                  <a:pt x="5677007" y="3083849"/>
                </a:lnTo>
                <a:lnTo>
                  <a:pt x="5672639" y="3131278"/>
                </a:lnTo>
                <a:lnTo>
                  <a:pt x="5667498" y="3178480"/>
                </a:lnTo>
                <a:lnTo>
                  <a:pt x="5661590" y="3225447"/>
                </a:lnTo>
                <a:lnTo>
                  <a:pt x="5654922" y="3272173"/>
                </a:lnTo>
                <a:lnTo>
                  <a:pt x="5647499" y="3318651"/>
                </a:lnTo>
                <a:lnTo>
                  <a:pt x="5639329" y="3364876"/>
                </a:lnTo>
                <a:lnTo>
                  <a:pt x="5630417" y="3410841"/>
                </a:lnTo>
                <a:lnTo>
                  <a:pt x="5620771" y="3456539"/>
                </a:lnTo>
                <a:lnTo>
                  <a:pt x="5610396" y="3501964"/>
                </a:lnTo>
                <a:lnTo>
                  <a:pt x="5599299" y="3547110"/>
                </a:lnTo>
                <a:lnTo>
                  <a:pt x="5587486" y="3591970"/>
                </a:lnTo>
                <a:lnTo>
                  <a:pt x="5574964" y="3636538"/>
                </a:lnTo>
                <a:lnTo>
                  <a:pt x="5561740" y="3680807"/>
                </a:lnTo>
                <a:lnTo>
                  <a:pt x="5547819" y="3724771"/>
                </a:lnTo>
                <a:lnTo>
                  <a:pt x="5533208" y="3768423"/>
                </a:lnTo>
                <a:lnTo>
                  <a:pt x="5517914" y="3811758"/>
                </a:lnTo>
                <a:lnTo>
                  <a:pt x="5501942" y="3854768"/>
                </a:lnTo>
                <a:lnTo>
                  <a:pt x="5485300" y="3897447"/>
                </a:lnTo>
                <a:lnTo>
                  <a:pt x="5467994" y="3939790"/>
                </a:lnTo>
                <a:lnTo>
                  <a:pt x="5450029" y="3981789"/>
                </a:lnTo>
                <a:lnTo>
                  <a:pt x="5431413" y="4023438"/>
                </a:lnTo>
                <a:lnTo>
                  <a:pt x="5412152" y="4064730"/>
                </a:lnTo>
                <a:lnTo>
                  <a:pt x="5392253" y="4105660"/>
                </a:lnTo>
                <a:lnTo>
                  <a:pt x="5371721" y="4146220"/>
                </a:lnTo>
                <a:lnTo>
                  <a:pt x="5350564" y="4186405"/>
                </a:lnTo>
                <a:lnTo>
                  <a:pt x="5328787" y="4226208"/>
                </a:lnTo>
                <a:lnTo>
                  <a:pt x="5306397" y="4265622"/>
                </a:lnTo>
                <a:lnTo>
                  <a:pt x="5283400" y="4304642"/>
                </a:lnTo>
                <a:lnTo>
                  <a:pt x="5259804" y="4343260"/>
                </a:lnTo>
                <a:lnTo>
                  <a:pt x="5235613" y="4381470"/>
                </a:lnTo>
                <a:lnTo>
                  <a:pt x="5210836" y="4419266"/>
                </a:lnTo>
                <a:lnTo>
                  <a:pt x="5185477" y="4456642"/>
                </a:lnTo>
                <a:lnTo>
                  <a:pt x="5159544" y="4493591"/>
                </a:lnTo>
                <a:lnTo>
                  <a:pt x="5133043" y="4530107"/>
                </a:lnTo>
                <a:lnTo>
                  <a:pt x="5105980" y="4566182"/>
                </a:lnTo>
                <a:lnTo>
                  <a:pt x="5078362" y="4601812"/>
                </a:lnTo>
                <a:lnTo>
                  <a:pt x="5050195" y="4636989"/>
                </a:lnTo>
                <a:lnTo>
                  <a:pt x="5021486" y="4671707"/>
                </a:lnTo>
                <a:lnTo>
                  <a:pt x="4992241" y="4705959"/>
                </a:lnTo>
                <a:lnTo>
                  <a:pt x="4962466" y="4739740"/>
                </a:lnTo>
                <a:lnTo>
                  <a:pt x="4932168" y="4773042"/>
                </a:lnTo>
                <a:lnTo>
                  <a:pt x="4901353" y="4805860"/>
                </a:lnTo>
                <a:lnTo>
                  <a:pt x="4870028" y="4838186"/>
                </a:lnTo>
                <a:lnTo>
                  <a:pt x="4838199" y="4870015"/>
                </a:lnTo>
                <a:lnTo>
                  <a:pt x="4805872" y="4901340"/>
                </a:lnTo>
                <a:lnTo>
                  <a:pt x="4773055" y="4932155"/>
                </a:lnTo>
                <a:lnTo>
                  <a:pt x="4739752" y="4962453"/>
                </a:lnTo>
                <a:lnTo>
                  <a:pt x="4705972" y="4992228"/>
                </a:lnTo>
                <a:lnTo>
                  <a:pt x="4671719" y="5021473"/>
                </a:lnTo>
                <a:lnTo>
                  <a:pt x="4637001" y="5050183"/>
                </a:lnTo>
                <a:lnTo>
                  <a:pt x="4601825" y="5078349"/>
                </a:lnTo>
                <a:lnTo>
                  <a:pt x="4566195" y="5105967"/>
                </a:lnTo>
                <a:lnTo>
                  <a:pt x="4530119" y="5133030"/>
                </a:lnTo>
                <a:lnTo>
                  <a:pt x="4493604" y="5159531"/>
                </a:lnTo>
                <a:lnTo>
                  <a:pt x="4456655" y="5185464"/>
                </a:lnTo>
                <a:lnTo>
                  <a:pt x="4419279" y="5210823"/>
                </a:lnTo>
                <a:lnTo>
                  <a:pt x="4381483" y="5235601"/>
                </a:lnTo>
                <a:lnTo>
                  <a:pt x="4343272" y="5259791"/>
                </a:lnTo>
                <a:lnTo>
                  <a:pt x="4304654" y="5283388"/>
                </a:lnTo>
                <a:lnTo>
                  <a:pt x="4265635" y="5306384"/>
                </a:lnTo>
                <a:lnTo>
                  <a:pt x="4226220" y="5328774"/>
                </a:lnTo>
                <a:lnTo>
                  <a:pt x="4186418" y="5350551"/>
                </a:lnTo>
                <a:lnTo>
                  <a:pt x="4146233" y="5371709"/>
                </a:lnTo>
                <a:lnTo>
                  <a:pt x="4105672" y="5392240"/>
                </a:lnTo>
                <a:lnTo>
                  <a:pt x="4064743" y="5412140"/>
                </a:lnTo>
                <a:lnTo>
                  <a:pt x="4023450" y="5431401"/>
                </a:lnTo>
                <a:lnTo>
                  <a:pt x="3981801" y="5450016"/>
                </a:lnTo>
                <a:lnTo>
                  <a:pt x="3939803" y="5467981"/>
                </a:lnTo>
                <a:lnTo>
                  <a:pt x="3897460" y="5485287"/>
                </a:lnTo>
                <a:lnTo>
                  <a:pt x="3854781" y="5501930"/>
                </a:lnTo>
                <a:lnTo>
                  <a:pt x="3811770" y="5517901"/>
                </a:lnTo>
                <a:lnTo>
                  <a:pt x="3768436" y="5533195"/>
                </a:lnTo>
                <a:lnTo>
                  <a:pt x="3724783" y="5547806"/>
                </a:lnTo>
                <a:lnTo>
                  <a:pt x="3680819" y="5561727"/>
                </a:lnTo>
                <a:lnTo>
                  <a:pt x="3636550" y="5574952"/>
                </a:lnTo>
                <a:lnTo>
                  <a:pt x="3591983" y="5587473"/>
                </a:lnTo>
                <a:lnTo>
                  <a:pt x="3547123" y="5599286"/>
                </a:lnTo>
                <a:lnTo>
                  <a:pt x="3501977" y="5610383"/>
                </a:lnTo>
                <a:lnTo>
                  <a:pt x="3456552" y="5620758"/>
                </a:lnTo>
                <a:lnTo>
                  <a:pt x="3410854" y="5630404"/>
                </a:lnTo>
                <a:lnTo>
                  <a:pt x="3364889" y="5639316"/>
                </a:lnTo>
                <a:lnTo>
                  <a:pt x="3318664" y="5647486"/>
                </a:lnTo>
                <a:lnTo>
                  <a:pt x="3272185" y="5654909"/>
                </a:lnTo>
                <a:lnTo>
                  <a:pt x="3225459" y="5661577"/>
                </a:lnTo>
                <a:lnTo>
                  <a:pt x="3178492" y="5667486"/>
                </a:lnTo>
                <a:lnTo>
                  <a:pt x="3131291" y="5672627"/>
                </a:lnTo>
                <a:lnTo>
                  <a:pt x="3083861" y="5676994"/>
                </a:lnTo>
                <a:lnTo>
                  <a:pt x="3036210" y="5680582"/>
                </a:lnTo>
                <a:lnTo>
                  <a:pt x="2988344" y="5683384"/>
                </a:lnTo>
                <a:lnTo>
                  <a:pt x="2940268" y="5685394"/>
                </a:lnTo>
                <a:lnTo>
                  <a:pt x="2891991" y="5686604"/>
                </a:lnTo>
                <a:lnTo>
                  <a:pt x="2843517" y="5687009"/>
                </a:lnTo>
                <a:lnTo>
                  <a:pt x="2795042" y="5686604"/>
                </a:lnTo>
                <a:lnTo>
                  <a:pt x="2746764" y="5685394"/>
                </a:lnTo>
                <a:lnTo>
                  <a:pt x="2698688" y="5683384"/>
                </a:lnTo>
                <a:lnTo>
                  <a:pt x="2650821" y="5680582"/>
                </a:lnTo>
                <a:lnTo>
                  <a:pt x="2603169" y="5676994"/>
                </a:lnTo>
                <a:lnTo>
                  <a:pt x="2555738" y="5672627"/>
                </a:lnTo>
                <a:lnTo>
                  <a:pt x="2508536" y="5667486"/>
                </a:lnTo>
                <a:lnTo>
                  <a:pt x="2461569" y="5661577"/>
                </a:lnTo>
                <a:lnTo>
                  <a:pt x="2414842" y="5654909"/>
                </a:lnTo>
                <a:lnTo>
                  <a:pt x="2368363" y="5647486"/>
                </a:lnTo>
                <a:lnTo>
                  <a:pt x="2322138" y="5639316"/>
                </a:lnTo>
                <a:lnTo>
                  <a:pt x="2276172" y="5630404"/>
                </a:lnTo>
                <a:lnTo>
                  <a:pt x="2230474" y="5620758"/>
                </a:lnTo>
                <a:lnTo>
                  <a:pt x="2185048" y="5610383"/>
                </a:lnTo>
                <a:lnTo>
                  <a:pt x="2139902" y="5599286"/>
                </a:lnTo>
                <a:lnTo>
                  <a:pt x="2095041" y="5587473"/>
                </a:lnTo>
                <a:lnTo>
                  <a:pt x="2050473" y="5574952"/>
                </a:lnTo>
                <a:lnTo>
                  <a:pt x="2006204" y="5561727"/>
                </a:lnTo>
                <a:lnTo>
                  <a:pt x="1962239" y="5547806"/>
                </a:lnTo>
                <a:lnTo>
                  <a:pt x="1918587" y="5533195"/>
                </a:lnTo>
                <a:lnTo>
                  <a:pt x="1875252" y="5517901"/>
                </a:lnTo>
                <a:lnTo>
                  <a:pt x="1832241" y="5501930"/>
                </a:lnTo>
                <a:lnTo>
                  <a:pt x="1789561" y="5485287"/>
                </a:lnTo>
                <a:lnTo>
                  <a:pt x="1747218" y="5467981"/>
                </a:lnTo>
                <a:lnTo>
                  <a:pt x="1705219" y="5450016"/>
                </a:lnTo>
                <a:lnTo>
                  <a:pt x="1663570" y="5431401"/>
                </a:lnTo>
                <a:lnTo>
                  <a:pt x="1622277" y="5412140"/>
                </a:lnTo>
                <a:lnTo>
                  <a:pt x="1581348" y="5392240"/>
                </a:lnTo>
                <a:lnTo>
                  <a:pt x="1540787" y="5371709"/>
                </a:lnTo>
                <a:lnTo>
                  <a:pt x="1500602" y="5350551"/>
                </a:lnTo>
                <a:lnTo>
                  <a:pt x="1460799" y="5328774"/>
                </a:lnTo>
                <a:lnTo>
                  <a:pt x="1421384" y="5306384"/>
                </a:lnTo>
                <a:lnTo>
                  <a:pt x="1382365" y="5283388"/>
                </a:lnTo>
                <a:lnTo>
                  <a:pt x="1343746" y="5259791"/>
                </a:lnTo>
                <a:lnTo>
                  <a:pt x="1305536" y="5235601"/>
                </a:lnTo>
                <a:lnTo>
                  <a:pt x="1267739" y="5210823"/>
                </a:lnTo>
                <a:lnTo>
                  <a:pt x="1230363" y="5185464"/>
                </a:lnTo>
                <a:lnTo>
                  <a:pt x="1193414" y="5159531"/>
                </a:lnTo>
                <a:lnTo>
                  <a:pt x="1156899" y="5133030"/>
                </a:lnTo>
                <a:lnTo>
                  <a:pt x="1120823" y="5105967"/>
                </a:lnTo>
                <a:lnTo>
                  <a:pt x="1085193" y="5078349"/>
                </a:lnTo>
                <a:lnTo>
                  <a:pt x="1050016" y="5050183"/>
                </a:lnTo>
                <a:lnTo>
                  <a:pt x="1015299" y="5021473"/>
                </a:lnTo>
                <a:lnTo>
                  <a:pt x="981046" y="4992228"/>
                </a:lnTo>
                <a:lnTo>
                  <a:pt x="947265" y="4962453"/>
                </a:lnTo>
                <a:lnTo>
                  <a:pt x="913963" y="4932155"/>
                </a:lnTo>
                <a:lnTo>
                  <a:pt x="881145" y="4901340"/>
                </a:lnTo>
                <a:lnTo>
                  <a:pt x="848819" y="4870015"/>
                </a:lnTo>
                <a:lnTo>
                  <a:pt x="816990" y="4838186"/>
                </a:lnTo>
                <a:lnTo>
                  <a:pt x="785665" y="4805860"/>
                </a:lnTo>
                <a:lnTo>
                  <a:pt x="754850" y="4773042"/>
                </a:lnTo>
                <a:lnTo>
                  <a:pt x="724552" y="4739740"/>
                </a:lnTo>
                <a:lnTo>
                  <a:pt x="694777" y="4705959"/>
                </a:lnTo>
                <a:lnTo>
                  <a:pt x="665532" y="4671707"/>
                </a:lnTo>
                <a:lnTo>
                  <a:pt x="636823" y="4636989"/>
                </a:lnTo>
                <a:lnTo>
                  <a:pt x="608656" y="4601812"/>
                </a:lnTo>
                <a:lnTo>
                  <a:pt x="581038" y="4566182"/>
                </a:lnTo>
                <a:lnTo>
                  <a:pt x="553975" y="4530107"/>
                </a:lnTo>
                <a:lnTo>
                  <a:pt x="527474" y="4493591"/>
                </a:lnTo>
                <a:lnTo>
                  <a:pt x="501541" y="4456642"/>
                </a:lnTo>
                <a:lnTo>
                  <a:pt x="476183" y="4419266"/>
                </a:lnTo>
                <a:lnTo>
                  <a:pt x="451405" y="4381470"/>
                </a:lnTo>
                <a:lnTo>
                  <a:pt x="427215" y="4343260"/>
                </a:lnTo>
                <a:lnTo>
                  <a:pt x="403618" y="4304642"/>
                </a:lnTo>
                <a:lnTo>
                  <a:pt x="380622" y="4265622"/>
                </a:lnTo>
                <a:lnTo>
                  <a:pt x="358232" y="4226208"/>
                </a:lnTo>
                <a:lnTo>
                  <a:pt x="336455" y="4186405"/>
                </a:lnTo>
                <a:lnTo>
                  <a:pt x="315298" y="4146220"/>
                </a:lnTo>
                <a:lnTo>
                  <a:pt x="294766" y="4105660"/>
                </a:lnTo>
                <a:lnTo>
                  <a:pt x="274867" y="4064730"/>
                </a:lnTo>
                <a:lnTo>
                  <a:pt x="255606" y="4023438"/>
                </a:lnTo>
                <a:lnTo>
                  <a:pt x="236990" y="3981789"/>
                </a:lnTo>
                <a:lnTo>
                  <a:pt x="219026" y="3939790"/>
                </a:lnTo>
                <a:lnTo>
                  <a:pt x="201719" y="3897447"/>
                </a:lnTo>
                <a:lnTo>
                  <a:pt x="185077" y="3854768"/>
                </a:lnTo>
                <a:lnTo>
                  <a:pt x="169106" y="3811758"/>
                </a:lnTo>
                <a:lnTo>
                  <a:pt x="153812" y="3768423"/>
                </a:lnTo>
                <a:lnTo>
                  <a:pt x="139201" y="3724771"/>
                </a:lnTo>
                <a:lnTo>
                  <a:pt x="125280" y="3680807"/>
                </a:lnTo>
                <a:lnTo>
                  <a:pt x="112056" y="3636538"/>
                </a:lnTo>
                <a:lnTo>
                  <a:pt x="99534" y="3591970"/>
                </a:lnTo>
                <a:lnTo>
                  <a:pt x="87721" y="3547110"/>
                </a:lnTo>
                <a:lnTo>
                  <a:pt x="76625" y="3501964"/>
                </a:lnTo>
                <a:lnTo>
                  <a:pt x="66250" y="3456539"/>
                </a:lnTo>
                <a:lnTo>
                  <a:pt x="56603" y="3410841"/>
                </a:lnTo>
                <a:lnTo>
                  <a:pt x="47692" y="3364876"/>
                </a:lnTo>
                <a:lnTo>
                  <a:pt x="39522" y="3318651"/>
                </a:lnTo>
                <a:lnTo>
                  <a:pt x="32099" y="3272173"/>
                </a:lnTo>
                <a:lnTo>
                  <a:pt x="25430" y="3225447"/>
                </a:lnTo>
                <a:lnTo>
                  <a:pt x="19522" y="3178480"/>
                </a:lnTo>
                <a:lnTo>
                  <a:pt x="14381" y="3131278"/>
                </a:lnTo>
                <a:lnTo>
                  <a:pt x="10014" y="3083849"/>
                </a:lnTo>
                <a:lnTo>
                  <a:pt x="6426" y="3036197"/>
                </a:lnTo>
                <a:lnTo>
                  <a:pt x="3624" y="2988331"/>
                </a:lnTo>
                <a:lnTo>
                  <a:pt x="1615" y="2940256"/>
                </a:lnTo>
                <a:lnTo>
                  <a:pt x="404" y="2891978"/>
                </a:lnTo>
                <a:lnTo>
                  <a:pt x="0" y="2843504"/>
                </a:lnTo>
                <a:lnTo>
                  <a:pt x="404" y="2795030"/>
                </a:lnTo>
                <a:lnTo>
                  <a:pt x="1615" y="2746752"/>
                </a:lnTo>
                <a:lnTo>
                  <a:pt x="3624" y="2698676"/>
                </a:lnTo>
                <a:lnTo>
                  <a:pt x="6426" y="2650809"/>
                </a:lnTo>
                <a:lnTo>
                  <a:pt x="10014" y="2603158"/>
                </a:lnTo>
                <a:lnTo>
                  <a:pt x="14381" y="2555728"/>
                </a:lnTo>
                <a:lnTo>
                  <a:pt x="19522" y="2508526"/>
                </a:lnTo>
                <a:lnTo>
                  <a:pt x="25430" y="2461559"/>
                </a:lnTo>
                <a:lnTo>
                  <a:pt x="32099" y="2414833"/>
                </a:lnTo>
                <a:lnTo>
                  <a:pt x="39522" y="2368354"/>
                </a:lnTo>
                <a:lnTo>
                  <a:pt x="47692" y="2322129"/>
                </a:lnTo>
                <a:lnTo>
                  <a:pt x="56603" y="2276164"/>
                </a:lnTo>
                <a:lnTo>
                  <a:pt x="66250" y="2230465"/>
                </a:lnTo>
                <a:lnTo>
                  <a:pt x="76625" y="2185040"/>
                </a:lnTo>
                <a:lnTo>
                  <a:pt x="87721" y="2139894"/>
                </a:lnTo>
                <a:lnTo>
                  <a:pt x="99534" y="2095034"/>
                </a:lnTo>
                <a:lnTo>
                  <a:pt x="112056" y="2050466"/>
                </a:lnTo>
                <a:lnTo>
                  <a:pt x="125280" y="2006197"/>
                </a:lnTo>
                <a:lnTo>
                  <a:pt x="139201" y="1962233"/>
                </a:lnTo>
                <a:lnTo>
                  <a:pt x="153812" y="1918580"/>
                </a:lnTo>
                <a:lnTo>
                  <a:pt x="169106" y="1875246"/>
                </a:lnTo>
                <a:lnTo>
                  <a:pt x="185077" y="1832235"/>
                </a:lnTo>
                <a:lnTo>
                  <a:pt x="201719" y="1789556"/>
                </a:lnTo>
                <a:lnTo>
                  <a:pt x="219026" y="1747213"/>
                </a:lnTo>
                <a:lnTo>
                  <a:pt x="236990" y="1705214"/>
                </a:lnTo>
                <a:lnTo>
                  <a:pt x="255606" y="1663565"/>
                </a:lnTo>
                <a:lnTo>
                  <a:pt x="274867" y="1622273"/>
                </a:lnTo>
                <a:lnTo>
                  <a:pt x="294766" y="1581343"/>
                </a:lnTo>
                <a:lnTo>
                  <a:pt x="315298" y="1540782"/>
                </a:lnTo>
                <a:lnTo>
                  <a:pt x="336455" y="1500598"/>
                </a:lnTo>
                <a:lnTo>
                  <a:pt x="358232" y="1460795"/>
                </a:lnTo>
                <a:lnTo>
                  <a:pt x="380622" y="1421380"/>
                </a:lnTo>
                <a:lnTo>
                  <a:pt x="403618" y="1382361"/>
                </a:lnTo>
                <a:lnTo>
                  <a:pt x="427215" y="1343743"/>
                </a:lnTo>
                <a:lnTo>
                  <a:pt x="451405" y="1305532"/>
                </a:lnTo>
                <a:lnTo>
                  <a:pt x="476183" y="1267736"/>
                </a:lnTo>
                <a:lnTo>
                  <a:pt x="501541" y="1230360"/>
                </a:lnTo>
                <a:lnTo>
                  <a:pt x="527474" y="1193412"/>
                </a:lnTo>
                <a:lnTo>
                  <a:pt x="553975" y="1156896"/>
                </a:lnTo>
                <a:lnTo>
                  <a:pt x="581038" y="1120820"/>
                </a:lnTo>
                <a:lnTo>
                  <a:pt x="608656" y="1085191"/>
                </a:lnTo>
                <a:lnTo>
                  <a:pt x="636823" y="1050014"/>
                </a:lnTo>
                <a:lnTo>
                  <a:pt x="665532" y="1015296"/>
                </a:lnTo>
                <a:lnTo>
                  <a:pt x="694777" y="981044"/>
                </a:lnTo>
                <a:lnTo>
                  <a:pt x="724552" y="947263"/>
                </a:lnTo>
                <a:lnTo>
                  <a:pt x="754850" y="913961"/>
                </a:lnTo>
                <a:lnTo>
                  <a:pt x="785665" y="881144"/>
                </a:lnTo>
                <a:lnTo>
                  <a:pt x="816990" y="848817"/>
                </a:lnTo>
                <a:lnTo>
                  <a:pt x="848819" y="816988"/>
                </a:lnTo>
                <a:lnTo>
                  <a:pt x="881145" y="785663"/>
                </a:lnTo>
                <a:lnTo>
                  <a:pt x="913963" y="754849"/>
                </a:lnTo>
                <a:lnTo>
                  <a:pt x="947265" y="724551"/>
                </a:lnTo>
                <a:lnTo>
                  <a:pt x="981046" y="694776"/>
                </a:lnTo>
                <a:lnTo>
                  <a:pt x="1015299" y="665531"/>
                </a:lnTo>
                <a:lnTo>
                  <a:pt x="1050016" y="636822"/>
                </a:lnTo>
                <a:lnTo>
                  <a:pt x="1085193" y="608655"/>
                </a:lnTo>
                <a:lnTo>
                  <a:pt x="1120823" y="581037"/>
                </a:lnTo>
                <a:lnTo>
                  <a:pt x="1156899" y="553974"/>
                </a:lnTo>
                <a:lnTo>
                  <a:pt x="1193414" y="527473"/>
                </a:lnTo>
                <a:lnTo>
                  <a:pt x="1230363" y="501540"/>
                </a:lnTo>
                <a:lnTo>
                  <a:pt x="1267739" y="476182"/>
                </a:lnTo>
                <a:lnTo>
                  <a:pt x="1305536" y="451404"/>
                </a:lnTo>
                <a:lnTo>
                  <a:pt x="1343746" y="427214"/>
                </a:lnTo>
                <a:lnTo>
                  <a:pt x="1382365" y="403618"/>
                </a:lnTo>
                <a:lnTo>
                  <a:pt x="1421384" y="380621"/>
                </a:lnTo>
                <a:lnTo>
                  <a:pt x="1460799" y="358232"/>
                </a:lnTo>
                <a:lnTo>
                  <a:pt x="1500602" y="336455"/>
                </a:lnTo>
                <a:lnTo>
                  <a:pt x="1540787" y="315297"/>
                </a:lnTo>
                <a:lnTo>
                  <a:pt x="1581348" y="294766"/>
                </a:lnTo>
                <a:lnTo>
                  <a:pt x="1622277" y="274866"/>
                </a:lnTo>
                <a:lnTo>
                  <a:pt x="1663570" y="255606"/>
                </a:lnTo>
                <a:lnTo>
                  <a:pt x="1705219" y="236990"/>
                </a:lnTo>
                <a:lnTo>
                  <a:pt x="1747218" y="219026"/>
                </a:lnTo>
                <a:lnTo>
                  <a:pt x="1789561" y="201719"/>
                </a:lnTo>
                <a:lnTo>
                  <a:pt x="1832241" y="185077"/>
                </a:lnTo>
                <a:lnTo>
                  <a:pt x="1875252" y="169106"/>
                </a:lnTo>
                <a:lnTo>
                  <a:pt x="1918587" y="153811"/>
                </a:lnTo>
                <a:lnTo>
                  <a:pt x="1962239" y="139201"/>
                </a:lnTo>
                <a:lnTo>
                  <a:pt x="2006204" y="125280"/>
                </a:lnTo>
                <a:lnTo>
                  <a:pt x="2050473" y="112056"/>
                </a:lnTo>
                <a:lnTo>
                  <a:pt x="2095041" y="99534"/>
                </a:lnTo>
                <a:lnTo>
                  <a:pt x="2139902" y="87721"/>
                </a:lnTo>
                <a:lnTo>
                  <a:pt x="2185048" y="76625"/>
                </a:lnTo>
                <a:lnTo>
                  <a:pt x="2230474" y="66250"/>
                </a:lnTo>
                <a:lnTo>
                  <a:pt x="2276172" y="56603"/>
                </a:lnTo>
                <a:lnTo>
                  <a:pt x="2322138" y="47692"/>
                </a:lnTo>
                <a:lnTo>
                  <a:pt x="2368363" y="39522"/>
                </a:lnTo>
                <a:lnTo>
                  <a:pt x="2414842" y="32099"/>
                </a:lnTo>
                <a:lnTo>
                  <a:pt x="2461569" y="25430"/>
                </a:lnTo>
                <a:lnTo>
                  <a:pt x="2508536" y="19522"/>
                </a:lnTo>
                <a:lnTo>
                  <a:pt x="2555738" y="14381"/>
                </a:lnTo>
                <a:lnTo>
                  <a:pt x="2603169" y="10014"/>
                </a:lnTo>
                <a:lnTo>
                  <a:pt x="2650821" y="6426"/>
                </a:lnTo>
                <a:lnTo>
                  <a:pt x="2698688" y="3624"/>
                </a:lnTo>
                <a:lnTo>
                  <a:pt x="2746764" y="1615"/>
                </a:lnTo>
                <a:lnTo>
                  <a:pt x="2795042" y="404"/>
                </a:lnTo>
                <a:lnTo>
                  <a:pt x="2843517" y="0"/>
                </a:lnTo>
                <a:lnTo>
                  <a:pt x="2891991" y="404"/>
                </a:lnTo>
                <a:lnTo>
                  <a:pt x="2940268" y="1615"/>
                </a:lnTo>
                <a:lnTo>
                  <a:pt x="2988344" y="3624"/>
                </a:lnTo>
                <a:lnTo>
                  <a:pt x="3036210" y="6426"/>
                </a:lnTo>
                <a:lnTo>
                  <a:pt x="3083861" y="10014"/>
                </a:lnTo>
                <a:lnTo>
                  <a:pt x="3131291" y="14381"/>
                </a:lnTo>
                <a:lnTo>
                  <a:pt x="3178492" y="19522"/>
                </a:lnTo>
                <a:lnTo>
                  <a:pt x="3225459" y="25430"/>
                </a:lnTo>
                <a:lnTo>
                  <a:pt x="3272185" y="32099"/>
                </a:lnTo>
                <a:lnTo>
                  <a:pt x="3318664" y="39522"/>
                </a:lnTo>
                <a:lnTo>
                  <a:pt x="3364889" y="47692"/>
                </a:lnTo>
                <a:lnTo>
                  <a:pt x="3410854" y="56603"/>
                </a:lnTo>
                <a:lnTo>
                  <a:pt x="3456552" y="66250"/>
                </a:lnTo>
                <a:lnTo>
                  <a:pt x="3501977" y="76625"/>
                </a:lnTo>
                <a:lnTo>
                  <a:pt x="3547123" y="87721"/>
                </a:lnTo>
                <a:lnTo>
                  <a:pt x="3591983" y="99534"/>
                </a:lnTo>
                <a:lnTo>
                  <a:pt x="3636550" y="112056"/>
                </a:lnTo>
                <a:lnTo>
                  <a:pt x="3680819" y="125280"/>
                </a:lnTo>
                <a:lnTo>
                  <a:pt x="3724783" y="139201"/>
                </a:lnTo>
                <a:lnTo>
                  <a:pt x="3768436" y="153811"/>
                </a:lnTo>
                <a:lnTo>
                  <a:pt x="3811770" y="169106"/>
                </a:lnTo>
                <a:lnTo>
                  <a:pt x="3854781" y="185077"/>
                </a:lnTo>
                <a:lnTo>
                  <a:pt x="3897460" y="201719"/>
                </a:lnTo>
                <a:lnTo>
                  <a:pt x="3939803" y="219026"/>
                </a:lnTo>
                <a:lnTo>
                  <a:pt x="3981801" y="236990"/>
                </a:lnTo>
                <a:lnTo>
                  <a:pt x="4023450" y="255606"/>
                </a:lnTo>
                <a:lnTo>
                  <a:pt x="4064743" y="274866"/>
                </a:lnTo>
                <a:lnTo>
                  <a:pt x="4105672" y="294766"/>
                </a:lnTo>
                <a:lnTo>
                  <a:pt x="4146233" y="315297"/>
                </a:lnTo>
                <a:lnTo>
                  <a:pt x="4186418" y="336455"/>
                </a:lnTo>
                <a:lnTo>
                  <a:pt x="4226220" y="358232"/>
                </a:lnTo>
                <a:lnTo>
                  <a:pt x="4265635" y="380621"/>
                </a:lnTo>
                <a:lnTo>
                  <a:pt x="4304654" y="403618"/>
                </a:lnTo>
                <a:lnTo>
                  <a:pt x="4343272" y="427214"/>
                </a:lnTo>
                <a:lnTo>
                  <a:pt x="4381483" y="451404"/>
                </a:lnTo>
                <a:lnTo>
                  <a:pt x="4419279" y="476182"/>
                </a:lnTo>
                <a:lnTo>
                  <a:pt x="4456655" y="501540"/>
                </a:lnTo>
                <a:lnTo>
                  <a:pt x="4493604" y="527473"/>
                </a:lnTo>
                <a:lnTo>
                  <a:pt x="4530119" y="553974"/>
                </a:lnTo>
                <a:lnTo>
                  <a:pt x="4566195" y="581037"/>
                </a:lnTo>
                <a:lnTo>
                  <a:pt x="4601825" y="608655"/>
                </a:lnTo>
                <a:lnTo>
                  <a:pt x="4637001" y="636822"/>
                </a:lnTo>
                <a:lnTo>
                  <a:pt x="4671719" y="665531"/>
                </a:lnTo>
                <a:lnTo>
                  <a:pt x="4705972" y="694776"/>
                </a:lnTo>
                <a:lnTo>
                  <a:pt x="4739752" y="724551"/>
                </a:lnTo>
                <a:lnTo>
                  <a:pt x="4773055" y="754849"/>
                </a:lnTo>
                <a:lnTo>
                  <a:pt x="4805872" y="785663"/>
                </a:lnTo>
                <a:lnTo>
                  <a:pt x="4838199" y="816988"/>
                </a:lnTo>
                <a:lnTo>
                  <a:pt x="4870028" y="848817"/>
                </a:lnTo>
                <a:lnTo>
                  <a:pt x="4901353" y="881144"/>
                </a:lnTo>
                <a:lnTo>
                  <a:pt x="4932168" y="913961"/>
                </a:lnTo>
                <a:lnTo>
                  <a:pt x="4962466" y="947263"/>
                </a:lnTo>
                <a:lnTo>
                  <a:pt x="4992241" y="981044"/>
                </a:lnTo>
                <a:lnTo>
                  <a:pt x="5021486" y="1015296"/>
                </a:lnTo>
                <a:lnTo>
                  <a:pt x="5050195" y="1050014"/>
                </a:lnTo>
                <a:lnTo>
                  <a:pt x="5078362" y="1085191"/>
                </a:lnTo>
                <a:lnTo>
                  <a:pt x="5105980" y="1120820"/>
                </a:lnTo>
                <a:lnTo>
                  <a:pt x="5133043" y="1156896"/>
                </a:lnTo>
                <a:lnTo>
                  <a:pt x="5159544" y="1193412"/>
                </a:lnTo>
                <a:lnTo>
                  <a:pt x="5185477" y="1230360"/>
                </a:lnTo>
                <a:lnTo>
                  <a:pt x="5210836" y="1267736"/>
                </a:lnTo>
                <a:lnTo>
                  <a:pt x="5235613" y="1305532"/>
                </a:lnTo>
                <a:lnTo>
                  <a:pt x="5259804" y="1343743"/>
                </a:lnTo>
                <a:lnTo>
                  <a:pt x="5283400" y="1382361"/>
                </a:lnTo>
                <a:lnTo>
                  <a:pt x="5306397" y="1421380"/>
                </a:lnTo>
                <a:lnTo>
                  <a:pt x="5328787" y="1460795"/>
                </a:lnTo>
                <a:lnTo>
                  <a:pt x="5350564" y="1500598"/>
                </a:lnTo>
                <a:lnTo>
                  <a:pt x="5371721" y="1540782"/>
                </a:lnTo>
                <a:lnTo>
                  <a:pt x="5392253" y="1581343"/>
                </a:lnTo>
                <a:lnTo>
                  <a:pt x="5412152" y="1622273"/>
                </a:lnTo>
                <a:lnTo>
                  <a:pt x="5431413" y="1663565"/>
                </a:lnTo>
                <a:lnTo>
                  <a:pt x="5450029" y="1705214"/>
                </a:lnTo>
                <a:lnTo>
                  <a:pt x="5467994" y="1747213"/>
                </a:lnTo>
                <a:lnTo>
                  <a:pt x="5485300" y="1789556"/>
                </a:lnTo>
                <a:lnTo>
                  <a:pt x="5501942" y="1832235"/>
                </a:lnTo>
                <a:lnTo>
                  <a:pt x="5517914" y="1875246"/>
                </a:lnTo>
                <a:lnTo>
                  <a:pt x="5533208" y="1918580"/>
                </a:lnTo>
                <a:lnTo>
                  <a:pt x="5547819" y="1962233"/>
                </a:lnTo>
                <a:lnTo>
                  <a:pt x="5561740" y="2006197"/>
                </a:lnTo>
                <a:lnTo>
                  <a:pt x="5574964" y="2050466"/>
                </a:lnTo>
                <a:lnTo>
                  <a:pt x="5587486" y="2095034"/>
                </a:lnTo>
                <a:lnTo>
                  <a:pt x="5599299" y="2139894"/>
                </a:lnTo>
                <a:lnTo>
                  <a:pt x="5610396" y="2185040"/>
                </a:lnTo>
                <a:lnTo>
                  <a:pt x="5620771" y="2230465"/>
                </a:lnTo>
                <a:lnTo>
                  <a:pt x="5630417" y="2276164"/>
                </a:lnTo>
                <a:lnTo>
                  <a:pt x="5639329" y="2322129"/>
                </a:lnTo>
                <a:lnTo>
                  <a:pt x="5647499" y="2368354"/>
                </a:lnTo>
                <a:lnTo>
                  <a:pt x="5654922" y="2414833"/>
                </a:lnTo>
                <a:lnTo>
                  <a:pt x="5661590" y="2461559"/>
                </a:lnTo>
                <a:lnTo>
                  <a:pt x="5667498" y="2508526"/>
                </a:lnTo>
                <a:lnTo>
                  <a:pt x="5672639" y="2555728"/>
                </a:lnTo>
                <a:lnTo>
                  <a:pt x="5677007" y="2603158"/>
                </a:lnTo>
                <a:lnTo>
                  <a:pt x="5680595" y="2650809"/>
                </a:lnTo>
                <a:lnTo>
                  <a:pt x="5683397" y="2698676"/>
                </a:lnTo>
                <a:lnTo>
                  <a:pt x="5685406" y="2746752"/>
                </a:lnTo>
                <a:lnTo>
                  <a:pt x="5686617" y="2795030"/>
                </a:lnTo>
                <a:lnTo>
                  <a:pt x="5687021" y="2843504"/>
                </a:lnTo>
                <a:close/>
              </a:path>
            </a:pathLst>
          </a:custGeom>
          <a:ln w="76200">
            <a:solidFill>
              <a:srgbClr val="005068"/>
            </a:solidFill>
          </a:ln>
        </p:spPr>
        <p:txBody>
          <a:bodyPr wrap="square" lIns="0" tIns="0" rIns="0" bIns="0" rtlCol="0"/>
          <a:lstStyle/>
          <a:p>
            <a:endParaRPr sz="1800"/>
          </a:p>
        </p:txBody>
      </p:sp>
      <p:sp>
        <p:nvSpPr>
          <p:cNvPr id="19" name="bk object 19"/>
          <p:cNvSpPr/>
          <p:nvPr/>
        </p:nvSpPr>
        <p:spPr>
          <a:xfrm>
            <a:off x="9113231" y="2831133"/>
            <a:ext cx="1507066" cy="1132397"/>
          </a:xfrm>
          <a:custGeom>
            <a:avLst/>
            <a:gdLst/>
            <a:ahLst/>
            <a:cxnLst/>
            <a:rect l="l" t="t" r="r" b="b"/>
            <a:pathLst>
              <a:path w="1130300" h="1130300">
                <a:moveTo>
                  <a:pt x="565048" y="0"/>
                </a:moveTo>
                <a:lnTo>
                  <a:pt x="516294" y="2074"/>
                </a:lnTo>
                <a:lnTo>
                  <a:pt x="468691" y="8183"/>
                </a:lnTo>
                <a:lnTo>
                  <a:pt x="422410" y="18157"/>
                </a:lnTo>
                <a:lnTo>
                  <a:pt x="377619" y="31828"/>
                </a:lnTo>
                <a:lnTo>
                  <a:pt x="334489" y="49025"/>
                </a:lnTo>
                <a:lnTo>
                  <a:pt x="293189" y="69578"/>
                </a:lnTo>
                <a:lnTo>
                  <a:pt x="253889" y="93319"/>
                </a:lnTo>
                <a:lnTo>
                  <a:pt x="216758" y="120076"/>
                </a:lnTo>
                <a:lnTo>
                  <a:pt x="181966" y="149682"/>
                </a:lnTo>
                <a:lnTo>
                  <a:pt x="149682" y="181966"/>
                </a:lnTo>
                <a:lnTo>
                  <a:pt x="120076" y="216758"/>
                </a:lnTo>
                <a:lnTo>
                  <a:pt x="93319" y="253889"/>
                </a:lnTo>
                <a:lnTo>
                  <a:pt x="69578" y="293189"/>
                </a:lnTo>
                <a:lnTo>
                  <a:pt x="49025" y="334489"/>
                </a:lnTo>
                <a:lnTo>
                  <a:pt x="31828" y="377619"/>
                </a:lnTo>
                <a:lnTo>
                  <a:pt x="18157" y="422410"/>
                </a:lnTo>
                <a:lnTo>
                  <a:pt x="8183" y="468691"/>
                </a:lnTo>
                <a:lnTo>
                  <a:pt x="2074" y="516294"/>
                </a:lnTo>
                <a:lnTo>
                  <a:pt x="0" y="565048"/>
                </a:lnTo>
                <a:lnTo>
                  <a:pt x="2074" y="613802"/>
                </a:lnTo>
                <a:lnTo>
                  <a:pt x="8183" y="661404"/>
                </a:lnTo>
                <a:lnTo>
                  <a:pt x="18157" y="707685"/>
                </a:lnTo>
                <a:lnTo>
                  <a:pt x="31828" y="752475"/>
                </a:lnTo>
                <a:lnTo>
                  <a:pt x="49025" y="795604"/>
                </a:lnTo>
                <a:lnTo>
                  <a:pt x="69578" y="836904"/>
                </a:lnTo>
                <a:lnTo>
                  <a:pt x="93319" y="876203"/>
                </a:lnTo>
                <a:lnTo>
                  <a:pt x="120076" y="913333"/>
                </a:lnTo>
                <a:lnTo>
                  <a:pt x="149682" y="948124"/>
                </a:lnTo>
                <a:lnTo>
                  <a:pt x="181966" y="980407"/>
                </a:lnTo>
                <a:lnTo>
                  <a:pt x="216758" y="1010012"/>
                </a:lnTo>
                <a:lnTo>
                  <a:pt x="253889" y="1036768"/>
                </a:lnTo>
                <a:lnTo>
                  <a:pt x="293189" y="1060508"/>
                </a:lnTo>
                <a:lnTo>
                  <a:pt x="334489" y="1081061"/>
                </a:lnTo>
                <a:lnTo>
                  <a:pt x="377619" y="1098257"/>
                </a:lnTo>
                <a:lnTo>
                  <a:pt x="422410" y="1111926"/>
                </a:lnTo>
                <a:lnTo>
                  <a:pt x="468691" y="1121901"/>
                </a:lnTo>
                <a:lnTo>
                  <a:pt x="516294" y="1128010"/>
                </a:lnTo>
                <a:lnTo>
                  <a:pt x="565048" y="1130084"/>
                </a:lnTo>
                <a:lnTo>
                  <a:pt x="613802" y="1128010"/>
                </a:lnTo>
                <a:lnTo>
                  <a:pt x="661404" y="1121901"/>
                </a:lnTo>
                <a:lnTo>
                  <a:pt x="707685" y="1111926"/>
                </a:lnTo>
                <a:lnTo>
                  <a:pt x="752475" y="1098257"/>
                </a:lnTo>
                <a:lnTo>
                  <a:pt x="795604" y="1081061"/>
                </a:lnTo>
                <a:lnTo>
                  <a:pt x="836904" y="1060508"/>
                </a:lnTo>
                <a:lnTo>
                  <a:pt x="876203" y="1036768"/>
                </a:lnTo>
                <a:lnTo>
                  <a:pt x="913333" y="1010012"/>
                </a:lnTo>
                <a:lnTo>
                  <a:pt x="948124" y="980407"/>
                </a:lnTo>
                <a:lnTo>
                  <a:pt x="980407" y="948124"/>
                </a:lnTo>
                <a:lnTo>
                  <a:pt x="1010012" y="913333"/>
                </a:lnTo>
                <a:lnTo>
                  <a:pt x="1036768" y="876203"/>
                </a:lnTo>
                <a:lnTo>
                  <a:pt x="1060508" y="836904"/>
                </a:lnTo>
                <a:lnTo>
                  <a:pt x="1081061" y="795604"/>
                </a:lnTo>
                <a:lnTo>
                  <a:pt x="1098257" y="752475"/>
                </a:lnTo>
                <a:lnTo>
                  <a:pt x="1111926" y="707685"/>
                </a:lnTo>
                <a:lnTo>
                  <a:pt x="1121901" y="661404"/>
                </a:lnTo>
                <a:lnTo>
                  <a:pt x="1128010" y="613802"/>
                </a:lnTo>
                <a:lnTo>
                  <a:pt x="1130084" y="565048"/>
                </a:lnTo>
                <a:lnTo>
                  <a:pt x="1128010" y="516294"/>
                </a:lnTo>
                <a:lnTo>
                  <a:pt x="1121901" y="468691"/>
                </a:lnTo>
                <a:lnTo>
                  <a:pt x="1111926" y="422410"/>
                </a:lnTo>
                <a:lnTo>
                  <a:pt x="1098257" y="377619"/>
                </a:lnTo>
                <a:lnTo>
                  <a:pt x="1081061" y="334489"/>
                </a:lnTo>
                <a:lnTo>
                  <a:pt x="1060508" y="293189"/>
                </a:lnTo>
                <a:lnTo>
                  <a:pt x="1036768" y="253889"/>
                </a:lnTo>
                <a:lnTo>
                  <a:pt x="1010012" y="216758"/>
                </a:lnTo>
                <a:lnTo>
                  <a:pt x="980407" y="181966"/>
                </a:lnTo>
                <a:lnTo>
                  <a:pt x="948124" y="149682"/>
                </a:lnTo>
                <a:lnTo>
                  <a:pt x="913333" y="120076"/>
                </a:lnTo>
                <a:lnTo>
                  <a:pt x="876203" y="93319"/>
                </a:lnTo>
                <a:lnTo>
                  <a:pt x="836904" y="69578"/>
                </a:lnTo>
                <a:lnTo>
                  <a:pt x="795604" y="49025"/>
                </a:lnTo>
                <a:lnTo>
                  <a:pt x="752475" y="31828"/>
                </a:lnTo>
                <a:lnTo>
                  <a:pt x="707685" y="18157"/>
                </a:lnTo>
                <a:lnTo>
                  <a:pt x="661404" y="8183"/>
                </a:lnTo>
                <a:lnTo>
                  <a:pt x="613802" y="2074"/>
                </a:lnTo>
                <a:lnTo>
                  <a:pt x="565048" y="0"/>
                </a:lnTo>
                <a:close/>
              </a:path>
            </a:pathLst>
          </a:custGeom>
          <a:solidFill>
            <a:srgbClr val="D9E1ED">
              <a:alpha val="69999"/>
            </a:srgbClr>
          </a:solidFill>
        </p:spPr>
        <p:txBody>
          <a:bodyPr wrap="square" lIns="0" tIns="0" rIns="0" bIns="0" rtlCol="0"/>
          <a:lstStyle/>
          <a:p>
            <a:endParaRPr sz="1800"/>
          </a:p>
        </p:txBody>
      </p:sp>
      <p:sp>
        <p:nvSpPr>
          <p:cNvPr id="20" name="bk object 20"/>
          <p:cNvSpPr/>
          <p:nvPr/>
        </p:nvSpPr>
        <p:spPr>
          <a:xfrm>
            <a:off x="9113231" y="2831133"/>
            <a:ext cx="1507066" cy="1132397"/>
          </a:xfrm>
          <a:custGeom>
            <a:avLst/>
            <a:gdLst/>
            <a:ahLst/>
            <a:cxnLst/>
            <a:rect l="l" t="t" r="r" b="b"/>
            <a:pathLst>
              <a:path w="1130300" h="1130300">
                <a:moveTo>
                  <a:pt x="1130084" y="565048"/>
                </a:moveTo>
                <a:lnTo>
                  <a:pt x="1128010" y="613802"/>
                </a:lnTo>
                <a:lnTo>
                  <a:pt x="1121901" y="661404"/>
                </a:lnTo>
                <a:lnTo>
                  <a:pt x="1111926" y="707685"/>
                </a:lnTo>
                <a:lnTo>
                  <a:pt x="1098257" y="752475"/>
                </a:lnTo>
                <a:lnTo>
                  <a:pt x="1081061" y="795604"/>
                </a:lnTo>
                <a:lnTo>
                  <a:pt x="1060508" y="836904"/>
                </a:lnTo>
                <a:lnTo>
                  <a:pt x="1036768" y="876203"/>
                </a:lnTo>
                <a:lnTo>
                  <a:pt x="1010012" y="913333"/>
                </a:lnTo>
                <a:lnTo>
                  <a:pt x="980407" y="948124"/>
                </a:lnTo>
                <a:lnTo>
                  <a:pt x="948124" y="980407"/>
                </a:lnTo>
                <a:lnTo>
                  <a:pt x="913333" y="1010012"/>
                </a:lnTo>
                <a:lnTo>
                  <a:pt x="876203" y="1036768"/>
                </a:lnTo>
                <a:lnTo>
                  <a:pt x="836904" y="1060508"/>
                </a:lnTo>
                <a:lnTo>
                  <a:pt x="795604" y="1081061"/>
                </a:lnTo>
                <a:lnTo>
                  <a:pt x="752475" y="1098257"/>
                </a:lnTo>
                <a:lnTo>
                  <a:pt x="707685" y="1111926"/>
                </a:lnTo>
                <a:lnTo>
                  <a:pt x="661404" y="1121901"/>
                </a:lnTo>
                <a:lnTo>
                  <a:pt x="613802" y="1128010"/>
                </a:lnTo>
                <a:lnTo>
                  <a:pt x="565048" y="1130084"/>
                </a:lnTo>
                <a:lnTo>
                  <a:pt x="516294" y="1128010"/>
                </a:lnTo>
                <a:lnTo>
                  <a:pt x="468691" y="1121901"/>
                </a:lnTo>
                <a:lnTo>
                  <a:pt x="422410" y="1111926"/>
                </a:lnTo>
                <a:lnTo>
                  <a:pt x="377619" y="1098257"/>
                </a:lnTo>
                <a:lnTo>
                  <a:pt x="334489" y="1081061"/>
                </a:lnTo>
                <a:lnTo>
                  <a:pt x="293189" y="1060508"/>
                </a:lnTo>
                <a:lnTo>
                  <a:pt x="253889" y="1036768"/>
                </a:lnTo>
                <a:lnTo>
                  <a:pt x="216758" y="1010012"/>
                </a:lnTo>
                <a:lnTo>
                  <a:pt x="181966" y="980407"/>
                </a:lnTo>
                <a:lnTo>
                  <a:pt x="149682" y="948124"/>
                </a:lnTo>
                <a:lnTo>
                  <a:pt x="120076" y="913333"/>
                </a:lnTo>
                <a:lnTo>
                  <a:pt x="93319" y="876203"/>
                </a:lnTo>
                <a:lnTo>
                  <a:pt x="69578" y="836904"/>
                </a:lnTo>
                <a:lnTo>
                  <a:pt x="49025" y="795604"/>
                </a:lnTo>
                <a:lnTo>
                  <a:pt x="31828" y="752475"/>
                </a:lnTo>
                <a:lnTo>
                  <a:pt x="18157" y="707685"/>
                </a:lnTo>
                <a:lnTo>
                  <a:pt x="8183" y="661404"/>
                </a:lnTo>
                <a:lnTo>
                  <a:pt x="2074" y="613802"/>
                </a:lnTo>
                <a:lnTo>
                  <a:pt x="0" y="565048"/>
                </a:lnTo>
                <a:lnTo>
                  <a:pt x="2074" y="516294"/>
                </a:lnTo>
                <a:lnTo>
                  <a:pt x="8183" y="468691"/>
                </a:lnTo>
                <a:lnTo>
                  <a:pt x="18157" y="422410"/>
                </a:lnTo>
                <a:lnTo>
                  <a:pt x="31828" y="377619"/>
                </a:lnTo>
                <a:lnTo>
                  <a:pt x="49025" y="334489"/>
                </a:lnTo>
                <a:lnTo>
                  <a:pt x="69578" y="293189"/>
                </a:lnTo>
                <a:lnTo>
                  <a:pt x="93319" y="253889"/>
                </a:lnTo>
                <a:lnTo>
                  <a:pt x="120076" y="216758"/>
                </a:lnTo>
                <a:lnTo>
                  <a:pt x="149682" y="181966"/>
                </a:lnTo>
                <a:lnTo>
                  <a:pt x="181966" y="149682"/>
                </a:lnTo>
                <a:lnTo>
                  <a:pt x="216758" y="120076"/>
                </a:lnTo>
                <a:lnTo>
                  <a:pt x="253889" y="93319"/>
                </a:lnTo>
                <a:lnTo>
                  <a:pt x="293189" y="69578"/>
                </a:lnTo>
                <a:lnTo>
                  <a:pt x="334489" y="49025"/>
                </a:lnTo>
                <a:lnTo>
                  <a:pt x="377619" y="31828"/>
                </a:lnTo>
                <a:lnTo>
                  <a:pt x="422410" y="18157"/>
                </a:lnTo>
                <a:lnTo>
                  <a:pt x="468691" y="8183"/>
                </a:lnTo>
                <a:lnTo>
                  <a:pt x="516294" y="2074"/>
                </a:lnTo>
                <a:lnTo>
                  <a:pt x="565048" y="0"/>
                </a:lnTo>
                <a:lnTo>
                  <a:pt x="613802" y="2074"/>
                </a:lnTo>
                <a:lnTo>
                  <a:pt x="661404" y="8183"/>
                </a:lnTo>
                <a:lnTo>
                  <a:pt x="707685" y="18157"/>
                </a:lnTo>
                <a:lnTo>
                  <a:pt x="752475" y="31828"/>
                </a:lnTo>
                <a:lnTo>
                  <a:pt x="795604" y="49025"/>
                </a:lnTo>
                <a:lnTo>
                  <a:pt x="836904" y="69578"/>
                </a:lnTo>
                <a:lnTo>
                  <a:pt x="876203" y="93319"/>
                </a:lnTo>
                <a:lnTo>
                  <a:pt x="913333" y="120076"/>
                </a:lnTo>
                <a:lnTo>
                  <a:pt x="948124" y="149682"/>
                </a:lnTo>
                <a:lnTo>
                  <a:pt x="980407" y="181966"/>
                </a:lnTo>
                <a:lnTo>
                  <a:pt x="1010012" y="216758"/>
                </a:lnTo>
                <a:lnTo>
                  <a:pt x="1036768" y="253889"/>
                </a:lnTo>
                <a:lnTo>
                  <a:pt x="1060508" y="293189"/>
                </a:lnTo>
                <a:lnTo>
                  <a:pt x="1081061" y="334489"/>
                </a:lnTo>
                <a:lnTo>
                  <a:pt x="1098257" y="377619"/>
                </a:lnTo>
                <a:lnTo>
                  <a:pt x="1111926" y="422410"/>
                </a:lnTo>
                <a:lnTo>
                  <a:pt x="1121901" y="468691"/>
                </a:lnTo>
                <a:lnTo>
                  <a:pt x="1128010" y="516294"/>
                </a:lnTo>
                <a:lnTo>
                  <a:pt x="1130084" y="565048"/>
                </a:lnTo>
                <a:close/>
              </a:path>
            </a:pathLst>
          </a:custGeom>
          <a:ln w="25400">
            <a:solidFill>
              <a:srgbClr val="FFFFFF"/>
            </a:solidFill>
          </a:ln>
        </p:spPr>
        <p:txBody>
          <a:bodyPr wrap="square" lIns="0" tIns="0" rIns="0" bIns="0" rtlCol="0"/>
          <a:lstStyle/>
          <a:p>
            <a:endParaRPr sz="1800"/>
          </a:p>
        </p:txBody>
      </p:sp>
      <p:sp>
        <p:nvSpPr>
          <p:cNvPr id="2" name="Holder 2"/>
          <p:cNvSpPr>
            <a:spLocks noGrp="1"/>
          </p:cNvSpPr>
          <p:nvPr>
            <p:ph type="title"/>
          </p:nvPr>
        </p:nvSpPr>
        <p:spPr>
          <a:xfrm>
            <a:off x="757984" y="458041"/>
            <a:ext cx="5080846" cy="277513"/>
          </a:xfrm>
        </p:spPr>
        <p:txBody>
          <a:bodyPr lIns="0" tIns="0" rIns="0" bIns="0"/>
          <a:lstStyle>
            <a:lvl1pPr>
              <a:defRPr sz="1800" b="0" i="0">
                <a:solidFill>
                  <a:schemeClr val="bg1"/>
                </a:solidFill>
                <a:latin typeface="Helvetica Condensed"/>
                <a:cs typeface="Helvetica Condense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7/3/2019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683942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16" name="bk object 16"/>
          <p:cNvSpPr/>
          <p:nvPr/>
        </p:nvSpPr>
        <p:spPr>
          <a:xfrm>
            <a:off x="2" y="12"/>
            <a:ext cx="12192000" cy="6850983"/>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16933" y="2411077"/>
            <a:ext cx="12175067" cy="133597"/>
          </a:xfrm>
          <a:custGeom>
            <a:avLst/>
            <a:gdLst/>
            <a:ahLst/>
            <a:cxnLst/>
            <a:rect l="l" t="t" r="r" b="b"/>
            <a:pathLst>
              <a:path w="9131300" h="133350">
                <a:moveTo>
                  <a:pt x="0" y="133337"/>
                </a:moveTo>
                <a:lnTo>
                  <a:pt x="9131300" y="133337"/>
                </a:lnTo>
                <a:lnTo>
                  <a:pt x="9131300" y="0"/>
                </a:lnTo>
                <a:lnTo>
                  <a:pt x="0" y="0"/>
                </a:lnTo>
                <a:lnTo>
                  <a:pt x="0" y="133337"/>
                </a:lnTo>
                <a:close/>
              </a:path>
            </a:pathLst>
          </a:custGeom>
          <a:solidFill>
            <a:srgbClr val="01C2A3">
              <a:alpha val="50000"/>
            </a:srgbClr>
          </a:solidFill>
        </p:spPr>
        <p:txBody>
          <a:bodyPr wrap="square" lIns="0" tIns="0" rIns="0" bIns="0" rtlCol="0"/>
          <a:lstStyle/>
          <a:p>
            <a:endParaRPr sz="1800"/>
          </a:p>
        </p:txBody>
      </p:sp>
      <p:sp>
        <p:nvSpPr>
          <p:cNvPr id="18" name="bk object 18"/>
          <p:cNvSpPr/>
          <p:nvPr/>
        </p:nvSpPr>
        <p:spPr>
          <a:xfrm>
            <a:off x="16933" y="4491277"/>
            <a:ext cx="12175067" cy="133597"/>
          </a:xfrm>
          <a:custGeom>
            <a:avLst/>
            <a:gdLst/>
            <a:ahLst/>
            <a:cxnLst/>
            <a:rect l="l" t="t" r="r" b="b"/>
            <a:pathLst>
              <a:path w="9131300" h="133350">
                <a:moveTo>
                  <a:pt x="0" y="133337"/>
                </a:moveTo>
                <a:lnTo>
                  <a:pt x="9131300" y="133337"/>
                </a:lnTo>
                <a:lnTo>
                  <a:pt x="9131300" y="0"/>
                </a:lnTo>
                <a:lnTo>
                  <a:pt x="0" y="0"/>
                </a:lnTo>
                <a:lnTo>
                  <a:pt x="0" y="133337"/>
                </a:lnTo>
                <a:close/>
              </a:path>
            </a:pathLst>
          </a:custGeom>
          <a:solidFill>
            <a:srgbClr val="01C2A3">
              <a:alpha val="50000"/>
            </a:srgbClr>
          </a:solidFill>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7/3/2019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3539668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9202D41-0BED-4633-85F6-8B3ED76273D6}"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C4E54-62A1-462D-B9FF-5CE965FD0F07}" type="slidenum">
              <a:rPr lang="en-US" smtClean="0"/>
              <a:t>‹#›</a:t>
            </a:fld>
            <a:endParaRPr lang="en-US"/>
          </a:p>
        </p:txBody>
      </p:sp>
    </p:spTree>
    <p:extLst>
      <p:ext uri="{BB962C8B-B14F-4D97-AF65-F5344CB8AC3E}">
        <p14:creationId xmlns:p14="http://schemas.microsoft.com/office/powerpoint/2010/main" val="3886283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202D41-0BED-4633-85F6-8B3ED76273D6}"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C4E54-62A1-462D-B9FF-5CE965FD0F07}" type="slidenum">
              <a:rPr lang="en-US" smtClean="0"/>
              <a:t>‹#›</a:t>
            </a:fld>
            <a:endParaRPr lang="en-US"/>
          </a:p>
        </p:txBody>
      </p:sp>
    </p:spTree>
    <p:extLst>
      <p:ext uri="{BB962C8B-B14F-4D97-AF65-F5344CB8AC3E}">
        <p14:creationId xmlns:p14="http://schemas.microsoft.com/office/powerpoint/2010/main" val="2298730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202D41-0BED-4633-85F6-8B3ED76273D6}" type="datetimeFigureOut">
              <a:rPr lang="en-US" smtClean="0"/>
              <a:t>7/3/2019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2C4E54-62A1-462D-B9FF-5CE965FD0F07}" type="slidenum">
              <a:rPr lang="en-US" smtClean="0"/>
              <a:t>‹#›</a:t>
            </a:fld>
            <a:endParaRPr lang="en-US"/>
          </a:p>
        </p:txBody>
      </p:sp>
    </p:spTree>
    <p:extLst>
      <p:ext uri="{BB962C8B-B14F-4D97-AF65-F5344CB8AC3E}">
        <p14:creationId xmlns:p14="http://schemas.microsoft.com/office/powerpoint/2010/main" val="134488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202D41-0BED-4633-85F6-8B3ED76273D6}" type="datetimeFigureOut">
              <a:rPr lang="en-US" smtClean="0"/>
              <a:t>7/3/2019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2C4E54-62A1-462D-B9FF-5CE965FD0F07}" type="slidenum">
              <a:rPr lang="en-US" smtClean="0"/>
              <a:t>‹#›</a:t>
            </a:fld>
            <a:endParaRPr lang="en-US"/>
          </a:p>
        </p:txBody>
      </p:sp>
    </p:spTree>
    <p:extLst>
      <p:ext uri="{BB962C8B-B14F-4D97-AF65-F5344CB8AC3E}">
        <p14:creationId xmlns:p14="http://schemas.microsoft.com/office/powerpoint/2010/main" val="1912109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202D41-0BED-4633-85F6-8B3ED76273D6}" type="datetimeFigureOut">
              <a:rPr lang="en-US" smtClean="0"/>
              <a:t>7/3/2019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2C4E54-62A1-462D-B9FF-5CE965FD0F07}" type="slidenum">
              <a:rPr lang="en-US" smtClean="0"/>
              <a:t>‹#›</a:t>
            </a:fld>
            <a:endParaRPr lang="en-US"/>
          </a:p>
        </p:txBody>
      </p:sp>
    </p:spTree>
    <p:extLst>
      <p:ext uri="{BB962C8B-B14F-4D97-AF65-F5344CB8AC3E}">
        <p14:creationId xmlns:p14="http://schemas.microsoft.com/office/powerpoint/2010/main" val="3367711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9202D41-0BED-4633-85F6-8B3ED76273D6}"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C4E54-62A1-462D-B9FF-5CE965FD0F07}" type="slidenum">
              <a:rPr lang="en-US" smtClean="0"/>
              <a:t>‹#›</a:t>
            </a:fld>
            <a:endParaRPr lang="en-US"/>
          </a:p>
        </p:txBody>
      </p:sp>
    </p:spTree>
    <p:extLst>
      <p:ext uri="{BB962C8B-B14F-4D97-AF65-F5344CB8AC3E}">
        <p14:creationId xmlns:p14="http://schemas.microsoft.com/office/powerpoint/2010/main" val="3178036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9202D41-0BED-4633-85F6-8B3ED76273D6}"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C4E54-62A1-462D-B9FF-5CE965FD0F07}" type="slidenum">
              <a:rPr lang="en-US" smtClean="0"/>
              <a:t>‹#›</a:t>
            </a:fld>
            <a:endParaRPr lang="en-US"/>
          </a:p>
        </p:txBody>
      </p:sp>
    </p:spTree>
    <p:extLst>
      <p:ext uri="{BB962C8B-B14F-4D97-AF65-F5344CB8AC3E}">
        <p14:creationId xmlns:p14="http://schemas.microsoft.com/office/powerpoint/2010/main" val="558206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202D41-0BED-4633-85F6-8B3ED76273D6}" type="datetimeFigureOut">
              <a:rPr lang="en-US" smtClean="0"/>
              <a:t>7/3/2019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C4E54-62A1-462D-B9FF-5CE965FD0F07}" type="slidenum">
              <a:rPr lang="en-US" smtClean="0"/>
              <a:t>‹#›</a:t>
            </a:fld>
            <a:endParaRPr lang="en-US"/>
          </a:p>
        </p:txBody>
      </p:sp>
    </p:spTree>
    <p:extLst>
      <p:ext uri="{BB962C8B-B14F-4D97-AF65-F5344CB8AC3E}">
        <p14:creationId xmlns:p14="http://schemas.microsoft.com/office/powerpoint/2010/main" val="2680165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9202D41-0BED-4633-85F6-8B3ED76273D6}" type="datetimeFigureOut">
              <a:rPr lang="en-US" smtClean="0"/>
              <a:t>7/3/2019</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F2C4E54-62A1-462D-B9FF-5CE965FD0F07}"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23831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57984" y="458039"/>
            <a:ext cx="5080846" cy="276935"/>
          </a:xfrm>
          <a:prstGeom prst="rect">
            <a:avLst/>
          </a:prstGeom>
        </p:spPr>
        <p:txBody>
          <a:bodyPr wrap="square" lIns="0" tIns="0" rIns="0" bIns="0">
            <a:spAutoFit/>
          </a:bodyPr>
          <a:lstStyle>
            <a:lvl1pPr>
              <a:defRPr sz="1800" b="0" i="0">
                <a:solidFill>
                  <a:schemeClr val="bg1"/>
                </a:solidFill>
                <a:latin typeface="Helvetica Condensed"/>
                <a:cs typeface="Helvetica Condensed"/>
              </a:defRPr>
            </a:lvl1pPr>
          </a:lstStyle>
          <a:p>
            <a:endParaRPr/>
          </a:p>
        </p:txBody>
      </p:sp>
      <p:sp>
        <p:nvSpPr>
          <p:cNvPr id="3" name="Holder 3"/>
          <p:cNvSpPr>
            <a:spLocks noGrp="1"/>
          </p:cNvSpPr>
          <p:nvPr>
            <p:ph type="body" idx="1"/>
          </p:nvPr>
        </p:nvSpPr>
        <p:spPr>
          <a:xfrm>
            <a:off x="3348078" y="1073323"/>
            <a:ext cx="5496560" cy="27693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1" y="6377944"/>
            <a:ext cx="3901440" cy="277513"/>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2" y="6377944"/>
            <a:ext cx="2804160" cy="277513"/>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7/3/2019</a:t>
            </a:fld>
            <a:endParaRPr lang="en-US"/>
          </a:p>
        </p:txBody>
      </p:sp>
      <p:sp>
        <p:nvSpPr>
          <p:cNvPr id="6" name="Holder 6"/>
          <p:cNvSpPr>
            <a:spLocks noGrp="1"/>
          </p:cNvSpPr>
          <p:nvPr>
            <p:ph type="sldNum" sz="quarter" idx="7"/>
          </p:nvPr>
        </p:nvSpPr>
        <p:spPr>
          <a:xfrm>
            <a:off x="8778241" y="6377944"/>
            <a:ext cx="2804160" cy="277513"/>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82406103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txStyles>
    <p:titleStyle>
      <a:lvl1pPr>
        <a:defRPr>
          <a:latin typeface="+mj-lt"/>
          <a:ea typeface="+mj-ea"/>
          <a:cs typeface="+mj-cs"/>
        </a:defRPr>
      </a:lvl1pPr>
    </p:titleStyle>
    <p:bodyStyle>
      <a:lvl1pPr marL="0">
        <a:defRPr>
          <a:latin typeface="+mn-lt"/>
          <a:ea typeface="+mn-ea"/>
          <a:cs typeface="+mn-cs"/>
        </a:defRPr>
      </a:lvl1pPr>
      <a:lvl2pPr marL="457082">
        <a:defRPr>
          <a:latin typeface="+mn-lt"/>
          <a:ea typeface="+mn-ea"/>
          <a:cs typeface="+mn-cs"/>
        </a:defRPr>
      </a:lvl2pPr>
      <a:lvl3pPr marL="914164">
        <a:defRPr>
          <a:latin typeface="+mn-lt"/>
          <a:ea typeface="+mn-ea"/>
          <a:cs typeface="+mn-cs"/>
        </a:defRPr>
      </a:lvl3pPr>
      <a:lvl4pPr marL="1371246">
        <a:defRPr>
          <a:latin typeface="+mn-lt"/>
          <a:ea typeface="+mn-ea"/>
          <a:cs typeface="+mn-cs"/>
        </a:defRPr>
      </a:lvl4pPr>
      <a:lvl5pPr marL="1828328">
        <a:defRPr>
          <a:latin typeface="+mn-lt"/>
          <a:ea typeface="+mn-ea"/>
          <a:cs typeface="+mn-cs"/>
        </a:defRPr>
      </a:lvl5pPr>
      <a:lvl6pPr marL="2285410">
        <a:defRPr>
          <a:latin typeface="+mn-lt"/>
          <a:ea typeface="+mn-ea"/>
          <a:cs typeface="+mn-cs"/>
        </a:defRPr>
      </a:lvl6pPr>
      <a:lvl7pPr marL="2742492">
        <a:defRPr>
          <a:latin typeface="+mn-lt"/>
          <a:ea typeface="+mn-ea"/>
          <a:cs typeface="+mn-cs"/>
        </a:defRPr>
      </a:lvl7pPr>
      <a:lvl8pPr marL="3199575">
        <a:defRPr>
          <a:latin typeface="+mn-lt"/>
          <a:ea typeface="+mn-ea"/>
          <a:cs typeface="+mn-cs"/>
        </a:defRPr>
      </a:lvl8pPr>
      <a:lvl9pPr marL="3656657">
        <a:defRPr>
          <a:latin typeface="+mn-lt"/>
          <a:ea typeface="+mn-ea"/>
          <a:cs typeface="+mn-cs"/>
        </a:defRPr>
      </a:lvl9pPr>
    </p:bodyStyle>
    <p:otherStyle>
      <a:lvl1pPr marL="0">
        <a:defRPr>
          <a:latin typeface="+mn-lt"/>
          <a:ea typeface="+mn-ea"/>
          <a:cs typeface="+mn-cs"/>
        </a:defRPr>
      </a:lvl1pPr>
      <a:lvl2pPr marL="457082">
        <a:defRPr>
          <a:latin typeface="+mn-lt"/>
          <a:ea typeface="+mn-ea"/>
          <a:cs typeface="+mn-cs"/>
        </a:defRPr>
      </a:lvl2pPr>
      <a:lvl3pPr marL="914164">
        <a:defRPr>
          <a:latin typeface="+mn-lt"/>
          <a:ea typeface="+mn-ea"/>
          <a:cs typeface="+mn-cs"/>
        </a:defRPr>
      </a:lvl3pPr>
      <a:lvl4pPr marL="1371246">
        <a:defRPr>
          <a:latin typeface="+mn-lt"/>
          <a:ea typeface="+mn-ea"/>
          <a:cs typeface="+mn-cs"/>
        </a:defRPr>
      </a:lvl4pPr>
      <a:lvl5pPr marL="1828328">
        <a:defRPr>
          <a:latin typeface="+mn-lt"/>
          <a:ea typeface="+mn-ea"/>
          <a:cs typeface="+mn-cs"/>
        </a:defRPr>
      </a:lvl5pPr>
      <a:lvl6pPr marL="2285410">
        <a:defRPr>
          <a:latin typeface="+mn-lt"/>
          <a:ea typeface="+mn-ea"/>
          <a:cs typeface="+mn-cs"/>
        </a:defRPr>
      </a:lvl6pPr>
      <a:lvl7pPr marL="2742492">
        <a:defRPr>
          <a:latin typeface="+mn-lt"/>
          <a:ea typeface="+mn-ea"/>
          <a:cs typeface="+mn-cs"/>
        </a:defRPr>
      </a:lvl7pPr>
      <a:lvl8pPr marL="3199575">
        <a:defRPr>
          <a:latin typeface="+mn-lt"/>
          <a:ea typeface="+mn-ea"/>
          <a:cs typeface="+mn-cs"/>
        </a:defRPr>
      </a:lvl8pPr>
      <a:lvl9pPr marL="3656657">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png"/><Relationship Id="rId3" Type="http://schemas.openxmlformats.org/officeDocument/2006/relationships/image" Target="../media/image14.jpg"/><Relationship Id="rId7" Type="http://schemas.openxmlformats.org/officeDocument/2006/relationships/image" Target="../media/image18.jpg"/><Relationship Id="rId12" Type="http://schemas.openxmlformats.org/officeDocument/2006/relationships/image" Target="../media/image23.png"/><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jp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png"/><Relationship Id="rId3" Type="http://schemas.openxmlformats.org/officeDocument/2006/relationships/image" Target="../media/image14.jpg"/><Relationship Id="rId7" Type="http://schemas.openxmlformats.org/officeDocument/2006/relationships/image" Target="../media/image18.jpg"/><Relationship Id="rId12" Type="http://schemas.openxmlformats.org/officeDocument/2006/relationships/image" Target="../media/image23.png"/><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jp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png"/><Relationship Id="rId3" Type="http://schemas.openxmlformats.org/officeDocument/2006/relationships/image" Target="../media/image14.jpg"/><Relationship Id="rId7" Type="http://schemas.openxmlformats.org/officeDocument/2006/relationships/image" Target="../media/image18.jpg"/><Relationship Id="rId12" Type="http://schemas.openxmlformats.org/officeDocument/2006/relationships/image" Target="../media/image23.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jp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195847" cy="322996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5848" y="0"/>
            <a:ext cx="6073379" cy="3229962"/>
          </a:xfrm>
          <a:prstGeom prst="rect">
            <a:avLst/>
          </a:prstGeom>
        </p:spPr>
      </p:pic>
      <p:sp>
        <p:nvSpPr>
          <p:cNvPr id="19" name="Parallelogram 18"/>
          <p:cNvSpPr/>
          <p:nvPr/>
        </p:nvSpPr>
        <p:spPr>
          <a:xfrm rot="5400000" flipH="1">
            <a:off x="4808220" y="-2244213"/>
            <a:ext cx="2575560" cy="12192000"/>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Parallelogram 19"/>
          <p:cNvSpPr/>
          <p:nvPr/>
        </p:nvSpPr>
        <p:spPr>
          <a:xfrm rot="5400000" flipH="1">
            <a:off x="3718560" y="-929640"/>
            <a:ext cx="4754880" cy="12192000"/>
          </a:xfrm>
          <a:prstGeom prst="parallelogram">
            <a:avLst>
              <a:gd name="adj" fmla="val 14510"/>
            </a:avLst>
          </a:prstGeom>
          <a:solidFill>
            <a:srgbClr val="36F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Parallelogram 10"/>
          <p:cNvSpPr/>
          <p:nvPr/>
        </p:nvSpPr>
        <p:spPr>
          <a:xfrm rot="5400000" flipH="1">
            <a:off x="3500715" y="-525287"/>
            <a:ext cx="5190568" cy="12192000"/>
          </a:xfrm>
          <a:prstGeom prst="parallelogram">
            <a:avLst>
              <a:gd name="adj" fmla="val 145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p:cNvSpPr/>
          <p:nvPr/>
        </p:nvSpPr>
        <p:spPr>
          <a:xfrm>
            <a:off x="5517667" y="2224572"/>
            <a:ext cx="1356360" cy="13563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6445087"/>
            <a:ext cx="12192000" cy="973630"/>
          </a:xfrm>
          <a:prstGeom prst="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bject 10"/>
          <p:cNvSpPr>
            <a:spLocks/>
          </p:cNvSpPr>
          <p:nvPr/>
        </p:nvSpPr>
        <p:spPr>
          <a:xfrm>
            <a:off x="5573976" y="2279182"/>
            <a:ext cx="1245188" cy="1247140"/>
          </a:xfrm>
          <a:prstGeom prst="rect">
            <a:avLst/>
          </a:prstGeom>
          <a:blipFill>
            <a:blip r:embed="rId5" cstate="print"/>
            <a:stretch>
              <a:fillRect/>
            </a:stretch>
          </a:blipFill>
        </p:spPr>
        <p:txBody>
          <a:bodyPr wrap="square" lIns="0" tIns="0" rIns="0" bIns="0" rtlCol="0"/>
          <a:lstStyle/>
          <a:p>
            <a:pPr marL="0" marR="0" lvl="0" indent="0" algn="l" defTabSz="91416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txBox="1"/>
          <p:nvPr/>
        </p:nvSpPr>
        <p:spPr>
          <a:xfrm>
            <a:off x="0" y="6486183"/>
            <a:ext cx="5704114" cy="692492"/>
          </a:xfrm>
          <a:prstGeom prst="rect">
            <a:avLst/>
          </a:prstGeom>
        </p:spPr>
        <p:txBody>
          <a:bodyPr vert="horz" wrap="square" lIns="0" tIns="15235" rIns="0" bIns="0" rtlCol="0">
            <a:spAutoFit/>
          </a:bodyPr>
          <a:lstStyle/>
          <a:p>
            <a:pPr marL="0" marR="0" lvl="0" indent="0" algn="ctr" defTabSz="914164" rtl="0" eaLnBrk="1" fontAlgn="auto" latinLnBrk="0" hangingPunct="1">
              <a:lnSpc>
                <a:spcPct val="100000"/>
              </a:lnSpc>
              <a:spcBef>
                <a:spcPts val="120"/>
              </a:spcBef>
              <a:spcAft>
                <a:spcPts val="0"/>
              </a:spcAft>
              <a:buClrTx/>
              <a:buSzTx/>
              <a:buFontTx/>
              <a:buNone/>
              <a:tabLst/>
              <a:defRPr/>
            </a:pPr>
            <a:r>
              <a:rPr lang="en-US" sz="2000" b="1" spc="5" dirty="0" err="1" smtClean="0">
                <a:solidFill>
                  <a:sysClr val="windowText" lastClr="000000"/>
                </a:solidFill>
                <a:latin typeface="Calibri"/>
                <a:cs typeface="Helvetica Condensed"/>
              </a:rPr>
              <a:t>Kepala</a:t>
            </a:r>
            <a:r>
              <a:rPr lang="en-US" sz="2000" b="1" spc="5" dirty="0" smtClean="0">
                <a:solidFill>
                  <a:sysClr val="windowText" lastClr="000000"/>
                </a:solidFill>
                <a:latin typeface="Calibri"/>
                <a:cs typeface="Helvetica Condensed"/>
              </a:rPr>
              <a:t> </a:t>
            </a:r>
            <a:r>
              <a:rPr lang="en-US" sz="2000" b="1" spc="5" dirty="0" err="1" smtClean="0">
                <a:solidFill>
                  <a:sysClr val="windowText" lastClr="000000"/>
                </a:solidFill>
                <a:latin typeface="Calibri"/>
                <a:cs typeface="Helvetica Condensed"/>
              </a:rPr>
              <a:t>Auditorat</a:t>
            </a:r>
            <a:r>
              <a:rPr lang="en-US" sz="2000" b="1" spc="5" dirty="0" smtClean="0">
                <a:solidFill>
                  <a:sysClr val="windowText" lastClr="000000"/>
                </a:solidFill>
                <a:latin typeface="Calibri"/>
                <a:cs typeface="Helvetica Condensed"/>
              </a:rPr>
              <a:t> 1.A BPK</a:t>
            </a:r>
            <a:endParaRPr kumimoji="0" sz="2000" b="0" i="0" u="none" strike="noStrike" kern="1200" cap="none" spc="0" normalizeH="0" baseline="0" noProof="0" dirty="0">
              <a:ln>
                <a:noFill/>
              </a:ln>
              <a:solidFill>
                <a:sysClr val="windowText" lastClr="000000"/>
              </a:solidFill>
              <a:effectLst/>
              <a:uLnTx/>
              <a:uFillTx/>
              <a:latin typeface="Calibri"/>
              <a:ea typeface="+mn-ea"/>
              <a:cs typeface="Helvetica Condensed"/>
            </a:endParaRPr>
          </a:p>
          <a:p>
            <a:pPr lvl="0" algn="ctr" defTabSz="914164">
              <a:spcBef>
                <a:spcPts val="30"/>
              </a:spcBef>
            </a:pPr>
            <a:r>
              <a:rPr lang="en-US" sz="2400" b="1" spc="-45" dirty="0" err="1">
                <a:solidFill>
                  <a:srgbClr val="4F81BD">
                    <a:lumMod val="75000"/>
                  </a:srgbClr>
                </a:solidFill>
                <a:cs typeface="Helvetica Condensed"/>
              </a:rPr>
              <a:t>Edy</a:t>
            </a:r>
            <a:r>
              <a:rPr lang="en-US" sz="2400" b="1" spc="-45" dirty="0">
                <a:solidFill>
                  <a:srgbClr val="4F81BD">
                    <a:lumMod val="75000"/>
                  </a:srgbClr>
                </a:solidFill>
                <a:cs typeface="Helvetica Condensed"/>
              </a:rPr>
              <a:t> </a:t>
            </a:r>
            <a:r>
              <a:rPr lang="en-US" sz="2400" b="1" spc="-45" dirty="0" err="1">
                <a:solidFill>
                  <a:srgbClr val="4F81BD">
                    <a:lumMod val="75000"/>
                  </a:srgbClr>
                </a:solidFill>
                <a:cs typeface="Helvetica Condensed"/>
              </a:rPr>
              <a:t>Witono</a:t>
            </a:r>
            <a:r>
              <a:rPr lang="en-US" sz="2400" b="1" spc="-45" dirty="0">
                <a:solidFill>
                  <a:srgbClr val="4F81BD">
                    <a:lumMod val="75000"/>
                  </a:srgbClr>
                </a:solidFill>
                <a:cs typeface="Helvetica Condensed"/>
              </a:rPr>
              <a:t> S.E., M.M., </a:t>
            </a:r>
            <a:r>
              <a:rPr lang="en-US" sz="2400" b="1" spc="-45" dirty="0" err="1">
                <a:solidFill>
                  <a:srgbClr val="4F81BD">
                    <a:lumMod val="75000"/>
                  </a:srgbClr>
                </a:solidFill>
                <a:cs typeface="Helvetica Condensed"/>
              </a:rPr>
              <a:t>Ak</a:t>
            </a:r>
            <a:r>
              <a:rPr lang="en-US" sz="2400" b="1" spc="-45" dirty="0" smtClean="0">
                <a:solidFill>
                  <a:srgbClr val="4F81BD">
                    <a:lumMod val="75000"/>
                  </a:srgbClr>
                </a:solidFill>
                <a:cs typeface="Helvetica Condensed"/>
              </a:rPr>
              <a:t>., CA., CFE.</a:t>
            </a:r>
            <a:endParaRPr kumimoji="0" sz="2400" b="0" i="0" u="none" strike="noStrike" kern="1200" cap="none" spc="0" normalizeH="0" baseline="0" noProof="0" dirty="0">
              <a:ln>
                <a:noFill/>
              </a:ln>
              <a:solidFill>
                <a:srgbClr val="4F81BD">
                  <a:lumMod val="75000"/>
                </a:srgbClr>
              </a:solidFill>
              <a:effectLst/>
              <a:uLnTx/>
              <a:uFillTx/>
              <a:latin typeface="Calibri"/>
              <a:cs typeface="Helvetica Condensed"/>
            </a:endParaRPr>
          </a:p>
        </p:txBody>
      </p:sp>
      <p:sp>
        <p:nvSpPr>
          <p:cNvPr id="2" name="TextBox 1"/>
          <p:cNvSpPr txBox="1"/>
          <p:nvPr/>
        </p:nvSpPr>
        <p:spPr>
          <a:xfrm>
            <a:off x="8808460" y="6710946"/>
            <a:ext cx="3068304"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Arial" panose="020B0604020202020204" pitchFamily="34" charset="0"/>
              </a:rPr>
              <a:t>Jakarta, 3</a:t>
            </a:r>
            <a:r>
              <a:rPr kumimoji="0" lang="en-US" sz="2000" b="1" i="0" u="none" strike="noStrike" kern="1200" cap="none" spc="0" normalizeH="0" noProof="0" dirty="0" smtClean="0">
                <a:ln>
                  <a:noFill/>
                </a:ln>
                <a:solidFill>
                  <a:prstClr val="black"/>
                </a:solidFill>
                <a:effectLst/>
                <a:uLnTx/>
                <a:uFillTx/>
                <a:latin typeface="Calibri"/>
                <a:ea typeface="+mn-ea"/>
                <a:cs typeface="Arial" panose="020B0604020202020204" pitchFamily="34" charset="0"/>
              </a:rPr>
              <a:t> </a:t>
            </a:r>
            <a:r>
              <a:rPr kumimoji="0" lang="en-US" sz="2000" b="1" i="0" u="none" strike="noStrike" kern="1200" cap="none" spc="0" normalizeH="0" noProof="0" dirty="0" err="1" smtClean="0">
                <a:ln>
                  <a:noFill/>
                </a:ln>
                <a:solidFill>
                  <a:prstClr val="black"/>
                </a:solidFill>
                <a:effectLst/>
                <a:uLnTx/>
                <a:uFillTx/>
                <a:latin typeface="Calibri"/>
                <a:ea typeface="+mn-ea"/>
                <a:cs typeface="Arial" panose="020B0604020202020204" pitchFamily="34" charset="0"/>
              </a:rPr>
              <a:t>Juli</a:t>
            </a:r>
            <a:r>
              <a:rPr kumimoji="0" lang="en-US" sz="2000" b="1" i="0" u="none" strike="noStrike" kern="1200" cap="none" spc="0" normalizeH="0" noProof="0" dirty="0" smtClean="0">
                <a:ln>
                  <a:noFill/>
                </a:ln>
                <a:solidFill>
                  <a:prstClr val="black"/>
                </a:solidFill>
                <a:effectLst/>
                <a:uLnTx/>
                <a:uFillTx/>
                <a:latin typeface="Calibri"/>
                <a:ea typeface="+mn-ea"/>
                <a:cs typeface="Arial" panose="020B0604020202020204" pitchFamily="34" charset="0"/>
              </a:rPr>
              <a:t> 2019</a:t>
            </a:r>
            <a:endParaRPr kumimoji="0" 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9" name="object 9"/>
          <p:cNvSpPr txBox="1">
            <a:spLocks noGrp="1"/>
          </p:cNvSpPr>
          <p:nvPr>
            <p:ph type="title"/>
          </p:nvPr>
        </p:nvSpPr>
        <p:spPr>
          <a:xfrm>
            <a:off x="399293" y="3675995"/>
            <a:ext cx="11848011" cy="1736369"/>
          </a:xfrm>
          <a:prstGeom prst="rect">
            <a:avLst/>
          </a:prstGeom>
        </p:spPr>
        <p:txBody>
          <a:bodyPr vert="horz" wrap="square" lIns="0" tIns="12696" rIns="0" bIns="0" rtlCol="0">
            <a:spAutoFit/>
          </a:bodyPr>
          <a:lstStyle/>
          <a:p>
            <a:pPr algn="ctr">
              <a:spcBef>
                <a:spcPts val="1200"/>
              </a:spcBef>
            </a:pPr>
            <a:r>
              <a:rPr lang="en-US" sz="2800" b="1" dirty="0">
                <a:solidFill>
                  <a:schemeClr val="tx1"/>
                </a:solidFill>
              </a:rPr>
              <a:t>PERATURAN MENTERI </a:t>
            </a:r>
            <a:r>
              <a:rPr lang="en-US" sz="2800" b="1" dirty="0" smtClean="0">
                <a:solidFill>
                  <a:schemeClr val="tx1"/>
                </a:solidFill>
              </a:rPr>
              <a:t>KEUANGAN NOMOR </a:t>
            </a:r>
            <a:r>
              <a:rPr lang="en-US" sz="2800" b="1" dirty="0">
                <a:solidFill>
                  <a:schemeClr val="tx1"/>
                </a:solidFill>
              </a:rPr>
              <a:t>143/PMK.05/2018 </a:t>
            </a:r>
            <a:br>
              <a:rPr lang="en-US" sz="2800" b="1" dirty="0">
                <a:solidFill>
                  <a:schemeClr val="tx1"/>
                </a:solidFill>
              </a:rPr>
            </a:br>
            <a:r>
              <a:rPr lang="en-US" sz="2800" b="1" dirty="0">
                <a:solidFill>
                  <a:schemeClr val="tx1"/>
                </a:solidFill>
              </a:rPr>
              <a:t>TENTANG </a:t>
            </a:r>
            <a:br>
              <a:rPr lang="en-US" sz="2800" b="1" dirty="0">
                <a:solidFill>
                  <a:schemeClr val="tx1"/>
                </a:solidFill>
              </a:rPr>
            </a:br>
            <a:r>
              <a:rPr lang="en-US" sz="2800" b="1" dirty="0">
                <a:solidFill>
                  <a:schemeClr val="tx1"/>
                </a:solidFill>
              </a:rPr>
              <a:t>MEKANISME PELAKSANAAN ANGGARAN BELANJA NEGARA DI </a:t>
            </a:r>
            <a:r>
              <a:rPr lang="en-US" sz="2800" b="1" dirty="0" smtClean="0">
                <a:solidFill>
                  <a:schemeClr val="tx1"/>
                </a:solidFill>
              </a:rPr>
              <a:t>LINGKUNGAN KEMENTERIAN </a:t>
            </a:r>
            <a:r>
              <a:rPr lang="en-US" sz="2800" b="1" dirty="0">
                <a:solidFill>
                  <a:schemeClr val="tx1"/>
                </a:solidFill>
              </a:rPr>
              <a:t>PERTAHANAN DAN </a:t>
            </a:r>
            <a:r>
              <a:rPr lang="en-US" sz="2800" b="1" dirty="0" smtClean="0">
                <a:solidFill>
                  <a:schemeClr val="tx1"/>
                </a:solidFill>
              </a:rPr>
              <a:t>TNI</a:t>
            </a:r>
            <a:endParaRPr lang="en-US" sz="1600" b="1" dirty="0">
              <a:solidFill>
                <a:schemeClr val="tx1"/>
              </a:solidFill>
              <a:latin typeface="Bell Gothic Std Black" pitchFamily="34" charset="0"/>
              <a:cs typeface="Arial" panose="020B0604020202020204" pitchFamily="34" charset="0"/>
            </a:endParaRPr>
          </a:p>
        </p:txBody>
      </p:sp>
      <p:sp>
        <p:nvSpPr>
          <p:cNvPr id="4" name="TextBox 3"/>
          <p:cNvSpPr txBox="1"/>
          <p:nvPr/>
        </p:nvSpPr>
        <p:spPr>
          <a:xfrm>
            <a:off x="310303" y="5020581"/>
            <a:ext cx="11771085" cy="1415772"/>
          </a:xfrm>
          <a:prstGeom prst="rect">
            <a:avLst/>
          </a:prstGeom>
          <a:noFill/>
        </p:spPr>
        <p:txBody>
          <a:bodyPr wrap="square" rtlCol="0">
            <a:spAutoFit/>
          </a:bodyPr>
          <a:lstStyle/>
          <a:p>
            <a:pPr algn="ctr"/>
            <a:r>
              <a:rPr lang="en-US" sz="3200" b="1" dirty="0"/>
              <a:t/>
            </a:r>
            <a:br>
              <a:rPr lang="en-US" sz="3200" b="1" dirty="0"/>
            </a:br>
            <a:r>
              <a:rPr lang="en-US" b="1" cap="all" dirty="0"/>
              <a:t>(</a:t>
            </a:r>
            <a:r>
              <a:rPr lang="en-US" b="1" cap="all" dirty="0" err="1"/>
              <a:t>Sebagai</a:t>
            </a:r>
            <a:r>
              <a:rPr lang="en-US" b="1" cap="all" dirty="0"/>
              <a:t> </a:t>
            </a:r>
            <a:r>
              <a:rPr lang="en-US" b="1" cap="all" dirty="0" err="1"/>
              <a:t>Pedoman</a:t>
            </a:r>
            <a:r>
              <a:rPr lang="en-US" b="1" cap="all" dirty="0"/>
              <a:t> PELAKSANAAN BELANJA di </a:t>
            </a:r>
            <a:r>
              <a:rPr lang="en-US" b="1" cap="all" dirty="0" err="1"/>
              <a:t>Kemhan</a:t>
            </a:r>
            <a:r>
              <a:rPr lang="en-US" b="1" cap="all" dirty="0"/>
              <a:t> </a:t>
            </a:r>
            <a:r>
              <a:rPr lang="en-US" b="1" cap="all" dirty="0" err="1"/>
              <a:t>dan</a:t>
            </a:r>
            <a:r>
              <a:rPr lang="en-US" b="1" cap="all" dirty="0"/>
              <a:t> TNI </a:t>
            </a:r>
            <a:r>
              <a:rPr lang="en-US" b="1" cap="all" dirty="0" err="1"/>
              <a:t>menggantikan</a:t>
            </a:r>
            <a:r>
              <a:rPr lang="en-US" b="1" cap="all" dirty="0"/>
              <a:t> </a:t>
            </a:r>
            <a:r>
              <a:rPr lang="en-US" b="1" cap="all" dirty="0" err="1"/>
              <a:t>Peraturan</a:t>
            </a:r>
            <a:r>
              <a:rPr lang="en-US" b="1" cap="all" dirty="0"/>
              <a:t> </a:t>
            </a:r>
            <a:r>
              <a:rPr lang="en-US" b="1" cap="all" dirty="0" err="1"/>
              <a:t>Bersama</a:t>
            </a:r>
            <a:r>
              <a:rPr lang="en-US" b="1" cap="all" dirty="0"/>
              <a:t> </a:t>
            </a:r>
            <a:r>
              <a:rPr lang="en-US" b="1" cap="all" dirty="0" err="1"/>
              <a:t>Menkeu</a:t>
            </a:r>
            <a:r>
              <a:rPr lang="en-US" b="1" cap="all" dirty="0"/>
              <a:t> </a:t>
            </a:r>
            <a:r>
              <a:rPr lang="en-US" b="1" cap="all" dirty="0" err="1"/>
              <a:t>dan</a:t>
            </a:r>
            <a:r>
              <a:rPr lang="en-US" b="1" cap="all" dirty="0"/>
              <a:t> </a:t>
            </a:r>
            <a:r>
              <a:rPr lang="en-US" b="1" cap="all" dirty="0" err="1"/>
              <a:t>Menhan</a:t>
            </a:r>
            <a:r>
              <a:rPr lang="en-US" b="1" cap="all" dirty="0"/>
              <a:t> NOMOR 67/PMK.05/2013 </a:t>
            </a:r>
            <a:r>
              <a:rPr lang="en-US" b="1" cap="all" dirty="0" err="1"/>
              <a:t>dan</a:t>
            </a:r>
            <a:r>
              <a:rPr lang="en-US" b="1" cap="all" dirty="0"/>
              <a:t> NOMOR 15 TAHUN 2013 </a:t>
            </a:r>
            <a:r>
              <a:rPr lang="en-US" b="1" cap="all" dirty="0" err="1"/>
              <a:t>tentang</a:t>
            </a:r>
            <a:r>
              <a:rPr lang="en-US" b="1" cap="all" dirty="0"/>
              <a:t> </a:t>
            </a:r>
            <a:r>
              <a:rPr lang="it-IT" b="1" cap="all" dirty="0"/>
              <a:t>MEKANISME PELAKSANAAN ANGGARAN BELANJA NEGARA DI LINGKUNGAN KEMHAN DAN TNI</a:t>
            </a:r>
            <a:r>
              <a:rPr lang="en-US" b="1" cap="all" dirty="0"/>
              <a:t>)</a:t>
            </a:r>
            <a:endParaRPr lang="en-US" dirty="0"/>
          </a:p>
        </p:txBody>
      </p:sp>
    </p:spTree>
    <p:extLst>
      <p:ext uri="{BB962C8B-B14F-4D97-AF65-F5344CB8AC3E}">
        <p14:creationId xmlns:p14="http://schemas.microsoft.com/office/powerpoint/2010/main" val="378709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3"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childTnLst>
                                </p:cTn>
                              </p:par>
                            </p:childTnLst>
                          </p:cTn>
                        </p:par>
                        <p:par>
                          <p:cTn id="21" fill="hold">
                            <p:stCondLst>
                              <p:cond delay="2000"/>
                            </p:stCondLst>
                            <p:childTnLst>
                              <p:par>
                                <p:cTn id="22" presetID="49" presetClass="entr" presetSubtype="0" decel="10000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 calcmode="lin" valueType="num">
                                      <p:cBhvr>
                                        <p:cTn id="26" dur="500" fill="hold"/>
                                        <p:tgtEl>
                                          <p:spTgt spid="10"/>
                                        </p:tgtEl>
                                        <p:attrNameLst>
                                          <p:attrName>style.rotation</p:attrName>
                                        </p:attrNameLst>
                                      </p:cBhvr>
                                      <p:tavLst>
                                        <p:tav tm="0">
                                          <p:val>
                                            <p:fltVal val="360"/>
                                          </p:val>
                                        </p:tav>
                                        <p:tav tm="100000">
                                          <p:val>
                                            <p:fltVal val="0"/>
                                          </p:val>
                                        </p:tav>
                                      </p:tavLst>
                                    </p:anim>
                                    <p:animEffect transition="in" filter="fade">
                                      <p:cBhvr>
                                        <p:cTn id="27" dur="500"/>
                                        <p:tgtEl>
                                          <p:spTgt spid="10"/>
                                        </p:tgtEl>
                                      </p:cBhvr>
                                    </p:animEffect>
                                  </p:childTnLst>
                                </p:cTn>
                              </p:par>
                            </p:childTnLst>
                          </p:cTn>
                        </p:par>
                        <p:par>
                          <p:cTn id="28" fill="hold">
                            <p:stCondLst>
                              <p:cond delay="25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9"/>
                                        </p:tgtEl>
                                        <p:attrNameLst>
                                          <p:attrName>ppt_y</p:attrName>
                                        </p:attrNameLst>
                                      </p:cBhvr>
                                      <p:tavLst>
                                        <p:tav tm="0">
                                          <p:val>
                                            <p:strVal val="#ppt_y"/>
                                          </p:val>
                                        </p:tav>
                                        <p:tav tm="100000">
                                          <p:val>
                                            <p:strVal val="#ppt_y"/>
                                          </p:val>
                                        </p:tav>
                                      </p:tavLst>
                                    </p:anim>
                                    <p:anim calcmode="lin" valueType="num">
                                      <p:cBhvr>
                                        <p:cTn id="3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9"/>
                                        </p:tgtEl>
                                      </p:cBhvr>
                                    </p:animEffect>
                                  </p:childTnLst>
                                </p:cTn>
                              </p:par>
                            </p:childTnLst>
                          </p:cTn>
                        </p:par>
                        <p:par>
                          <p:cTn id="36" fill="hold">
                            <p:stCondLst>
                              <p:cond delay="9500"/>
                            </p:stCondLst>
                            <p:childTnLst>
                              <p:par>
                                <p:cTn id="37" presetID="22" presetClass="entr" presetSubtype="8"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10000"/>
                            </p:stCondLst>
                            <p:childTnLst>
                              <p:par>
                                <p:cTn id="41" presetID="37"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900" decel="100000" fill="hold"/>
                                        <p:tgtEl>
                                          <p:spTgt spid="12"/>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47" fill="hold">
                            <p:stCondLst>
                              <p:cond delay="11000"/>
                            </p:stCondLst>
                            <p:childTnLst>
                              <p:par>
                                <p:cTn id="48" presetID="37" presetClass="entr" presetSubtype="0" fill="hold" grpId="0"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900" decel="100000" fill="hold"/>
                                        <p:tgtEl>
                                          <p:spTgt spid="2"/>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1" grpId="0" animBg="1"/>
      <p:bldP spid="18" grpId="0" animBg="1"/>
      <p:bldP spid="13" grpId="0" animBg="1"/>
      <p:bldP spid="10" grpId="0" animBg="1"/>
      <p:bldP spid="12" grpId="0"/>
      <p:bldP spid="2"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16" name="Picture 1" descr="E:\My Work\AKN I\Pengelolaan anggaran kemhan TNI 2019\906.png"/>
          <p:cNvPicPr>
            <a:picLocks noChangeAspect="1" noChangeArrowheads="1"/>
          </p:cNvPicPr>
          <p:nvPr/>
        </p:nvPicPr>
        <p:blipFill>
          <a:blip r:embed="rId2"/>
          <a:srcRect/>
          <a:stretch>
            <a:fillRect/>
          </a:stretch>
        </p:blipFill>
        <p:spPr bwMode="auto">
          <a:xfrm>
            <a:off x="0" y="45573"/>
            <a:ext cx="12192000" cy="6852176"/>
          </a:xfrm>
          <a:prstGeom prst="rect">
            <a:avLst/>
          </a:prstGeom>
          <a:noFill/>
        </p:spPr>
      </p:pic>
      <p:sp>
        <p:nvSpPr>
          <p:cNvPr id="2" name="Title 1"/>
          <p:cNvSpPr>
            <a:spLocks noGrp="1"/>
          </p:cNvSpPr>
          <p:nvPr>
            <p:ph type="title"/>
          </p:nvPr>
        </p:nvSpPr>
        <p:spPr>
          <a:xfrm>
            <a:off x="-18143" y="1"/>
            <a:ext cx="12192000" cy="841828"/>
          </a:xfrm>
          <a:solidFill>
            <a:schemeClr val="tx1">
              <a:lumMod val="95000"/>
              <a:lumOff val="5000"/>
            </a:schemeClr>
          </a:solidFill>
          <a:ln>
            <a:solidFill>
              <a:schemeClr val="tx1"/>
            </a:solidFill>
          </a:ln>
        </p:spPr>
        <p:txBody>
          <a:bodyPr>
            <a:normAutofit/>
          </a:bodyPr>
          <a:lstStyle/>
          <a:p>
            <a:pPr marL="1146175" indent="-581025"/>
            <a:r>
              <a:rPr lang="en-US" sz="2800" b="1" dirty="0" smtClean="0">
                <a:solidFill>
                  <a:schemeClr val="bg1"/>
                </a:solidFill>
                <a:latin typeface="+mn-lt"/>
              </a:rPr>
              <a:t>5. </a:t>
            </a:r>
            <a:r>
              <a:rPr lang="en-US" sz="2800" b="1" dirty="0" err="1" smtClean="0">
                <a:solidFill>
                  <a:schemeClr val="bg1"/>
                </a:solidFill>
                <a:latin typeface="+mn-lt"/>
              </a:rPr>
              <a:t>Tagihan</a:t>
            </a:r>
            <a:r>
              <a:rPr lang="en-US" sz="2800" b="1" dirty="0" smtClean="0">
                <a:solidFill>
                  <a:schemeClr val="bg1"/>
                </a:solidFill>
                <a:latin typeface="+mn-lt"/>
              </a:rPr>
              <a:t> </a:t>
            </a:r>
            <a:r>
              <a:rPr lang="en-US" sz="2800" b="1" dirty="0" err="1" smtClean="0">
                <a:solidFill>
                  <a:schemeClr val="bg1"/>
                </a:solidFill>
                <a:latin typeface="+mn-lt"/>
              </a:rPr>
              <a:t>Pembayaran</a:t>
            </a:r>
            <a:r>
              <a:rPr lang="en-US" sz="2800" b="1" dirty="0" smtClean="0">
                <a:solidFill>
                  <a:schemeClr val="bg1"/>
                </a:solidFill>
                <a:latin typeface="+mn-lt"/>
              </a:rPr>
              <a:t> </a:t>
            </a:r>
            <a:r>
              <a:rPr lang="en-US" sz="2800" b="1" dirty="0" err="1" smtClean="0">
                <a:solidFill>
                  <a:schemeClr val="bg1"/>
                </a:solidFill>
                <a:latin typeface="+mn-lt"/>
              </a:rPr>
              <a:t>Sebelum</a:t>
            </a:r>
            <a:r>
              <a:rPr lang="en-US" sz="2800" b="1" dirty="0" smtClean="0">
                <a:solidFill>
                  <a:schemeClr val="bg1"/>
                </a:solidFill>
                <a:latin typeface="+mn-lt"/>
              </a:rPr>
              <a:t> </a:t>
            </a:r>
            <a:br>
              <a:rPr lang="en-US" sz="2800" b="1" dirty="0" smtClean="0">
                <a:solidFill>
                  <a:schemeClr val="bg1"/>
                </a:solidFill>
                <a:latin typeface="+mn-lt"/>
              </a:rPr>
            </a:br>
            <a:r>
              <a:rPr lang="en-US" sz="2800" b="1" dirty="0" err="1" smtClean="0">
                <a:solidFill>
                  <a:schemeClr val="bg1"/>
                </a:solidFill>
                <a:latin typeface="+mn-lt"/>
              </a:rPr>
              <a:t>Barang</a:t>
            </a:r>
            <a:r>
              <a:rPr lang="en-US" sz="2800" b="1" dirty="0" smtClean="0">
                <a:solidFill>
                  <a:schemeClr val="bg1"/>
                </a:solidFill>
                <a:latin typeface="+mn-lt"/>
              </a:rPr>
              <a:t>/</a:t>
            </a:r>
            <a:r>
              <a:rPr lang="en-US" sz="2800" b="1" dirty="0" err="1" smtClean="0">
                <a:solidFill>
                  <a:schemeClr val="bg1"/>
                </a:solidFill>
                <a:latin typeface="+mn-lt"/>
              </a:rPr>
              <a:t>Jasa</a:t>
            </a:r>
            <a:r>
              <a:rPr lang="en-US" sz="2800" b="1" dirty="0" smtClean="0">
                <a:solidFill>
                  <a:schemeClr val="bg1"/>
                </a:solidFill>
                <a:latin typeface="+mn-lt"/>
              </a:rPr>
              <a:t> </a:t>
            </a:r>
            <a:r>
              <a:rPr lang="en-US" sz="2800" b="1" dirty="0" err="1" smtClean="0">
                <a:solidFill>
                  <a:schemeClr val="bg1"/>
                </a:solidFill>
                <a:latin typeface="+mn-lt"/>
              </a:rPr>
              <a:t>Diterima</a:t>
            </a:r>
            <a:endParaRPr lang="en-US" sz="2800" b="1" dirty="0">
              <a:solidFill>
                <a:schemeClr val="bg1"/>
              </a:solidFill>
              <a:latin typeface="+mn-lt"/>
            </a:endParaRPr>
          </a:p>
        </p:txBody>
      </p:sp>
      <p:sp>
        <p:nvSpPr>
          <p:cNvPr id="4" name="Rectangle 3"/>
          <p:cNvSpPr/>
          <p:nvPr/>
        </p:nvSpPr>
        <p:spPr>
          <a:xfrm>
            <a:off x="10559142" y="-1587"/>
            <a:ext cx="812800" cy="84329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382828" y="1"/>
            <a:ext cx="812800" cy="84329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889999" y="-3969"/>
            <a:ext cx="812800" cy="84329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746342" y="-2381"/>
            <a:ext cx="812800" cy="84329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253513" y="2383"/>
            <a:ext cx="812800" cy="84329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77199" y="3971"/>
            <a:ext cx="812800" cy="84329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flipV="1">
            <a:off x="-18143" y="2383"/>
            <a:ext cx="587829" cy="534646"/>
          </a:xfrm>
          <a:prstGeom prst="rtTriangle">
            <a:avLst/>
          </a:prstGeom>
          <a:solidFill>
            <a:schemeClr val="accent6">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p:cNvSpPr/>
          <p:nvPr/>
        </p:nvSpPr>
        <p:spPr>
          <a:xfrm flipH="1">
            <a:off x="-2" y="2384"/>
            <a:ext cx="569687" cy="534646"/>
          </a:xfrm>
          <a:prstGeom prst="rtTriangle">
            <a:avLst/>
          </a:prstGeom>
          <a:solidFill>
            <a:schemeClr val="tx1"/>
          </a:solid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p:cNvGraphicFramePr>
            <a:graphicFrameLocks noGrp="1"/>
          </p:cNvGraphicFramePr>
          <p:nvPr>
            <p:extLst>
              <p:ext uri="{D42A27DB-BD31-4B8C-83A1-F6EECF244321}">
                <p14:modId xmlns:p14="http://schemas.microsoft.com/office/powerpoint/2010/main" val="61575276"/>
              </p:ext>
            </p:extLst>
          </p:nvPr>
        </p:nvGraphicFramePr>
        <p:xfrm>
          <a:off x="284841" y="1251858"/>
          <a:ext cx="11596915" cy="3205480"/>
        </p:xfrm>
        <a:graphic>
          <a:graphicData uri="http://schemas.openxmlformats.org/drawingml/2006/table">
            <a:tbl>
              <a:tblPr firstRow="1" bandRow="1">
                <a:tableStyleId>{5C22544A-7EE6-4342-B048-85BDC9FD1C3A}</a:tableStyleId>
              </a:tblPr>
              <a:tblGrid>
                <a:gridCol w="600530">
                  <a:extLst>
                    <a:ext uri="{9D8B030D-6E8A-4147-A177-3AD203B41FA5}">
                      <a16:colId xmlns="" xmlns:a16="http://schemas.microsoft.com/office/drawing/2014/main" val="365376176"/>
                    </a:ext>
                  </a:extLst>
                </a:gridCol>
                <a:gridCol w="3033486">
                  <a:extLst>
                    <a:ext uri="{9D8B030D-6E8A-4147-A177-3AD203B41FA5}">
                      <a16:colId xmlns="" xmlns:a16="http://schemas.microsoft.com/office/drawing/2014/main" val="1165434413"/>
                    </a:ext>
                  </a:extLst>
                </a:gridCol>
                <a:gridCol w="2249714">
                  <a:extLst>
                    <a:ext uri="{9D8B030D-6E8A-4147-A177-3AD203B41FA5}">
                      <a16:colId xmlns="" xmlns:a16="http://schemas.microsoft.com/office/drawing/2014/main" val="1537969679"/>
                    </a:ext>
                  </a:extLst>
                </a:gridCol>
                <a:gridCol w="5713185">
                  <a:extLst>
                    <a:ext uri="{9D8B030D-6E8A-4147-A177-3AD203B41FA5}">
                      <a16:colId xmlns="" xmlns:a16="http://schemas.microsoft.com/office/drawing/2014/main" val="414321270"/>
                    </a:ext>
                  </a:extLst>
                </a:gridCol>
              </a:tblGrid>
              <a:tr h="370840">
                <a:tc>
                  <a:txBody>
                    <a:bodyPr/>
                    <a:lstStyle/>
                    <a:p>
                      <a:pPr algn="ctr"/>
                      <a:r>
                        <a:rPr lang="en-US" sz="1800" b="0" dirty="0" smtClean="0">
                          <a:latin typeface="+mn-lt"/>
                        </a:rPr>
                        <a:t>No.</a:t>
                      </a:r>
                      <a:endParaRPr lang="en-US" sz="1800" b="0" dirty="0">
                        <a:latin typeface="+mn-lt"/>
                      </a:endParaRPr>
                    </a:p>
                  </a:txBody>
                  <a:tcPr>
                    <a:solidFill>
                      <a:schemeClr val="accent5">
                        <a:lumMod val="50000"/>
                      </a:schemeClr>
                    </a:solidFill>
                  </a:tcPr>
                </a:tc>
                <a:tc>
                  <a:txBody>
                    <a:bodyPr/>
                    <a:lstStyle/>
                    <a:p>
                      <a:pPr algn="ctr"/>
                      <a:r>
                        <a:rPr lang="en-US" sz="1800" b="0" dirty="0" err="1" smtClean="0">
                          <a:latin typeface="+mn-lt"/>
                        </a:rPr>
                        <a:t>Perbedaan</a:t>
                      </a:r>
                      <a:endParaRPr lang="en-US" sz="1800" b="0" dirty="0">
                        <a:latin typeface="+mn-lt"/>
                      </a:endParaRPr>
                    </a:p>
                  </a:txBody>
                  <a:tcPr>
                    <a:solidFill>
                      <a:schemeClr val="accent5">
                        <a:lumMod val="50000"/>
                      </a:schemeClr>
                    </a:solidFill>
                  </a:tcPr>
                </a:tc>
                <a:tc>
                  <a:txBody>
                    <a:bodyPr/>
                    <a:lstStyle/>
                    <a:p>
                      <a:pPr algn="ctr"/>
                      <a:r>
                        <a:rPr lang="en-US" sz="1800" b="0" dirty="0" smtClean="0">
                          <a:latin typeface="+mn-lt"/>
                        </a:rPr>
                        <a:t>PBM</a:t>
                      </a:r>
                      <a:endParaRPr lang="en-US" sz="1800" b="0" dirty="0">
                        <a:latin typeface="+mn-lt"/>
                      </a:endParaRPr>
                    </a:p>
                  </a:txBody>
                  <a:tcPr>
                    <a:solidFill>
                      <a:schemeClr val="accent5">
                        <a:lumMod val="50000"/>
                      </a:schemeClr>
                    </a:solidFill>
                  </a:tcPr>
                </a:tc>
                <a:tc>
                  <a:txBody>
                    <a:bodyPr/>
                    <a:lstStyle/>
                    <a:p>
                      <a:pPr algn="ctr"/>
                      <a:r>
                        <a:rPr lang="en-US" sz="1800" b="0" dirty="0" smtClean="0">
                          <a:latin typeface="+mn-lt"/>
                        </a:rPr>
                        <a:t>PMK</a:t>
                      </a:r>
                      <a:endParaRPr lang="en-US" sz="1800" b="0" dirty="0">
                        <a:latin typeface="+mn-lt"/>
                      </a:endParaRPr>
                    </a:p>
                  </a:txBody>
                  <a:tcPr>
                    <a:solidFill>
                      <a:schemeClr val="accent5">
                        <a:lumMod val="50000"/>
                      </a:schemeClr>
                    </a:solidFill>
                  </a:tcPr>
                </a:tc>
                <a:extLst>
                  <a:ext uri="{0D108BD9-81ED-4DB2-BD59-A6C34878D82A}">
                    <a16:rowId xmlns="" xmlns:a16="http://schemas.microsoft.com/office/drawing/2014/main" val="2321559228"/>
                  </a:ext>
                </a:extLst>
              </a:tr>
              <a:tr h="960120">
                <a:tc>
                  <a:txBody>
                    <a:bodyPr/>
                    <a:lstStyle/>
                    <a:p>
                      <a:pPr algn="ctr"/>
                      <a:r>
                        <a:rPr lang="en-US" sz="1800" b="0" dirty="0" smtClean="0">
                          <a:latin typeface="+mn-lt"/>
                        </a:rPr>
                        <a:t>1</a:t>
                      </a:r>
                      <a:endParaRPr lang="en-US" sz="1800" b="0" dirty="0">
                        <a:latin typeface="+mn-lt"/>
                      </a:endParaRPr>
                    </a:p>
                  </a:txBody>
                  <a:tcPr>
                    <a:solidFill>
                      <a:schemeClr val="accent1">
                        <a:lumMod val="20000"/>
                        <a:lumOff val="80000"/>
                      </a:schemeClr>
                    </a:solidFill>
                  </a:tcPr>
                </a:tc>
                <a:tc>
                  <a:txBody>
                    <a:bodyPr/>
                    <a:lstStyle/>
                    <a:p>
                      <a:pPr algn="just"/>
                      <a:r>
                        <a:rPr lang="en-US" sz="1800" b="0" dirty="0" err="1" smtClean="0">
                          <a:latin typeface="+mn-lt"/>
                        </a:rPr>
                        <a:t>Waktu</a:t>
                      </a:r>
                      <a:r>
                        <a:rPr lang="en-US" sz="1800" b="0" dirty="0" smtClean="0">
                          <a:latin typeface="+mn-lt"/>
                        </a:rPr>
                        <a:t> Proses</a:t>
                      </a:r>
                      <a:r>
                        <a:rPr lang="en-US" sz="1800" b="0" baseline="0" dirty="0" smtClean="0">
                          <a:latin typeface="+mn-lt"/>
                        </a:rPr>
                        <a:t> </a:t>
                      </a:r>
                      <a:r>
                        <a:rPr lang="en-US" sz="1800" b="0" baseline="0" dirty="0" err="1" smtClean="0">
                          <a:latin typeface="+mn-lt"/>
                        </a:rPr>
                        <a:t>Pengadaan</a:t>
                      </a:r>
                      <a:r>
                        <a:rPr lang="en-US" sz="1800" b="0" baseline="0" dirty="0" smtClean="0">
                          <a:latin typeface="+mn-lt"/>
                        </a:rPr>
                        <a:t> </a:t>
                      </a:r>
                      <a:r>
                        <a:rPr lang="en-US" sz="1800" b="0" baseline="0" dirty="0" err="1" smtClean="0">
                          <a:latin typeface="+mn-lt"/>
                        </a:rPr>
                        <a:t>dan</a:t>
                      </a:r>
                      <a:r>
                        <a:rPr lang="en-US" sz="1800" b="0" baseline="0" dirty="0" smtClean="0">
                          <a:latin typeface="+mn-lt"/>
                        </a:rPr>
                        <a:t> </a:t>
                      </a:r>
                      <a:r>
                        <a:rPr lang="en-US" sz="1800" b="0" dirty="0" err="1" smtClean="0">
                          <a:latin typeface="+mn-lt"/>
                        </a:rPr>
                        <a:t>Penandatanganan</a:t>
                      </a:r>
                      <a:r>
                        <a:rPr lang="en-US" sz="1800" b="0" dirty="0" smtClean="0">
                          <a:latin typeface="+mn-lt"/>
                        </a:rPr>
                        <a:t> </a:t>
                      </a:r>
                      <a:r>
                        <a:rPr lang="en-US" sz="1800" b="0" dirty="0" err="1" smtClean="0">
                          <a:latin typeface="+mn-lt"/>
                        </a:rPr>
                        <a:t>Perjanjia</a:t>
                      </a:r>
                      <a:endParaRPr lang="en-US" sz="1800" b="0" dirty="0">
                        <a:latin typeface="+mn-lt"/>
                      </a:endParaRPr>
                    </a:p>
                  </a:txBody>
                  <a:tcPr>
                    <a:solidFill>
                      <a:schemeClr val="accent1">
                        <a:lumMod val="20000"/>
                        <a:lumOff val="80000"/>
                      </a:schemeClr>
                    </a:solidFill>
                  </a:tcPr>
                </a:tc>
                <a:tc>
                  <a:txBody>
                    <a:bodyPr/>
                    <a:lstStyle/>
                    <a:p>
                      <a:pPr marL="0" indent="0" algn="just">
                        <a:buFont typeface="+mj-lt"/>
                        <a:buNone/>
                      </a:pPr>
                      <a:r>
                        <a:rPr lang="en-US" sz="1800" b="0" i="0" baseline="0" dirty="0" err="1" smtClean="0">
                          <a:latin typeface="+mn-lt"/>
                        </a:rPr>
                        <a:t>Tidak</a:t>
                      </a:r>
                      <a:r>
                        <a:rPr lang="en-US" sz="1800" b="0" i="0" baseline="0" dirty="0" smtClean="0">
                          <a:latin typeface="+mn-lt"/>
                        </a:rPr>
                        <a:t> </a:t>
                      </a:r>
                      <a:r>
                        <a:rPr lang="en-US" sz="1800" b="0" i="0" baseline="0" dirty="0" err="1" smtClean="0">
                          <a:latin typeface="+mn-lt"/>
                        </a:rPr>
                        <a:t>diatur</a:t>
                      </a:r>
                      <a:endParaRPr lang="en-US" sz="1800" b="0" i="0" baseline="0" dirty="0" smtClean="0">
                        <a:latin typeface="+mn-lt"/>
                      </a:endParaRPr>
                    </a:p>
                  </a:txBody>
                  <a:tcPr>
                    <a:solidFill>
                      <a:schemeClr val="accent1">
                        <a:lumMod val="20000"/>
                        <a:lumOff val="80000"/>
                      </a:schemeClr>
                    </a:solidFill>
                  </a:tcPr>
                </a:tc>
                <a:tc>
                  <a:txBody>
                    <a:bodyPr/>
                    <a:lstStyle/>
                    <a:p>
                      <a:pPr marL="0" indent="0" algn="just">
                        <a:buFont typeface="+mj-lt"/>
                        <a:buNone/>
                      </a:pPr>
                      <a:r>
                        <a:rPr lang="en-US" sz="1800" b="0" dirty="0" err="1" smtClean="0">
                          <a:latin typeface="+mn-lt"/>
                        </a:rPr>
                        <a:t>Pembayaran</a:t>
                      </a:r>
                      <a:r>
                        <a:rPr lang="en-US" sz="1800" b="0" dirty="0" smtClean="0">
                          <a:latin typeface="+mn-lt"/>
                        </a:rPr>
                        <a:t> </a:t>
                      </a:r>
                      <a:r>
                        <a:rPr lang="en-US" sz="1800" b="0" dirty="0" err="1" smtClean="0">
                          <a:latin typeface="+mn-lt"/>
                        </a:rPr>
                        <a:t>atas</a:t>
                      </a:r>
                      <a:r>
                        <a:rPr lang="en-US" sz="1800" b="0" dirty="0" smtClean="0">
                          <a:latin typeface="+mn-lt"/>
                        </a:rPr>
                        <a:t> </a:t>
                      </a:r>
                      <a:r>
                        <a:rPr lang="en-US" sz="1800" b="0" dirty="0" err="1" smtClean="0">
                          <a:latin typeface="+mn-lt"/>
                        </a:rPr>
                        <a:t>beban</a:t>
                      </a:r>
                      <a:r>
                        <a:rPr lang="en-US" sz="1800" b="0" dirty="0" smtClean="0">
                          <a:latin typeface="+mn-lt"/>
                        </a:rPr>
                        <a:t> APBN </a:t>
                      </a:r>
                      <a:r>
                        <a:rPr lang="en-US" sz="1800" b="0" dirty="0" err="1" smtClean="0">
                          <a:latin typeface="+mn-lt"/>
                        </a:rPr>
                        <a:t>dapat</a:t>
                      </a:r>
                      <a:r>
                        <a:rPr lang="en-US" sz="1800" b="0" dirty="0" smtClean="0">
                          <a:latin typeface="+mn-lt"/>
                        </a:rPr>
                        <a:t> </a:t>
                      </a:r>
                      <a:r>
                        <a:rPr lang="en-US" sz="1800" b="0" dirty="0" err="1" smtClean="0">
                          <a:latin typeface="+mn-lt"/>
                        </a:rPr>
                        <a:t>dilakukan</a:t>
                      </a:r>
                      <a:r>
                        <a:rPr lang="en-US" sz="1800" b="0" dirty="0" smtClean="0">
                          <a:latin typeface="+mn-lt"/>
                        </a:rPr>
                        <a:t> </a:t>
                      </a:r>
                      <a:r>
                        <a:rPr lang="en-US" sz="1800" b="0" dirty="0" err="1" smtClean="0">
                          <a:latin typeface="+mn-lt"/>
                        </a:rPr>
                        <a:t>sebelum</a:t>
                      </a:r>
                      <a:r>
                        <a:rPr lang="en-US" sz="1800" b="0" dirty="0" smtClean="0">
                          <a:latin typeface="+mn-lt"/>
                        </a:rPr>
                        <a:t> </a:t>
                      </a:r>
                      <a:r>
                        <a:rPr lang="en-US" sz="1800" b="0" dirty="0" err="1" smtClean="0">
                          <a:latin typeface="+mn-lt"/>
                        </a:rPr>
                        <a:t>barang</a:t>
                      </a:r>
                      <a:r>
                        <a:rPr lang="en-US" sz="1800" b="0" dirty="0" smtClean="0">
                          <a:latin typeface="+mn-lt"/>
                        </a:rPr>
                        <a:t> </a:t>
                      </a:r>
                      <a:r>
                        <a:rPr lang="en-US" sz="1800" b="0" dirty="0" err="1" smtClean="0">
                          <a:latin typeface="+mn-lt"/>
                        </a:rPr>
                        <a:t>dan</a:t>
                      </a:r>
                      <a:r>
                        <a:rPr lang="en-US" sz="1800" b="0" dirty="0" smtClean="0">
                          <a:latin typeface="+mn-lt"/>
                        </a:rPr>
                        <a:t>/ </a:t>
                      </a:r>
                      <a:r>
                        <a:rPr lang="en-US" sz="1800" b="0" dirty="0" err="1" smtClean="0">
                          <a:latin typeface="+mn-lt"/>
                        </a:rPr>
                        <a:t>atau</a:t>
                      </a:r>
                      <a:r>
                        <a:rPr lang="en-US" sz="1800" b="0" dirty="0" smtClean="0">
                          <a:latin typeface="+mn-lt"/>
                        </a:rPr>
                        <a:t> </a:t>
                      </a:r>
                      <a:r>
                        <a:rPr lang="en-US" sz="1800" b="0" dirty="0" err="1" smtClean="0">
                          <a:latin typeface="+mn-lt"/>
                        </a:rPr>
                        <a:t>jasa</a:t>
                      </a:r>
                      <a:r>
                        <a:rPr lang="en-US" sz="1800" b="0" dirty="0" smtClean="0">
                          <a:latin typeface="+mn-lt"/>
                        </a:rPr>
                        <a:t> </a:t>
                      </a:r>
                      <a:r>
                        <a:rPr lang="en-US" sz="1800" b="0" dirty="0" err="1" smtClean="0">
                          <a:latin typeface="+mn-lt"/>
                        </a:rPr>
                        <a:t>diterima</a:t>
                      </a:r>
                      <a:r>
                        <a:rPr lang="en-US" sz="1800" b="0" dirty="0" smtClean="0">
                          <a:latin typeface="+mn-lt"/>
                        </a:rPr>
                        <a:t> </a:t>
                      </a:r>
                      <a:r>
                        <a:rPr lang="en-US" sz="1800" b="0" dirty="0" err="1" smtClean="0">
                          <a:latin typeface="+mn-lt"/>
                        </a:rPr>
                        <a:t>dalam</a:t>
                      </a:r>
                      <a:r>
                        <a:rPr lang="en-US" sz="1800" b="0" dirty="0" smtClean="0">
                          <a:latin typeface="+mn-lt"/>
                        </a:rPr>
                        <a:t> </a:t>
                      </a:r>
                      <a:r>
                        <a:rPr lang="en-US" sz="1800" b="0" dirty="0" err="1" smtClean="0">
                          <a:latin typeface="+mn-lt"/>
                        </a:rPr>
                        <a:t>hal</a:t>
                      </a:r>
                      <a:r>
                        <a:rPr lang="en-US" sz="1800" b="0" dirty="0" smtClean="0">
                          <a:latin typeface="+mn-lt"/>
                        </a:rPr>
                        <a:t> </a:t>
                      </a:r>
                      <a:r>
                        <a:rPr lang="en-US" sz="1800" b="0" dirty="0" err="1" smtClean="0">
                          <a:latin typeface="+mn-lt"/>
                        </a:rPr>
                        <a:t>terdapat</a:t>
                      </a:r>
                      <a:r>
                        <a:rPr lang="en-US" sz="1800" b="0" dirty="0" smtClean="0">
                          <a:latin typeface="+mn-lt"/>
                        </a:rPr>
                        <a:t> </a:t>
                      </a:r>
                      <a:r>
                        <a:rPr lang="en-US" sz="1800" b="0" dirty="0" err="1" smtClean="0">
                          <a:latin typeface="+mn-lt"/>
                        </a:rPr>
                        <a:t>kegiatan</a:t>
                      </a:r>
                      <a:r>
                        <a:rPr lang="en-US" sz="1800" b="0" dirty="0" smtClean="0">
                          <a:latin typeface="+mn-lt"/>
                        </a:rPr>
                        <a:t> yang </a:t>
                      </a:r>
                      <a:r>
                        <a:rPr lang="en-US" sz="1800" b="0" dirty="0" err="1" smtClean="0">
                          <a:latin typeface="+mn-lt"/>
                        </a:rPr>
                        <a:t>karena</a:t>
                      </a:r>
                      <a:r>
                        <a:rPr lang="en-US" sz="1800" b="0" dirty="0" smtClean="0">
                          <a:latin typeface="+mn-lt"/>
                        </a:rPr>
                        <a:t> </a:t>
                      </a:r>
                      <a:r>
                        <a:rPr lang="en-US" sz="1800" b="0" dirty="0" err="1" smtClean="0">
                          <a:latin typeface="+mn-lt"/>
                        </a:rPr>
                        <a:t>sifatnya</a:t>
                      </a:r>
                      <a:r>
                        <a:rPr lang="en-US" sz="1800" b="0" dirty="0" smtClean="0">
                          <a:latin typeface="+mn-lt"/>
                        </a:rPr>
                        <a:t> </a:t>
                      </a:r>
                      <a:r>
                        <a:rPr lang="en-US" sz="1800" b="0" dirty="0" err="1" smtClean="0">
                          <a:latin typeface="+mn-lt"/>
                        </a:rPr>
                        <a:t>harus</a:t>
                      </a:r>
                      <a:r>
                        <a:rPr lang="en-US" sz="1800" b="0" dirty="0" smtClean="0">
                          <a:latin typeface="+mn-lt"/>
                        </a:rPr>
                        <a:t> </a:t>
                      </a:r>
                      <a:r>
                        <a:rPr lang="en-US" sz="1800" b="0" dirty="0" err="1" smtClean="0">
                          <a:latin typeface="+mn-lt"/>
                        </a:rPr>
                        <a:t>dilakukan</a:t>
                      </a:r>
                      <a:r>
                        <a:rPr lang="en-US" sz="1800" b="0" dirty="0" smtClean="0">
                          <a:latin typeface="+mn-lt"/>
                        </a:rPr>
                        <a:t> </a:t>
                      </a:r>
                      <a:r>
                        <a:rPr lang="en-US" sz="1800" b="0" dirty="0" err="1" smtClean="0">
                          <a:latin typeface="+mn-lt"/>
                        </a:rPr>
                        <a:t>pembayaran</a:t>
                      </a:r>
                      <a:r>
                        <a:rPr lang="en-US" sz="1800" b="0" dirty="0" smtClean="0">
                          <a:latin typeface="+mn-lt"/>
                        </a:rPr>
                        <a:t> </a:t>
                      </a:r>
                      <a:r>
                        <a:rPr lang="en-US" sz="1800" b="0" dirty="0" err="1" smtClean="0">
                          <a:latin typeface="+mn-lt"/>
                        </a:rPr>
                        <a:t>terlebih</a:t>
                      </a:r>
                      <a:r>
                        <a:rPr lang="en-US" sz="1800" b="0" dirty="0" smtClean="0">
                          <a:latin typeface="+mn-lt"/>
                        </a:rPr>
                        <a:t> </a:t>
                      </a:r>
                      <a:r>
                        <a:rPr lang="en-US" sz="1800" b="0" dirty="0" err="1" smtClean="0">
                          <a:latin typeface="+mn-lt"/>
                        </a:rPr>
                        <a:t>dahulu</a:t>
                      </a:r>
                      <a:r>
                        <a:rPr lang="en-US" sz="1800" b="0" dirty="0" smtClean="0">
                          <a:latin typeface="+mn-lt"/>
                        </a:rPr>
                        <a:t>, </a:t>
                      </a:r>
                      <a:r>
                        <a:rPr lang="en-US" sz="1800" b="0" dirty="0" err="1" smtClean="0">
                          <a:latin typeface="+mn-lt"/>
                        </a:rPr>
                        <a:t>dengan</a:t>
                      </a:r>
                      <a:r>
                        <a:rPr lang="en-US" sz="1800" b="0" dirty="0" smtClean="0">
                          <a:latin typeface="+mn-lt"/>
                        </a:rPr>
                        <a:t> </a:t>
                      </a:r>
                      <a:r>
                        <a:rPr lang="en-US" sz="1800" b="0" dirty="0" err="1" smtClean="0">
                          <a:latin typeface="+mn-lt"/>
                        </a:rPr>
                        <a:t>tata</a:t>
                      </a:r>
                      <a:r>
                        <a:rPr lang="en-US" sz="1800" b="0" dirty="0" smtClean="0">
                          <a:latin typeface="+mn-lt"/>
                        </a:rPr>
                        <a:t> </a:t>
                      </a:r>
                      <a:r>
                        <a:rPr lang="en-US" sz="1800" b="0" dirty="0" err="1" smtClean="0">
                          <a:latin typeface="+mn-lt"/>
                        </a:rPr>
                        <a:t>cara</a:t>
                      </a:r>
                      <a:r>
                        <a:rPr lang="en-US" sz="1800" b="0" dirty="0" smtClean="0">
                          <a:latin typeface="+mn-lt"/>
                        </a:rPr>
                        <a:t> </a:t>
                      </a:r>
                      <a:r>
                        <a:rPr lang="en-US" sz="1800" b="0" dirty="0" err="1" smtClean="0">
                          <a:latin typeface="+mn-lt"/>
                        </a:rPr>
                        <a:t>pembayaran</a:t>
                      </a:r>
                      <a:r>
                        <a:rPr lang="en-US" sz="1800" b="0" dirty="0" smtClean="0">
                          <a:latin typeface="+mn-lt"/>
                        </a:rPr>
                        <a:t> </a:t>
                      </a:r>
                      <a:r>
                        <a:rPr lang="en-US" sz="1800" b="0" dirty="0" err="1" smtClean="0">
                          <a:latin typeface="+mn-lt"/>
                        </a:rPr>
                        <a:t>atas</a:t>
                      </a:r>
                      <a:r>
                        <a:rPr lang="en-US" sz="1800" b="0" dirty="0" smtClean="0">
                          <a:latin typeface="+mn-lt"/>
                        </a:rPr>
                        <a:t> </a:t>
                      </a:r>
                      <a:r>
                        <a:rPr lang="en-US" sz="1800" b="0" dirty="0" err="1" smtClean="0">
                          <a:latin typeface="+mn-lt"/>
                        </a:rPr>
                        <a:t>pengajuan</a:t>
                      </a:r>
                      <a:r>
                        <a:rPr lang="en-US" sz="1800" b="0" dirty="0" smtClean="0">
                          <a:latin typeface="+mn-lt"/>
                        </a:rPr>
                        <a:t> </a:t>
                      </a:r>
                      <a:r>
                        <a:rPr lang="en-US" sz="1800" b="0" dirty="0" err="1" smtClean="0">
                          <a:latin typeface="+mn-lt"/>
                        </a:rPr>
                        <a:t>tagihan</a:t>
                      </a:r>
                      <a:r>
                        <a:rPr lang="en-US" sz="1800" b="0" dirty="0" smtClean="0">
                          <a:latin typeface="+mn-lt"/>
                        </a:rPr>
                        <a:t> </a:t>
                      </a:r>
                      <a:r>
                        <a:rPr lang="en-US" sz="1800" b="0" dirty="0" err="1" smtClean="0">
                          <a:latin typeface="+mn-lt"/>
                        </a:rPr>
                        <a:t>sebeLum</a:t>
                      </a:r>
                      <a:r>
                        <a:rPr lang="en-US" sz="1800" b="0" dirty="0" smtClean="0">
                          <a:latin typeface="+mn-lt"/>
                        </a:rPr>
                        <a:t> </a:t>
                      </a:r>
                      <a:r>
                        <a:rPr lang="en-US" sz="1800" b="0" dirty="0" err="1" smtClean="0">
                          <a:latin typeface="+mn-lt"/>
                        </a:rPr>
                        <a:t>barang</a:t>
                      </a:r>
                      <a:r>
                        <a:rPr lang="en-US" sz="1800" b="0" dirty="0" smtClean="0">
                          <a:latin typeface="+mn-lt"/>
                        </a:rPr>
                        <a:t>/</a:t>
                      </a:r>
                      <a:r>
                        <a:rPr lang="en-US" sz="1800" b="0" dirty="0" err="1" smtClean="0">
                          <a:latin typeface="+mn-lt"/>
                        </a:rPr>
                        <a:t>jasa</a:t>
                      </a:r>
                      <a:r>
                        <a:rPr lang="en-US" sz="1800" b="0" dirty="0" smtClean="0">
                          <a:latin typeface="+mn-lt"/>
                        </a:rPr>
                        <a:t> </a:t>
                      </a:r>
                      <a:r>
                        <a:rPr lang="en-US" sz="1800" b="0" dirty="0" err="1" smtClean="0">
                          <a:latin typeface="+mn-lt"/>
                        </a:rPr>
                        <a:t>diterima</a:t>
                      </a:r>
                      <a:r>
                        <a:rPr lang="en-US" sz="1800" b="0" dirty="0" smtClean="0">
                          <a:latin typeface="+mn-lt"/>
                        </a:rPr>
                        <a:t> </a:t>
                      </a:r>
                      <a:r>
                        <a:rPr lang="en-US" sz="1800" b="0" dirty="0" err="1" smtClean="0">
                          <a:latin typeface="+mn-lt"/>
                        </a:rPr>
                        <a:t>mengikuti</a:t>
                      </a:r>
                      <a:r>
                        <a:rPr lang="en-US" sz="1800" b="0" dirty="0" smtClean="0">
                          <a:latin typeface="+mn-lt"/>
                        </a:rPr>
                        <a:t> </a:t>
                      </a:r>
                      <a:r>
                        <a:rPr lang="en-US" sz="1800" b="0" dirty="0" err="1" smtClean="0">
                          <a:latin typeface="+mn-lt"/>
                        </a:rPr>
                        <a:t>ketentuan</a:t>
                      </a:r>
                      <a:r>
                        <a:rPr lang="en-US" sz="1800" b="0" dirty="0" smtClean="0">
                          <a:latin typeface="+mn-lt"/>
                        </a:rPr>
                        <a:t> </a:t>
                      </a:r>
                      <a:r>
                        <a:rPr lang="en-US" sz="1800" b="0" dirty="0" err="1" smtClean="0">
                          <a:latin typeface="+mn-lt"/>
                        </a:rPr>
                        <a:t>Peraturan</a:t>
                      </a:r>
                      <a:r>
                        <a:rPr lang="en-US" sz="1800" b="0" dirty="0" smtClean="0">
                          <a:latin typeface="+mn-lt"/>
                        </a:rPr>
                        <a:t> </a:t>
                      </a:r>
                      <a:r>
                        <a:rPr lang="en-US" sz="1800" b="0" dirty="0" err="1" smtClean="0">
                          <a:latin typeface="+mn-lt"/>
                        </a:rPr>
                        <a:t>Menteri</a:t>
                      </a:r>
                      <a:r>
                        <a:rPr lang="en-US" sz="1800" b="0" dirty="0" smtClean="0">
                          <a:latin typeface="+mn-lt"/>
                        </a:rPr>
                        <a:t> </a:t>
                      </a:r>
                      <a:r>
                        <a:rPr lang="en-US" sz="1800" b="0" dirty="0" err="1" smtClean="0">
                          <a:latin typeface="+mn-lt"/>
                        </a:rPr>
                        <a:t>Keuangan</a:t>
                      </a:r>
                      <a:r>
                        <a:rPr lang="en-US" sz="1800" b="0" dirty="0" smtClean="0">
                          <a:latin typeface="+mn-lt"/>
                        </a:rPr>
                        <a:t> </a:t>
                      </a:r>
                      <a:r>
                        <a:rPr lang="en-US" sz="1800" b="0" dirty="0" err="1" smtClean="0">
                          <a:latin typeface="+mn-lt"/>
                        </a:rPr>
                        <a:t>mengenai</a:t>
                      </a:r>
                      <a:r>
                        <a:rPr lang="en-US" sz="1800" b="0" dirty="0" smtClean="0">
                          <a:latin typeface="+mn-lt"/>
                        </a:rPr>
                        <a:t> </a:t>
                      </a:r>
                      <a:r>
                        <a:rPr lang="en-US" sz="1800" b="0" dirty="0" err="1" smtClean="0">
                          <a:latin typeface="+mn-lt"/>
                        </a:rPr>
                        <a:t>tata</a:t>
                      </a:r>
                      <a:r>
                        <a:rPr lang="en-US" sz="1800" b="0" dirty="0" smtClean="0">
                          <a:latin typeface="+mn-lt"/>
                        </a:rPr>
                        <a:t> </a:t>
                      </a:r>
                      <a:r>
                        <a:rPr lang="en-US" sz="1800" b="0" dirty="0" err="1" smtClean="0">
                          <a:latin typeface="+mn-lt"/>
                        </a:rPr>
                        <a:t>cara</a:t>
                      </a:r>
                      <a:r>
                        <a:rPr lang="en-US" sz="1800" b="0" dirty="0" smtClean="0">
                          <a:latin typeface="+mn-lt"/>
                        </a:rPr>
                        <a:t> </a:t>
                      </a:r>
                      <a:r>
                        <a:rPr lang="en-US" sz="1800" b="0" dirty="0" err="1" smtClean="0">
                          <a:latin typeface="+mn-lt"/>
                        </a:rPr>
                        <a:t>pembayaran</a:t>
                      </a:r>
                      <a:r>
                        <a:rPr lang="en-US" sz="1800" b="0" dirty="0" smtClean="0">
                          <a:latin typeface="+mn-lt"/>
                        </a:rPr>
                        <a:t> </a:t>
                      </a:r>
                      <a:r>
                        <a:rPr lang="en-US" sz="1800" b="0" dirty="0" err="1" smtClean="0">
                          <a:latin typeface="+mn-lt"/>
                        </a:rPr>
                        <a:t>atas</a:t>
                      </a:r>
                      <a:r>
                        <a:rPr lang="en-US" sz="1800" b="0" dirty="0" smtClean="0">
                          <a:latin typeface="+mn-lt"/>
                        </a:rPr>
                        <a:t> </a:t>
                      </a:r>
                      <a:r>
                        <a:rPr lang="en-US" sz="1800" b="0" dirty="0" err="1" smtClean="0">
                          <a:latin typeface="+mn-lt"/>
                        </a:rPr>
                        <a:t>beban</a:t>
                      </a:r>
                      <a:r>
                        <a:rPr lang="en-US" sz="1800" b="0" dirty="0" smtClean="0">
                          <a:latin typeface="+mn-lt"/>
                        </a:rPr>
                        <a:t> </a:t>
                      </a:r>
                      <a:r>
                        <a:rPr lang="en-US" sz="1800" b="0" dirty="0" err="1" smtClean="0">
                          <a:latin typeface="+mn-lt"/>
                        </a:rPr>
                        <a:t>anggaran</a:t>
                      </a:r>
                      <a:r>
                        <a:rPr lang="en-US" sz="1800" b="0" dirty="0" smtClean="0">
                          <a:latin typeface="+mn-lt"/>
                        </a:rPr>
                        <a:t> </a:t>
                      </a:r>
                      <a:r>
                        <a:rPr lang="en-US" sz="1800" b="0" dirty="0" err="1" smtClean="0">
                          <a:latin typeface="+mn-lt"/>
                        </a:rPr>
                        <a:t>pendapatan</a:t>
                      </a:r>
                      <a:r>
                        <a:rPr lang="en-US" sz="1800" b="0" dirty="0" smtClean="0">
                          <a:latin typeface="+mn-lt"/>
                        </a:rPr>
                        <a:t> </a:t>
                      </a:r>
                      <a:r>
                        <a:rPr lang="en-US" sz="1800" b="0" dirty="0" err="1" smtClean="0">
                          <a:latin typeface="+mn-lt"/>
                        </a:rPr>
                        <a:t>dan</a:t>
                      </a:r>
                      <a:r>
                        <a:rPr lang="en-US" sz="1800" b="0" dirty="0" smtClean="0">
                          <a:latin typeface="+mn-lt"/>
                        </a:rPr>
                        <a:t> </a:t>
                      </a:r>
                      <a:r>
                        <a:rPr lang="en-US" sz="1800" b="0" dirty="0" err="1" smtClean="0">
                          <a:latin typeface="+mn-lt"/>
                        </a:rPr>
                        <a:t>belanja</a:t>
                      </a:r>
                      <a:r>
                        <a:rPr lang="en-US" sz="1800" b="0" dirty="0" smtClean="0">
                          <a:latin typeface="+mn-lt"/>
                        </a:rPr>
                        <a:t> </a:t>
                      </a:r>
                      <a:r>
                        <a:rPr lang="en-US" sz="1800" b="0" dirty="0" err="1" smtClean="0">
                          <a:latin typeface="+mn-lt"/>
                        </a:rPr>
                        <a:t>negara</a:t>
                      </a:r>
                      <a:r>
                        <a:rPr lang="en-US" sz="1800" b="0" dirty="0" smtClean="0">
                          <a:latin typeface="+mn-lt"/>
                        </a:rPr>
                        <a:t> </a:t>
                      </a:r>
                      <a:r>
                        <a:rPr lang="en-US" sz="1800" b="0" dirty="0" err="1" smtClean="0">
                          <a:latin typeface="+mn-lt"/>
                        </a:rPr>
                        <a:t>sebeLum</a:t>
                      </a:r>
                      <a:r>
                        <a:rPr lang="en-US" sz="1800" b="0" dirty="0" smtClean="0">
                          <a:latin typeface="+mn-lt"/>
                        </a:rPr>
                        <a:t> </a:t>
                      </a:r>
                      <a:r>
                        <a:rPr lang="en-US" sz="1800" b="0" dirty="0" err="1" smtClean="0">
                          <a:latin typeface="+mn-lt"/>
                        </a:rPr>
                        <a:t>barang</a:t>
                      </a:r>
                      <a:r>
                        <a:rPr lang="en-US" sz="1800" b="0" dirty="0" smtClean="0">
                          <a:latin typeface="+mn-lt"/>
                        </a:rPr>
                        <a:t>/</a:t>
                      </a:r>
                      <a:r>
                        <a:rPr lang="en-US" sz="1800" b="0" dirty="0" err="1" smtClean="0">
                          <a:latin typeface="+mn-lt"/>
                        </a:rPr>
                        <a:t>jasa</a:t>
                      </a:r>
                      <a:r>
                        <a:rPr lang="en-US" sz="1800" b="0" baseline="0" dirty="0" smtClean="0">
                          <a:latin typeface="+mn-lt"/>
                        </a:rPr>
                        <a:t> </a:t>
                      </a:r>
                      <a:r>
                        <a:rPr lang="en-US" sz="1800" b="0" baseline="0" dirty="0" err="1" smtClean="0">
                          <a:latin typeface="+mn-lt"/>
                        </a:rPr>
                        <a:t>diterima</a:t>
                      </a:r>
                      <a:r>
                        <a:rPr lang="en-US" sz="1800" b="0" baseline="0" dirty="0" smtClean="0">
                          <a:latin typeface="+mn-lt"/>
                        </a:rPr>
                        <a:t>.</a:t>
                      </a:r>
                      <a:endParaRPr lang="en-US" sz="1800" b="0" dirty="0" smtClean="0">
                        <a:latin typeface="+mn-lt"/>
                      </a:endParaRPr>
                    </a:p>
                    <a:p>
                      <a:pPr marL="0" indent="0" algn="just">
                        <a:buFont typeface="+mj-lt"/>
                        <a:buNone/>
                      </a:pPr>
                      <a:endParaRPr lang="en-US" sz="1800" b="0" dirty="0" smtClean="0">
                        <a:latin typeface="+mn-lt"/>
                      </a:endParaRPr>
                    </a:p>
                    <a:p>
                      <a:pPr marL="0" indent="0" algn="just">
                        <a:buFont typeface="+mj-lt"/>
                        <a:buNone/>
                      </a:pPr>
                      <a:r>
                        <a:rPr lang="en-US" sz="1800" b="0" i="1" baseline="0" dirty="0" smtClean="0">
                          <a:latin typeface="+mn-lt"/>
                        </a:rPr>
                        <a:t>(</a:t>
                      </a:r>
                      <a:r>
                        <a:rPr lang="en-US" sz="1800" b="0" i="1" baseline="0" dirty="0" err="1" smtClean="0">
                          <a:latin typeface="+mn-lt"/>
                        </a:rPr>
                        <a:t>Pasal</a:t>
                      </a:r>
                      <a:r>
                        <a:rPr lang="en-US" sz="1800" b="0" i="1" baseline="0" dirty="0" smtClean="0">
                          <a:latin typeface="+mn-lt"/>
                        </a:rPr>
                        <a:t> 43 </a:t>
                      </a:r>
                      <a:r>
                        <a:rPr lang="en-US" sz="1800" b="0" i="1" baseline="0" dirty="0" err="1" smtClean="0">
                          <a:latin typeface="+mn-lt"/>
                        </a:rPr>
                        <a:t>ayat</a:t>
                      </a:r>
                      <a:r>
                        <a:rPr lang="en-US" sz="1800" b="0" i="1" baseline="0" dirty="0" smtClean="0">
                          <a:latin typeface="+mn-lt"/>
                        </a:rPr>
                        <a:t> (1), (2))</a:t>
                      </a:r>
                    </a:p>
                  </a:txBody>
                  <a:tcPr>
                    <a:solidFill>
                      <a:schemeClr val="accent1">
                        <a:lumMod val="20000"/>
                        <a:lumOff val="80000"/>
                      </a:schemeClr>
                    </a:solidFill>
                  </a:tcPr>
                </a:tc>
                <a:extLst>
                  <a:ext uri="{0D108BD9-81ED-4DB2-BD59-A6C34878D82A}">
                    <a16:rowId xmlns="" xmlns:a16="http://schemas.microsoft.com/office/drawing/2014/main" val="11826385"/>
                  </a:ext>
                </a:extLst>
              </a:tr>
            </a:tbl>
          </a:graphicData>
        </a:graphic>
      </p:graphicFrame>
      <p:sp>
        <p:nvSpPr>
          <p:cNvPr id="12" name="TextBox 11"/>
          <p:cNvSpPr txBox="1"/>
          <p:nvPr/>
        </p:nvSpPr>
        <p:spPr>
          <a:xfrm>
            <a:off x="275771" y="4750219"/>
            <a:ext cx="11605985" cy="707886"/>
          </a:xfrm>
          <a:prstGeom prst="rect">
            <a:avLst/>
          </a:prstGeom>
          <a:solidFill>
            <a:schemeClr val="accent6">
              <a:lumMod val="20000"/>
              <a:lumOff val="80000"/>
            </a:schemeClr>
          </a:solidFill>
        </p:spPr>
        <p:txBody>
          <a:bodyPr wrap="square" rtlCol="0">
            <a:spAutoFit/>
          </a:bodyPr>
          <a:lstStyle/>
          <a:p>
            <a:pPr algn="just"/>
            <a:r>
              <a:rPr lang="en-US" sz="2000" dirty="0" err="1" smtClean="0">
                <a:solidFill>
                  <a:srgbClr val="FF0000"/>
                </a:solidFill>
              </a:rPr>
              <a:t>Diperbolehkan</a:t>
            </a:r>
            <a:r>
              <a:rPr lang="en-US" sz="2000" dirty="0" smtClean="0">
                <a:solidFill>
                  <a:srgbClr val="FF0000"/>
                </a:solidFill>
              </a:rPr>
              <a:t> </a:t>
            </a:r>
            <a:r>
              <a:rPr lang="en-US" sz="2000" dirty="0" err="1" smtClean="0">
                <a:solidFill>
                  <a:srgbClr val="FF0000"/>
                </a:solidFill>
              </a:rPr>
              <a:t>melakukan</a:t>
            </a:r>
            <a:r>
              <a:rPr lang="en-US" sz="2000" dirty="0" smtClean="0">
                <a:solidFill>
                  <a:srgbClr val="FF0000"/>
                </a:solidFill>
              </a:rPr>
              <a:t> </a:t>
            </a:r>
            <a:r>
              <a:rPr lang="en-US" sz="2000" dirty="0" err="1" smtClean="0">
                <a:solidFill>
                  <a:srgbClr val="FF0000"/>
                </a:solidFill>
              </a:rPr>
              <a:t>pengadaan</a:t>
            </a:r>
            <a:r>
              <a:rPr lang="en-US" sz="2000" dirty="0" smtClean="0">
                <a:solidFill>
                  <a:srgbClr val="FF0000"/>
                </a:solidFill>
              </a:rPr>
              <a:t> </a:t>
            </a:r>
            <a:r>
              <a:rPr lang="en-US" sz="2000" dirty="0" err="1" smtClean="0">
                <a:solidFill>
                  <a:srgbClr val="FF0000"/>
                </a:solidFill>
              </a:rPr>
              <a:t>pembayaran</a:t>
            </a:r>
            <a:r>
              <a:rPr lang="en-US" sz="2000" dirty="0" smtClean="0">
                <a:solidFill>
                  <a:srgbClr val="FF0000"/>
                </a:solidFill>
              </a:rPr>
              <a:t> </a:t>
            </a:r>
            <a:r>
              <a:rPr lang="en-US" sz="2000" dirty="0" err="1">
                <a:solidFill>
                  <a:srgbClr val="FF0000"/>
                </a:solidFill>
              </a:rPr>
              <a:t>atas</a:t>
            </a:r>
            <a:r>
              <a:rPr lang="en-US" sz="2000" dirty="0">
                <a:solidFill>
                  <a:srgbClr val="FF0000"/>
                </a:solidFill>
              </a:rPr>
              <a:t> </a:t>
            </a:r>
            <a:r>
              <a:rPr lang="en-US" sz="2000" dirty="0" err="1">
                <a:solidFill>
                  <a:srgbClr val="FF0000"/>
                </a:solidFill>
              </a:rPr>
              <a:t>pengajuan</a:t>
            </a:r>
            <a:r>
              <a:rPr lang="en-US" sz="2000" dirty="0">
                <a:solidFill>
                  <a:srgbClr val="FF0000"/>
                </a:solidFill>
              </a:rPr>
              <a:t> </a:t>
            </a:r>
            <a:r>
              <a:rPr lang="en-US" sz="2000" dirty="0" err="1">
                <a:solidFill>
                  <a:srgbClr val="FF0000"/>
                </a:solidFill>
              </a:rPr>
              <a:t>tagihan</a:t>
            </a:r>
            <a:r>
              <a:rPr lang="en-US" sz="2000" dirty="0">
                <a:solidFill>
                  <a:srgbClr val="FF0000"/>
                </a:solidFill>
              </a:rPr>
              <a:t> </a:t>
            </a:r>
            <a:r>
              <a:rPr lang="en-US" sz="2000" dirty="0" err="1">
                <a:solidFill>
                  <a:srgbClr val="FF0000"/>
                </a:solidFill>
              </a:rPr>
              <a:t>sebeLum</a:t>
            </a:r>
            <a:r>
              <a:rPr lang="en-US" sz="2000" dirty="0">
                <a:solidFill>
                  <a:srgbClr val="FF0000"/>
                </a:solidFill>
              </a:rPr>
              <a:t> </a:t>
            </a:r>
            <a:r>
              <a:rPr lang="en-US" sz="2000" dirty="0" err="1">
                <a:solidFill>
                  <a:srgbClr val="FF0000"/>
                </a:solidFill>
              </a:rPr>
              <a:t>barang</a:t>
            </a:r>
            <a:r>
              <a:rPr lang="en-US" sz="2000" dirty="0">
                <a:solidFill>
                  <a:srgbClr val="FF0000"/>
                </a:solidFill>
              </a:rPr>
              <a:t>/</a:t>
            </a:r>
            <a:r>
              <a:rPr lang="en-US" sz="2000" dirty="0" err="1">
                <a:solidFill>
                  <a:srgbClr val="FF0000"/>
                </a:solidFill>
              </a:rPr>
              <a:t>jasa</a:t>
            </a:r>
            <a:r>
              <a:rPr lang="en-US" sz="2000" dirty="0">
                <a:solidFill>
                  <a:srgbClr val="FF0000"/>
                </a:solidFill>
              </a:rPr>
              <a:t> </a:t>
            </a:r>
            <a:r>
              <a:rPr lang="en-US" sz="2000" dirty="0" err="1">
                <a:solidFill>
                  <a:srgbClr val="FF0000"/>
                </a:solidFill>
              </a:rPr>
              <a:t>diterima</a:t>
            </a:r>
            <a:r>
              <a:rPr lang="en-US" sz="2000" dirty="0">
                <a:solidFill>
                  <a:srgbClr val="FF0000"/>
                </a:solidFill>
              </a:rPr>
              <a:t> </a:t>
            </a:r>
            <a:r>
              <a:rPr lang="en-US" sz="2000" dirty="0" err="1">
                <a:solidFill>
                  <a:srgbClr val="FF0000"/>
                </a:solidFill>
              </a:rPr>
              <a:t>mengikuti</a:t>
            </a:r>
            <a:r>
              <a:rPr lang="en-US" sz="2000" dirty="0">
                <a:solidFill>
                  <a:srgbClr val="FF0000"/>
                </a:solidFill>
              </a:rPr>
              <a:t> </a:t>
            </a:r>
            <a:r>
              <a:rPr lang="en-US" sz="2000" dirty="0" err="1">
                <a:solidFill>
                  <a:srgbClr val="FF0000"/>
                </a:solidFill>
              </a:rPr>
              <a:t>ketentuan</a:t>
            </a:r>
            <a:r>
              <a:rPr lang="en-US" sz="2000" dirty="0">
                <a:solidFill>
                  <a:srgbClr val="FF0000"/>
                </a:solidFill>
              </a:rPr>
              <a:t> </a:t>
            </a:r>
            <a:r>
              <a:rPr lang="en-US" sz="2000" dirty="0" err="1">
                <a:solidFill>
                  <a:srgbClr val="FF0000"/>
                </a:solidFill>
              </a:rPr>
              <a:t>Peraturan</a:t>
            </a:r>
            <a:r>
              <a:rPr lang="en-US" sz="2000" dirty="0">
                <a:solidFill>
                  <a:srgbClr val="FF0000"/>
                </a:solidFill>
              </a:rPr>
              <a:t> </a:t>
            </a:r>
            <a:r>
              <a:rPr lang="en-US" sz="2000" dirty="0" err="1">
                <a:solidFill>
                  <a:srgbClr val="FF0000"/>
                </a:solidFill>
              </a:rPr>
              <a:t>Menteri</a:t>
            </a:r>
            <a:r>
              <a:rPr lang="en-US" sz="2000" dirty="0">
                <a:solidFill>
                  <a:srgbClr val="FF0000"/>
                </a:solidFill>
              </a:rPr>
              <a:t> </a:t>
            </a:r>
            <a:r>
              <a:rPr lang="en-US" sz="2000" dirty="0" err="1">
                <a:solidFill>
                  <a:srgbClr val="FF0000"/>
                </a:solidFill>
              </a:rPr>
              <a:t>Keuangan</a:t>
            </a:r>
            <a:r>
              <a:rPr lang="en-US" sz="2000" dirty="0">
                <a:solidFill>
                  <a:srgbClr val="FF0000"/>
                </a:solidFill>
              </a:rPr>
              <a:t> </a:t>
            </a:r>
            <a:r>
              <a:rPr lang="en-US" sz="2000" dirty="0" smtClean="0">
                <a:solidFill>
                  <a:srgbClr val="FF0000"/>
                </a:solidFill>
              </a:rPr>
              <a:t> </a:t>
            </a:r>
            <a:endParaRPr lang="en-US" sz="2000" dirty="0">
              <a:solidFill>
                <a:srgbClr val="FF0000"/>
              </a:solidFill>
            </a:endParaRPr>
          </a:p>
        </p:txBody>
      </p:sp>
      <p:sp>
        <p:nvSpPr>
          <p:cNvPr id="11" name="Rectangle 10"/>
          <p:cNvSpPr/>
          <p:nvPr/>
        </p:nvSpPr>
        <p:spPr>
          <a:xfrm>
            <a:off x="7501558" y="5727675"/>
            <a:ext cx="4402481" cy="1015663"/>
          </a:xfrm>
          <a:prstGeom prst="rect">
            <a:avLst/>
          </a:prstGeom>
          <a:solidFill>
            <a:schemeClr val="accent6">
              <a:lumMod val="20000"/>
              <a:lumOff val="80000"/>
            </a:schemeClr>
          </a:solidFill>
        </p:spPr>
        <p:txBody>
          <a:bodyPr wrap="square" rtlCol="0">
            <a:spAutoFit/>
          </a:bodyPr>
          <a:lstStyle/>
          <a:p>
            <a:pPr algn="just"/>
            <a:r>
              <a:rPr lang="en-US" sz="2000" dirty="0" smtClean="0">
                <a:solidFill>
                  <a:srgbClr val="FF0000"/>
                </a:solidFill>
              </a:rPr>
              <a:t>PMK </a:t>
            </a:r>
            <a:r>
              <a:rPr lang="en-US" sz="2000" dirty="0" err="1" smtClean="0">
                <a:solidFill>
                  <a:srgbClr val="FF0000"/>
                </a:solidFill>
              </a:rPr>
              <a:t>Nomor</a:t>
            </a:r>
            <a:r>
              <a:rPr lang="en-US" sz="2000" dirty="0" smtClean="0">
                <a:solidFill>
                  <a:srgbClr val="FF0000"/>
                </a:solidFill>
              </a:rPr>
              <a:t> 145/PMK. </a:t>
            </a:r>
            <a:r>
              <a:rPr lang="en-US" sz="2000" dirty="0">
                <a:solidFill>
                  <a:srgbClr val="FF0000"/>
                </a:solidFill>
              </a:rPr>
              <a:t>05/2017 </a:t>
            </a:r>
            <a:r>
              <a:rPr lang="en-US" sz="2000" dirty="0" err="1" smtClean="0">
                <a:solidFill>
                  <a:srgbClr val="FF0000"/>
                </a:solidFill>
              </a:rPr>
              <a:t>tentang</a:t>
            </a:r>
            <a:r>
              <a:rPr lang="en-US" sz="2000" dirty="0" smtClean="0">
                <a:solidFill>
                  <a:srgbClr val="FF0000"/>
                </a:solidFill>
              </a:rPr>
              <a:t> Tata Cara </a:t>
            </a:r>
            <a:r>
              <a:rPr lang="en-US" sz="2000" dirty="0" err="1" smtClean="0">
                <a:solidFill>
                  <a:srgbClr val="FF0000"/>
                </a:solidFill>
              </a:rPr>
              <a:t>Pembayaran</a:t>
            </a:r>
            <a:r>
              <a:rPr lang="en-US" sz="2000" dirty="0" smtClean="0">
                <a:solidFill>
                  <a:srgbClr val="FF0000"/>
                </a:solidFill>
              </a:rPr>
              <a:t> </a:t>
            </a:r>
            <a:r>
              <a:rPr lang="en-US" sz="2000" dirty="0" err="1" smtClean="0">
                <a:solidFill>
                  <a:srgbClr val="FF0000"/>
                </a:solidFill>
              </a:rPr>
              <a:t>atas</a:t>
            </a:r>
            <a:r>
              <a:rPr lang="en-US" sz="2000" dirty="0" smtClean="0">
                <a:solidFill>
                  <a:srgbClr val="FF0000"/>
                </a:solidFill>
              </a:rPr>
              <a:t> Beban APBN </a:t>
            </a:r>
            <a:r>
              <a:rPr lang="en-US" sz="2000" dirty="0" err="1" smtClean="0">
                <a:solidFill>
                  <a:srgbClr val="FF0000"/>
                </a:solidFill>
              </a:rPr>
              <a:t>Sebelum</a:t>
            </a:r>
            <a:r>
              <a:rPr lang="en-US" sz="2000" dirty="0" smtClean="0">
                <a:solidFill>
                  <a:srgbClr val="FF0000"/>
                </a:solidFill>
              </a:rPr>
              <a:t> </a:t>
            </a:r>
            <a:r>
              <a:rPr lang="en-US" sz="2000" dirty="0" err="1" smtClean="0">
                <a:solidFill>
                  <a:srgbClr val="FF0000"/>
                </a:solidFill>
              </a:rPr>
              <a:t>Barang</a:t>
            </a:r>
            <a:r>
              <a:rPr lang="en-US" sz="2000" dirty="0" smtClean="0">
                <a:solidFill>
                  <a:srgbClr val="FF0000"/>
                </a:solidFill>
              </a:rPr>
              <a:t>/</a:t>
            </a:r>
            <a:r>
              <a:rPr lang="en-US" sz="2000" dirty="0" err="1" smtClean="0">
                <a:solidFill>
                  <a:srgbClr val="FF0000"/>
                </a:solidFill>
              </a:rPr>
              <a:t>Jasa</a:t>
            </a:r>
            <a:r>
              <a:rPr lang="en-US" sz="2000" dirty="0" smtClean="0">
                <a:solidFill>
                  <a:srgbClr val="FF0000"/>
                </a:solidFill>
              </a:rPr>
              <a:t> </a:t>
            </a:r>
            <a:r>
              <a:rPr lang="en-US" sz="2000" dirty="0" err="1" smtClean="0">
                <a:solidFill>
                  <a:srgbClr val="FF0000"/>
                </a:solidFill>
              </a:rPr>
              <a:t>Diterima</a:t>
            </a:r>
            <a:endParaRPr lang="en-US" sz="2000" dirty="0">
              <a:solidFill>
                <a:srgbClr val="FF0000"/>
              </a:solidFill>
            </a:endParaRPr>
          </a:p>
        </p:txBody>
      </p:sp>
      <p:sp>
        <p:nvSpPr>
          <p:cNvPr id="15" name="Curved Up Arrow 14"/>
          <p:cNvSpPr/>
          <p:nvPr/>
        </p:nvSpPr>
        <p:spPr>
          <a:xfrm rot="4636615">
            <a:off x="6285375" y="5760730"/>
            <a:ext cx="1132624" cy="6406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5387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15" name="Picture 1" descr="E:\My Work\AKN I\Pengelolaan anggaran kemhan TNI 2019\708.png"/>
          <p:cNvPicPr>
            <a:picLocks noChangeAspect="1" noChangeArrowheads="1"/>
          </p:cNvPicPr>
          <p:nvPr/>
        </p:nvPicPr>
        <p:blipFill>
          <a:blip r:embed="rId2"/>
          <a:srcRect/>
          <a:stretch>
            <a:fillRect/>
          </a:stretch>
        </p:blipFill>
        <p:spPr bwMode="auto">
          <a:xfrm>
            <a:off x="-12700" y="1"/>
            <a:ext cx="12202358" cy="6858000"/>
          </a:xfrm>
          <a:prstGeom prst="rect">
            <a:avLst/>
          </a:prstGeom>
          <a:noFill/>
        </p:spPr>
      </p:pic>
      <p:sp>
        <p:nvSpPr>
          <p:cNvPr id="2" name="Title 1"/>
          <p:cNvSpPr>
            <a:spLocks noGrp="1"/>
          </p:cNvSpPr>
          <p:nvPr>
            <p:ph type="title"/>
          </p:nvPr>
        </p:nvSpPr>
        <p:spPr>
          <a:xfrm>
            <a:off x="-18143" y="1"/>
            <a:ext cx="12192000" cy="841828"/>
          </a:xfrm>
          <a:solidFill>
            <a:schemeClr val="tx1">
              <a:lumMod val="95000"/>
              <a:lumOff val="5000"/>
            </a:schemeClr>
          </a:solidFill>
          <a:ln>
            <a:solidFill>
              <a:schemeClr val="tx1"/>
            </a:solidFill>
          </a:ln>
        </p:spPr>
        <p:txBody>
          <a:bodyPr>
            <a:normAutofit/>
          </a:bodyPr>
          <a:lstStyle/>
          <a:p>
            <a:pPr algn="just"/>
            <a:r>
              <a:rPr lang="en-US" sz="2800" b="1" dirty="0" smtClean="0">
                <a:solidFill>
                  <a:schemeClr val="bg1"/>
                </a:solidFill>
                <a:latin typeface="+mn-lt"/>
              </a:rPr>
              <a:t>	6. Dana </a:t>
            </a:r>
            <a:r>
              <a:rPr lang="en-US" sz="2800" b="1" dirty="0" err="1" smtClean="0">
                <a:solidFill>
                  <a:schemeClr val="bg1"/>
                </a:solidFill>
                <a:latin typeface="+mn-lt"/>
              </a:rPr>
              <a:t>Kontingensi</a:t>
            </a:r>
            <a:endParaRPr lang="en-US" sz="2800" b="1" dirty="0">
              <a:solidFill>
                <a:schemeClr val="bg1"/>
              </a:solidFill>
              <a:latin typeface="+mn-lt"/>
            </a:endParaRPr>
          </a:p>
        </p:txBody>
      </p:sp>
      <p:sp>
        <p:nvSpPr>
          <p:cNvPr id="4" name="Rectangle 3"/>
          <p:cNvSpPr/>
          <p:nvPr/>
        </p:nvSpPr>
        <p:spPr>
          <a:xfrm>
            <a:off x="10559142" y="-1587"/>
            <a:ext cx="812800" cy="84329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382828" y="1"/>
            <a:ext cx="812800" cy="84329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889999" y="-3969"/>
            <a:ext cx="812800" cy="84329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746342" y="-2381"/>
            <a:ext cx="812800" cy="84329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253513" y="2383"/>
            <a:ext cx="812800" cy="84329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77199" y="3971"/>
            <a:ext cx="812800" cy="84329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flipV="1">
            <a:off x="-18143" y="2383"/>
            <a:ext cx="587829" cy="534646"/>
          </a:xfrm>
          <a:prstGeom prst="rtTriangle">
            <a:avLst/>
          </a:prstGeom>
          <a:solidFill>
            <a:schemeClr val="accent6">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p:cNvSpPr/>
          <p:nvPr/>
        </p:nvSpPr>
        <p:spPr>
          <a:xfrm flipH="1">
            <a:off x="-2" y="2384"/>
            <a:ext cx="569687" cy="534646"/>
          </a:xfrm>
          <a:prstGeom prst="rtTriangle">
            <a:avLst/>
          </a:prstGeom>
          <a:solidFill>
            <a:schemeClr val="tx1"/>
          </a:solid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p:cNvGraphicFramePr>
            <a:graphicFrameLocks noGrp="1"/>
          </p:cNvGraphicFramePr>
          <p:nvPr>
            <p:extLst>
              <p:ext uri="{D42A27DB-BD31-4B8C-83A1-F6EECF244321}">
                <p14:modId xmlns:p14="http://schemas.microsoft.com/office/powerpoint/2010/main" val="996979463"/>
              </p:ext>
            </p:extLst>
          </p:nvPr>
        </p:nvGraphicFramePr>
        <p:xfrm>
          <a:off x="284841" y="1251858"/>
          <a:ext cx="11596915" cy="2656840"/>
        </p:xfrm>
        <a:graphic>
          <a:graphicData uri="http://schemas.openxmlformats.org/drawingml/2006/table">
            <a:tbl>
              <a:tblPr firstRow="1" bandRow="1">
                <a:tableStyleId>{5C22544A-7EE6-4342-B048-85BDC9FD1C3A}</a:tableStyleId>
              </a:tblPr>
              <a:tblGrid>
                <a:gridCol w="600530">
                  <a:extLst>
                    <a:ext uri="{9D8B030D-6E8A-4147-A177-3AD203B41FA5}">
                      <a16:colId xmlns="" xmlns:a16="http://schemas.microsoft.com/office/drawing/2014/main" val="365376176"/>
                    </a:ext>
                  </a:extLst>
                </a:gridCol>
                <a:gridCol w="1872343">
                  <a:extLst>
                    <a:ext uri="{9D8B030D-6E8A-4147-A177-3AD203B41FA5}">
                      <a16:colId xmlns="" xmlns:a16="http://schemas.microsoft.com/office/drawing/2014/main" val="1165434413"/>
                    </a:ext>
                  </a:extLst>
                </a:gridCol>
                <a:gridCol w="4557486">
                  <a:extLst>
                    <a:ext uri="{9D8B030D-6E8A-4147-A177-3AD203B41FA5}">
                      <a16:colId xmlns="" xmlns:a16="http://schemas.microsoft.com/office/drawing/2014/main" val="1537969679"/>
                    </a:ext>
                  </a:extLst>
                </a:gridCol>
                <a:gridCol w="4566556">
                  <a:extLst>
                    <a:ext uri="{9D8B030D-6E8A-4147-A177-3AD203B41FA5}">
                      <a16:colId xmlns="" xmlns:a16="http://schemas.microsoft.com/office/drawing/2014/main" val="414321270"/>
                    </a:ext>
                  </a:extLst>
                </a:gridCol>
              </a:tblGrid>
              <a:tr h="370840">
                <a:tc>
                  <a:txBody>
                    <a:bodyPr/>
                    <a:lstStyle/>
                    <a:p>
                      <a:pPr algn="ctr"/>
                      <a:r>
                        <a:rPr lang="en-US" sz="1800" b="1" dirty="0" smtClean="0">
                          <a:latin typeface="+mn-lt"/>
                        </a:rPr>
                        <a:t>No.</a:t>
                      </a:r>
                      <a:endParaRPr lang="en-US" sz="1800" b="1" dirty="0">
                        <a:latin typeface="+mn-lt"/>
                      </a:endParaRPr>
                    </a:p>
                  </a:txBody>
                  <a:tcPr>
                    <a:solidFill>
                      <a:schemeClr val="accent5">
                        <a:lumMod val="50000"/>
                      </a:schemeClr>
                    </a:solidFill>
                  </a:tcPr>
                </a:tc>
                <a:tc>
                  <a:txBody>
                    <a:bodyPr/>
                    <a:lstStyle/>
                    <a:p>
                      <a:pPr algn="ctr"/>
                      <a:r>
                        <a:rPr lang="en-US" sz="1800" b="1" dirty="0" err="1" smtClean="0">
                          <a:latin typeface="+mn-lt"/>
                        </a:rPr>
                        <a:t>Perbedaan</a:t>
                      </a:r>
                      <a:endParaRPr lang="en-US" sz="1800" b="1" dirty="0">
                        <a:latin typeface="+mn-lt"/>
                      </a:endParaRPr>
                    </a:p>
                  </a:txBody>
                  <a:tcPr>
                    <a:solidFill>
                      <a:schemeClr val="accent5">
                        <a:lumMod val="50000"/>
                      </a:schemeClr>
                    </a:solidFill>
                  </a:tcPr>
                </a:tc>
                <a:tc>
                  <a:txBody>
                    <a:bodyPr/>
                    <a:lstStyle/>
                    <a:p>
                      <a:pPr algn="ctr"/>
                      <a:r>
                        <a:rPr lang="en-US" sz="1800" b="1" dirty="0" smtClean="0">
                          <a:latin typeface="+mn-lt"/>
                        </a:rPr>
                        <a:t>PBM</a:t>
                      </a:r>
                      <a:endParaRPr lang="en-US" sz="1800" b="1" dirty="0">
                        <a:latin typeface="+mn-lt"/>
                      </a:endParaRPr>
                    </a:p>
                  </a:txBody>
                  <a:tcPr>
                    <a:solidFill>
                      <a:schemeClr val="accent5">
                        <a:lumMod val="50000"/>
                      </a:schemeClr>
                    </a:solidFill>
                  </a:tcPr>
                </a:tc>
                <a:tc>
                  <a:txBody>
                    <a:bodyPr/>
                    <a:lstStyle/>
                    <a:p>
                      <a:pPr algn="ctr"/>
                      <a:r>
                        <a:rPr lang="en-US" sz="1800" b="1" dirty="0" smtClean="0">
                          <a:latin typeface="+mn-lt"/>
                        </a:rPr>
                        <a:t>PMK</a:t>
                      </a:r>
                      <a:endParaRPr lang="en-US" sz="1800" b="1" dirty="0">
                        <a:latin typeface="+mn-lt"/>
                      </a:endParaRPr>
                    </a:p>
                  </a:txBody>
                  <a:tcPr>
                    <a:solidFill>
                      <a:schemeClr val="accent5">
                        <a:lumMod val="50000"/>
                      </a:schemeClr>
                    </a:solidFill>
                  </a:tcPr>
                </a:tc>
                <a:extLst>
                  <a:ext uri="{0D108BD9-81ED-4DB2-BD59-A6C34878D82A}">
                    <a16:rowId xmlns="" xmlns:a16="http://schemas.microsoft.com/office/drawing/2014/main" val="2321559228"/>
                  </a:ext>
                </a:extLst>
              </a:tr>
              <a:tr h="960120">
                <a:tc>
                  <a:txBody>
                    <a:bodyPr/>
                    <a:lstStyle/>
                    <a:p>
                      <a:pPr algn="ctr"/>
                      <a:r>
                        <a:rPr lang="en-US" sz="1800" b="0" dirty="0" smtClean="0">
                          <a:latin typeface="+mn-lt"/>
                        </a:rPr>
                        <a:t>1</a:t>
                      </a:r>
                      <a:endParaRPr lang="en-US" sz="1800" b="0" dirty="0">
                        <a:latin typeface="+mn-lt"/>
                      </a:endParaRPr>
                    </a:p>
                  </a:txBody>
                  <a:tcPr>
                    <a:solidFill>
                      <a:schemeClr val="accent1">
                        <a:lumMod val="20000"/>
                        <a:lumOff val="80000"/>
                      </a:schemeClr>
                    </a:solidFill>
                  </a:tcPr>
                </a:tc>
                <a:tc>
                  <a:txBody>
                    <a:bodyPr/>
                    <a:lstStyle/>
                    <a:p>
                      <a:pPr algn="just"/>
                      <a:r>
                        <a:rPr lang="en-US" sz="1800" b="0" dirty="0" smtClean="0">
                          <a:latin typeface="+mn-lt"/>
                        </a:rPr>
                        <a:t>Dana </a:t>
                      </a:r>
                      <a:r>
                        <a:rPr lang="en-US" sz="1800" b="0" dirty="0" err="1" smtClean="0">
                          <a:latin typeface="+mn-lt"/>
                        </a:rPr>
                        <a:t>Kontingensi</a:t>
                      </a:r>
                      <a:endParaRPr lang="en-US" sz="1800" b="0" dirty="0">
                        <a:latin typeface="+mn-lt"/>
                      </a:endParaRPr>
                    </a:p>
                  </a:txBody>
                  <a:tcPr>
                    <a:solidFill>
                      <a:schemeClr val="accent1">
                        <a:lumMod val="20000"/>
                        <a:lumOff val="80000"/>
                      </a:schemeClr>
                    </a:solidFill>
                  </a:tcPr>
                </a:tc>
                <a:tc>
                  <a:txBody>
                    <a:bodyPr/>
                    <a:lstStyle/>
                    <a:p>
                      <a:pPr marL="0" indent="0" algn="just">
                        <a:buFont typeface="+mj-lt"/>
                        <a:buNone/>
                      </a:pPr>
                      <a:r>
                        <a:rPr lang="en-US" sz="1800" b="0" i="0" baseline="0" dirty="0" err="1" smtClean="0">
                          <a:latin typeface="+mn-lt"/>
                        </a:rPr>
                        <a:t>Tidak</a:t>
                      </a:r>
                      <a:r>
                        <a:rPr lang="en-US" sz="1800" b="0" i="0" baseline="0" dirty="0" smtClean="0">
                          <a:latin typeface="+mn-lt"/>
                        </a:rPr>
                        <a:t> </a:t>
                      </a:r>
                      <a:r>
                        <a:rPr lang="en-US" sz="1800" b="0" i="0" baseline="0" dirty="0" err="1" smtClean="0">
                          <a:latin typeface="+mn-lt"/>
                        </a:rPr>
                        <a:t>diatur</a:t>
                      </a:r>
                      <a:endParaRPr lang="en-US" sz="1800" b="0" i="0" baseline="0" dirty="0" smtClean="0">
                        <a:latin typeface="+mn-lt"/>
                      </a:endParaRPr>
                    </a:p>
                  </a:txBody>
                  <a:tcPr>
                    <a:solidFill>
                      <a:schemeClr val="accent1">
                        <a:lumMod val="20000"/>
                        <a:lumOff val="80000"/>
                      </a:schemeClr>
                    </a:solidFill>
                  </a:tcPr>
                </a:tc>
                <a:tc>
                  <a:txBody>
                    <a:bodyPr/>
                    <a:lstStyle/>
                    <a:p>
                      <a:pPr marL="0" indent="0" algn="just">
                        <a:buFont typeface="+mj-lt"/>
                        <a:buNone/>
                      </a:pPr>
                      <a:r>
                        <a:rPr lang="en-US" sz="1800" b="0" dirty="0" err="1" smtClean="0">
                          <a:latin typeface="+mn-lt"/>
                        </a:rPr>
                        <a:t>Dalam</a:t>
                      </a:r>
                      <a:r>
                        <a:rPr lang="en-US" sz="1800" b="0" dirty="0" smtClean="0">
                          <a:latin typeface="+mn-lt"/>
                        </a:rPr>
                        <a:t> </a:t>
                      </a:r>
                      <a:r>
                        <a:rPr lang="en-US" sz="1800" b="0" dirty="0" err="1" smtClean="0">
                          <a:latin typeface="+mn-lt"/>
                        </a:rPr>
                        <a:t>pelaksanaan</a:t>
                      </a:r>
                      <a:r>
                        <a:rPr lang="en-US" sz="1800" b="0" dirty="0" smtClean="0">
                          <a:latin typeface="+mn-lt"/>
                        </a:rPr>
                        <a:t> </a:t>
                      </a:r>
                      <a:r>
                        <a:rPr lang="en-US" sz="1800" b="0" dirty="0" err="1" smtClean="0">
                          <a:latin typeface="+mn-lt"/>
                        </a:rPr>
                        <a:t>kegiatan</a:t>
                      </a:r>
                      <a:r>
                        <a:rPr lang="en-US" sz="1800" b="0" dirty="0" smtClean="0">
                          <a:latin typeface="+mn-lt"/>
                        </a:rPr>
                        <a:t> yang </a:t>
                      </a:r>
                      <a:r>
                        <a:rPr lang="en-US" sz="1800" b="0" dirty="0" err="1" smtClean="0">
                          <a:latin typeface="+mn-lt"/>
                        </a:rPr>
                        <a:t>bersifat</a:t>
                      </a:r>
                      <a:r>
                        <a:rPr lang="en-US" sz="1800" b="0" dirty="0" smtClean="0">
                          <a:latin typeface="+mn-lt"/>
                        </a:rPr>
                        <a:t> </a:t>
                      </a:r>
                      <a:r>
                        <a:rPr lang="en-US" sz="1800" b="0" dirty="0" err="1" smtClean="0">
                          <a:latin typeface="+mn-lt"/>
                        </a:rPr>
                        <a:t>kontingensi</a:t>
                      </a:r>
                      <a:r>
                        <a:rPr lang="en-US" sz="1800" b="0" dirty="0" smtClean="0">
                          <a:latin typeface="+mn-lt"/>
                        </a:rPr>
                        <a:t>, KPA </a:t>
                      </a:r>
                      <a:r>
                        <a:rPr lang="en-US" sz="1800" b="0" dirty="0" err="1" smtClean="0">
                          <a:latin typeface="+mn-lt"/>
                        </a:rPr>
                        <a:t>dapat</a:t>
                      </a:r>
                      <a:r>
                        <a:rPr lang="en-US" sz="1800" b="0" dirty="0" smtClean="0">
                          <a:latin typeface="+mn-lt"/>
                        </a:rPr>
                        <a:t> </a:t>
                      </a:r>
                      <a:r>
                        <a:rPr lang="en-US" sz="1800" b="0" dirty="0" err="1" smtClean="0">
                          <a:latin typeface="+mn-lt"/>
                        </a:rPr>
                        <a:t>mengajukan</a:t>
                      </a:r>
                      <a:r>
                        <a:rPr lang="en-US" sz="1800" b="0" dirty="0" smtClean="0">
                          <a:latin typeface="+mn-lt"/>
                        </a:rPr>
                        <a:t> TUP </a:t>
                      </a:r>
                      <a:r>
                        <a:rPr lang="en-US" sz="1800" b="0" dirty="0" err="1" smtClean="0">
                          <a:latin typeface="+mn-lt"/>
                        </a:rPr>
                        <a:t>Tunai</a:t>
                      </a:r>
                      <a:r>
                        <a:rPr lang="en-US" sz="1800" b="0" dirty="0" smtClean="0">
                          <a:latin typeface="+mn-lt"/>
                        </a:rPr>
                        <a:t> </a:t>
                      </a:r>
                      <a:r>
                        <a:rPr lang="en-US" sz="1800" b="0" dirty="0" err="1" smtClean="0">
                          <a:latin typeface="+mn-lt"/>
                        </a:rPr>
                        <a:t>Kontingensi</a:t>
                      </a:r>
                      <a:r>
                        <a:rPr lang="en-US" sz="1800" b="0" dirty="0" smtClean="0">
                          <a:latin typeface="+mn-lt"/>
                        </a:rPr>
                        <a:t> </a:t>
                      </a:r>
                      <a:r>
                        <a:rPr lang="en-US" sz="1800" b="0" dirty="0" err="1" smtClean="0">
                          <a:latin typeface="+mn-lt"/>
                        </a:rPr>
                        <a:t>kepada</a:t>
                      </a:r>
                      <a:r>
                        <a:rPr lang="en-US" sz="1800" b="0" dirty="0" smtClean="0">
                          <a:latin typeface="+mn-lt"/>
                        </a:rPr>
                        <a:t> </a:t>
                      </a:r>
                      <a:r>
                        <a:rPr lang="en-US" sz="1800" b="0" dirty="0" err="1" smtClean="0">
                          <a:latin typeface="+mn-lt"/>
                        </a:rPr>
                        <a:t>Kepala</a:t>
                      </a:r>
                      <a:r>
                        <a:rPr lang="en-US" sz="1800" b="0" dirty="0" smtClean="0">
                          <a:latin typeface="+mn-lt"/>
                        </a:rPr>
                        <a:t> KPPN. </a:t>
                      </a:r>
                      <a:r>
                        <a:rPr lang="en-US" sz="1800" b="0" dirty="0" err="1" smtClean="0">
                          <a:latin typeface="+mn-lt"/>
                        </a:rPr>
                        <a:t>Pelaksanaan</a:t>
                      </a:r>
                      <a:r>
                        <a:rPr lang="en-US" sz="1800" b="0" dirty="0" smtClean="0">
                          <a:latin typeface="+mn-lt"/>
                        </a:rPr>
                        <a:t> </a:t>
                      </a:r>
                      <a:r>
                        <a:rPr lang="en-US" sz="1800" b="0" dirty="0" err="1" smtClean="0">
                          <a:latin typeface="+mn-lt"/>
                        </a:rPr>
                        <a:t>kegiatan</a:t>
                      </a:r>
                      <a:r>
                        <a:rPr lang="en-US" sz="1800" b="0" dirty="0" smtClean="0">
                          <a:latin typeface="+mn-lt"/>
                        </a:rPr>
                        <a:t> yang </a:t>
                      </a:r>
                      <a:r>
                        <a:rPr lang="en-US" sz="1800" b="0" dirty="0" err="1" smtClean="0">
                          <a:latin typeface="+mn-lt"/>
                        </a:rPr>
                        <a:t>bersifat</a:t>
                      </a:r>
                      <a:r>
                        <a:rPr lang="en-US" sz="1800" b="0" dirty="0" smtClean="0">
                          <a:latin typeface="+mn-lt"/>
                        </a:rPr>
                        <a:t> </a:t>
                      </a:r>
                      <a:r>
                        <a:rPr lang="en-US" sz="1800" b="0" dirty="0" err="1" smtClean="0">
                          <a:latin typeface="+mn-lt"/>
                        </a:rPr>
                        <a:t>kontingensi</a:t>
                      </a:r>
                      <a:r>
                        <a:rPr lang="en-US" sz="1800" b="0" dirty="0" smtClean="0">
                          <a:latin typeface="+mn-lt"/>
                        </a:rPr>
                        <a:t> </a:t>
                      </a:r>
                      <a:r>
                        <a:rPr lang="en-US" sz="1800" b="0" dirty="0" err="1" smtClean="0">
                          <a:latin typeface="+mn-lt"/>
                        </a:rPr>
                        <a:t>tersebut</a:t>
                      </a:r>
                      <a:r>
                        <a:rPr lang="en-US" sz="1800" b="0" dirty="0" smtClean="0">
                          <a:latin typeface="+mn-lt"/>
                        </a:rPr>
                        <a:t> </a:t>
                      </a:r>
                      <a:r>
                        <a:rPr lang="en-US" sz="1800" b="0" dirty="0" err="1" smtClean="0">
                          <a:latin typeface="+mn-lt"/>
                        </a:rPr>
                        <a:t>berdasarkan</a:t>
                      </a:r>
                      <a:r>
                        <a:rPr lang="en-US" sz="1800" b="0" dirty="0" smtClean="0">
                          <a:latin typeface="+mn-lt"/>
                        </a:rPr>
                        <a:t> </a:t>
                      </a:r>
                      <a:r>
                        <a:rPr lang="en-US" sz="1800" b="0" dirty="0" err="1" smtClean="0">
                          <a:latin typeface="+mn-lt"/>
                        </a:rPr>
                        <a:t>keputusan</a:t>
                      </a:r>
                      <a:r>
                        <a:rPr lang="en-US" sz="1800" b="0" dirty="0" smtClean="0">
                          <a:latin typeface="+mn-lt"/>
                        </a:rPr>
                        <a:t>/</a:t>
                      </a:r>
                      <a:r>
                        <a:rPr lang="en-US" sz="1800" b="0" dirty="0" err="1" smtClean="0">
                          <a:latin typeface="+mn-lt"/>
                        </a:rPr>
                        <a:t>surat</a:t>
                      </a:r>
                      <a:r>
                        <a:rPr lang="en-US" sz="1800" b="0" dirty="0" smtClean="0">
                          <a:latin typeface="+mn-lt"/>
                        </a:rPr>
                        <a:t> </a:t>
                      </a:r>
                      <a:r>
                        <a:rPr lang="en-US" sz="1800" b="0" dirty="0" err="1" smtClean="0">
                          <a:latin typeface="+mn-lt"/>
                        </a:rPr>
                        <a:t>perintah</a:t>
                      </a:r>
                      <a:r>
                        <a:rPr lang="en-US" sz="1800" b="0" dirty="0" smtClean="0">
                          <a:latin typeface="+mn-lt"/>
                        </a:rPr>
                        <a:t> paling </a:t>
                      </a:r>
                      <a:r>
                        <a:rPr lang="en-US" sz="1800" b="0" dirty="0" err="1" smtClean="0">
                          <a:latin typeface="+mn-lt"/>
                        </a:rPr>
                        <a:t>rendah</a:t>
                      </a:r>
                      <a:r>
                        <a:rPr lang="en-US" sz="1800" b="0" dirty="0" smtClean="0">
                          <a:latin typeface="+mn-lt"/>
                        </a:rPr>
                        <a:t> </a:t>
                      </a:r>
                      <a:r>
                        <a:rPr lang="en-US" sz="1800" b="0" dirty="0" err="1" smtClean="0">
                          <a:latin typeface="+mn-lt"/>
                        </a:rPr>
                        <a:t>dari</a:t>
                      </a:r>
                      <a:r>
                        <a:rPr lang="en-US" sz="1800" b="0" dirty="0" smtClean="0">
                          <a:latin typeface="+mn-lt"/>
                        </a:rPr>
                        <a:t> </a:t>
                      </a:r>
                      <a:r>
                        <a:rPr lang="en-US" sz="1800" b="0" dirty="0" err="1" smtClean="0">
                          <a:latin typeface="+mn-lt"/>
                        </a:rPr>
                        <a:t>Kepala</a:t>
                      </a:r>
                      <a:r>
                        <a:rPr lang="en-US" sz="1800" b="0" dirty="0" smtClean="0">
                          <a:latin typeface="+mn-lt"/>
                        </a:rPr>
                        <a:t> UO. </a:t>
                      </a:r>
                    </a:p>
                    <a:p>
                      <a:pPr marL="0" indent="0" algn="just">
                        <a:buFont typeface="+mj-lt"/>
                        <a:buNone/>
                      </a:pPr>
                      <a:endParaRPr lang="en-US" sz="1800" b="0" i="1" baseline="0" dirty="0" smtClean="0">
                        <a:latin typeface="+mn-lt"/>
                      </a:endParaRPr>
                    </a:p>
                    <a:p>
                      <a:pPr marL="0" indent="0" algn="just">
                        <a:buFont typeface="+mj-lt"/>
                        <a:buNone/>
                      </a:pPr>
                      <a:r>
                        <a:rPr lang="en-US" sz="1800" b="0" i="1" baseline="0" dirty="0" smtClean="0">
                          <a:solidFill>
                            <a:srgbClr val="C00000"/>
                          </a:solidFill>
                          <a:latin typeface="+mn-lt"/>
                        </a:rPr>
                        <a:t>(</a:t>
                      </a:r>
                      <a:r>
                        <a:rPr lang="en-US" sz="1800" b="0" i="1" baseline="0" dirty="0" err="1" smtClean="0">
                          <a:solidFill>
                            <a:srgbClr val="C00000"/>
                          </a:solidFill>
                          <a:latin typeface="+mn-lt"/>
                        </a:rPr>
                        <a:t>Pasal</a:t>
                      </a:r>
                      <a:r>
                        <a:rPr lang="en-US" sz="1800" b="0" i="1" baseline="0" dirty="0" smtClean="0">
                          <a:solidFill>
                            <a:srgbClr val="C00000"/>
                          </a:solidFill>
                          <a:latin typeface="+mn-lt"/>
                        </a:rPr>
                        <a:t> 61 </a:t>
                      </a:r>
                      <a:r>
                        <a:rPr lang="en-US" sz="1800" b="0" i="1" baseline="0" dirty="0" err="1" smtClean="0">
                          <a:solidFill>
                            <a:srgbClr val="C00000"/>
                          </a:solidFill>
                          <a:latin typeface="+mn-lt"/>
                        </a:rPr>
                        <a:t>ayat</a:t>
                      </a:r>
                      <a:r>
                        <a:rPr lang="en-US" sz="1800" b="0" i="1" baseline="0" dirty="0" smtClean="0">
                          <a:solidFill>
                            <a:srgbClr val="C00000"/>
                          </a:solidFill>
                          <a:latin typeface="+mn-lt"/>
                        </a:rPr>
                        <a:t> (1) (2))</a:t>
                      </a:r>
                    </a:p>
                  </a:txBody>
                  <a:tcPr>
                    <a:solidFill>
                      <a:schemeClr val="accent1">
                        <a:lumMod val="20000"/>
                        <a:lumOff val="80000"/>
                      </a:schemeClr>
                    </a:solidFill>
                  </a:tcPr>
                </a:tc>
                <a:extLst>
                  <a:ext uri="{0D108BD9-81ED-4DB2-BD59-A6C34878D82A}">
                    <a16:rowId xmlns="" xmlns:a16="http://schemas.microsoft.com/office/drawing/2014/main" val="11826385"/>
                  </a:ext>
                </a:extLst>
              </a:tr>
            </a:tbl>
          </a:graphicData>
        </a:graphic>
      </p:graphicFrame>
      <p:sp>
        <p:nvSpPr>
          <p:cNvPr id="3" name="TextBox 2"/>
          <p:cNvSpPr txBox="1"/>
          <p:nvPr/>
        </p:nvSpPr>
        <p:spPr>
          <a:xfrm>
            <a:off x="177749" y="4872843"/>
            <a:ext cx="11544302" cy="1323439"/>
          </a:xfrm>
          <a:prstGeom prst="rect">
            <a:avLst/>
          </a:prstGeom>
          <a:noFill/>
        </p:spPr>
        <p:txBody>
          <a:bodyPr wrap="square" rtlCol="0">
            <a:spAutoFit/>
          </a:bodyPr>
          <a:lstStyle/>
          <a:p>
            <a:pPr algn="ctr"/>
            <a:r>
              <a:rPr lang="en-US" sz="2000" i="1" dirty="0" smtClean="0">
                <a:solidFill>
                  <a:srgbClr val="C00000"/>
                </a:solidFill>
                <a:effectLst>
                  <a:outerShdw blurRad="38100" dist="38100" dir="2700000" algn="tl">
                    <a:srgbClr val="000000">
                      <a:alpha val="43137"/>
                    </a:srgbClr>
                  </a:outerShdw>
                </a:effectLst>
              </a:rPr>
              <a:t>Be</a:t>
            </a:r>
            <a:r>
              <a:rPr lang="id-ID" sz="2000" i="1" dirty="0" smtClean="0">
                <a:solidFill>
                  <a:srgbClr val="C00000"/>
                </a:solidFill>
                <a:effectLst>
                  <a:outerShdw blurRad="38100" dist="38100" dir="2700000" algn="tl">
                    <a:srgbClr val="000000">
                      <a:alpha val="43137"/>
                    </a:srgbClr>
                  </a:outerShdw>
                </a:effectLst>
              </a:rPr>
              <a:t>r</a:t>
            </a:r>
            <a:r>
              <a:rPr lang="en-US" sz="2000" i="1" dirty="0" smtClean="0">
                <a:solidFill>
                  <a:srgbClr val="C00000"/>
                </a:solidFill>
                <a:effectLst>
                  <a:outerShdw blurRad="38100" dist="38100" dir="2700000" algn="tl">
                    <a:srgbClr val="000000">
                      <a:alpha val="43137"/>
                    </a:srgbClr>
                  </a:outerShdw>
                </a:effectLst>
              </a:rPr>
              <a:t>da</a:t>
            </a:r>
            <a:r>
              <a:rPr lang="id-ID" sz="2000" i="1" dirty="0" smtClean="0">
                <a:solidFill>
                  <a:srgbClr val="C00000"/>
                </a:solidFill>
                <a:effectLst>
                  <a:outerShdw blurRad="38100" dist="38100" dir="2700000" algn="tl">
                    <a:srgbClr val="000000">
                      <a:alpha val="43137"/>
                    </a:srgbClr>
                  </a:outerShdw>
                </a:effectLst>
              </a:rPr>
              <a:t>sa</a:t>
            </a:r>
            <a:r>
              <a:rPr lang="en-US" sz="2000" i="1" dirty="0" err="1" smtClean="0">
                <a:solidFill>
                  <a:srgbClr val="C00000"/>
                </a:solidFill>
                <a:effectLst>
                  <a:outerShdw blurRad="38100" dist="38100" dir="2700000" algn="tl">
                    <a:srgbClr val="000000">
                      <a:alpha val="43137"/>
                    </a:srgbClr>
                  </a:outerShdw>
                </a:effectLst>
              </a:rPr>
              <a:t>rkan</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Pasal</a:t>
            </a:r>
            <a:r>
              <a:rPr lang="en-US" sz="2000" i="1" dirty="0" smtClean="0">
                <a:solidFill>
                  <a:srgbClr val="C00000"/>
                </a:solidFill>
                <a:effectLst>
                  <a:outerShdw blurRad="38100" dist="38100" dir="2700000" algn="tl">
                    <a:srgbClr val="000000">
                      <a:alpha val="43137"/>
                    </a:srgbClr>
                  </a:outerShdw>
                </a:effectLst>
              </a:rPr>
              <a:t> 67 </a:t>
            </a:r>
            <a:r>
              <a:rPr lang="en-US" sz="2000" i="1" dirty="0" err="1" smtClean="0">
                <a:solidFill>
                  <a:srgbClr val="C00000"/>
                </a:solidFill>
                <a:effectLst>
                  <a:outerShdw blurRad="38100" dist="38100" dir="2700000" algn="tl">
                    <a:srgbClr val="000000">
                      <a:alpha val="43137"/>
                    </a:srgbClr>
                  </a:outerShdw>
                </a:effectLst>
              </a:rPr>
              <a:t>ayat</a:t>
            </a:r>
            <a:r>
              <a:rPr lang="en-US" sz="2000" i="1" dirty="0" smtClean="0">
                <a:solidFill>
                  <a:srgbClr val="C00000"/>
                </a:solidFill>
                <a:effectLst>
                  <a:outerShdw blurRad="38100" dist="38100" dir="2700000" algn="tl">
                    <a:srgbClr val="000000">
                      <a:alpha val="43137"/>
                    </a:srgbClr>
                  </a:outerShdw>
                </a:effectLst>
              </a:rPr>
              <a:t> (1) UU </a:t>
            </a:r>
            <a:r>
              <a:rPr lang="en-US" sz="2000" i="1" dirty="0" err="1" smtClean="0">
                <a:solidFill>
                  <a:srgbClr val="C00000"/>
                </a:solidFill>
                <a:effectLst>
                  <a:outerShdw blurRad="38100" dist="38100" dir="2700000" algn="tl">
                    <a:srgbClr val="000000">
                      <a:alpha val="43137"/>
                    </a:srgbClr>
                  </a:outerShdw>
                </a:effectLst>
              </a:rPr>
              <a:t>Nomor</a:t>
            </a:r>
            <a:r>
              <a:rPr lang="en-US" sz="2000" i="1" dirty="0" smtClean="0">
                <a:solidFill>
                  <a:srgbClr val="C00000"/>
                </a:solidFill>
                <a:effectLst>
                  <a:outerShdw blurRad="38100" dist="38100" dir="2700000" algn="tl">
                    <a:srgbClr val="000000">
                      <a:alpha val="43137"/>
                    </a:srgbClr>
                  </a:outerShdw>
                </a:effectLst>
              </a:rPr>
              <a:t> 34 </a:t>
            </a:r>
            <a:r>
              <a:rPr lang="en-US" sz="2000" i="1" dirty="0" err="1" smtClean="0">
                <a:solidFill>
                  <a:srgbClr val="C00000"/>
                </a:solidFill>
                <a:effectLst>
                  <a:outerShdw blurRad="38100" dist="38100" dir="2700000" algn="tl">
                    <a:srgbClr val="000000">
                      <a:alpha val="43137"/>
                    </a:srgbClr>
                  </a:outerShdw>
                </a:effectLst>
              </a:rPr>
              <a:t>Tahun</a:t>
            </a:r>
            <a:r>
              <a:rPr lang="en-US" sz="2000" i="1" dirty="0" smtClean="0">
                <a:solidFill>
                  <a:srgbClr val="C00000"/>
                </a:solidFill>
                <a:effectLst>
                  <a:outerShdw blurRad="38100" dist="38100" dir="2700000" algn="tl">
                    <a:srgbClr val="000000">
                      <a:alpha val="43137"/>
                    </a:srgbClr>
                  </a:outerShdw>
                </a:effectLst>
              </a:rPr>
              <a:t> 2004 </a:t>
            </a:r>
            <a:r>
              <a:rPr lang="en-US" sz="2000" i="1" dirty="0" err="1" smtClean="0">
                <a:solidFill>
                  <a:srgbClr val="C00000"/>
                </a:solidFill>
                <a:effectLst>
                  <a:outerShdw blurRad="38100" dist="38100" dir="2700000" algn="tl">
                    <a:srgbClr val="000000">
                      <a:alpha val="43137"/>
                    </a:srgbClr>
                  </a:outerShdw>
                </a:effectLst>
              </a:rPr>
              <a:t>tentang</a:t>
            </a:r>
            <a:r>
              <a:rPr lang="en-US" sz="2000" i="1" dirty="0" smtClean="0">
                <a:solidFill>
                  <a:srgbClr val="C00000"/>
                </a:solidFill>
                <a:effectLst>
                  <a:outerShdw blurRad="38100" dist="38100" dir="2700000" algn="tl">
                    <a:srgbClr val="000000">
                      <a:alpha val="43137"/>
                    </a:srgbClr>
                  </a:outerShdw>
                </a:effectLst>
              </a:rPr>
              <a:t> TNI, </a:t>
            </a:r>
            <a:r>
              <a:rPr lang="en-US" sz="2000" i="1" dirty="0" err="1" smtClean="0">
                <a:solidFill>
                  <a:srgbClr val="C00000"/>
                </a:solidFill>
                <a:effectLst>
                  <a:outerShdw blurRad="38100" dist="38100" dir="2700000" algn="tl">
                    <a:srgbClr val="000000">
                      <a:alpha val="43137"/>
                    </a:srgbClr>
                  </a:outerShdw>
                </a:effectLst>
              </a:rPr>
              <a:t>dalam</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hal</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pemenuhan</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dukungan</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anggaran</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operasi</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militer</a:t>
            </a:r>
            <a:r>
              <a:rPr lang="en-US" sz="2000" i="1" dirty="0" smtClean="0">
                <a:solidFill>
                  <a:srgbClr val="C00000"/>
                </a:solidFill>
                <a:effectLst>
                  <a:outerShdw blurRad="38100" dist="38100" dir="2700000" algn="tl">
                    <a:srgbClr val="000000">
                      <a:alpha val="43137"/>
                    </a:srgbClr>
                  </a:outerShdw>
                </a:effectLst>
              </a:rPr>
              <a:t> yang </a:t>
            </a:r>
            <a:r>
              <a:rPr lang="en-US" sz="2000" i="1" dirty="0" err="1" smtClean="0">
                <a:solidFill>
                  <a:srgbClr val="C00000"/>
                </a:solidFill>
                <a:effectLst>
                  <a:outerShdw blurRad="38100" dist="38100" dir="2700000" algn="tl">
                    <a:srgbClr val="000000">
                      <a:alpha val="43137"/>
                    </a:srgbClr>
                  </a:outerShdw>
                </a:effectLst>
              </a:rPr>
              <a:t>bersifat</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mendesak</a:t>
            </a:r>
            <a:r>
              <a:rPr lang="en-US" sz="2000" i="1" dirty="0" smtClean="0">
                <a:solidFill>
                  <a:srgbClr val="C00000"/>
                </a:solidFill>
                <a:effectLst>
                  <a:outerShdw blurRad="38100" dist="38100" dir="2700000" algn="tl">
                    <a:srgbClr val="000000">
                      <a:alpha val="43137"/>
                    </a:srgbClr>
                  </a:outerShdw>
                </a:effectLst>
              </a:rPr>
              <a:t>, TNI </a:t>
            </a:r>
            <a:r>
              <a:rPr lang="en-US" sz="2000" i="1" dirty="0" err="1" smtClean="0">
                <a:solidFill>
                  <a:srgbClr val="C00000"/>
                </a:solidFill>
                <a:effectLst>
                  <a:outerShdw blurRad="38100" dist="38100" dir="2700000" algn="tl">
                    <a:srgbClr val="000000">
                      <a:alpha val="43137"/>
                    </a:srgbClr>
                  </a:outerShdw>
                </a:effectLst>
              </a:rPr>
              <a:t>mengajukan</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anggaran</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untuk</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dibiayai</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dari</a:t>
            </a:r>
            <a:r>
              <a:rPr lang="en-US" sz="2000" i="1" dirty="0" smtClean="0">
                <a:solidFill>
                  <a:srgbClr val="C00000"/>
                </a:solidFill>
                <a:effectLst>
                  <a:outerShdw blurRad="38100" dist="38100" dir="2700000" algn="tl">
                    <a:srgbClr val="000000">
                      <a:alpha val="43137"/>
                    </a:srgbClr>
                  </a:outerShdw>
                </a:effectLst>
              </a:rPr>
              <a:t> </a:t>
            </a:r>
            <a:r>
              <a:rPr lang="id-ID" sz="2000" i="1" dirty="0" err="1">
                <a:solidFill>
                  <a:srgbClr val="008000"/>
                </a:solidFill>
                <a:effectLst>
                  <a:outerShdw blurRad="38100" dist="38100" dir="2700000" algn="tl">
                    <a:srgbClr val="000000">
                      <a:alpha val="43137"/>
                    </a:srgbClr>
                  </a:outerShdw>
                </a:effectLst>
              </a:rPr>
              <a:t>A</a:t>
            </a:r>
            <a:r>
              <a:rPr lang="en-US" sz="2000" i="1" dirty="0" err="1" smtClean="0">
                <a:solidFill>
                  <a:srgbClr val="008000"/>
                </a:solidFill>
                <a:effectLst>
                  <a:outerShdw blurRad="38100" dist="38100" dir="2700000" algn="tl">
                    <a:srgbClr val="000000">
                      <a:alpha val="43137"/>
                    </a:srgbClr>
                  </a:outerShdw>
                </a:effectLst>
              </a:rPr>
              <a:t>nggaran</a:t>
            </a:r>
            <a:r>
              <a:rPr lang="en-US" sz="2000" i="1" dirty="0" smtClean="0">
                <a:solidFill>
                  <a:srgbClr val="008000"/>
                </a:solidFill>
                <a:effectLst>
                  <a:outerShdw blurRad="38100" dist="38100" dir="2700000" algn="tl">
                    <a:srgbClr val="000000">
                      <a:alpha val="43137"/>
                    </a:srgbClr>
                  </a:outerShdw>
                </a:effectLst>
              </a:rPr>
              <a:t> </a:t>
            </a:r>
            <a:r>
              <a:rPr lang="en-US" sz="2000" i="1" dirty="0" err="1" smtClean="0">
                <a:solidFill>
                  <a:srgbClr val="008000"/>
                </a:solidFill>
                <a:effectLst>
                  <a:outerShdw blurRad="38100" dist="38100" dir="2700000" algn="tl">
                    <a:srgbClr val="000000">
                      <a:alpha val="43137"/>
                    </a:srgbClr>
                  </a:outerShdw>
                </a:effectLst>
              </a:rPr>
              <a:t>Kontijensi</a:t>
            </a:r>
            <a:r>
              <a:rPr lang="en-US" sz="2000" i="1" dirty="0" smtClean="0">
                <a:solidFill>
                  <a:srgbClr val="008000"/>
                </a:solidFill>
                <a:effectLst>
                  <a:outerShdw blurRad="38100" dist="38100" dir="2700000" algn="tl">
                    <a:srgbClr val="000000">
                      <a:alpha val="43137"/>
                    </a:srgbClr>
                  </a:outerShdw>
                </a:effectLst>
              </a:rPr>
              <a:t> </a:t>
            </a:r>
            <a:r>
              <a:rPr lang="en-US" sz="2000" i="1" dirty="0" smtClean="0">
                <a:solidFill>
                  <a:srgbClr val="C00000"/>
                </a:solidFill>
                <a:effectLst>
                  <a:outerShdw blurRad="38100" dist="38100" dir="2700000" algn="tl">
                    <a:srgbClr val="000000">
                      <a:alpha val="43137"/>
                    </a:srgbClr>
                  </a:outerShdw>
                </a:effectLst>
              </a:rPr>
              <a:t>yang </a:t>
            </a:r>
            <a:r>
              <a:rPr lang="en-US" sz="2000" i="1" dirty="0" err="1" smtClean="0">
                <a:solidFill>
                  <a:srgbClr val="C00000"/>
                </a:solidFill>
                <a:effectLst>
                  <a:outerShdw blurRad="38100" dist="38100" dir="2700000" algn="tl">
                    <a:srgbClr val="000000">
                      <a:alpha val="43137"/>
                    </a:srgbClr>
                  </a:outerShdw>
                </a:effectLst>
              </a:rPr>
              <a:t>bersumber</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dari</a:t>
            </a:r>
            <a:r>
              <a:rPr lang="en-US" sz="2000" i="1" dirty="0" smtClean="0">
                <a:solidFill>
                  <a:srgbClr val="C00000"/>
                </a:solidFill>
                <a:effectLst>
                  <a:outerShdw blurRad="38100" dist="38100" dir="2700000" algn="tl">
                    <a:srgbClr val="000000">
                      <a:alpha val="43137"/>
                    </a:srgbClr>
                  </a:outerShdw>
                </a:effectLst>
              </a:rPr>
              <a:t> APBN. </a:t>
            </a:r>
            <a:r>
              <a:rPr lang="en-US" sz="2000" i="1" dirty="0" err="1" smtClean="0">
                <a:solidFill>
                  <a:srgbClr val="C00000"/>
                </a:solidFill>
                <a:effectLst>
                  <a:outerShdw blurRad="38100" dist="38100" dir="2700000" algn="tl">
                    <a:srgbClr val="000000">
                      <a:alpha val="43137"/>
                    </a:srgbClr>
                  </a:outerShdw>
                </a:effectLst>
              </a:rPr>
              <a:t>Namun</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sampai</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sekarang</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Menkeu</a:t>
            </a:r>
            <a:r>
              <a:rPr lang="en-US" sz="2000" i="1" dirty="0" smtClean="0">
                <a:solidFill>
                  <a:srgbClr val="C00000"/>
                </a:solidFill>
                <a:effectLst>
                  <a:outerShdw blurRad="38100" dist="38100" dir="2700000" algn="tl">
                    <a:srgbClr val="000000">
                      <a:alpha val="43137"/>
                    </a:srgbClr>
                  </a:outerShdw>
                </a:effectLst>
              </a:rPr>
              <a:t>/</a:t>
            </a:r>
            <a:r>
              <a:rPr lang="en-US" sz="2000" i="1" dirty="0" err="1" smtClean="0">
                <a:solidFill>
                  <a:srgbClr val="C00000"/>
                </a:solidFill>
                <a:effectLst>
                  <a:outerShdw blurRad="38100" dist="38100" dir="2700000" algn="tl">
                    <a:srgbClr val="000000">
                      <a:alpha val="43137"/>
                    </a:srgbClr>
                  </a:outerShdw>
                </a:effectLst>
              </a:rPr>
              <a:t>Menhan</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belum</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pernah</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mengatur</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teknis</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pengajuan</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dan</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pencairannya</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dan</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baru</a:t>
            </a:r>
            <a:r>
              <a:rPr lang="en-US" sz="2000" i="1" dirty="0" smtClean="0">
                <a:solidFill>
                  <a:srgbClr val="C00000"/>
                </a:solidFill>
                <a:effectLst>
                  <a:outerShdw blurRad="38100" dist="38100" dir="2700000" algn="tl">
                    <a:srgbClr val="000000">
                      <a:alpha val="43137"/>
                    </a:srgbClr>
                  </a:outerShdw>
                </a:effectLst>
              </a:rPr>
              <a:t> </a:t>
            </a:r>
            <a:r>
              <a:rPr lang="en-US" sz="2000" i="1" dirty="0" err="1" smtClean="0">
                <a:solidFill>
                  <a:srgbClr val="C00000"/>
                </a:solidFill>
                <a:effectLst>
                  <a:outerShdw blurRad="38100" dist="38100" dir="2700000" algn="tl">
                    <a:srgbClr val="000000">
                      <a:alpha val="43137"/>
                    </a:srgbClr>
                  </a:outerShdw>
                </a:effectLst>
              </a:rPr>
              <a:t>diatur</a:t>
            </a:r>
            <a:r>
              <a:rPr lang="en-US" sz="2000" i="1" dirty="0" smtClean="0">
                <a:solidFill>
                  <a:srgbClr val="C00000"/>
                </a:solidFill>
                <a:effectLst>
                  <a:outerShdw blurRad="38100" dist="38100" dir="2700000" algn="tl">
                    <a:srgbClr val="000000">
                      <a:alpha val="43137"/>
                    </a:srgbClr>
                  </a:outerShdw>
                </a:effectLst>
              </a:rPr>
              <a:t> di </a:t>
            </a:r>
            <a:r>
              <a:rPr lang="en-US" sz="2000" i="1" dirty="0" err="1" smtClean="0">
                <a:solidFill>
                  <a:srgbClr val="C00000"/>
                </a:solidFill>
                <a:effectLst>
                  <a:outerShdw blurRad="38100" dist="38100" dir="2700000" algn="tl">
                    <a:srgbClr val="000000">
                      <a:alpha val="43137"/>
                    </a:srgbClr>
                  </a:outerShdw>
                </a:effectLst>
              </a:rPr>
              <a:t>Nomor</a:t>
            </a:r>
            <a:r>
              <a:rPr lang="en-US" sz="2000" i="1" dirty="0" smtClean="0">
                <a:solidFill>
                  <a:srgbClr val="C00000"/>
                </a:solidFill>
                <a:effectLst>
                  <a:outerShdw blurRad="38100" dist="38100" dir="2700000" algn="tl">
                    <a:srgbClr val="000000">
                      <a:alpha val="43137"/>
                    </a:srgbClr>
                  </a:outerShdw>
                </a:effectLst>
              </a:rPr>
              <a:t> 143/PMK.05/2018.</a:t>
            </a:r>
            <a:endParaRPr lang="en-US" sz="2000" i="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5206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11" name="Picture 1" descr="E:\My Work\AKN I\Pengelolaan anggaran kemhan TNI 2019\451642-PEZYQN-621.png"/>
          <p:cNvPicPr>
            <a:picLocks noChangeAspect="1" noChangeArrowheads="1"/>
          </p:cNvPicPr>
          <p:nvPr/>
        </p:nvPicPr>
        <p:blipFill>
          <a:blip r:embed="rId2"/>
          <a:srcRect/>
          <a:stretch>
            <a:fillRect/>
          </a:stretch>
        </p:blipFill>
        <p:spPr bwMode="auto">
          <a:xfrm>
            <a:off x="2389" y="-35592"/>
            <a:ext cx="12189611" cy="6858000"/>
          </a:xfrm>
          <a:prstGeom prst="rect">
            <a:avLst/>
          </a:prstGeom>
          <a:noFill/>
        </p:spPr>
      </p:pic>
      <p:sp>
        <p:nvSpPr>
          <p:cNvPr id="2" name="Title 1"/>
          <p:cNvSpPr>
            <a:spLocks noGrp="1"/>
          </p:cNvSpPr>
          <p:nvPr>
            <p:ph type="title"/>
          </p:nvPr>
        </p:nvSpPr>
        <p:spPr>
          <a:xfrm>
            <a:off x="0" y="13596"/>
            <a:ext cx="9940470" cy="841828"/>
          </a:xfrm>
          <a:solidFill>
            <a:schemeClr val="tx1">
              <a:lumMod val="95000"/>
              <a:lumOff val="5000"/>
            </a:schemeClr>
          </a:solidFill>
          <a:ln>
            <a:solidFill>
              <a:schemeClr val="tx1"/>
            </a:solidFill>
          </a:ln>
        </p:spPr>
        <p:txBody>
          <a:bodyPr>
            <a:normAutofit fontScale="90000"/>
          </a:bodyPr>
          <a:lstStyle/>
          <a:p>
            <a:pPr marL="1146175" indent="-463550">
              <a:tabLst>
                <a:tab pos="7823200" algn="r"/>
              </a:tabLst>
            </a:pPr>
            <a:r>
              <a:rPr lang="en-US" sz="2800" b="1" dirty="0" smtClean="0">
                <a:solidFill>
                  <a:schemeClr val="bg1"/>
                </a:solidFill>
                <a:latin typeface="+mn-lt"/>
              </a:rPr>
              <a:t>7. </a:t>
            </a:r>
            <a:r>
              <a:rPr lang="en-US" sz="2800" b="1" dirty="0" err="1" smtClean="0">
                <a:solidFill>
                  <a:schemeClr val="bg1"/>
                </a:solidFill>
                <a:latin typeface="+mn-lt"/>
              </a:rPr>
              <a:t>Sisa</a:t>
            </a:r>
            <a:r>
              <a:rPr lang="en-US" sz="2800" b="1" dirty="0" smtClean="0">
                <a:solidFill>
                  <a:schemeClr val="bg1"/>
                </a:solidFill>
                <a:latin typeface="+mn-lt"/>
              </a:rPr>
              <a:t> </a:t>
            </a:r>
            <a:r>
              <a:rPr lang="en-US" sz="2800" b="1" dirty="0" err="1" smtClean="0">
                <a:solidFill>
                  <a:schemeClr val="bg1"/>
                </a:solidFill>
                <a:latin typeface="+mn-lt"/>
              </a:rPr>
              <a:t>Pekerjaan</a:t>
            </a:r>
            <a:r>
              <a:rPr lang="en-US" sz="2800" b="1" dirty="0" smtClean="0">
                <a:solidFill>
                  <a:schemeClr val="bg1"/>
                </a:solidFill>
                <a:latin typeface="+mn-lt"/>
              </a:rPr>
              <a:t> Yang </a:t>
            </a:r>
            <a:r>
              <a:rPr lang="en-US" sz="2800" b="1" dirty="0" err="1" smtClean="0">
                <a:solidFill>
                  <a:schemeClr val="bg1"/>
                </a:solidFill>
                <a:latin typeface="+mn-lt"/>
              </a:rPr>
              <a:t>Tidak</a:t>
            </a:r>
            <a:r>
              <a:rPr lang="en-US" sz="2800" b="1" dirty="0" smtClean="0">
                <a:solidFill>
                  <a:schemeClr val="bg1"/>
                </a:solidFill>
                <a:latin typeface="+mn-lt"/>
              </a:rPr>
              <a:t> </a:t>
            </a:r>
            <a:r>
              <a:rPr lang="en-US" sz="2800" b="1" dirty="0" err="1" smtClean="0">
                <a:solidFill>
                  <a:schemeClr val="bg1"/>
                </a:solidFill>
                <a:latin typeface="+mn-lt"/>
              </a:rPr>
              <a:t>Terselesaikan</a:t>
            </a:r>
            <a:r>
              <a:rPr lang="en-US" sz="2800" b="1" dirty="0" smtClean="0">
                <a:solidFill>
                  <a:schemeClr val="bg1"/>
                </a:solidFill>
                <a:latin typeface="+mn-lt"/>
              </a:rPr>
              <a:t> </a:t>
            </a:r>
            <a:r>
              <a:rPr lang="en-US" sz="2800" b="1" dirty="0" err="1" smtClean="0">
                <a:solidFill>
                  <a:schemeClr val="bg1"/>
                </a:solidFill>
                <a:latin typeface="+mn-lt"/>
              </a:rPr>
              <a:t>Sampai</a:t>
            </a:r>
            <a:r>
              <a:rPr lang="en-US" sz="2800" b="1" dirty="0" smtClean="0">
                <a:solidFill>
                  <a:schemeClr val="bg1"/>
                </a:solidFill>
                <a:latin typeface="+mn-lt"/>
              </a:rPr>
              <a:t> </a:t>
            </a:r>
            <a:br>
              <a:rPr lang="en-US" sz="2800" b="1" dirty="0" smtClean="0">
                <a:solidFill>
                  <a:schemeClr val="bg1"/>
                </a:solidFill>
                <a:latin typeface="+mn-lt"/>
              </a:rPr>
            </a:br>
            <a:r>
              <a:rPr lang="en-US" sz="2800" b="1" dirty="0" err="1" smtClean="0">
                <a:solidFill>
                  <a:schemeClr val="bg1"/>
                </a:solidFill>
                <a:latin typeface="+mn-lt"/>
              </a:rPr>
              <a:t>Dengan</a:t>
            </a:r>
            <a:r>
              <a:rPr lang="en-US" sz="2800" b="1" dirty="0" smtClean="0">
                <a:solidFill>
                  <a:schemeClr val="bg1"/>
                </a:solidFill>
                <a:latin typeface="+mn-lt"/>
              </a:rPr>
              <a:t> </a:t>
            </a:r>
            <a:r>
              <a:rPr lang="en-US" sz="2800" b="1" dirty="0" err="1" smtClean="0">
                <a:solidFill>
                  <a:schemeClr val="bg1"/>
                </a:solidFill>
                <a:latin typeface="+mn-lt"/>
              </a:rPr>
              <a:t>Akhir</a:t>
            </a:r>
            <a:r>
              <a:rPr lang="en-US" sz="2800" b="1" dirty="0" smtClean="0">
                <a:solidFill>
                  <a:schemeClr val="bg1"/>
                </a:solidFill>
                <a:latin typeface="+mn-lt"/>
              </a:rPr>
              <a:t> </a:t>
            </a:r>
            <a:r>
              <a:rPr lang="en-US" sz="2800" b="1" dirty="0" err="1" smtClean="0">
                <a:solidFill>
                  <a:schemeClr val="bg1"/>
                </a:solidFill>
                <a:latin typeface="+mn-lt"/>
              </a:rPr>
              <a:t>Tahun</a:t>
            </a:r>
            <a:r>
              <a:rPr lang="en-US" sz="2800" b="1" dirty="0" smtClean="0">
                <a:solidFill>
                  <a:schemeClr val="bg1"/>
                </a:solidFill>
                <a:latin typeface="+mn-lt"/>
              </a:rPr>
              <a:t> </a:t>
            </a:r>
            <a:r>
              <a:rPr lang="en-US" sz="2800" b="1" dirty="0" err="1" smtClean="0">
                <a:solidFill>
                  <a:schemeClr val="bg1"/>
                </a:solidFill>
                <a:latin typeface="+mn-lt"/>
              </a:rPr>
              <a:t>Anggaran</a:t>
            </a:r>
            <a:endParaRPr lang="en-US" sz="2800" b="1" dirty="0">
              <a:solidFill>
                <a:schemeClr val="bg1"/>
              </a:solidFill>
              <a:latin typeface="+mn-lt"/>
            </a:endParaRPr>
          </a:p>
        </p:txBody>
      </p:sp>
      <p:sp>
        <p:nvSpPr>
          <p:cNvPr id="4" name="Rectangle 3"/>
          <p:cNvSpPr/>
          <p:nvPr/>
        </p:nvSpPr>
        <p:spPr>
          <a:xfrm>
            <a:off x="10559142" y="-1587"/>
            <a:ext cx="812800" cy="84329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382828" y="1"/>
            <a:ext cx="812800" cy="84329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746342" y="-2381"/>
            <a:ext cx="812800" cy="84329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flipV="1">
            <a:off x="-18143" y="2383"/>
            <a:ext cx="587829" cy="534646"/>
          </a:xfrm>
          <a:prstGeom prst="rtTriangle">
            <a:avLst/>
          </a:prstGeom>
          <a:solidFill>
            <a:schemeClr val="accent6">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p:cNvSpPr/>
          <p:nvPr/>
        </p:nvSpPr>
        <p:spPr>
          <a:xfrm flipH="1">
            <a:off x="-2" y="2384"/>
            <a:ext cx="569687" cy="534646"/>
          </a:xfrm>
          <a:prstGeom prst="rtTriangle">
            <a:avLst/>
          </a:prstGeom>
          <a:solidFill>
            <a:schemeClr val="tx1"/>
          </a:solid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p:cNvGraphicFramePr>
            <a:graphicFrameLocks noGrp="1"/>
          </p:cNvGraphicFramePr>
          <p:nvPr>
            <p:extLst>
              <p:ext uri="{D42A27DB-BD31-4B8C-83A1-F6EECF244321}">
                <p14:modId xmlns:p14="http://schemas.microsoft.com/office/powerpoint/2010/main" val="3540289593"/>
              </p:ext>
            </p:extLst>
          </p:nvPr>
        </p:nvGraphicFramePr>
        <p:xfrm>
          <a:off x="157842" y="929336"/>
          <a:ext cx="11840030" cy="5621020"/>
        </p:xfrm>
        <a:graphic>
          <a:graphicData uri="http://schemas.openxmlformats.org/drawingml/2006/table">
            <a:tbl>
              <a:tblPr firstRow="1" bandRow="1">
                <a:tableStyleId>{5C22544A-7EE6-4342-B048-85BDC9FD1C3A}</a:tableStyleId>
              </a:tblPr>
              <a:tblGrid>
                <a:gridCol w="562430">
                  <a:extLst>
                    <a:ext uri="{9D8B030D-6E8A-4147-A177-3AD203B41FA5}">
                      <a16:colId xmlns="" xmlns:a16="http://schemas.microsoft.com/office/drawing/2014/main" val="365376176"/>
                    </a:ext>
                  </a:extLst>
                </a:gridCol>
                <a:gridCol w="1494971">
                  <a:extLst>
                    <a:ext uri="{9D8B030D-6E8A-4147-A177-3AD203B41FA5}">
                      <a16:colId xmlns="" xmlns:a16="http://schemas.microsoft.com/office/drawing/2014/main" val="1165434413"/>
                    </a:ext>
                  </a:extLst>
                </a:gridCol>
                <a:gridCol w="1277257">
                  <a:extLst>
                    <a:ext uri="{9D8B030D-6E8A-4147-A177-3AD203B41FA5}">
                      <a16:colId xmlns="" xmlns:a16="http://schemas.microsoft.com/office/drawing/2014/main" val="1537969679"/>
                    </a:ext>
                  </a:extLst>
                </a:gridCol>
                <a:gridCol w="8505372">
                  <a:extLst>
                    <a:ext uri="{9D8B030D-6E8A-4147-A177-3AD203B41FA5}">
                      <a16:colId xmlns="" xmlns:a16="http://schemas.microsoft.com/office/drawing/2014/main" val="414321270"/>
                    </a:ext>
                  </a:extLst>
                </a:gridCol>
              </a:tblGrid>
              <a:tr h="370840">
                <a:tc>
                  <a:txBody>
                    <a:bodyPr/>
                    <a:lstStyle/>
                    <a:p>
                      <a:pPr algn="ctr"/>
                      <a:r>
                        <a:rPr lang="en-US" sz="1750" b="0" dirty="0" smtClean="0">
                          <a:latin typeface="+mn-lt"/>
                        </a:rPr>
                        <a:t>No.</a:t>
                      </a:r>
                      <a:endParaRPr lang="en-US" sz="1750" b="0" dirty="0">
                        <a:latin typeface="+mn-lt"/>
                      </a:endParaRPr>
                    </a:p>
                  </a:txBody>
                  <a:tcPr>
                    <a:solidFill>
                      <a:schemeClr val="accent5">
                        <a:lumMod val="50000"/>
                      </a:schemeClr>
                    </a:solidFill>
                  </a:tcPr>
                </a:tc>
                <a:tc>
                  <a:txBody>
                    <a:bodyPr/>
                    <a:lstStyle/>
                    <a:p>
                      <a:pPr algn="ctr"/>
                      <a:r>
                        <a:rPr lang="en-US" sz="1750" b="0" dirty="0" err="1" smtClean="0">
                          <a:latin typeface="+mn-lt"/>
                        </a:rPr>
                        <a:t>Perbedaan</a:t>
                      </a:r>
                      <a:endParaRPr lang="en-US" sz="1750" b="0" dirty="0">
                        <a:latin typeface="+mn-lt"/>
                      </a:endParaRPr>
                    </a:p>
                  </a:txBody>
                  <a:tcPr>
                    <a:solidFill>
                      <a:schemeClr val="accent5">
                        <a:lumMod val="50000"/>
                      </a:schemeClr>
                    </a:solidFill>
                  </a:tcPr>
                </a:tc>
                <a:tc>
                  <a:txBody>
                    <a:bodyPr/>
                    <a:lstStyle/>
                    <a:p>
                      <a:pPr algn="ctr"/>
                      <a:r>
                        <a:rPr lang="en-US" sz="1750" b="0" dirty="0" smtClean="0">
                          <a:latin typeface="+mn-lt"/>
                        </a:rPr>
                        <a:t>PBM</a:t>
                      </a:r>
                      <a:endParaRPr lang="en-US" sz="1750" b="0" dirty="0">
                        <a:latin typeface="+mn-lt"/>
                      </a:endParaRPr>
                    </a:p>
                  </a:txBody>
                  <a:tcPr>
                    <a:solidFill>
                      <a:schemeClr val="accent5">
                        <a:lumMod val="50000"/>
                      </a:schemeClr>
                    </a:solidFill>
                  </a:tcPr>
                </a:tc>
                <a:tc>
                  <a:txBody>
                    <a:bodyPr/>
                    <a:lstStyle/>
                    <a:p>
                      <a:pPr algn="ctr"/>
                      <a:r>
                        <a:rPr lang="en-US" sz="1750" b="0" dirty="0" smtClean="0">
                          <a:latin typeface="+mn-lt"/>
                        </a:rPr>
                        <a:t>PMK</a:t>
                      </a:r>
                      <a:r>
                        <a:rPr lang="id-ID" sz="1750" b="0" dirty="0" smtClean="0">
                          <a:latin typeface="+mn-lt"/>
                        </a:rPr>
                        <a:t> 143</a:t>
                      </a:r>
                      <a:endParaRPr lang="en-US" sz="1750" b="0" dirty="0">
                        <a:latin typeface="+mn-lt"/>
                      </a:endParaRPr>
                    </a:p>
                  </a:txBody>
                  <a:tcPr>
                    <a:solidFill>
                      <a:schemeClr val="accent5">
                        <a:lumMod val="50000"/>
                      </a:schemeClr>
                    </a:solidFill>
                  </a:tcPr>
                </a:tc>
                <a:extLst>
                  <a:ext uri="{0D108BD9-81ED-4DB2-BD59-A6C34878D82A}">
                    <a16:rowId xmlns="" xmlns:a16="http://schemas.microsoft.com/office/drawing/2014/main" val="2321559228"/>
                  </a:ext>
                </a:extLst>
              </a:tr>
              <a:tr h="960120">
                <a:tc>
                  <a:txBody>
                    <a:bodyPr/>
                    <a:lstStyle/>
                    <a:p>
                      <a:pPr algn="ctr"/>
                      <a:r>
                        <a:rPr lang="en-US" sz="1750" b="0" dirty="0" smtClean="0">
                          <a:latin typeface="+mn-lt"/>
                        </a:rPr>
                        <a:t>1</a:t>
                      </a:r>
                      <a:endParaRPr lang="en-US" sz="1750" b="0" dirty="0">
                        <a:latin typeface="+mn-lt"/>
                      </a:endParaRPr>
                    </a:p>
                  </a:txBody>
                  <a:tcPr>
                    <a:solidFill>
                      <a:schemeClr val="accent1">
                        <a:lumMod val="20000"/>
                        <a:lumOff val="80000"/>
                      </a:schemeClr>
                    </a:solidFill>
                  </a:tcPr>
                </a:tc>
                <a:tc>
                  <a:txBody>
                    <a:bodyPr/>
                    <a:lstStyle/>
                    <a:p>
                      <a:pPr algn="just"/>
                      <a:r>
                        <a:rPr lang="en-US" sz="1750" b="0" dirty="0" err="1" smtClean="0">
                          <a:latin typeface="+mn-lt"/>
                        </a:rPr>
                        <a:t>Mekanisme</a:t>
                      </a:r>
                      <a:endParaRPr lang="en-US" sz="1750" b="0" dirty="0">
                        <a:latin typeface="+mn-lt"/>
                      </a:endParaRPr>
                    </a:p>
                  </a:txBody>
                  <a:tcPr>
                    <a:solidFill>
                      <a:schemeClr val="accent1">
                        <a:lumMod val="20000"/>
                        <a:lumOff val="80000"/>
                      </a:schemeClr>
                    </a:solidFill>
                  </a:tcPr>
                </a:tc>
                <a:tc>
                  <a:txBody>
                    <a:bodyPr/>
                    <a:lstStyle/>
                    <a:p>
                      <a:pPr marL="0" indent="0" algn="just">
                        <a:buFont typeface="+mj-lt"/>
                        <a:buNone/>
                      </a:pPr>
                      <a:r>
                        <a:rPr lang="en-US" sz="1750" b="0" dirty="0" err="1" smtClean="0">
                          <a:latin typeface="+mn-lt"/>
                        </a:rPr>
                        <a:t>Tidak</a:t>
                      </a:r>
                      <a:r>
                        <a:rPr lang="en-US" sz="1750" b="0" dirty="0" smtClean="0">
                          <a:latin typeface="+mn-lt"/>
                        </a:rPr>
                        <a:t> </a:t>
                      </a:r>
                      <a:r>
                        <a:rPr lang="en-US" sz="1750" b="0" dirty="0" err="1" smtClean="0">
                          <a:latin typeface="+mn-lt"/>
                        </a:rPr>
                        <a:t>diatur</a:t>
                      </a:r>
                      <a:endParaRPr lang="en-US" sz="1750" b="0" i="1" baseline="0" dirty="0" smtClean="0">
                        <a:latin typeface="+mn-lt"/>
                      </a:endParaRPr>
                    </a:p>
                  </a:txBody>
                  <a:tcPr>
                    <a:solidFill>
                      <a:schemeClr val="accent1">
                        <a:lumMod val="20000"/>
                        <a:lumOff val="80000"/>
                      </a:schemeClr>
                    </a:solidFill>
                  </a:tcPr>
                </a:tc>
                <a:tc>
                  <a:txBody>
                    <a:bodyPr/>
                    <a:lstStyle/>
                    <a:p>
                      <a:pPr marL="342900" indent="-342900" algn="just">
                        <a:buFont typeface="+mj-lt"/>
                        <a:buAutoNum type="alphaLcPeriod"/>
                      </a:pPr>
                      <a:r>
                        <a:rPr lang="en-US" sz="1750" b="0" dirty="0" err="1" smtClean="0">
                          <a:latin typeface="+mn-lt"/>
                        </a:rPr>
                        <a:t>Pekerjaan</a:t>
                      </a:r>
                      <a:r>
                        <a:rPr lang="en-US" sz="1750" b="0" dirty="0" smtClean="0">
                          <a:latin typeface="+mn-lt"/>
                        </a:rPr>
                        <a:t> </a:t>
                      </a:r>
                      <a:r>
                        <a:rPr lang="en-US" sz="1750" b="0" dirty="0" err="1" smtClean="0">
                          <a:latin typeface="+mn-lt"/>
                        </a:rPr>
                        <a:t>kontrak</a:t>
                      </a:r>
                      <a:r>
                        <a:rPr lang="en-US" sz="1750" b="0" dirty="0" smtClean="0">
                          <a:latin typeface="+mn-lt"/>
                        </a:rPr>
                        <a:t> </a:t>
                      </a:r>
                      <a:r>
                        <a:rPr lang="en-US" sz="1750" b="0" dirty="0" err="1" smtClean="0">
                          <a:latin typeface="+mn-lt"/>
                        </a:rPr>
                        <a:t>tahunan</a:t>
                      </a:r>
                      <a:r>
                        <a:rPr lang="en-US" sz="1750" b="0" dirty="0" smtClean="0">
                          <a:latin typeface="+mn-lt"/>
                        </a:rPr>
                        <a:t> </a:t>
                      </a:r>
                      <a:r>
                        <a:rPr lang="en-US" sz="1750" b="0" dirty="0" err="1" smtClean="0">
                          <a:latin typeface="+mn-lt"/>
                        </a:rPr>
                        <a:t>pengadaan</a:t>
                      </a:r>
                      <a:r>
                        <a:rPr lang="en-US" sz="1750" b="0" dirty="0" smtClean="0">
                          <a:latin typeface="+mn-lt"/>
                        </a:rPr>
                        <a:t> </a:t>
                      </a:r>
                      <a:r>
                        <a:rPr lang="en-US" sz="1750" b="0" dirty="0" err="1" smtClean="0">
                          <a:latin typeface="+mn-lt"/>
                        </a:rPr>
                        <a:t>barang</a:t>
                      </a:r>
                      <a:r>
                        <a:rPr lang="en-US" sz="1750" b="0" dirty="0" smtClean="0">
                          <a:latin typeface="+mn-lt"/>
                        </a:rPr>
                        <a:t>/</a:t>
                      </a:r>
                      <a:r>
                        <a:rPr lang="en-US" sz="1750" b="0" dirty="0" err="1" smtClean="0">
                          <a:latin typeface="+mn-lt"/>
                        </a:rPr>
                        <a:t>jasa</a:t>
                      </a:r>
                      <a:r>
                        <a:rPr lang="en-US" sz="1750" b="0" dirty="0" smtClean="0">
                          <a:latin typeface="+mn-lt"/>
                        </a:rPr>
                        <a:t> yang </a:t>
                      </a:r>
                      <a:r>
                        <a:rPr lang="en-US" sz="1750" b="0" dirty="0" err="1" smtClean="0">
                          <a:latin typeface="+mn-lt"/>
                        </a:rPr>
                        <a:t>tidak</a:t>
                      </a:r>
                      <a:r>
                        <a:rPr lang="en-US" sz="1750" b="0" dirty="0" smtClean="0">
                          <a:latin typeface="+mn-lt"/>
                        </a:rPr>
                        <a:t> </a:t>
                      </a:r>
                      <a:r>
                        <a:rPr lang="en-US" sz="1750" b="0" dirty="0" err="1" smtClean="0">
                          <a:latin typeface="+mn-lt"/>
                        </a:rPr>
                        <a:t>dapat</a:t>
                      </a:r>
                      <a:r>
                        <a:rPr lang="en-US" sz="1750" b="0" dirty="0" smtClean="0">
                          <a:latin typeface="+mn-lt"/>
                        </a:rPr>
                        <a:t> </a:t>
                      </a:r>
                      <a:r>
                        <a:rPr lang="en-US" sz="1750" b="0" dirty="0" err="1" smtClean="0">
                          <a:latin typeface="+mn-lt"/>
                        </a:rPr>
                        <a:t>diselesaikan</a:t>
                      </a:r>
                      <a:r>
                        <a:rPr lang="en-US" sz="1750" b="0" dirty="0" smtClean="0">
                          <a:latin typeface="+mn-lt"/>
                        </a:rPr>
                        <a:t> </a:t>
                      </a:r>
                      <a:r>
                        <a:rPr lang="en-US" sz="1750" b="0" dirty="0" err="1" smtClean="0">
                          <a:latin typeface="+mn-lt"/>
                        </a:rPr>
                        <a:t>sampai</a:t>
                      </a:r>
                      <a:r>
                        <a:rPr lang="en-US" sz="1750" b="0" dirty="0" smtClean="0">
                          <a:latin typeface="+mn-lt"/>
                        </a:rPr>
                        <a:t> </a:t>
                      </a:r>
                      <a:r>
                        <a:rPr lang="en-US" sz="1750" b="0" dirty="0" err="1" smtClean="0">
                          <a:latin typeface="+mn-lt"/>
                        </a:rPr>
                        <a:t>dengan</a:t>
                      </a:r>
                      <a:r>
                        <a:rPr lang="en-US" sz="1750" b="0" dirty="0" smtClean="0">
                          <a:latin typeface="+mn-lt"/>
                        </a:rPr>
                        <a:t> </a:t>
                      </a:r>
                      <a:r>
                        <a:rPr lang="en-US" sz="1750" b="0" dirty="0" err="1" smtClean="0">
                          <a:latin typeface="+mn-lt"/>
                        </a:rPr>
                        <a:t>akhir</a:t>
                      </a:r>
                      <a:r>
                        <a:rPr lang="en-US" sz="1750" b="0" dirty="0" smtClean="0">
                          <a:latin typeface="+mn-lt"/>
                        </a:rPr>
                        <a:t> </a:t>
                      </a:r>
                      <a:r>
                        <a:rPr lang="en-US" sz="1750" b="0" dirty="0" err="1" smtClean="0">
                          <a:latin typeface="+mn-lt"/>
                        </a:rPr>
                        <a:t>tahun</a:t>
                      </a:r>
                      <a:r>
                        <a:rPr lang="en-US" sz="1750" b="0" dirty="0" smtClean="0">
                          <a:latin typeface="+mn-lt"/>
                        </a:rPr>
                        <a:t> </a:t>
                      </a:r>
                      <a:r>
                        <a:rPr lang="en-US" sz="1750" b="0" dirty="0" err="1" smtClean="0">
                          <a:latin typeface="+mn-lt"/>
                        </a:rPr>
                        <a:t>anggaran</a:t>
                      </a:r>
                      <a:r>
                        <a:rPr lang="en-US" sz="1750" b="0" dirty="0" smtClean="0">
                          <a:latin typeface="+mn-lt"/>
                        </a:rPr>
                        <a:t> </a:t>
                      </a:r>
                      <a:r>
                        <a:rPr lang="en-US" sz="1750" b="0" dirty="0" err="1" smtClean="0">
                          <a:latin typeface="+mn-lt"/>
                        </a:rPr>
                        <a:t>berkenaan</a:t>
                      </a:r>
                      <a:r>
                        <a:rPr lang="en-US" sz="1750" b="0" dirty="0" smtClean="0">
                          <a:latin typeface="+mn-lt"/>
                        </a:rPr>
                        <a:t>, </a:t>
                      </a:r>
                      <a:r>
                        <a:rPr lang="en-US" sz="1750" b="0" dirty="0" err="1" smtClean="0">
                          <a:latin typeface="+mn-lt"/>
                        </a:rPr>
                        <a:t>penyelesaian</a:t>
                      </a:r>
                      <a:r>
                        <a:rPr lang="en-US" sz="1750" b="0" dirty="0" smtClean="0">
                          <a:latin typeface="+mn-lt"/>
                        </a:rPr>
                        <a:t> </a:t>
                      </a:r>
                      <a:r>
                        <a:rPr lang="en-US" sz="1750" b="0" dirty="0" err="1" smtClean="0">
                          <a:latin typeface="+mn-lt"/>
                        </a:rPr>
                        <a:t>sisa</a:t>
                      </a:r>
                      <a:r>
                        <a:rPr lang="en-US" sz="1750" b="0" dirty="0" smtClean="0">
                          <a:latin typeface="+mn-lt"/>
                        </a:rPr>
                        <a:t> </a:t>
                      </a:r>
                      <a:r>
                        <a:rPr lang="en-US" sz="1750" b="0" dirty="0" err="1" smtClean="0">
                          <a:latin typeface="+mn-lt"/>
                        </a:rPr>
                        <a:t>pekerjaan</a:t>
                      </a:r>
                      <a:r>
                        <a:rPr lang="en-US" sz="1750" b="0" dirty="0" smtClean="0">
                          <a:latin typeface="+mn-lt"/>
                        </a:rPr>
                        <a:t> </a:t>
                      </a:r>
                      <a:r>
                        <a:rPr lang="en-US" sz="1750" b="0" dirty="0" err="1" smtClean="0">
                          <a:latin typeface="+mn-lt"/>
                        </a:rPr>
                        <a:t>dapat</a:t>
                      </a:r>
                      <a:r>
                        <a:rPr lang="en-US" sz="1750" b="0" dirty="0" smtClean="0">
                          <a:latin typeface="+mn-lt"/>
                        </a:rPr>
                        <a:t> </a:t>
                      </a:r>
                      <a:r>
                        <a:rPr lang="en-US" sz="1750" b="0" dirty="0" err="1" smtClean="0">
                          <a:latin typeface="+mn-lt"/>
                        </a:rPr>
                        <a:t>dilanjutkan</a:t>
                      </a:r>
                      <a:r>
                        <a:rPr lang="en-US" sz="1750" b="0" dirty="0" smtClean="0">
                          <a:latin typeface="+mn-lt"/>
                        </a:rPr>
                        <a:t> </a:t>
                      </a:r>
                      <a:r>
                        <a:rPr lang="en-US" sz="1750" b="0" dirty="0" err="1" smtClean="0">
                          <a:latin typeface="+mn-lt"/>
                        </a:rPr>
                        <a:t>ke</a:t>
                      </a:r>
                      <a:r>
                        <a:rPr lang="en-US" sz="1750" b="0" dirty="0" smtClean="0">
                          <a:latin typeface="+mn-lt"/>
                        </a:rPr>
                        <a:t> </a:t>
                      </a:r>
                      <a:r>
                        <a:rPr lang="en-US" sz="1750" b="0" dirty="0" err="1" smtClean="0">
                          <a:latin typeface="+mn-lt"/>
                        </a:rPr>
                        <a:t>tahun</a:t>
                      </a:r>
                      <a:r>
                        <a:rPr lang="en-US" sz="1750" b="0" dirty="0" smtClean="0">
                          <a:latin typeface="+mn-lt"/>
                        </a:rPr>
                        <a:t> </a:t>
                      </a:r>
                      <a:r>
                        <a:rPr lang="en-US" sz="1750" b="0" dirty="0" err="1" smtClean="0">
                          <a:latin typeface="+mn-lt"/>
                        </a:rPr>
                        <a:t>anggaran</a:t>
                      </a:r>
                      <a:r>
                        <a:rPr lang="en-US" sz="1750" b="0" dirty="0" smtClean="0">
                          <a:latin typeface="+mn-lt"/>
                        </a:rPr>
                        <a:t> </a:t>
                      </a:r>
                      <a:r>
                        <a:rPr lang="en-US" sz="1750" b="0" dirty="0" err="1" smtClean="0">
                          <a:latin typeface="+mn-lt"/>
                        </a:rPr>
                        <a:t>berikutnya</a:t>
                      </a:r>
                      <a:r>
                        <a:rPr lang="en-US" sz="1750" b="0" dirty="0" smtClean="0">
                          <a:latin typeface="+mn-lt"/>
                        </a:rPr>
                        <a:t>,</a:t>
                      </a:r>
                      <a:r>
                        <a:rPr lang="en-US" sz="1750" b="0" baseline="0" dirty="0" smtClean="0">
                          <a:latin typeface="+mn-lt"/>
                        </a:rPr>
                        <a:t> </a:t>
                      </a:r>
                      <a:r>
                        <a:rPr lang="en-US" sz="1750" b="0" baseline="0" dirty="0" err="1" smtClean="0">
                          <a:latin typeface="+mn-lt"/>
                        </a:rPr>
                        <a:t>dengan</a:t>
                      </a:r>
                      <a:r>
                        <a:rPr lang="en-US" sz="1750" b="0" dirty="0" smtClean="0">
                          <a:latin typeface="+mn-lt"/>
                        </a:rPr>
                        <a:t> </a:t>
                      </a:r>
                      <a:r>
                        <a:rPr lang="en-US" sz="1750" b="0" dirty="0" err="1" smtClean="0">
                          <a:latin typeface="+mn-lt"/>
                        </a:rPr>
                        <a:t>mekanisme</a:t>
                      </a:r>
                      <a:r>
                        <a:rPr lang="en-US" sz="1750" b="0" dirty="0" smtClean="0">
                          <a:latin typeface="+mn-lt"/>
                        </a:rPr>
                        <a:t> </a:t>
                      </a:r>
                      <a:r>
                        <a:rPr lang="en-US" sz="1750" b="0" dirty="0" err="1" smtClean="0">
                          <a:latin typeface="+mn-lt"/>
                        </a:rPr>
                        <a:t>pembayaran</a:t>
                      </a:r>
                      <a:r>
                        <a:rPr lang="en-US" sz="1750" b="0" dirty="0" smtClean="0">
                          <a:latin typeface="+mn-lt"/>
                        </a:rPr>
                        <a:t> </a:t>
                      </a:r>
                      <a:r>
                        <a:rPr lang="en-US" sz="1750" b="0" dirty="0" err="1" smtClean="0">
                          <a:latin typeface="+mn-lt"/>
                        </a:rPr>
                        <a:t>mengikuti</a:t>
                      </a:r>
                      <a:r>
                        <a:rPr lang="en-US" sz="1750" b="0" dirty="0" smtClean="0">
                          <a:latin typeface="+mn-lt"/>
                        </a:rPr>
                        <a:t> </a:t>
                      </a:r>
                      <a:r>
                        <a:rPr lang="en-US" sz="1750" b="0" dirty="0" err="1" smtClean="0">
                          <a:latin typeface="+mn-lt"/>
                        </a:rPr>
                        <a:t>ketentuan</a:t>
                      </a:r>
                      <a:r>
                        <a:rPr lang="en-US" sz="1750" b="0" dirty="0" smtClean="0">
                          <a:latin typeface="+mn-lt"/>
                        </a:rPr>
                        <a:t> yang </a:t>
                      </a:r>
                      <a:r>
                        <a:rPr lang="en-US" sz="1750" b="0" dirty="0" err="1" smtClean="0">
                          <a:latin typeface="+mn-lt"/>
                        </a:rPr>
                        <a:t>diatur</a:t>
                      </a:r>
                      <a:r>
                        <a:rPr lang="en-US" sz="1750" b="0" dirty="0" smtClean="0">
                          <a:latin typeface="+mn-lt"/>
                        </a:rPr>
                        <a:t> </a:t>
                      </a:r>
                      <a:r>
                        <a:rPr lang="en-US" sz="1750" b="0" dirty="0" err="1" smtClean="0">
                          <a:latin typeface="+mn-lt"/>
                        </a:rPr>
                        <a:t>dalam</a:t>
                      </a:r>
                      <a:r>
                        <a:rPr lang="en-US" sz="1750" b="0" dirty="0" smtClean="0">
                          <a:latin typeface="+mn-lt"/>
                        </a:rPr>
                        <a:t> </a:t>
                      </a:r>
                      <a:r>
                        <a:rPr lang="en-US" sz="1750" b="0" dirty="0" err="1" smtClean="0">
                          <a:latin typeface="+mn-lt"/>
                        </a:rPr>
                        <a:t>Peraturan</a:t>
                      </a:r>
                      <a:r>
                        <a:rPr lang="en-US" sz="1750" b="0" dirty="0" smtClean="0">
                          <a:latin typeface="+mn-lt"/>
                        </a:rPr>
                        <a:t> </a:t>
                      </a:r>
                      <a:r>
                        <a:rPr lang="en-US" sz="1750" b="0" dirty="0" err="1" smtClean="0">
                          <a:latin typeface="+mn-lt"/>
                        </a:rPr>
                        <a:t>Menteri</a:t>
                      </a:r>
                      <a:r>
                        <a:rPr lang="en-US" sz="1750" b="0" dirty="0" smtClean="0">
                          <a:latin typeface="+mn-lt"/>
                        </a:rPr>
                        <a:t> </a:t>
                      </a:r>
                      <a:r>
                        <a:rPr lang="en-US" sz="1750" b="0" dirty="0" err="1" smtClean="0">
                          <a:latin typeface="+mn-lt"/>
                        </a:rPr>
                        <a:t>Keuangan</a:t>
                      </a:r>
                      <a:r>
                        <a:rPr lang="en-US" sz="1750" b="0" dirty="0" smtClean="0">
                          <a:latin typeface="+mn-lt"/>
                        </a:rPr>
                        <a:t> </a:t>
                      </a:r>
                      <a:r>
                        <a:rPr lang="en-US" sz="1750" b="0" dirty="0" err="1" smtClean="0">
                          <a:latin typeface="+mn-lt"/>
                        </a:rPr>
                        <a:t>mengenai</a:t>
                      </a:r>
                      <a:r>
                        <a:rPr lang="en-US" sz="1750" b="0" dirty="0" smtClean="0">
                          <a:latin typeface="+mn-lt"/>
                        </a:rPr>
                        <a:t> </a:t>
                      </a:r>
                      <a:r>
                        <a:rPr lang="en-US" sz="1750" b="0" dirty="0" err="1" smtClean="0">
                          <a:latin typeface="+mn-lt"/>
                        </a:rPr>
                        <a:t>pelaksanaan</a:t>
                      </a:r>
                      <a:r>
                        <a:rPr lang="en-US" sz="1750" b="0" dirty="0" smtClean="0">
                          <a:latin typeface="+mn-lt"/>
                        </a:rPr>
                        <a:t> </a:t>
                      </a:r>
                      <a:r>
                        <a:rPr lang="en-US" sz="1750" b="0" dirty="0" err="1" smtClean="0">
                          <a:latin typeface="+mn-lt"/>
                        </a:rPr>
                        <a:t>anggaran</a:t>
                      </a:r>
                      <a:r>
                        <a:rPr lang="en-US" sz="1750" b="0" dirty="0" smtClean="0">
                          <a:latin typeface="+mn-lt"/>
                        </a:rPr>
                        <a:t> </a:t>
                      </a:r>
                      <a:r>
                        <a:rPr lang="en-US" sz="1750" b="0" dirty="0" err="1" smtClean="0">
                          <a:latin typeface="+mn-lt"/>
                        </a:rPr>
                        <a:t>dalam</a:t>
                      </a:r>
                      <a:r>
                        <a:rPr lang="en-US" sz="1750" b="0" dirty="0" smtClean="0">
                          <a:latin typeface="+mn-lt"/>
                        </a:rPr>
                        <a:t> </a:t>
                      </a:r>
                      <a:r>
                        <a:rPr lang="en-US" sz="1750" b="0" dirty="0" err="1" smtClean="0">
                          <a:latin typeface="+mn-lt"/>
                        </a:rPr>
                        <a:t>rangka</a:t>
                      </a:r>
                      <a:r>
                        <a:rPr lang="en-US" sz="1750" b="0" dirty="0" smtClean="0">
                          <a:latin typeface="+mn-lt"/>
                        </a:rPr>
                        <a:t> </a:t>
                      </a:r>
                      <a:r>
                        <a:rPr lang="en-US" sz="1750" b="0" dirty="0" err="1" smtClean="0">
                          <a:latin typeface="+mn-lt"/>
                        </a:rPr>
                        <a:t>penyelesaian</a:t>
                      </a:r>
                      <a:r>
                        <a:rPr lang="en-US" sz="1750" b="0" dirty="0" smtClean="0">
                          <a:latin typeface="+mn-lt"/>
                        </a:rPr>
                        <a:t> </a:t>
                      </a:r>
                      <a:r>
                        <a:rPr lang="en-US" sz="1750" b="0" dirty="0" err="1" smtClean="0">
                          <a:latin typeface="+mn-lt"/>
                        </a:rPr>
                        <a:t>pekerjaan</a:t>
                      </a:r>
                      <a:r>
                        <a:rPr lang="en-US" sz="1750" b="0" dirty="0" smtClean="0">
                          <a:latin typeface="+mn-lt"/>
                        </a:rPr>
                        <a:t> yang </a:t>
                      </a:r>
                      <a:r>
                        <a:rPr lang="en-US" sz="1750" b="0" dirty="0" err="1" smtClean="0">
                          <a:latin typeface="+mn-lt"/>
                        </a:rPr>
                        <a:t>tidak</a:t>
                      </a:r>
                      <a:r>
                        <a:rPr lang="en-US" sz="1750" b="0" dirty="0" smtClean="0">
                          <a:latin typeface="+mn-lt"/>
                        </a:rPr>
                        <a:t> </a:t>
                      </a:r>
                      <a:r>
                        <a:rPr lang="en-US" sz="1750" b="0" dirty="0" err="1" smtClean="0">
                          <a:latin typeface="+mn-lt"/>
                        </a:rPr>
                        <a:t>terselesaikan</a:t>
                      </a:r>
                      <a:r>
                        <a:rPr lang="en-US" sz="1750" b="0" dirty="0" smtClean="0">
                          <a:latin typeface="+mn-lt"/>
                        </a:rPr>
                        <a:t> </a:t>
                      </a:r>
                      <a:r>
                        <a:rPr lang="en-US" sz="1750" b="0" dirty="0" err="1" smtClean="0">
                          <a:latin typeface="+mn-lt"/>
                        </a:rPr>
                        <a:t>sampai</a:t>
                      </a:r>
                      <a:r>
                        <a:rPr lang="en-US" sz="1750" b="0" dirty="0" smtClean="0">
                          <a:latin typeface="+mn-lt"/>
                        </a:rPr>
                        <a:t> </a:t>
                      </a:r>
                      <a:r>
                        <a:rPr lang="en-US" sz="1750" b="0" dirty="0" err="1" smtClean="0">
                          <a:latin typeface="+mn-lt"/>
                        </a:rPr>
                        <a:t>dengan</a:t>
                      </a:r>
                      <a:r>
                        <a:rPr lang="en-US" sz="1750" b="0" dirty="0" smtClean="0">
                          <a:latin typeface="+mn-lt"/>
                        </a:rPr>
                        <a:t> </a:t>
                      </a:r>
                      <a:r>
                        <a:rPr lang="en-US" sz="1750" b="0" dirty="0" err="1" smtClean="0">
                          <a:latin typeface="+mn-lt"/>
                        </a:rPr>
                        <a:t>akhir</a:t>
                      </a:r>
                      <a:r>
                        <a:rPr lang="en-US" sz="1750" b="0" dirty="0" smtClean="0">
                          <a:latin typeface="+mn-lt"/>
                        </a:rPr>
                        <a:t> </a:t>
                      </a:r>
                      <a:r>
                        <a:rPr lang="en-US" sz="1750" b="0" dirty="0" err="1" smtClean="0">
                          <a:latin typeface="+mn-lt"/>
                        </a:rPr>
                        <a:t>tahun</a:t>
                      </a:r>
                      <a:r>
                        <a:rPr lang="en-US" sz="1750" b="0" dirty="0" smtClean="0">
                          <a:latin typeface="+mn-lt"/>
                        </a:rPr>
                        <a:t> </a:t>
                      </a:r>
                      <a:r>
                        <a:rPr lang="en-US" sz="1750" b="0" dirty="0" err="1" smtClean="0">
                          <a:latin typeface="+mn-lt"/>
                        </a:rPr>
                        <a:t>anggaran</a:t>
                      </a:r>
                      <a:r>
                        <a:rPr lang="en-US" sz="1750" b="0" dirty="0" smtClean="0">
                          <a:latin typeface="+mn-lt"/>
                        </a:rPr>
                        <a:t>.</a:t>
                      </a:r>
                    </a:p>
                    <a:p>
                      <a:pPr marL="342900" indent="-342900" algn="just">
                        <a:buFont typeface="+mj-lt"/>
                        <a:buAutoNum type="alphaLcPeriod"/>
                      </a:pPr>
                      <a:r>
                        <a:rPr lang="en-US" sz="1750" b="0" dirty="0" err="1" smtClean="0">
                          <a:latin typeface="+mn-lt"/>
                        </a:rPr>
                        <a:t>Pekerjaan</a:t>
                      </a:r>
                      <a:r>
                        <a:rPr lang="en-US" sz="1750" b="0" dirty="0" smtClean="0">
                          <a:latin typeface="+mn-lt"/>
                        </a:rPr>
                        <a:t> </a:t>
                      </a:r>
                      <a:r>
                        <a:rPr lang="en-US" sz="1750" b="0" dirty="0" err="1" smtClean="0">
                          <a:latin typeface="+mn-lt"/>
                        </a:rPr>
                        <a:t>kontrak</a:t>
                      </a:r>
                      <a:r>
                        <a:rPr lang="en-US" sz="1750" b="0" dirty="0" smtClean="0">
                          <a:latin typeface="+mn-lt"/>
                        </a:rPr>
                        <a:t> </a:t>
                      </a:r>
                      <a:r>
                        <a:rPr lang="en-US" sz="1750" b="0" dirty="0" err="1" smtClean="0">
                          <a:latin typeface="+mn-lt"/>
                        </a:rPr>
                        <a:t>tahunan</a:t>
                      </a:r>
                      <a:r>
                        <a:rPr lang="en-US" sz="1750" b="0" dirty="0" smtClean="0">
                          <a:latin typeface="+mn-lt"/>
                        </a:rPr>
                        <a:t> </a:t>
                      </a:r>
                      <a:r>
                        <a:rPr lang="en-US" sz="1750" b="0" dirty="0" err="1" smtClean="0">
                          <a:latin typeface="+mn-lt"/>
                        </a:rPr>
                        <a:t>pengadaan</a:t>
                      </a:r>
                      <a:r>
                        <a:rPr lang="en-US" sz="1750" b="0" dirty="0" smtClean="0">
                          <a:latin typeface="+mn-lt"/>
                        </a:rPr>
                        <a:t> </a:t>
                      </a:r>
                      <a:r>
                        <a:rPr lang="en-US" sz="1750" b="0" dirty="0" err="1" smtClean="0">
                          <a:latin typeface="+mn-lt"/>
                        </a:rPr>
                        <a:t>barang</a:t>
                      </a:r>
                      <a:r>
                        <a:rPr lang="en-US" sz="1750" b="0" dirty="0" smtClean="0">
                          <a:latin typeface="+mn-lt"/>
                        </a:rPr>
                        <a:t>/</a:t>
                      </a:r>
                      <a:r>
                        <a:rPr lang="en-US" sz="1750" b="0" dirty="0" err="1" smtClean="0">
                          <a:latin typeface="+mn-lt"/>
                        </a:rPr>
                        <a:t>jasa</a:t>
                      </a:r>
                      <a:r>
                        <a:rPr lang="en-US" sz="1750" b="0" dirty="0" smtClean="0">
                          <a:latin typeface="+mn-lt"/>
                        </a:rPr>
                        <a:t> </a:t>
                      </a:r>
                      <a:r>
                        <a:rPr lang="en-US" sz="1750" b="0" dirty="0" err="1" smtClean="0">
                          <a:latin typeface="+mn-lt"/>
                        </a:rPr>
                        <a:t>Alutsista</a:t>
                      </a:r>
                      <a:r>
                        <a:rPr lang="en-US" sz="1750" b="0" dirty="0" smtClean="0">
                          <a:latin typeface="+mn-lt"/>
                        </a:rPr>
                        <a:t> </a:t>
                      </a:r>
                      <a:r>
                        <a:rPr lang="en-US" sz="1750" b="0" dirty="0" err="1" smtClean="0">
                          <a:latin typeface="+mn-lt"/>
                        </a:rPr>
                        <a:t>dapat</a:t>
                      </a:r>
                      <a:r>
                        <a:rPr lang="en-US" sz="1750" b="0" dirty="0" smtClean="0">
                          <a:latin typeface="+mn-lt"/>
                        </a:rPr>
                        <a:t> </a:t>
                      </a:r>
                      <a:r>
                        <a:rPr lang="en-US" sz="1750" b="0" dirty="0" err="1" smtClean="0">
                          <a:latin typeface="+mn-lt"/>
                        </a:rPr>
                        <a:t>dilanjutkan</a:t>
                      </a:r>
                      <a:r>
                        <a:rPr lang="en-US" sz="1750" b="0" dirty="0" smtClean="0">
                          <a:latin typeface="+mn-lt"/>
                        </a:rPr>
                        <a:t> </a:t>
                      </a:r>
                      <a:r>
                        <a:rPr lang="en-US" sz="1750" b="0" dirty="0" err="1" smtClean="0">
                          <a:latin typeface="+mn-lt"/>
                        </a:rPr>
                        <a:t>ke</a:t>
                      </a:r>
                      <a:r>
                        <a:rPr lang="en-US" sz="1750" b="0" dirty="0" smtClean="0">
                          <a:latin typeface="+mn-lt"/>
                        </a:rPr>
                        <a:t> </a:t>
                      </a:r>
                      <a:r>
                        <a:rPr lang="en-US" sz="1750" b="0" dirty="0" err="1" smtClean="0">
                          <a:latin typeface="+mn-lt"/>
                        </a:rPr>
                        <a:t>tahun</a:t>
                      </a:r>
                      <a:r>
                        <a:rPr lang="en-US" sz="1750" b="0" dirty="0" smtClean="0">
                          <a:latin typeface="+mn-lt"/>
                        </a:rPr>
                        <a:t> </a:t>
                      </a:r>
                      <a:r>
                        <a:rPr lang="en-US" sz="1750" b="0" dirty="0" err="1" smtClean="0">
                          <a:latin typeface="+mn-lt"/>
                        </a:rPr>
                        <a:t>anggaran</a:t>
                      </a:r>
                      <a:r>
                        <a:rPr lang="en-US" sz="1750" b="0" dirty="0" smtClean="0">
                          <a:latin typeface="+mn-lt"/>
                        </a:rPr>
                        <a:t> </a:t>
                      </a:r>
                      <a:r>
                        <a:rPr lang="en-US" sz="1750" b="0" dirty="0" err="1" smtClean="0">
                          <a:latin typeface="+mn-lt"/>
                        </a:rPr>
                        <a:t>berikutnya</a:t>
                      </a:r>
                      <a:r>
                        <a:rPr lang="en-US" sz="1750" b="0" dirty="0" smtClean="0">
                          <a:latin typeface="+mn-lt"/>
                        </a:rPr>
                        <a:t> paling lama 6 (</a:t>
                      </a:r>
                      <a:r>
                        <a:rPr lang="en-US" sz="1750" b="0" dirty="0" err="1" smtClean="0">
                          <a:latin typeface="+mn-lt"/>
                        </a:rPr>
                        <a:t>enam</a:t>
                      </a:r>
                      <a:r>
                        <a:rPr lang="en-US" sz="1750" b="0" dirty="0" smtClean="0">
                          <a:latin typeface="+mn-lt"/>
                        </a:rPr>
                        <a:t>) </a:t>
                      </a:r>
                      <a:r>
                        <a:rPr lang="en-US" sz="1750" b="0" dirty="0" err="1" smtClean="0">
                          <a:latin typeface="+mn-lt"/>
                        </a:rPr>
                        <a:t>bulan</a:t>
                      </a:r>
                      <a:r>
                        <a:rPr lang="en-US" sz="1750" b="0" dirty="0" smtClean="0">
                          <a:latin typeface="+mn-lt"/>
                        </a:rPr>
                        <a:t> </a:t>
                      </a:r>
                      <a:r>
                        <a:rPr lang="en-US" sz="1750" b="0" dirty="0" err="1" smtClean="0">
                          <a:latin typeface="+mn-lt"/>
                        </a:rPr>
                        <a:t>terhitung</a:t>
                      </a:r>
                      <a:r>
                        <a:rPr lang="en-US" sz="1750" b="0" dirty="0" smtClean="0">
                          <a:latin typeface="+mn-lt"/>
                        </a:rPr>
                        <a:t> </a:t>
                      </a:r>
                      <a:r>
                        <a:rPr lang="en-US" sz="1750" b="0" dirty="0" err="1" smtClean="0">
                          <a:latin typeface="+mn-lt"/>
                        </a:rPr>
                        <a:t>sejak</a:t>
                      </a:r>
                      <a:r>
                        <a:rPr lang="en-US" sz="1750" b="0" dirty="0" smtClean="0">
                          <a:latin typeface="+mn-lt"/>
                        </a:rPr>
                        <a:t> </a:t>
                      </a:r>
                      <a:r>
                        <a:rPr lang="en-US" sz="1750" b="0" dirty="0" err="1" smtClean="0">
                          <a:latin typeface="+mn-lt"/>
                        </a:rPr>
                        <a:t>berakhirnya</a:t>
                      </a:r>
                      <a:r>
                        <a:rPr lang="en-US" sz="1750" b="0" dirty="0" smtClean="0">
                          <a:latin typeface="+mn-lt"/>
                        </a:rPr>
                        <a:t> </a:t>
                      </a:r>
                      <a:r>
                        <a:rPr lang="en-US" sz="1750" b="0" dirty="0" err="1" smtClean="0">
                          <a:latin typeface="+mn-lt"/>
                        </a:rPr>
                        <a:t>tahun</a:t>
                      </a:r>
                      <a:r>
                        <a:rPr lang="en-US" sz="1750" b="0" dirty="0" smtClean="0">
                          <a:latin typeface="+mn-lt"/>
                        </a:rPr>
                        <a:t> </a:t>
                      </a:r>
                      <a:r>
                        <a:rPr lang="en-US" sz="1750" b="0" dirty="0" err="1" smtClean="0">
                          <a:latin typeface="+mn-lt"/>
                        </a:rPr>
                        <a:t>anggaran</a:t>
                      </a:r>
                      <a:r>
                        <a:rPr lang="en-US" sz="1750" b="0" dirty="0" smtClean="0">
                          <a:latin typeface="+mn-lt"/>
                        </a:rPr>
                        <a:t>.</a:t>
                      </a:r>
                    </a:p>
                    <a:p>
                      <a:pPr marL="342900" indent="-342900" algn="just">
                        <a:buFont typeface="+mj-lt"/>
                        <a:buAutoNum type="alphaLcPeriod"/>
                      </a:pPr>
                      <a:r>
                        <a:rPr lang="en-US" sz="1750" b="0" dirty="0" err="1" smtClean="0">
                          <a:latin typeface="+mn-lt"/>
                        </a:rPr>
                        <a:t>Jika</a:t>
                      </a:r>
                      <a:r>
                        <a:rPr lang="en-US" sz="1750" b="0" dirty="0" smtClean="0">
                          <a:latin typeface="+mn-lt"/>
                        </a:rPr>
                        <a:t> </a:t>
                      </a:r>
                      <a:r>
                        <a:rPr lang="sv-SE" sz="1750" b="0" dirty="0" smtClean="0">
                          <a:latin typeface="+mn-lt"/>
                        </a:rPr>
                        <a:t>pekerjaan belum selesai</a:t>
                      </a:r>
                      <a:r>
                        <a:rPr lang="sv-SE" sz="1750" b="0" baseline="0" dirty="0" smtClean="0">
                          <a:latin typeface="+mn-lt"/>
                        </a:rPr>
                        <a:t> sampai batas waktu yang ditentukan, akan dilakukan </a:t>
                      </a:r>
                      <a:r>
                        <a:rPr lang="sv-SE" sz="1750" b="0" dirty="0" smtClean="0">
                          <a:latin typeface="+mn-lt"/>
                        </a:rPr>
                        <a:t>penihilan saldo Rekening Dana Cadangan Alutsista dan penyetoran ke kas Negara.</a:t>
                      </a:r>
                    </a:p>
                    <a:p>
                      <a:pPr marL="342900" indent="-342900" algn="just">
                        <a:buFont typeface="+mj-lt"/>
                        <a:buAutoNum type="alphaLcPeriod"/>
                      </a:pPr>
                      <a:r>
                        <a:rPr lang="sv-SE" sz="1750" b="0" dirty="0" smtClean="0">
                          <a:latin typeface="+mn-lt"/>
                        </a:rPr>
                        <a:t>Dalam hal barang/jasa pekerjaan kontrak tahunan Alutsista yang dilanjutkan pengadaan ke tahun anggaran berikutnya belum dapat diselesaikan dalam waktu 6 (enam) bulan,</a:t>
                      </a:r>
                      <a:r>
                        <a:rPr lang="sv-SE" sz="1750" b="0" baseline="0" dirty="0" smtClean="0">
                          <a:latin typeface="+mn-lt"/>
                        </a:rPr>
                        <a:t> </a:t>
                      </a:r>
                      <a:r>
                        <a:rPr lang="sv-SE" sz="1750" b="0" dirty="0" smtClean="0">
                          <a:latin typeface="+mn-lt"/>
                        </a:rPr>
                        <a:t>dapat di perpanjang paling lama 5 (lima) bulan sejak berakhirnya masa perpanjangan. </a:t>
                      </a:r>
                    </a:p>
                    <a:p>
                      <a:pPr marL="0" indent="0" algn="just">
                        <a:buFont typeface="+mj-lt"/>
                        <a:buNone/>
                      </a:pPr>
                      <a:r>
                        <a:rPr lang="en-US" sz="1750" b="0" dirty="0" smtClean="0">
                          <a:latin typeface="+mn-lt"/>
                        </a:rPr>
                        <a:t> </a:t>
                      </a:r>
                      <a:r>
                        <a:rPr lang="en-US" sz="1750" b="0" i="1" dirty="0" smtClean="0">
                          <a:solidFill>
                            <a:srgbClr val="C00000"/>
                          </a:solidFill>
                          <a:latin typeface="+mn-lt"/>
                        </a:rPr>
                        <a:t>(</a:t>
                      </a:r>
                      <a:r>
                        <a:rPr lang="en-US" sz="1750" b="0" i="1" dirty="0" err="1" smtClean="0">
                          <a:solidFill>
                            <a:srgbClr val="C00000"/>
                          </a:solidFill>
                          <a:latin typeface="+mn-lt"/>
                        </a:rPr>
                        <a:t>Pasal</a:t>
                      </a:r>
                      <a:r>
                        <a:rPr lang="en-US" sz="1750" b="0" i="1" dirty="0" smtClean="0">
                          <a:solidFill>
                            <a:srgbClr val="C00000"/>
                          </a:solidFill>
                          <a:latin typeface="+mn-lt"/>
                        </a:rPr>
                        <a:t> 82, </a:t>
                      </a:r>
                      <a:r>
                        <a:rPr lang="en-US" sz="1750" b="0" i="1" dirty="0" err="1" smtClean="0">
                          <a:solidFill>
                            <a:srgbClr val="C00000"/>
                          </a:solidFill>
                          <a:latin typeface="+mn-lt"/>
                        </a:rPr>
                        <a:t>Pasal</a:t>
                      </a:r>
                      <a:r>
                        <a:rPr lang="en-US" sz="1750" b="0" i="1" baseline="0" dirty="0" smtClean="0">
                          <a:solidFill>
                            <a:srgbClr val="C00000"/>
                          </a:solidFill>
                          <a:latin typeface="+mn-lt"/>
                        </a:rPr>
                        <a:t> 83 </a:t>
                      </a:r>
                      <a:r>
                        <a:rPr lang="en-US" sz="1750" b="0" i="1" baseline="0" dirty="0" err="1" smtClean="0">
                          <a:solidFill>
                            <a:srgbClr val="C00000"/>
                          </a:solidFill>
                          <a:latin typeface="+mn-lt"/>
                        </a:rPr>
                        <a:t>ayat</a:t>
                      </a:r>
                      <a:r>
                        <a:rPr lang="en-US" sz="1750" b="0" i="1" baseline="0" dirty="0" smtClean="0">
                          <a:solidFill>
                            <a:srgbClr val="C00000"/>
                          </a:solidFill>
                          <a:latin typeface="+mn-lt"/>
                        </a:rPr>
                        <a:t> (1), </a:t>
                      </a:r>
                      <a:r>
                        <a:rPr lang="en-US" sz="1750" b="0" i="1" baseline="0" dirty="0" err="1" smtClean="0">
                          <a:solidFill>
                            <a:srgbClr val="C00000"/>
                          </a:solidFill>
                          <a:latin typeface="+mn-lt"/>
                        </a:rPr>
                        <a:t>Pasal</a:t>
                      </a:r>
                      <a:r>
                        <a:rPr lang="en-US" sz="1750" b="0" i="1" baseline="0" dirty="0" smtClean="0">
                          <a:solidFill>
                            <a:srgbClr val="C00000"/>
                          </a:solidFill>
                          <a:latin typeface="+mn-lt"/>
                        </a:rPr>
                        <a:t> 91 </a:t>
                      </a:r>
                      <a:r>
                        <a:rPr lang="en-US" sz="1750" b="0" i="1" baseline="0" dirty="0" err="1" smtClean="0">
                          <a:solidFill>
                            <a:srgbClr val="C00000"/>
                          </a:solidFill>
                          <a:latin typeface="+mn-lt"/>
                        </a:rPr>
                        <a:t>ayat</a:t>
                      </a:r>
                      <a:r>
                        <a:rPr lang="en-US" sz="1750" b="0" i="1" baseline="0" dirty="0" smtClean="0">
                          <a:solidFill>
                            <a:srgbClr val="C00000"/>
                          </a:solidFill>
                          <a:latin typeface="+mn-lt"/>
                        </a:rPr>
                        <a:t> (1), (2)</a:t>
                      </a:r>
                      <a:r>
                        <a:rPr lang="en-US" sz="1750" b="0" i="1" dirty="0" smtClean="0">
                          <a:solidFill>
                            <a:srgbClr val="C00000"/>
                          </a:solidFill>
                          <a:latin typeface="+mn-lt"/>
                        </a:rPr>
                        <a:t>)</a:t>
                      </a:r>
                      <a:endParaRPr lang="en-US" sz="1750" b="0" i="1" dirty="0">
                        <a:solidFill>
                          <a:srgbClr val="C00000"/>
                        </a:solidFill>
                        <a:latin typeface="+mn-lt"/>
                      </a:endParaRPr>
                    </a:p>
                  </a:txBody>
                  <a:tcPr>
                    <a:solidFill>
                      <a:schemeClr val="accent1">
                        <a:lumMod val="20000"/>
                        <a:lumOff val="80000"/>
                      </a:schemeClr>
                    </a:solidFill>
                  </a:tcPr>
                </a:tc>
                <a:extLst>
                  <a:ext uri="{0D108BD9-81ED-4DB2-BD59-A6C34878D82A}">
                    <a16:rowId xmlns="" xmlns:a16="http://schemas.microsoft.com/office/drawing/2014/main" val="11826385"/>
                  </a:ext>
                </a:extLst>
              </a:tr>
              <a:tr h="807962">
                <a:tc>
                  <a:txBody>
                    <a:bodyPr/>
                    <a:lstStyle/>
                    <a:p>
                      <a:pPr algn="ctr"/>
                      <a:r>
                        <a:rPr lang="en-US" sz="1750" b="0" dirty="0" smtClean="0">
                          <a:latin typeface="+mn-lt"/>
                        </a:rPr>
                        <a:t>2</a:t>
                      </a:r>
                      <a:endParaRPr lang="en-US" sz="1750" b="0" dirty="0">
                        <a:latin typeface="+mn-lt"/>
                      </a:endParaRPr>
                    </a:p>
                  </a:txBody>
                  <a:tcPr>
                    <a:solidFill>
                      <a:schemeClr val="accent1">
                        <a:lumMod val="20000"/>
                        <a:lumOff val="80000"/>
                      </a:schemeClr>
                    </a:solidFill>
                  </a:tcPr>
                </a:tc>
                <a:tc>
                  <a:txBody>
                    <a:bodyPr/>
                    <a:lstStyle/>
                    <a:p>
                      <a:pPr algn="just"/>
                      <a:r>
                        <a:rPr lang="en-US" sz="1750" b="0" dirty="0" err="1" smtClean="0">
                          <a:latin typeface="+mn-lt"/>
                        </a:rPr>
                        <a:t>Rekening</a:t>
                      </a:r>
                      <a:r>
                        <a:rPr lang="en-US" sz="1750" b="0" dirty="0" smtClean="0">
                          <a:latin typeface="+mn-lt"/>
                        </a:rPr>
                        <a:t> </a:t>
                      </a:r>
                      <a:r>
                        <a:rPr lang="en-US" sz="1750" b="0" dirty="0" err="1" smtClean="0">
                          <a:latin typeface="+mn-lt"/>
                        </a:rPr>
                        <a:t>Penampungan</a:t>
                      </a:r>
                      <a:r>
                        <a:rPr lang="en-US" sz="1750" b="0" dirty="0" smtClean="0">
                          <a:latin typeface="+mn-lt"/>
                        </a:rPr>
                        <a:t> </a:t>
                      </a:r>
                      <a:r>
                        <a:rPr lang="en-US" sz="1750" b="0" dirty="0" err="1" smtClean="0">
                          <a:latin typeface="+mn-lt"/>
                        </a:rPr>
                        <a:t>Sisa</a:t>
                      </a:r>
                      <a:r>
                        <a:rPr lang="en-US" sz="1750" b="0" dirty="0" smtClean="0">
                          <a:latin typeface="+mn-lt"/>
                        </a:rPr>
                        <a:t> </a:t>
                      </a:r>
                      <a:r>
                        <a:rPr lang="en-US" sz="1750" b="0" dirty="0" err="1" smtClean="0">
                          <a:latin typeface="+mn-lt"/>
                        </a:rPr>
                        <a:t>Pekerjaan</a:t>
                      </a:r>
                      <a:endParaRPr lang="en-US" sz="1750" b="0" dirty="0">
                        <a:latin typeface="+mn-lt"/>
                      </a:endParaRPr>
                    </a:p>
                  </a:txBody>
                  <a:tcPr>
                    <a:solidFill>
                      <a:schemeClr val="accent1">
                        <a:lumMod val="20000"/>
                        <a:lumOff val="80000"/>
                      </a:schemeClr>
                    </a:solidFill>
                  </a:tcPr>
                </a:tc>
                <a:tc>
                  <a:txBody>
                    <a:bodyPr/>
                    <a:lstStyle/>
                    <a:p>
                      <a:pPr marL="0" indent="0" algn="just">
                        <a:buFont typeface="+mj-lt"/>
                        <a:buNone/>
                      </a:pPr>
                      <a:r>
                        <a:rPr lang="en-US" sz="1750" b="0" dirty="0" err="1" smtClean="0">
                          <a:latin typeface="+mn-lt"/>
                        </a:rPr>
                        <a:t>Tidak</a:t>
                      </a:r>
                      <a:r>
                        <a:rPr lang="en-US" sz="1750" b="0" baseline="0" dirty="0" smtClean="0">
                          <a:latin typeface="+mn-lt"/>
                        </a:rPr>
                        <a:t> </a:t>
                      </a:r>
                      <a:r>
                        <a:rPr lang="en-US" sz="1750" b="0" baseline="0" dirty="0" err="1" smtClean="0">
                          <a:latin typeface="+mn-lt"/>
                        </a:rPr>
                        <a:t>diatur</a:t>
                      </a:r>
                      <a:endParaRPr lang="en-US" sz="1750" b="0" i="1" dirty="0">
                        <a:latin typeface="+mn-lt"/>
                      </a:endParaRPr>
                    </a:p>
                  </a:txBody>
                  <a:tcPr>
                    <a:solidFill>
                      <a:schemeClr val="accent1">
                        <a:lumMod val="20000"/>
                        <a:lumOff val="80000"/>
                      </a:schemeClr>
                    </a:solidFill>
                  </a:tcPr>
                </a:tc>
                <a:tc>
                  <a:txBody>
                    <a:bodyPr/>
                    <a:lstStyle/>
                    <a:p>
                      <a:pPr marL="0" indent="0" algn="just">
                        <a:buFont typeface="+mj-lt"/>
                        <a:buNone/>
                      </a:pPr>
                      <a:r>
                        <a:rPr lang="es-ES" sz="1750" b="0" i="0" dirty="0" err="1" smtClean="0">
                          <a:latin typeface="+mn-lt"/>
                        </a:rPr>
                        <a:t>Rekening</a:t>
                      </a:r>
                      <a:r>
                        <a:rPr lang="es-ES" sz="1750" b="0" i="0" dirty="0" smtClean="0">
                          <a:latin typeface="+mn-lt"/>
                        </a:rPr>
                        <a:t> Dana </a:t>
                      </a:r>
                      <a:r>
                        <a:rPr lang="es-ES" sz="1750" b="0" i="0" dirty="0" err="1" smtClean="0">
                          <a:latin typeface="+mn-lt"/>
                        </a:rPr>
                        <a:t>Cadangan</a:t>
                      </a:r>
                      <a:r>
                        <a:rPr lang="es-ES" sz="1750" b="0" i="0" dirty="0" smtClean="0">
                          <a:latin typeface="+mn-lt"/>
                        </a:rPr>
                        <a:t> </a:t>
                      </a:r>
                      <a:r>
                        <a:rPr lang="es-ES" sz="1750" b="0" i="0" dirty="0" err="1" smtClean="0">
                          <a:latin typeface="+mn-lt"/>
                        </a:rPr>
                        <a:t>Alutsista</a:t>
                      </a:r>
                      <a:r>
                        <a:rPr lang="es-ES" sz="1750" b="0" i="0" dirty="0" smtClean="0">
                          <a:latin typeface="+mn-lt"/>
                        </a:rPr>
                        <a:t> atas </a:t>
                      </a:r>
                      <a:r>
                        <a:rPr lang="es-ES" sz="1750" b="0" i="0" dirty="0" err="1" smtClean="0">
                          <a:latin typeface="+mn-lt"/>
                        </a:rPr>
                        <a:t>nama</a:t>
                      </a:r>
                      <a:r>
                        <a:rPr lang="es-ES" sz="1750" b="0" i="0" dirty="0" smtClean="0">
                          <a:latin typeface="+mn-lt"/>
                        </a:rPr>
                        <a:t> </a:t>
                      </a:r>
                      <a:r>
                        <a:rPr lang="es-ES" sz="1750" b="0" i="0" dirty="0" err="1" smtClean="0">
                          <a:latin typeface="+mn-lt"/>
                        </a:rPr>
                        <a:t>Menteri</a:t>
                      </a:r>
                      <a:r>
                        <a:rPr lang="es-ES" sz="1750" b="0" i="0" dirty="0" smtClean="0">
                          <a:latin typeface="+mn-lt"/>
                        </a:rPr>
                        <a:t> </a:t>
                      </a:r>
                      <a:r>
                        <a:rPr lang="es-ES" sz="1750" b="0" i="0" dirty="0" err="1" smtClean="0">
                          <a:latin typeface="+mn-lt"/>
                        </a:rPr>
                        <a:t>Keuangan</a:t>
                      </a:r>
                      <a:r>
                        <a:rPr lang="es-ES" sz="1750" b="0" i="0" dirty="0" smtClean="0">
                          <a:latin typeface="+mn-lt"/>
                        </a:rPr>
                        <a:t> pada Bank Indonesia </a:t>
                      </a:r>
                      <a:r>
                        <a:rPr lang="es-ES" sz="1750" b="0" i="0" dirty="0" err="1" smtClean="0">
                          <a:latin typeface="+mn-lt"/>
                        </a:rPr>
                        <a:t>untuk</a:t>
                      </a:r>
                      <a:r>
                        <a:rPr lang="es-ES" sz="1750" b="0" i="0" dirty="0" smtClean="0">
                          <a:latin typeface="+mn-lt"/>
                        </a:rPr>
                        <a:t> </a:t>
                      </a:r>
                      <a:r>
                        <a:rPr lang="es-ES" sz="1750" b="0" i="0" dirty="0" err="1" smtClean="0">
                          <a:latin typeface="+mn-lt"/>
                        </a:rPr>
                        <a:t>menampung</a:t>
                      </a:r>
                      <a:r>
                        <a:rPr lang="es-ES" sz="1750" b="0" i="0" dirty="0" smtClean="0">
                          <a:latin typeface="+mn-lt"/>
                        </a:rPr>
                        <a:t> sisa </a:t>
                      </a:r>
                      <a:r>
                        <a:rPr lang="es-ES" sz="1750" b="0" i="0" dirty="0" err="1" smtClean="0">
                          <a:latin typeface="+mn-lt"/>
                        </a:rPr>
                        <a:t>alokasi</a:t>
                      </a:r>
                      <a:r>
                        <a:rPr lang="es-ES" sz="1750" b="0" i="0" dirty="0" smtClean="0">
                          <a:latin typeface="+mn-lt"/>
                        </a:rPr>
                        <a:t> </a:t>
                      </a:r>
                      <a:r>
                        <a:rPr lang="es-ES" sz="1750" b="0" i="0" dirty="0" err="1" smtClean="0">
                          <a:latin typeface="+mn-lt"/>
                        </a:rPr>
                        <a:t>dana</a:t>
                      </a:r>
                      <a:r>
                        <a:rPr lang="es-ES" sz="1750" b="0" i="0" dirty="0" smtClean="0">
                          <a:latin typeface="+mn-lt"/>
                        </a:rPr>
                        <a:t> atas </a:t>
                      </a:r>
                      <a:r>
                        <a:rPr lang="es-ES" sz="1750" b="0" i="0" dirty="0" err="1" smtClean="0">
                          <a:latin typeface="+mn-lt"/>
                        </a:rPr>
                        <a:t>kontrak</a:t>
                      </a:r>
                      <a:r>
                        <a:rPr lang="es-ES" sz="1750" b="0" i="0" dirty="0" smtClean="0">
                          <a:latin typeface="+mn-lt"/>
                        </a:rPr>
                        <a:t> yang </a:t>
                      </a:r>
                      <a:r>
                        <a:rPr lang="es-ES" sz="1750" b="0" i="0" dirty="0" err="1" smtClean="0">
                          <a:latin typeface="+mn-lt"/>
                        </a:rPr>
                        <a:t>belum</a:t>
                      </a:r>
                      <a:r>
                        <a:rPr lang="es-ES" sz="1750" b="0" i="0" dirty="0" smtClean="0">
                          <a:latin typeface="+mn-lt"/>
                        </a:rPr>
                        <a:t> </a:t>
                      </a:r>
                      <a:r>
                        <a:rPr lang="es-ES" sz="1750" b="0" i="0" dirty="0" err="1" smtClean="0">
                          <a:latin typeface="+mn-lt"/>
                        </a:rPr>
                        <a:t>dibayarkan</a:t>
                      </a:r>
                      <a:r>
                        <a:rPr lang="es-ES" sz="1750" b="0" i="0" dirty="0" smtClean="0">
                          <a:latin typeface="+mn-lt"/>
                        </a:rPr>
                        <a:t> </a:t>
                      </a:r>
                      <a:r>
                        <a:rPr lang="es-ES" sz="1750" b="0" i="0" dirty="0" err="1" smtClean="0">
                          <a:latin typeface="+mn-lt"/>
                        </a:rPr>
                        <a:t>sampai</a:t>
                      </a:r>
                      <a:r>
                        <a:rPr lang="es-ES" sz="1750" b="0" i="0" dirty="0" smtClean="0">
                          <a:latin typeface="+mn-lt"/>
                        </a:rPr>
                        <a:t> </a:t>
                      </a:r>
                      <a:r>
                        <a:rPr lang="es-ES" sz="1750" b="0" i="0" dirty="0" err="1" smtClean="0">
                          <a:latin typeface="+mn-lt"/>
                        </a:rPr>
                        <a:t>dengan</a:t>
                      </a:r>
                      <a:r>
                        <a:rPr lang="es-ES" sz="1750" b="0" i="0" dirty="0" smtClean="0">
                          <a:latin typeface="+mn-lt"/>
                        </a:rPr>
                        <a:t> </a:t>
                      </a:r>
                      <a:r>
                        <a:rPr lang="es-ES" sz="1750" b="0" i="0" dirty="0" err="1" smtClean="0">
                          <a:latin typeface="+mn-lt"/>
                        </a:rPr>
                        <a:t>akhir</a:t>
                      </a:r>
                      <a:r>
                        <a:rPr lang="es-ES" sz="1750" b="0" i="0" dirty="0" smtClean="0">
                          <a:latin typeface="+mn-lt"/>
                        </a:rPr>
                        <a:t> </a:t>
                      </a:r>
                      <a:r>
                        <a:rPr lang="es-ES" sz="1750" b="0" i="0" dirty="0" err="1" smtClean="0">
                          <a:latin typeface="+mn-lt"/>
                        </a:rPr>
                        <a:t>tahun</a:t>
                      </a:r>
                      <a:r>
                        <a:rPr lang="es-ES" sz="1750" b="0" i="0" dirty="0" smtClean="0">
                          <a:latin typeface="+mn-lt"/>
                        </a:rPr>
                        <a:t> </a:t>
                      </a:r>
                      <a:r>
                        <a:rPr lang="es-ES" sz="1750" b="0" i="0" dirty="0" err="1" smtClean="0">
                          <a:latin typeface="+mn-lt"/>
                        </a:rPr>
                        <a:t>anggaran</a:t>
                      </a:r>
                      <a:r>
                        <a:rPr lang="es-ES" sz="1750" b="0" i="0" dirty="0" smtClean="0">
                          <a:latin typeface="+mn-lt"/>
                        </a:rPr>
                        <a:t>. </a:t>
                      </a:r>
                    </a:p>
                    <a:p>
                      <a:pPr marL="0" indent="0" algn="just">
                        <a:buFont typeface="+mj-lt"/>
                        <a:buNone/>
                      </a:pPr>
                      <a:r>
                        <a:rPr lang="es-ES" sz="1750" b="0" i="1" dirty="0" smtClean="0">
                          <a:solidFill>
                            <a:srgbClr val="C00000"/>
                          </a:solidFill>
                          <a:latin typeface="+mn-lt"/>
                        </a:rPr>
                        <a:t>(</a:t>
                      </a:r>
                      <a:r>
                        <a:rPr lang="es-ES" sz="1750" b="0" i="1" dirty="0" err="1" smtClean="0">
                          <a:solidFill>
                            <a:srgbClr val="C00000"/>
                          </a:solidFill>
                          <a:latin typeface="+mn-lt"/>
                        </a:rPr>
                        <a:t>Pasal</a:t>
                      </a:r>
                      <a:r>
                        <a:rPr lang="es-ES" sz="1750" b="0" i="1" dirty="0" smtClean="0">
                          <a:solidFill>
                            <a:srgbClr val="C00000"/>
                          </a:solidFill>
                          <a:latin typeface="+mn-lt"/>
                        </a:rPr>
                        <a:t> 85</a:t>
                      </a:r>
                      <a:endParaRPr lang="en-US" sz="1750" b="0" i="1" dirty="0">
                        <a:solidFill>
                          <a:srgbClr val="C00000"/>
                        </a:solidFill>
                        <a:latin typeface="+mn-lt"/>
                      </a:endParaRPr>
                    </a:p>
                  </a:txBody>
                  <a:tcPr>
                    <a:solidFill>
                      <a:schemeClr val="accent1">
                        <a:lumMod val="20000"/>
                        <a:lumOff val="80000"/>
                      </a:schemeClr>
                    </a:solidFill>
                  </a:tcPr>
                </a:tc>
                <a:extLst>
                  <a:ext uri="{0D108BD9-81ED-4DB2-BD59-A6C34878D82A}">
                    <a16:rowId xmlns="" xmlns:a16="http://schemas.microsoft.com/office/drawing/2014/main" val="3388380979"/>
                  </a:ext>
                </a:extLst>
              </a:tr>
            </a:tbl>
          </a:graphicData>
        </a:graphic>
      </p:graphicFrame>
    </p:spTree>
    <p:extLst>
      <p:ext uri="{BB962C8B-B14F-4D97-AF65-F5344CB8AC3E}">
        <p14:creationId xmlns:p14="http://schemas.microsoft.com/office/powerpoint/2010/main" val="360876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43" y="1"/>
            <a:ext cx="12192000" cy="841828"/>
          </a:xfrm>
          <a:solidFill>
            <a:schemeClr val="tx1">
              <a:lumMod val="95000"/>
              <a:lumOff val="5000"/>
            </a:schemeClr>
          </a:solidFill>
          <a:ln>
            <a:solidFill>
              <a:schemeClr val="tx1"/>
            </a:solidFill>
          </a:ln>
        </p:spPr>
        <p:txBody>
          <a:bodyPr>
            <a:normAutofit/>
          </a:bodyPr>
          <a:lstStyle/>
          <a:p>
            <a:pPr marL="1030288" indent="-463550">
              <a:tabLst>
                <a:tab pos="7823200" algn="r"/>
              </a:tabLst>
            </a:pPr>
            <a:r>
              <a:rPr lang="en-US" sz="2800" b="1" dirty="0">
                <a:solidFill>
                  <a:schemeClr val="bg1"/>
                </a:solidFill>
                <a:latin typeface="+mn-lt"/>
              </a:rPr>
              <a:t>7</a:t>
            </a:r>
            <a:r>
              <a:rPr lang="en-US" sz="2800" b="1" dirty="0" smtClean="0">
                <a:solidFill>
                  <a:schemeClr val="bg1"/>
                </a:solidFill>
                <a:latin typeface="+mn-lt"/>
              </a:rPr>
              <a:t>. </a:t>
            </a:r>
            <a:r>
              <a:rPr lang="en-US" sz="2800" b="1" dirty="0" err="1" smtClean="0">
                <a:solidFill>
                  <a:schemeClr val="bg1"/>
                </a:solidFill>
                <a:latin typeface="+mn-lt"/>
              </a:rPr>
              <a:t>Sisa</a:t>
            </a:r>
            <a:r>
              <a:rPr lang="en-US" sz="2800" b="1" dirty="0" smtClean="0">
                <a:solidFill>
                  <a:schemeClr val="bg1"/>
                </a:solidFill>
                <a:latin typeface="+mn-lt"/>
              </a:rPr>
              <a:t> </a:t>
            </a:r>
            <a:r>
              <a:rPr lang="en-US" sz="2800" b="1" dirty="0" err="1" smtClean="0">
                <a:solidFill>
                  <a:schemeClr val="bg1"/>
                </a:solidFill>
                <a:latin typeface="+mn-lt"/>
              </a:rPr>
              <a:t>Pekerjaan</a:t>
            </a:r>
            <a:r>
              <a:rPr lang="en-US" sz="2800" b="1" dirty="0" smtClean="0">
                <a:solidFill>
                  <a:schemeClr val="bg1"/>
                </a:solidFill>
                <a:latin typeface="+mn-lt"/>
              </a:rPr>
              <a:t> Yang </a:t>
            </a:r>
            <a:r>
              <a:rPr lang="en-US" sz="2800" b="1" dirty="0" err="1" smtClean="0">
                <a:solidFill>
                  <a:schemeClr val="bg1"/>
                </a:solidFill>
                <a:latin typeface="+mn-lt"/>
              </a:rPr>
              <a:t>Tidak</a:t>
            </a:r>
            <a:r>
              <a:rPr lang="en-US" sz="2800" b="1" dirty="0" smtClean="0">
                <a:solidFill>
                  <a:schemeClr val="bg1"/>
                </a:solidFill>
                <a:latin typeface="+mn-lt"/>
              </a:rPr>
              <a:t> </a:t>
            </a:r>
            <a:r>
              <a:rPr lang="en-US" sz="2800" b="1" dirty="0" err="1" smtClean="0">
                <a:solidFill>
                  <a:schemeClr val="bg1"/>
                </a:solidFill>
                <a:latin typeface="+mn-lt"/>
              </a:rPr>
              <a:t>Terselesaikan</a:t>
            </a:r>
            <a:r>
              <a:rPr lang="en-US" sz="2800" b="1" dirty="0" smtClean="0">
                <a:solidFill>
                  <a:schemeClr val="bg1"/>
                </a:solidFill>
                <a:latin typeface="+mn-lt"/>
              </a:rPr>
              <a:t> </a:t>
            </a:r>
            <a:br>
              <a:rPr lang="en-US" sz="2800" b="1" dirty="0" smtClean="0">
                <a:solidFill>
                  <a:schemeClr val="bg1"/>
                </a:solidFill>
                <a:latin typeface="+mn-lt"/>
              </a:rPr>
            </a:br>
            <a:r>
              <a:rPr lang="en-US" sz="2800" b="1" dirty="0" err="1" smtClean="0">
                <a:solidFill>
                  <a:schemeClr val="bg1"/>
                </a:solidFill>
                <a:latin typeface="+mn-lt"/>
              </a:rPr>
              <a:t>Sampai</a:t>
            </a:r>
            <a:r>
              <a:rPr lang="en-US" sz="2800" b="1" dirty="0" smtClean="0">
                <a:solidFill>
                  <a:schemeClr val="bg1"/>
                </a:solidFill>
                <a:latin typeface="+mn-lt"/>
              </a:rPr>
              <a:t> </a:t>
            </a:r>
            <a:r>
              <a:rPr lang="en-US" sz="2800" b="1" dirty="0" err="1" smtClean="0">
                <a:solidFill>
                  <a:schemeClr val="bg1"/>
                </a:solidFill>
                <a:latin typeface="+mn-lt"/>
              </a:rPr>
              <a:t>Dengan</a:t>
            </a:r>
            <a:r>
              <a:rPr lang="en-US" sz="2800" b="1" dirty="0" smtClean="0">
                <a:solidFill>
                  <a:schemeClr val="bg1"/>
                </a:solidFill>
                <a:latin typeface="+mn-lt"/>
              </a:rPr>
              <a:t> </a:t>
            </a:r>
            <a:r>
              <a:rPr lang="en-US" sz="2800" b="1" dirty="0" err="1" smtClean="0">
                <a:solidFill>
                  <a:schemeClr val="bg1"/>
                </a:solidFill>
                <a:latin typeface="+mn-lt"/>
              </a:rPr>
              <a:t>Akhir</a:t>
            </a:r>
            <a:r>
              <a:rPr lang="en-US" sz="2800" b="1" dirty="0" smtClean="0">
                <a:solidFill>
                  <a:schemeClr val="bg1"/>
                </a:solidFill>
                <a:latin typeface="+mn-lt"/>
              </a:rPr>
              <a:t> </a:t>
            </a:r>
            <a:r>
              <a:rPr lang="en-US" sz="2800" b="1" dirty="0" err="1" smtClean="0">
                <a:solidFill>
                  <a:schemeClr val="bg1"/>
                </a:solidFill>
                <a:latin typeface="+mn-lt"/>
              </a:rPr>
              <a:t>Tahun</a:t>
            </a:r>
            <a:r>
              <a:rPr lang="en-US" sz="2800" b="1" dirty="0" smtClean="0">
                <a:solidFill>
                  <a:schemeClr val="bg1"/>
                </a:solidFill>
                <a:latin typeface="+mn-lt"/>
              </a:rPr>
              <a:t> </a:t>
            </a:r>
            <a:r>
              <a:rPr lang="en-US" sz="2800" b="1" dirty="0" err="1" smtClean="0">
                <a:solidFill>
                  <a:schemeClr val="bg1"/>
                </a:solidFill>
                <a:latin typeface="+mn-lt"/>
              </a:rPr>
              <a:t>Anggaran</a:t>
            </a:r>
            <a:endParaRPr lang="en-US" sz="2800" b="1" dirty="0">
              <a:solidFill>
                <a:schemeClr val="bg1"/>
              </a:solidFill>
              <a:latin typeface="+mn-lt"/>
            </a:endParaRPr>
          </a:p>
        </p:txBody>
      </p:sp>
      <p:sp>
        <p:nvSpPr>
          <p:cNvPr id="4" name="Rectangle 3"/>
          <p:cNvSpPr/>
          <p:nvPr/>
        </p:nvSpPr>
        <p:spPr>
          <a:xfrm>
            <a:off x="10559142" y="-1587"/>
            <a:ext cx="812800" cy="84329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382828" y="1"/>
            <a:ext cx="812800" cy="84329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746342" y="-2381"/>
            <a:ext cx="812800" cy="84329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flipV="1">
            <a:off x="-18143" y="2383"/>
            <a:ext cx="587829" cy="534646"/>
          </a:xfrm>
          <a:prstGeom prst="rtTriangle">
            <a:avLst/>
          </a:prstGeom>
          <a:solidFill>
            <a:schemeClr val="accent6">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p:cNvSpPr/>
          <p:nvPr/>
        </p:nvSpPr>
        <p:spPr>
          <a:xfrm flipH="1">
            <a:off x="-2" y="2384"/>
            <a:ext cx="569687" cy="534646"/>
          </a:xfrm>
          <a:prstGeom prst="rtTriangle">
            <a:avLst/>
          </a:prstGeom>
          <a:solidFill>
            <a:schemeClr val="tx1"/>
          </a:solid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p:cNvGraphicFramePr>
            <a:graphicFrameLocks noGrp="1"/>
          </p:cNvGraphicFramePr>
          <p:nvPr>
            <p:extLst>
              <p:ext uri="{D42A27DB-BD31-4B8C-83A1-F6EECF244321}">
                <p14:modId xmlns:p14="http://schemas.microsoft.com/office/powerpoint/2010/main" val="3552799374"/>
              </p:ext>
            </p:extLst>
          </p:nvPr>
        </p:nvGraphicFramePr>
        <p:xfrm>
          <a:off x="69849" y="993666"/>
          <a:ext cx="12016016" cy="2534920"/>
        </p:xfrm>
        <a:graphic>
          <a:graphicData uri="http://schemas.openxmlformats.org/drawingml/2006/table">
            <a:tbl>
              <a:tblPr firstRow="1" bandRow="1">
                <a:tableStyleId>{5C22544A-7EE6-4342-B048-85BDC9FD1C3A}</a:tableStyleId>
              </a:tblPr>
              <a:tblGrid>
                <a:gridCol w="570790">
                  <a:extLst>
                    <a:ext uri="{9D8B030D-6E8A-4147-A177-3AD203B41FA5}">
                      <a16:colId xmlns="" xmlns:a16="http://schemas.microsoft.com/office/drawing/2014/main" val="365376176"/>
                    </a:ext>
                  </a:extLst>
                </a:gridCol>
                <a:gridCol w="1994076">
                  <a:extLst>
                    <a:ext uri="{9D8B030D-6E8A-4147-A177-3AD203B41FA5}">
                      <a16:colId xmlns="" xmlns:a16="http://schemas.microsoft.com/office/drawing/2014/main" val="1165434413"/>
                    </a:ext>
                  </a:extLst>
                </a:gridCol>
                <a:gridCol w="1296242">
                  <a:extLst>
                    <a:ext uri="{9D8B030D-6E8A-4147-A177-3AD203B41FA5}">
                      <a16:colId xmlns="" xmlns:a16="http://schemas.microsoft.com/office/drawing/2014/main" val="1537969679"/>
                    </a:ext>
                  </a:extLst>
                </a:gridCol>
                <a:gridCol w="8154908">
                  <a:extLst>
                    <a:ext uri="{9D8B030D-6E8A-4147-A177-3AD203B41FA5}">
                      <a16:colId xmlns="" xmlns:a16="http://schemas.microsoft.com/office/drawing/2014/main" val="414321270"/>
                    </a:ext>
                  </a:extLst>
                </a:gridCol>
              </a:tblGrid>
              <a:tr h="370840">
                <a:tc>
                  <a:txBody>
                    <a:bodyPr/>
                    <a:lstStyle/>
                    <a:p>
                      <a:pPr algn="ctr"/>
                      <a:r>
                        <a:rPr lang="en-US" sz="1700" b="1" dirty="0" smtClean="0">
                          <a:latin typeface="+mn-lt"/>
                        </a:rPr>
                        <a:t>No.</a:t>
                      </a:r>
                      <a:endParaRPr lang="en-US" sz="1700" b="1" dirty="0">
                        <a:latin typeface="+mn-lt"/>
                      </a:endParaRPr>
                    </a:p>
                  </a:txBody>
                  <a:tcPr>
                    <a:solidFill>
                      <a:schemeClr val="accent5">
                        <a:lumMod val="50000"/>
                      </a:schemeClr>
                    </a:solidFill>
                  </a:tcPr>
                </a:tc>
                <a:tc>
                  <a:txBody>
                    <a:bodyPr/>
                    <a:lstStyle/>
                    <a:p>
                      <a:pPr algn="ctr"/>
                      <a:r>
                        <a:rPr lang="en-US" sz="1700" b="1" dirty="0" err="1" smtClean="0">
                          <a:latin typeface="+mn-lt"/>
                        </a:rPr>
                        <a:t>Perbedaan</a:t>
                      </a:r>
                      <a:endParaRPr lang="en-US" sz="1700" b="1" dirty="0">
                        <a:latin typeface="+mn-lt"/>
                      </a:endParaRPr>
                    </a:p>
                  </a:txBody>
                  <a:tcPr>
                    <a:solidFill>
                      <a:schemeClr val="accent5">
                        <a:lumMod val="50000"/>
                      </a:schemeClr>
                    </a:solidFill>
                  </a:tcPr>
                </a:tc>
                <a:tc>
                  <a:txBody>
                    <a:bodyPr/>
                    <a:lstStyle/>
                    <a:p>
                      <a:pPr algn="ctr"/>
                      <a:r>
                        <a:rPr lang="en-US" sz="1700" b="1" dirty="0" smtClean="0">
                          <a:latin typeface="+mn-lt"/>
                        </a:rPr>
                        <a:t>PBM</a:t>
                      </a:r>
                      <a:endParaRPr lang="en-US" sz="1700" b="1" dirty="0">
                        <a:latin typeface="+mn-lt"/>
                      </a:endParaRPr>
                    </a:p>
                  </a:txBody>
                  <a:tcPr>
                    <a:solidFill>
                      <a:schemeClr val="accent5">
                        <a:lumMod val="50000"/>
                      </a:schemeClr>
                    </a:solidFill>
                  </a:tcPr>
                </a:tc>
                <a:tc>
                  <a:txBody>
                    <a:bodyPr/>
                    <a:lstStyle/>
                    <a:p>
                      <a:pPr algn="ctr"/>
                      <a:r>
                        <a:rPr lang="en-US" sz="1700" b="1" dirty="0" smtClean="0">
                          <a:latin typeface="+mn-lt"/>
                        </a:rPr>
                        <a:t>PMK</a:t>
                      </a:r>
                      <a:endParaRPr lang="en-US" sz="1700" b="1" dirty="0">
                        <a:latin typeface="+mn-lt"/>
                      </a:endParaRPr>
                    </a:p>
                  </a:txBody>
                  <a:tcPr>
                    <a:solidFill>
                      <a:schemeClr val="accent5">
                        <a:lumMod val="50000"/>
                      </a:schemeClr>
                    </a:solidFill>
                  </a:tcPr>
                </a:tc>
                <a:extLst>
                  <a:ext uri="{0D108BD9-81ED-4DB2-BD59-A6C34878D82A}">
                    <a16:rowId xmlns="" xmlns:a16="http://schemas.microsoft.com/office/drawing/2014/main" val="2321559228"/>
                  </a:ext>
                </a:extLst>
              </a:tr>
              <a:tr h="960120">
                <a:tc>
                  <a:txBody>
                    <a:bodyPr/>
                    <a:lstStyle/>
                    <a:p>
                      <a:pPr algn="ctr"/>
                      <a:r>
                        <a:rPr lang="en-US" sz="1700" b="0" dirty="0" smtClean="0">
                          <a:latin typeface="+mn-lt"/>
                        </a:rPr>
                        <a:t>3</a:t>
                      </a:r>
                      <a:endParaRPr lang="en-US" sz="1700" b="0" dirty="0">
                        <a:latin typeface="+mn-lt"/>
                      </a:endParaRPr>
                    </a:p>
                  </a:txBody>
                  <a:tcPr>
                    <a:solidFill>
                      <a:schemeClr val="accent1">
                        <a:lumMod val="20000"/>
                        <a:lumOff val="80000"/>
                      </a:schemeClr>
                    </a:solidFill>
                  </a:tcPr>
                </a:tc>
                <a:tc>
                  <a:txBody>
                    <a:bodyPr/>
                    <a:lstStyle/>
                    <a:p>
                      <a:pPr algn="just"/>
                      <a:r>
                        <a:rPr lang="en-US" sz="1700" b="0" dirty="0" smtClean="0">
                          <a:latin typeface="+mn-lt"/>
                        </a:rPr>
                        <a:t>Dana Lintas </a:t>
                      </a:r>
                      <a:r>
                        <a:rPr lang="en-US" sz="1700" b="0" dirty="0" err="1" smtClean="0">
                          <a:latin typeface="+mn-lt"/>
                        </a:rPr>
                        <a:t>Tahun</a:t>
                      </a:r>
                      <a:r>
                        <a:rPr lang="en-US" sz="1700" b="0" dirty="0" smtClean="0">
                          <a:latin typeface="+mn-lt"/>
                        </a:rPr>
                        <a:t> </a:t>
                      </a:r>
                      <a:r>
                        <a:rPr lang="en-US" sz="1700" b="0" dirty="0" err="1" smtClean="0">
                          <a:latin typeface="+mn-lt"/>
                        </a:rPr>
                        <a:t>Pekerjaan</a:t>
                      </a:r>
                      <a:r>
                        <a:rPr lang="en-US" sz="1700" b="0" dirty="0" smtClean="0">
                          <a:latin typeface="+mn-lt"/>
                        </a:rPr>
                        <a:t> </a:t>
                      </a:r>
                      <a:r>
                        <a:rPr lang="en-US" sz="1700" b="0" dirty="0" err="1" smtClean="0">
                          <a:latin typeface="+mn-lt"/>
                        </a:rPr>
                        <a:t>Sebelum</a:t>
                      </a:r>
                      <a:r>
                        <a:rPr lang="en-US" sz="1700" b="0" dirty="0" smtClean="0">
                          <a:latin typeface="+mn-lt"/>
                        </a:rPr>
                        <a:t> </a:t>
                      </a:r>
                      <a:r>
                        <a:rPr lang="en-US" sz="1700" b="0" dirty="0" err="1" smtClean="0">
                          <a:latin typeface="+mn-lt"/>
                        </a:rPr>
                        <a:t>Tahun</a:t>
                      </a:r>
                      <a:r>
                        <a:rPr lang="en-US" sz="1700" b="0" dirty="0" smtClean="0">
                          <a:latin typeface="+mn-lt"/>
                        </a:rPr>
                        <a:t> 2018</a:t>
                      </a:r>
                      <a:endParaRPr lang="en-US" sz="1700" b="0" dirty="0">
                        <a:latin typeface="+mn-lt"/>
                      </a:endParaRPr>
                    </a:p>
                  </a:txBody>
                  <a:tcPr>
                    <a:solidFill>
                      <a:schemeClr val="accent1">
                        <a:lumMod val="20000"/>
                        <a:lumOff val="80000"/>
                      </a:schemeClr>
                    </a:solidFill>
                  </a:tcPr>
                </a:tc>
                <a:tc>
                  <a:txBody>
                    <a:bodyPr/>
                    <a:lstStyle/>
                    <a:p>
                      <a:pPr marL="0" indent="0" algn="just">
                        <a:buFont typeface="+mj-lt"/>
                        <a:buNone/>
                      </a:pPr>
                      <a:r>
                        <a:rPr lang="en-US" sz="1700" b="0" dirty="0" err="1" smtClean="0">
                          <a:latin typeface="+mn-lt"/>
                        </a:rPr>
                        <a:t>Tidak</a:t>
                      </a:r>
                      <a:r>
                        <a:rPr lang="en-US" sz="1700" b="0" dirty="0" smtClean="0">
                          <a:latin typeface="+mn-lt"/>
                        </a:rPr>
                        <a:t> </a:t>
                      </a:r>
                      <a:r>
                        <a:rPr lang="en-US" sz="1700" b="0" dirty="0" err="1" smtClean="0">
                          <a:latin typeface="+mn-lt"/>
                        </a:rPr>
                        <a:t>diatur</a:t>
                      </a:r>
                      <a:endParaRPr lang="en-US" sz="1700" b="0" i="1" baseline="0" dirty="0" smtClean="0">
                        <a:latin typeface="+mn-lt"/>
                      </a:endParaRPr>
                    </a:p>
                  </a:txBody>
                  <a:tcPr>
                    <a:solidFill>
                      <a:schemeClr val="accent1">
                        <a:lumMod val="20000"/>
                        <a:lumOff val="80000"/>
                      </a:schemeClr>
                    </a:solidFill>
                  </a:tcPr>
                </a:tc>
                <a:tc>
                  <a:txBody>
                    <a:bodyPr/>
                    <a:lstStyle/>
                    <a:p>
                      <a:pPr marL="0" indent="0" algn="just">
                        <a:buFont typeface="+mj-lt"/>
                        <a:buNone/>
                      </a:pPr>
                      <a:r>
                        <a:rPr lang="en-US" sz="1700" b="0" dirty="0" err="1" smtClean="0">
                          <a:latin typeface="+mn-lt"/>
                        </a:rPr>
                        <a:t>Sisa</a:t>
                      </a:r>
                      <a:r>
                        <a:rPr lang="en-US" sz="1700" b="0" dirty="0" smtClean="0">
                          <a:latin typeface="+mn-lt"/>
                        </a:rPr>
                        <a:t> dana· </a:t>
                      </a:r>
                      <a:r>
                        <a:rPr lang="en-US" sz="1700" b="0" dirty="0" err="1" smtClean="0">
                          <a:latin typeface="+mn-lt"/>
                        </a:rPr>
                        <a:t>pengadaan</a:t>
                      </a:r>
                      <a:r>
                        <a:rPr lang="en-US" sz="1700" b="0" dirty="0" smtClean="0">
                          <a:latin typeface="+mn-lt"/>
                        </a:rPr>
                        <a:t> </a:t>
                      </a:r>
                      <a:r>
                        <a:rPr lang="en-US" sz="1700" b="0" dirty="0" err="1" smtClean="0">
                          <a:latin typeface="+mn-lt"/>
                        </a:rPr>
                        <a:t>Alutsista</a:t>
                      </a:r>
                      <a:r>
                        <a:rPr lang="en-US" sz="1700" b="0" dirty="0" smtClean="0">
                          <a:latin typeface="+mn-lt"/>
                        </a:rPr>
                        <a:t> </a:t>
                      </a:r>
                      <a:r>
                        <a:rPr lang="en-US" sz="1700" b="0" dirty="0" err="1" smtClean="0">
                          <a:latin typeface="+mn-lt"/>
                        </a:rPr>
                        <a:t>atas</a:t>
                      </a:r>
                      <a:r>
                        <a:rPr lang="en-US" sz="1700" b="0" dirty="0" smtClean="0">
                          <a:latin typeface="+mn-lt"/>
                        </a:rPr>
                        <a:t> </a:t>
                      </a:r>
                      <a:r>
                        <a:rPr lang="en-US" sz="1700" b="0" dirty="0" err="1" smtClean="0">
                          <a:latin typeface="+mn-lt"/>
                        </a:rPr>
                        <a:t>pekerjaan</a:t>
                      </a:r>
                      <a:r>
                        <a:rPr lang="en-US" sz="1700" b="0" dirty="0" smtClean="0">
                          <a:latin typeface="+mn-lt"/>
                        </a:rPr>
                        <a:t> yang </a:t>
                      </a:r>
                      <a:r>
                        <a:rPr lang="en-US" sz="1700" b="0" dirty="0" err="1" smtClean="0">
                          <a:latin typeface="+mn-lt"/>
                        </a:rPr>
                        <a:t>belum</a:t>
                      </a:r>
                      <a:r>
                        <a:rPr lang="en-US" sz="1700" b="0" dirty="0" smtClean="0">
                          <a:latin typeface="+mn-lt"/>
                        </a:rPr>
                        <a:t> </a:t>
                      </a:r>
                      <a:r>
                        <a:rPr lang="en-US" sz="1700" b="0" dirty="0" err="1" smtClean="0">
                          <a:latin typeface="+mn-lt"/>
                        </a:rPr>
                        <a:t>selesai</a:t>
                      </a:r>
                      <a:r>
                        <a:rPr lang="en-US" sz="1700" b="0" dirty="0" smtClean="0">
                          <a:latin typeface="+mn-lt"/>
                        </a:rPr>
                        <a:t> </a:t>
                      </a:r>
                      <a:r>
                        <a:rPr lang="en-US" sz="1700" b="0" dirty="0" err="1" smtClean="0">
                          <a:latin typeface="+mn-lt"/>
                        </a:rPr>
                        <a:t>sampai</a:t>
                      </a:r>
                      <a:r>
                        <a:rPr lang="en-US" sz="1700" b="0" dirty="0" smtClean="0">
                          <a:latin typeface="+mn-lt"/>
                        </a:rPr>
                        <a:t> </a:t>
                      </a:r>
                      <a:r>
                        <a:rPr lang="en-US" sz="1700" b="0" dirty="0" err="1" smtClean="0">
                          <a:latin typeface="+mn-lt"/>
                        </a:rPr>
                        <a:t>dengan</a:t>
                      </a:r>
                      <a:r>
                        <a:rPr lang="en-US" sz="1700" b="0" dirty="0" smtClean="0">
                          <a:latin typeface="+mn-lt"/>
                        </a:rPr>
                        <a:t> </a:t>
                      </a:r>
                      <a:r>
                        <a:rPr lang="en-US" sz="1700" b="0" dirty="0" err="1" smtClean="0">
                          <a:latin typeface="+mn-lt"/>
                        </a:rPr>
                        <a:t>tahun</a:t>
                      </a:r>
                      <a:r>
                        <a:rPr lang="en-US" sz="1700" b="0" dirty="0" smtClean="0">
                          <a:latin typeface="+mn-lt"/>
                        </a:rPr>
                        <a:t> </a:t>
                      </a:r>
                      <a:r>
                        <a:rPr lang="en-US" sz="1700" b="0" dirty="0" err="1" smtClean="0">
                          <a:latin typeface="+mn-lt"/>
                        </a:rPr>
                        <a:t>anggaran</a:t>
                      </a:r>
                      <a:r>
                        <a:rPr lang="en-US" sz="1700" b="0" dirty="0" smtClean="0">
                          <a:latin typeface="+mn-lt"/>
                        </a:rPr>
                        <a:t> 2017 </a:t>
                      </a:r>
                      <a:r>
                        <a:rPr lang="en-US" sz="1700" b="0" dirty="0" err="1" smtClean="0">
                          <a:latin typeface="+mn-lt"/>
                        </a:rPr>
                        <a:t>harus</a:t>
                      </a:r>
                      <a:r>
                        <a:rPr lang="en-US" sz="1700" b="0" dirty="0" smtClean="0">
                          <a:latin typeface="+mn-lt"/>
                        </a:rPr>
                        <a:t> </a:t>
                      </a:r>
                      <a:r>
                        <a:rPr lang="en-US" sz="1700" b="0" dirty="0" err="1" smtClean="0">
                          <a:latin typeface="+mn-lt"/>
                        </a:rPr>
                        <a:t>telah</a:t>
                      </a:r>
                      <a:r>
                        <a:rPr lang="en-US" sz="1700" b="0" dirty="0" smtClean="0">
                          <a:latin typeface="+mn-lt"/>
                        </a:rPr>
                        <a:t> </a:t>
                      </a:r>
                      <a:r>
                        <a:rPr lang="en-US" sz="1700" b="0" dirty="0" err="1" smtClean="0">
                          <a:latin typeface="+mn-lt"/>
                        </a:rPr>
                        <a:t>diselesaikan</a:t>
                      </a:r>
                      <a:r>
                        <a:rPr lang="en-US" sz="1700" b="0" dirty="0" smtClean="0">
                          <a:latin typeface="+mn-lt"/>
                        </a:rPr>
                        <a:t> </a:t>
                      </a:r>
                      <a:r>
                        <a:rPr lang="en-US" sz="1700" b="0" dirty="0" err="1" smtClean="0">
                          <a:latin typeface="+mn-lt"/>
                        </a:rPr>
                        <a:t>pembayarannya</a:t>
                      </a:r>
                      <a:r>
                        <a:rPr lang="en-US" sz="1700" b="0" dirty="0" smtClean="0">
                          <a:latin typeface="+mn-lt"/>
                        </a:rPr>
                        <a:t> </a:t>
                      </a:r>
                      <a:r>
                        <a:rPr lang="en-US" sz="1700" b="0" dirty="0" err="1" smtClean="0">
                          <a:latin typeface="+mn-lt"/>
                        </a:rPr>
                        <a:t>kepada</a:t>
                      </a:r>
                      <a:r>
                        <a:rPr lang="en-US" sz="1700" b="0" dirty="0" smtClean="0">
                          <a:latin typeface="+mn-lt"/>
                        </a:rPr>
                        <a:t> </a:t>
                      </a:r>
                      <a:r>
                        <a:rPr lang="en-US" sz="1700" b="0" dirty="0" err="1" smtClean="0">
                          <a:latin typeface="+mn-lt"/>
                        </a:rPr>
                        <a:t>penyedia</a:t>
                      </a:r>
                      <a:r>
                        <a:rPr lang="en-US" sz="1700" b="0" dirty="0" smtClean="0">
                          <a:latin typeface="+mn-lt"/>
                        </a:rPr>
                        <a:t> </a:t>
                      </a:r>
                      <a:r>
                        <a:rPr lang="en-US" sz="1700" b="0" dirty="0" err="1" smtClean="0">
                          <a:latin typeface="+mn-lt"/>
                        </a:rPr>
                        <a:t>barang</a:t>
                      </a:r>
                      <a:r>
                        <a:rPr lang="en-US" sz="1700" b="0" dirty="0" smtClean="0">
                          <a:latin typeface="+mn-lt"/>
                        </a:rPr>
                        <a:t> </a:t>
                      </a:r>
                      <a:r>
                        <a:rPr lang="en-US" sz="1700" b="0" dirty="0" err="1" smtClean="0">
                          <a:latin typeface="+mn-lt"/>
                        </a:rPr>
                        <a:t>berdasarkan</a:t>
                      </a:r>
                      <a:r>
                        <a:rPr lang="en-US" sz="1700" b="0" dirty="0" smtClean="0">
                          <a:latin typeface="+mn-lt"/>
                        </a:rPr>
                        <a:t> BAST </a:t>
                      </a:r>
                      <a:r>
                        <a:rPr lang="en-US" sz="1700" b="0" dirty="0" err="1" smtClean="0">
                          <a:latin typeface="+mn-lt"/>
                        </a:rPr>
                        <a:t>dan</a:t>
                      </a:r>
                      <a:r>
                        <a:rPr lang="en-US" sz="1700" b="0" dirty="0" smtClean="0">
                          <a:latin typeface="+mn-lt"/>
                        </a:rPr>
                        <a:t>/ </a:t>
                      </a:r>
                      <a:r>
                        <a:rPr lang="en-US" sz="1700" b="0" dirty="0" err="1" smtClean="0">
                          <a:latin typeface="+mn-lt"/>
                        </a:rPr>
                        <a:t>atau</a:t>
                      </a:r>
                      <a:r>
                        <a:rPr lang="en-US" sz="1700" b="0" dirty="0" smtClean="0">
                          <a:latin typeface="+mn-lt"/>
                        </a:rPr>
                        <a:t> BAPP </a:t>
                      </a:r>
                      <a:r>
                        <a:rPr lang="en-US" sz="1700" b="0" dirty="0" err="1" smtClean="0">
                          <a:latin typeface="+mn-lt"/>
                        </a:rPr>
                        <a:t>palihg</a:t>
                      </a:r>
                      <a:r>
                        <a:rPr lang="en-US" sz="1700" b="0" dirty="0" smtClean="0">
                          <a:latin typeface="+mn-lt"/>
                        </a:rPr>
                        <a:t> </a:t>
                      </a:r>
                      <a:r>
                        <a:rPr lang="en-US" sz="1700" b="0" dirty="0" err="1" smtClean="0">
                          <a:latin typeface="+mn-lt"/>
                        </a:rPr>
                        <a:t>lambat</a:t>
                      </a:r>
                      <a:r>
                        <a:rPr lang="en-US" sz="1700" b="0" dirty="0" smtClean="0">
                          <a:latin typeface="+mn-lt"/>
                        </a:rPr>
                        <a:t> </a:t>
                      </a:r>
                      <a:r>
                        <a:rPr lang="en-US" sz="1700" b="0" dirty="0" err="1" smtClean="0">
                          <a:latin typeface="+mn-lt"/>
                        </a:rPr>
                        <a:t>pada</a:t>
                      </a:r>
                      <a:r>
                        <a:rPr lang="en-US" sz="1700" b="0" dirty="0" smtClean="0">
                          <a:latin typeface="+mn-lt"/>
                        </a:rPr>
                        <a:t> </a:t>
                      </a:r>
                      <a:r>
                        <a:rPr lang="en-US" sz="1700" b="0" dirty="0" err="1" smtClean="0">
                          <a:latin typeface="+mn-lt"/>
                        </a:rPr>
                        <a:t>akhir</a:t>
                      </a:r>
                      <a:r>
                        <a:rPr lang="en-US" sz="1700" b="0" dirty="0" smtClean="0">
                          <a:latin typeface="+mn-lt"/>
                        </a:rPr>
                        <a:t> </a:t>
                      </a:r>
                      <a:r>
                        <a:rPr lang="en-US" sz="1700" b="0" dirty="0" err="1" smtClean="0">
                          <a:latin typeface="+mn-lt"/>
                        </a:rPr>
                        <a:t>tahun</a:t>
                      </a:r>
                      <a:r>
                        <a:rPr lang="en-US" sz="1700" b="0" dirty="0" smtClean="0">
                          <a:latin typeface="+mn-lt"/>
                        </a:rPr>
                        <a:t> </a:t>
                      </a:r>
                      <a:r>
                        <a:rPr lang="en-US" sz="1700" b="0" dirty="0" err="1" smtClean="0">
                          <a:latin typeface="+mn-lt"/>
                        </a:rPr>
                        <a:t>anggaran</a:t>
                      </a:r>
                      <a:r>
                        <a:rPr lang="en-US" sz="1700" b="0" dirty="0" smtClean="0">
                          <a:latin typeface="+mn-lt"/>
                        </a:rPr>
                        <a:t> 2018. </a:t>
                      </a:r>
                      <a:r>
                        <a:rPr lang="en-US" sz="1700" b="0" dirty="0" err="1" smtClean="0">
                          <a:latin typeface="+mn-lt"/>
                        </a:rPr>
                        <a:t>Dalam</a:t>
                      </a:r>
                      <a:r>
                        <a:rPr lang="en-US" sz="1700" b="0" dirty="0" smtClean="0">
                          <a:latin typeface="+mn-lt"/>
                        </a:rPr>
                        <a:t> </a:t>
                      </a:r>
                      <a:r>
                        <a:rPr lang="en-US" sz="1700" b="0" dirty="0" err="1" smtClean="0">
                          <a:latin typeface="+mn-lt"/>
                        </a:rPr>
                        <a:t>hal</a:t>
                      </a:r>
                      <a:r>
                        <a:rPr lang="en-US" sz="1700" b="0" dirty="0" smtClean="0">
                          <a:latin typeface="+mn-lt"/>
                        </a:rPr>
                        <a:t> </a:t>
                      </a:r>
                      <a:r>
                        <a:rPr lang="en-US" sz="1700" b="0" dirty="0" err="1" smtClean="0">
                          <a:latin typeface="+mn-lt"/>
                        </a:rPr>
                        <a:t>sampai</a:t>
                      </a:r>
                      <a:r>
                        <a:rPr lang="en-US" sz="1700" b="0" dirty="0" smtClean="0">
                          <a:latin typeface="+mn-lt"/>
                        </a:rPr>
                        <a:t> </a:t>
                      </a:r>
                      <a:r>
                        <a:rPr lang="en-US" sz="1700" b="0" dirty="0" err="1" smtClean="0">
                          <a:latin typeface="+mn-lt"/>
                        </a:rPr>
                        <a:t>dengan</a:t>
                      </a:r>
                      <a:r>
                        <a:rPr lang="en-US" sz="1700" b="0" dirty="0" smtClean="0">
                          <a:latin typeface="+mn-lt"/>
                        </a:rPr>
                        <a:t> </a:t>
                      </a:r>
                      <a:r>
                        <a:rPr lang="en-US" sz="1700" b="0" dirty="0" err="1" smtClean="0">
                          <a:latin typeface="+mn-lt"/>
                        </a:rPr>
                        <a:t>akhir</a:t>
                      </a:r>
                      <a:r>
                        <a:rPr lang="en-US" sz="1700" b="0" dirty="0" smtClean="0">
                          <a:latin typeface="+mn-lt"/>
                        </a:rPr>
                        <a:t> </a:t>
                      </a:r>
                      <a:r>
                        <a:rPr lang="en-US" sz="1700" b="0" dirty="0" err="1" smtClean="0">
                          <a:latin typeface="+mn-lt"/>
                        </a:rPr>
                        <a:t>tahun</a:t>
                      </a:r>
                      <a:r>
                        <a:rPr lang="en-US" sz="1700" b="0" dirty="0" smtClean="0">
                          <a:latin typeface="+mn-lt"/>
                        </a:rPr>
                        <a:t> 2018 </a:t>
                      </a:r>
                      <a:r>
                        <a:rPr lang="en-US" sz="1700" b="0" dirty="0" err="1" smtClean="0">
                          <a:latin typeface="+mn-lt"/>
                        </a:rPr>
                        <a:t>masih</a:t>
                      </a:r>
                      <a:r>
                        <a:rPr lang="en-US" sz="1700" b="0" dirty="0" smtClean="0">
                          <a:latin typeface="+mn-lt"/>
                        </a:rPr>
                        <a:t> </a:t>
                      </a:r>
                      <a:r>
                        <a:rPr lang="en-US" sz="1700" b="0" dirty="0" err="1" smtClean="0">
                          <a:latin typeface="+mn-lt"/>
                        </a:rPr>
                        <a:t>terdapat</a:t>
                      </a:r>
                      <a:r>
                        <a:rPr lang="en-US" sz="1700" b="0" dirty="0" smtClean="0">
                          <a:latin typeface="+mn-lt"/>
                        </a:rPr>
                        <a:t> </a:t>
                      </a:r>
                      <a:r>
                        <a:rPr lang="en-US" sz="1700" b="0" dirty="0" err="1" smtClean="0">
                          <a:latin typeface="+mn-lt"/>
                        </a:rPr>
                        <a:t>saldo</a:t>
                      </a:r>
                      <a:r>
                        <a:rPr lang="en-US" sz="1700" b="0" dirty="0" smtClean="0">
                          <a:latin typeface="+mn-lt"/>
                        </a:rPr>
                        <a:t> </a:t>
                      </a:r>
                      <a:r>
                        <a:rPr lang="en-US" sz="1700" b="0" dirty="0" err="1" smtClean="0">
                          <a:latin typeface="+mn-lt"/>
                        </a:rPr>
                        <a:t>atas</a:t>
                      </a:r>
                      <a:r>
                        <a:rPr lang="en-US" sz="1700" b="0" dirty="0" smtClean="0">
                          <a:latin typeface="+mn-lt"/>
                        </a:rPr>
                        <a:t> </a:t>
                      </a:r>
                      <a:r>
                        <a:rPr lang="en-US" sz="1700" b="0" dirty="0" err="1" smtClean="0">
                          <a:latin typeface="+mn-lt"/>
                        </a:rPr>
                        <a:t>sisa</a:t>
                      </a:r>
                      <a:r>
                        <a:rPr lang="en-US" sz="1700" b="0" dirty="0" smtClean="0">
                          <a:latin typeface="+mn-lt"/>
                        </a:rPr>
                        <a:t> dana </a:t>
                      </a:r>
                      <a:r>
                        <a:rPr lang="en-US" sz="1700" b="0" dirty="0" err="1" smtClean="0">
                          <a:latin typeface="+mn-lt"/>
                        </a:rPr>
                        <a:t>maka</a:t>
                      </a:r>
                      <a:r>
                        <a:rPr lang="en-US" sz="1700" b="0" dirty="0" smtClean="0">
                          <a:latin typeface="+mn-lt"/>
                        </a:rPr>
                        <a:t> </a:t>
                      </a:r>
                      <a:r>
                        <a:rPr lang="en-US" sz="1700" b="0" dirty="0" err="1" smtClean="0">
                          <a:latin typeface="+mn-lt"/>
                        </a:rPr>
                        <a:t>harus</a:t>
                      </a:r>
                      <a:r>
                        <a:rPr lang="en-US" sz="1700" b="0" dirty="0" smtClean="0">
                          <a:latin typeface="+mn-lt"/>
                        </a:rPr>
                        <a:t> </a:t>
                      </a:r>
                      <a:r>
                        <a:rPr lang="en-US" sz="1700" b="0" dirty="0" err="1" smtClean="0">
                          <a:latin typeface="+mn-lt"/>
                        </a:rPr>
                        <a:t>disetor</a:t>
                      </a:r>
                      <a:r>
                        <a:rPr lang="en-US" sz="1700" b="0" dirty="0" smtClean="0">
                          <a:latin typeface="+mn-lt"/>
                        </a:rPr>
                        <a:t> </a:t>
                      </a:r>
                      <a:r>
                        <a:rPr lang="en-US" sz="1700" b="0" dirty="0" err="1" smtClean="0">
                          <a:latin typeface="+mn-lt"/>
                        </a:rPr>
                        <a:t>ke</a:t>
                      </a:r>
                      <a:r>
                        <a:rPr lang="en-US" sz="1700" b="0" dirty="0" smtClean="0">
                          <a:latin typeface="+mn-lt"/>
                        </a:rPr>
                        <a:t> </a:t>
                      </a:r>
                      <a:r>
                        <a:rPr lang="en-US" sz="1700" b="0" dirty="0" err="1" smtClean="0">
                          <a:latin typeface="+mn-lt"/>
                        </a:rPr>
                        <a:t>kas</a:t>
                      </a:r>
                      <a:r>
                        <a:rPr lang="en-US" sz="1700" b="0" dirty="0" smtClean="0">
                          <a:latin typeface="+mn-lt"/>
                        </a:rPr>
                        <a:t> </a:t>
                      </a:r>
                      <a:r>
                        <a:rPr lang="en-US" sz="1700" b="0" dirty="0" err="1" smtClean="0">
                          <a:latin typeface="+mn-lt"/>
                        </a:rPr>
                        <a:t>negara</a:t>
                      </a:r>
                      <a:r>
                        <a:rPr lang="en-US" sz="1700" b="0" dirty="0" smtClean="0">
                          <a:latin typeface="+mn-lt"/>
                        </a:rPr>
                        <a:t> paling </a:t>
                      </a:r>
                      <a:r>
                        <a:rPr lang="en-US" sz="1700" b="0" dirty="0" err="1" smtClean="0">
                          <a:latin typeface="+mn-lt"/>
                        </a:rPr>
                        <a:t>lambat</a:t>
                      </a:r>
                      <a:r>
                        <a:rPr lang="en-US" sz="1700" b="0" dirty="0" smtClean="0">
                          <a:latin typeface="+mn-lt"/>
                        </a:rPr>
                        <a:t> </a:t>
                      </a:r>
                      <a:r>
                        <a:rPr lang="en-US" sz="1700" b="0" dirty="0" err="1" smtClean="0">
                          <a:latin typeface="+mn-lt"/>
                        </a:rPr>
                        <a:t>tanggal</a:t>
                      </a:r>
                      <a:r>
                        <a:rPr lang="en-US" sz="1700" b="0" dirty="0" smtClean="0">
                          <a:latin typeface="+mn-lt"/>
                        </a:rPr>
                        <a:t> 31 </a:t>
                      </a:r>
                      <a:r>
                        <a:rPr lang="en-US" sz="1700" b="0" dirty="0" err="1" smtClean="0">
                          <a:latin typeface="+mn-lt"/>
                        </a:rPr>
                        <a:t>Desember</a:t>
                      </a:r>
                      <a:r>
                        <a:rPr lang="en-US" sz="1700" b="0" dirty="0" smtClean="0">
                          <a:latin typeface="+mn-lt"/>
                        </a:rPr>
                        <a:t> 2018. </a:t>
                      </a:r>
                    </a:p>
                    <a:p>
                      <a:pPr marL="0" indent="0" algn="just">
                        <a:buFont typeface="+mj-lt"/>
                        <a:buNone/>
                      </a:pPr>
                      <a:endParaRPr lang="en-US" sz="1700" b="0" dirty="0" smtClean="0">
                        <a:latin typeface="+mn-lt"/>
                      </a:endParaRPr>
                    </a:p>
                    <a:p>
                      <a:pPr marL="0" indent="0" algn="just">
                        <a:buFont typeface="+mj-lt"/>
                        <a:buNone/>
                      </a:pPr>
                      <a:r>
                        <a:rPr lang="en-US" sz="1700" b="0" dirty="0" err="1" smtClean="0">
                          <a:latin typeface="+mn-lt"/>
                        </a:rPr>
                        <a:t>Peraturan</a:t>
                      </a:r>
                      <a:r>
                        <a:rPr lang="en-US" sz="1700" b="0" dirty="0" smtClean="0">
                          <a:latin typeface="+mn-lt"/>
                        </a:rPr>
                        <a:t> </a:t>
                      </a:r>
                      <a:r>
                        <a:rPr lang="en-US" sz="1700" b="0" dirty="0" err="1" smtClean="0">
                          <a:latin typeface="+mn-lt"/>
                        </a:rPr>
                        <a:t>Peralihan</a:t>
                      </a:r>
                      <a:r>
                        <a:rPr lang="en-US" sz="1700" b="0" dirty="0" smtClean="0">
                          <a:latin typeface="+mn-lt"/>
                        </a:rPr>
                        <a:t> </a:t>
                      </a:r>
                    </a:p>
                    <a:p>
                      <a:pPr marL="0" indent="0" algn="just">
                        <a:buFont typeface="+mj-lt"/>
                        <a:buNone/>
                      </a:pPr>
                      <a:r>
                        <a:rPr lang="en-US" sz="1700" b="0" i="1" dirty="0" smtClean="0">
                          <a:solidFill>
                            <a:srgbClr val="C00000"/>
                          </a:solidFill>
                          <a:latin typeface="+mn-lt"/>
                        </a:rPr>
                        <a:t>(</a:t>
                      </a:r>
                      <a:r>
                        <a:rPr lang="en-US" sz="1700" b="0" i="1" dirty="0" err="1" smtClean="0">
                          <a:solidFill>
                            <a:srgbClr val="C00000"/>
                          </a:solidFill>
                          <a:latin typeface="+mn-lt"/>
                        </a:rPr>
                        <a:t>Pasal</a:t>
                      </a:r>
                      <a:r>
                        <a:rPr lang="en-US" sz="1700" b="0" i="1" dirty="0" smtClean="0">
                          <a:solidFill>
                            <a:srgbClr val="C00000"/>
                          </a:solidFill>
                          <a:latin typeface="+mn-lt"/>
                        </a:rPr>
                        <a:t> 82, </a:t>
                      </a:r>
                      <a:r>
                        <a:rPr lang="en-US" sz="1700" b="0" i="1" dirty="0" err="1" smtClean="0">
                          <a:solidFill>
                            <a:srgbClr val="C00000"/>
                          </a:solidFill>
                          <a:latin typeface="+mn-lt"/>
                        </a:rPr>
                        <a:t>Pasal</a:t>
                      </a:r>
                      <a:r>
                        <a:rPr lang="en-US" sz="1700" b="0" i="1" baseline="0" dirty="0" smtClean="0">
                          <a:solidFill>
                            <a:srgbClr val="C00000"/>
                          </a:solidFill>
                          <a:latin typeface="+mn-lt"/>
                        </a:rPr>
                        <a:t> 83 </a:t>
                      </a:r>
                      <a:r>
                        <a:rPr lang="en-US" sz="1700" b="0" i="1" baseline="0" dirty="0" err="1" smtClean="0">
                          <a:solidFill>
                            <a:srgbClr val="C00000"/>
                          </a:solidFill>
                          <a:latin typeface="+mn-lt"/>
                        </a:rPr>
                        <a:t>ayat</a:t>
                      </a:r>
                      <a:r>
                        <a:rPr lang="en-US" sz="1700" b="0" i="1" baseline="0" dirty="0" smtClean="0">
                          <a:solidFill>
                            <a:srgbClr val="C00000"/>
                          </a:solidFill>
                          <a:latin typeface="+mn-lt"/>
                        </a:rPr>
                        <a:t> (1), </a:t>
                      </a:r>
                      <a:r>
                        <a:rPr lang="en-US" sz="1700" b="0" i="1" baseline="0" dirty="0" err="1" smtClean="0">
                          <a:solidFill>
                            <a:srgbClr val="C00000"/>
                          </a:solidFill>
                          <a:latin typeface="+mn-lt"/>
                        </a:rPr>
                        <a:t>Pasal</a:t>
                      </a:r>
                      <a:r>
                        <a:rPr lang="en-US" sz="1700" b="0" i="1" baseline="0" dirty="0" smtClean="0">
                          <a:solidFill>
                            <a:srgbClr val="C00000"/>
                          </a:solidFill>
                          <a:latin typeface="+mn-lt"/>
                        </a:rPr>
                        <a:t> 91 </a:t>
                      </a:r>
                      <a:r>
                        <a:rPr lang="en-US" sz="1700" b="0" i="1" baseline="0" dirty="0" err="1" smtClean="0">
                          <a:solidFill>
                            <a:srgbClr val="C00000"/>
                          </a:solidFill>
                          <a:latin typeface="+mn-lt"/>
                        </a:rPr>
                        <a:t>ayat</a:t>
                      </a:r>
                      <a:r>
                        <a:rPr lang="en-US" sz="1700" b="0" i="1" baseline="0" dirty="0" smtClean="0">
                          <a:solidFill>
                            <a:srgbClr val="C00000"/>
                          </a:solidFill>
                          <a:latin typeface="+mn-lt"/>
                        </a:rPr>
                        <a:t> (1), (2)</a:t>
                      </a:r>
                      <a:r>
                        <a:rPr lang="en-US" sz="1700" b="0" i="1" dirty="0" smtClean="0">
                          <a:solidFill>
                            <a:srgbClr val="C00000"/>
                          </a:solidFill>
                          <a:latin typeface="+mn-lt"/>
                        </a:rPr>
                        <a:t>)</a:t>
                      </a:r>
                      <a:endParaRPr lang="en-US" sz="1700" b="0" i="1" dirty="0">
                        <a:solidFill>
                          <a:srgbClr val="C00000"/>
                        </a:solidFill>
                        <a:latin typeface="+mn-lt"/>
                      </a:endParaRPr>
                    </a:p>
                  </a:txBody>
                  <a:tcPr>
                    <a:solidFill>
                      <a:schemeClr val="accent1">
                        <a:lumMod val="20000"/>
                        <a:lumOff val="80000"/>
                      </a:schemeClr>
                    </a:solidFill>
                  </a:tcPr>
                </a:tc>
                <a:extLst>
                  <a:ext uri="{0D108BD9-81ED-4DB2-BD59-A6C34878D82A}">
                    <a16:rowId xmlns="" xmlns:a16="http://schemas.microsoft.com/office/drawing/2014/main" val="11826385"/>
                  </a:ext>
                </a:extLst>
              </a:tr>
            </a:tbl>
          </a:graphicData>
        </a:graphic>
      </p:graphicFrame>
      <p:sp>
        <p:nvSpPr>
          <p:cNvPr id="11" name="TextBox 10"/>
          <p:cNvSpPr txBox="1"/>
          <p:nvPr/>
        </p:nvSpPr>
        <p:spPr>
          <a:xfrm>
            <a:off x="-50802" y="3678961"/>
            <a:ext cx="12136667" cy="3431709"/>
          </a:xfrm>
          <a:prstGeom prst="rect">
            <a:avLst/>
          </a:prstGeom>
          <a:noFill/>
        </p:spPr>
        <p:txBody>
          <a:bodyPr wrap="square" rtlCol="0">
            <a:spAutoFit/>
          </a:bodyPr>
          <a:lstStyle/>
          <a:p>
            <a:pPr marL="285750" indent="-285750" algn="just">
              <a:buFont typeface="Wingdings" panose="05000000000000000000" pitchFamily="2" charset="2"/>
              <a:buChar char="ü"/>
            </a:pPr>
            <a:r>
              <a:rPr lang="en-US" dirty="0" err="1">
                <a:solidFill>
                  <a:srgbClr val="FF0000"/>
                </a:solidFill>
              </a:rPr>
              <a:t>Pekerjaan</a:t>
            </a:r>
            <a:r>
              <a:rPr lang="en-US" dirty="0">
                <a:solidFill>
                  <a:srgbClr val="FF0000"/>
                </a:solidFill>
              </a:rPr>
              <a:t> </a:t>
            </a:r>
            <a:r>
              <a:rPr lang="en-US" dirty="0" err="1">
                <a:solidFill>
                  <a:srgbClr val="FF0000"/>
                </a:solidFill>
              </a:rPr>
              <a:t>kontrak</a:t>
            </a:r>
            <a:r>
              <a:rPr lang="en-US" dirty="0">
                <a:solidFill>
                  <a:srgbClr val="FF0000"/>
                </a:solidFill>
              </a:rPr>
              <a:t> </a:t>
            </a:r>
            <a:r>
              <a:rPr lang="en-US" dirty="0" err="1">
                <a:solidFill>
                  <a:srgbClr val="FF0000"/>
                </a:solidFill>
              </a:rPr>
              <a:t>tahunan</a:t>
            </a:r>
            <a:r>
              <a:rPr lang="en-US" dirty="0">
                <a:solidFill>
                  <a:srgbClr val="FF0000"/>
                </a:solidFill>
              </a:rPr>
              <a:t> </a:t>
            </a:r>
            <a:r>
              <a:rPr lang="en-US" dirty="0" err="1">
                <a:solidFill>
                  <a:srgbClr val="FF0000"/>
                </a:solidFill>
              </a:rPr>
              <a:t>pengadaan</a:t>
            </a:r>
            <a:r>
              <a:rPr lang="en-US" dirty="0">
                <a:solidFill>
                  <a:srgbClr val="FF0000"/>
                </a:solidFill>
              </a:rPr>
              <a:t> </a:t>
            </a:r>
            <a:r>
              <a:rPr lang="en-US" dirty="0" err="1">
                <a:solidFill>
                  <a:srgbClr val="FF0000"/>
                </a:solidFill>
              </a:rPr>
              <a:t>barang</a:t>
            </a:r>
            <a:r>
              <a:rPr lang="en-US" dirty="0">
                <a:solidFill>
                  <a:srgbClr val="FF0000"/>
                </a:solidFill>
              </a:rPr>
              <a:t>/</a:t>
            </a:r>
            <a:r>
              <a:rPr lang="en-US" dirty="0" err="1">
                <a:solidFill>
                  <a:srgbClr val="FF0000"/>
                </a:solidFill>
              </a:rPr>
              <a:t>jasa</a:t>
            </a:r>
            <a:r>
              <a:rPr lang="en-US" dirty="0">
                <a:solidFill>
                  <a:srgbClr val="FF0000"/>
                </a:solidFill>
              </a:rPr>
              <a:t> </a:t>
            </a:r>
            <a:r>
              <a:rPr lang="en-US" dirty="0" err="1">
                <a:solidFill>
                  <a:srgbClr val="FF0000"/>
                </a:solidFill>
              </a:rPr>
              <a:t>Alutsista</a:t>
            </a:r>
            <a:r>
              <a:rPr lang="en-US" dirty="0">
                <a:solidFill>
                  <a:srgbClr val="FF0000"/>
                </a:solidFill>
              </a:rPr>
              <a:t> </a:t>
            </a:r>
            <a:r>
              <a:rPr lang="en-US" dirty="0" err="1">
                <a:solidFill>
                  <a:srgbClr val="FF0000"/>
                </a:solidFill>
              </a:rPr>
              <a:t>dapat</a:t>
            </a:r>
            <a:r>
              <a:rPr lang="en-US" dirty="0">
                <a:solidFill>
                  <a:srgbClr val="FF0000"/>
                </a:solidFill>
              </a:rPr>
              <a:t> </a:t>
            </a:r>
            <a:r>
              <a:rPr lang="en-US" dirty="0" err="1">
                <a:solidFill>
                  <a:srgbClr val="FF0000"/>
                </a:solidFill>
              </a:rPr>
              <a:t>dilanjutkan</a:t>
            </a:r>
            <a:r>
              <a:rPr lang="en-US" dirty="0">
                <a:solidFill>
                  <a:srgbClr val="FF0000"/>
                </a:solidFill>
              </a:rPr>
              <a:t> </a:t>
            </a:r>
            <a:r>
              <a:rPr lang="en-US" dirty="0" err="1">
                <a:solidFill>
                  <a:srgbClr val="FF0000"/>
                </a:solidFill>
              </a:rPr>
              <a:t>ke</a:t>
            </a:r>
            <a:r>
              <a:rPr lang="en-US" dirty="0">
                <a:solidFill>
                  <a:srgbClr val="FF0000"/>
                </a:solidFill>
              </a:rPr>
              <a:t> </a:t>
            </a:r>
            <a:r>
              <a:rPr lang="en-US" dirty="0" err="1">
                <a:solidFill>
                  <a:srgbClr val="FF0000"/>
                </a:solidFill>
              </a:rPr>
              <a:t>tahun</a:t>
            </a:r>
            <a:r>
              <a:rPr lang="en-US" dirty="0">
                <a:solidFill>
                  <a:srgbClr val="FF0000"/>
                </a:solidFill>
              </a:rPr>
              <a:t> </a:t>
            </a:r>
            <a:r>
              <a:rPr lang="en-US" dirty="0" err="1">
                <a:solidFill>
                  <a:srgbClr val="FF0000"/>
                </a:solidFill>
              </a:rPr>
              <a:t>anggaran</a:t>
            </a:r>
            <a:r>
              <a:rPr lang="en-US" dirty="0">
                <a:solidFill>
                  <a:srgbClr val="FF0000"/>
                </a:solidFill>
              </a:rPr>
              <a:t> </a:t>
            </a:r>
            <a:r>
              <a:rPr lang="en-US" dirty="0" err="1">
                <a:solidFill>
                  <a:srgbClr val="FF0000"/>
                </a:solidFill>
              </a:rPr>
              <a:t>berikutnya</a:t>
            </a:r>
            <a:r>
              <a:rPr lang="en-US" dirty="0">
                <a:solidFill>
                  <a:srgbClr val="FF0000"/>
                </a:solidFill>
              </a:rPr>
              <a:t> paling lama </a:t>
            </a:r>
            <a:r>
              <a:rPr lang="en-US" dirty="0" err="1" smtClean="0">
                <a:solidFill>
                  <a:srgbClr val="FF0000"/>
                </a:solidFill>
              </a:rPr>
              <a:t>enam</a:t>
            </a:r>
            <a:r>
              <a:rPr lang="en-US" dirty="0" smtClean="0">
                <a:solidFill>
                  <a:srgbClr val="FF0000"/>
                </a:solidFill>
              </a:rPr>
              <a:t> </a:t>
            </a:r>
            <a:r>
              <a:rPr lang="en-US" dirty="0" err="1" smtClean="0">
                <a:solidFill>
                  <a:srgbClr val="FF0000"/>
                </a:solidFill>
              </a:rPr>
              <a:t>bulan</a:t>
            </a:r>
            <a:r>
              <a:rPr lang="en-US" dirty="0" smtClean="0">
                <a:solidFill>
                  <a:srgbClr val="FF0000"/>
                </a:solidFill>
              </a:rPr>
              <a:t> </a:t>
            </a:r>
            <a:r>
              <a:rPr lang="en-US" dirty="0" err="1">
                <a:solidFill>
                  <a:srgbClr val="FF0000"/>
                </a:solidFill>
              </a:rPr>
              <a:t>terhitung</a:t>
            </a:r>
            <a:r>
              <a:rPr lang="en-US" dirty="0">
                <a:solidFill>
                  <a:srgbClr val="FF0000"/>
                </a:solidFill>
              </a:rPr>
              <a:t> </a:t>
            </a:r>
            <a:r>
              <a:rPr lang="en-US" dirty="0" err="1">
                <a:solidFill>
                  <a:srgbClr val="FF0000"/>
                </a:solidFill>
              </a:rPr>
              <a:t>sejak</a:t>
            </a:r>
            <a:r>
              <a:rPr lang="en-US" dirty="0">
                <a:solidFill>
                  <a:srgbClr val="FF0000"/>
                </a:solidFill>
              </a:rPr>
              <a:t> </a:t>
            </a:r>
            <a:r>
              <a:rPr lang="en-US" dirty="0" err="1">
                <a:solidFill>
                  <a:srgbClr val="FF0000"/>
                </a:solidFill>
              </a:rPr>
              <a:t>berakhirnya</a:t>
            </a:r>
            <a:r>
              <a:rPr lang="en-US" dirty="0">
                <a:solidFill>
                  <a:srgbClr val="FF0000"/>
                </a:solidFill>
              </a:rPr>
              <a:t> </a:t>
            </a:r>
            <a:r>
              <a:rPr lang="en-US" dirty="0" err="1">
                <a:solidFill>
                  <a:srgbClr val="FF0000"/>
                </a:solidFill>
              </a:rPr>
              <a:t>tahun</a:t>
            </a:r>
            <a:r>
              <a:rPr lang="en-US" dirty="0">
                <a:solidFill>
                  <a:srgbClr val="FF0000"/>
                </a:solidFill>
              </a:rPr>
              <a:t> </a:t>
            </a:r>
            <a:r>
              <a:rPr lang="en-US" dirty="0" err="1" smtClean="0">
                <a:solidFill>
                  <a:srgbClr val="FF0000"/>
                </a:solidFill>
              </a:rPr>
              <a:t>anggaran</a:t>
            </a:r>
            <a:r>
              <a:rPr lang="en-US" dirty="0" smtClean="0">
                <a:solidFill>
                  <a:srgbClr val="FF0000"/>
                </a:solidFill>
              </a:rPr>
              <a:t>, </a:t>
            </a:r>
            <a:r>
              <a:rPr lang="en-US" dirty="0" err="1" smtClean="0">
                <a:solidFill>
                  <a:srgbClr val="FF0000"/>
                </a:solidFill>
              </a:rPr>
              <a:t>jika</a:t>
            </a:r>
            <a:r>
              <a:rPr lang="en-US" dirty="0" smtClean="0">
                <a:solidFill>
                  <a:srgbClr val="FF0000"/>
                </a:solidFill>
              </a:rPr>
              <a:t> </a:t>
            </a:r>
            <a:r>
              <a:rPr lang="en-US" dirty="0" err="1" smtClean="0">
                <a:solidFill>
                  <a:srgbClr val="FF0000"/>
                </a:solidFill>
              </a:rPr>
              <a:t>belum</a:t>
            </a:r>
            <a:r>
              <a:rPr lang="en-US" dirty="0" smtClean="0">
                <a:solidFill>
                  <a:srgbClr val="FF0000"/>
                </a:solidFill>
              </a:rPr>
              <a:t> </a:t>
            </a:r>
            <a:r>
              <a:rPr lang="en-US" dirty="0" err="1" smtClean="0">
                <a:solidFill>
                  <a:srgbClr val="FF0000"/>
                </a:solidFill>
              </a:rPr>
              <a:t>selesai</a:t>
            </a:r>
            <a:r>
              <a:rPr lang="en-US" dirty="0" smtClean="0">
                <a:solidFill>
                  <a:srgbClr val="FF0000"/>
                </a:solidFill>
              </a:rPr>
              <a:t> </a:t>
            </a:r>
            <a:r>
              <a:rPr lang="sv-SE" dirty="0">
                <a:solidFill>
                  <a:srgbClr val="FF0000"/>
                </a:solidFill>
              </a:rPr>
              <a:t>dapat di perpanjang paling lama </a:t>
            </a:r>
            <a:r>
              <a:rPr lang="sv-SE" dirty="0" smtClean="0">
                <a:solidFill>
                  <a:srgbClr val="FF0000"/>
                </a:solidFill>
              </a:rPr>
              <a:t>lima </a:t>
            </a:r>
            <a:r>
              <a:rPr lang="sv-SE" dirty="0">
                <a:solidFill>
                  <a:srgbClr val="FF0000"/>
                </a:solidFill>
              </a:rPr>
              <a:t>bulan sejak berakhirnya masa </a:t>
            </a:r>
            <a:r>
              <a:rPr lang="sv-SE" dirty="0" smtClean="0">
                <a:solidFill>
                  <a:srgbClr val="FF0000"/>
                </a:solidFill>
              </a:rPr>
              <a:t>perpanjangan.</a:t>
            </a:r>
          </a:p>
          <a:p>
            <a:pPr marL="285750" indent="-285750" algn="just">
              <a:buFont typeface="Wingdings" panose="05000000000000000000" pitchFamily="2" charset="2"/>
              <a:buChar char="ü"/>
            </a:pPr>
            <a:r>
              <a:rPr lang="es-ES" dirty="0" smtClean="0">
                <a:solidFill>
                  <a:srgbClr val="FF0000"/>
                </a:solidFill>
              </a:rPr>
              <a:t>Sisa </a:t>
            </a:r>
            <a:r>
              <a:rPr lang="es-ES" dirty="0" err="1">
                <a:solidFill>
                  <a:srgbClr val="FF0000"/>
                </a:solidFill>
              </a:rPr>
              <a:t>alokasi</a:t>
            </a:r>
            <a:r>
              <a:rPr lang="es-ES" dirty="0">
                <a:solidFill>
                  <a:srgbClr val="FF0000"/>
                </a:solidFill>
              </a:rPr>
              <a:t> </a:t>
            </a:r>
            <a:r>
              <a:rPr lang="es-ES" dirty="0" err="1">
                <a:solidFill>
                  <a:srgbClr val="FF0000"/>
                </a:solidFill>
              </a:rPr>
              <a:t>dana</a:t>
            </a:r>
            <a:r>
              <a:rPr lang="es-ES" dirty="0">
                <a:solidFill>
                  <a:srgbClr val="FF0000"/>
                </a:solidFill>
              </a:rPr>
              <a:t> atas </a:t>
            </a:r>
            <a:r>
              <a:rPr lang="es-ES" dirty="0" err="1">
                <a:solidFill>
                  <a:srgbClr val="FF0000"/>
                </a:solidFill>
              </a:rPr>
              <a:t>kontrak</a:t>
            </a:r>
            <a:r>
              <a:rPr lang="es-ES" dirty="0">
                <a:solidFill>
                  <a:srgbClr val="FF0000"/>
                </a:solidFill>
              </a:rPr>
              <a:t> yang </a:t>
            </a:r>
            <a:r>
              <a:rPr lang="es-ES" dirty="0" err="1">
                <a:solidFill>
                  <a:srgbClr val="FF0000"/>
                </a:solidFill>
              </a:rPr>
              <a:t>belum</a:t>
            </a:r>
            <a:r>
              <a:rPr lang="es-ES" dirty="0">
                <a:solidFill>
                  <a:srgbClr val="FF0000"/>
                </a:solidFill>
              </a:rPr>
              <a:t> </a:t>
            </a:r>
            <a:r>
              <a:rPr lang="es-ES" dirty="0" err="1">
                <a:solidFill>
                  <a:srgbClr val="FF0000"/>
                </a:solidFill>
              </a:rPr>
              <a:t>dibayarkan</a:t>
            </a:r>
            <a:r>
              <a:rPr lang="es-ES" dirty="0">
                <a:solidFill>
                  <a:srgbClr val="FF0000"/>
                </a:solidFill>
              </a:rPr>
              <a:t> </a:t>
            </a:r>
            <a:r>
              <a:rPr lang="es-ES" dirty="0" err="1">
                <a:solidFill>
                  <a:srgbClr val="FF0000"/>
                </a:solidFill>
              </a:rPr>
              <a:t>sampai</a:t>
            </a:r>
            <a:r>
              <a:rPr lang="es-ES" dirty="0">
                <a:solidFill>
                  <a:srgbClr val="FF0000"/>
                </a:solidFill>
              </a:rPr>
              <a:t> </a:t>
            </a:r>
            <a:r>
              <a:rPr lang="es-ES" dirty="0" err="1">
                <a:solidFill>
                  <a:srgbClr val="FF0000"/>
                </a:solidFill>
              </a:rPr>
              <a:t>dengan</a:t>
            </a:r>
            <a:r>
              <a:rPr lang="es-ES" dirty="0">
                <a:solidFill>
                  <a:srgbClr val="FF0000"/>
                </a:solidFill>
              </a:rPr>
              <a:t> </a:t>
            </a:r>
            <a:r>
              <a:rPr lang="es-ES" dirty="0" err="1">
                <a:solidFill>
                  <a:srgbClr val="FF0000"/>
                </a:solidFill>
              </a:rPr>
              <a:t>akhir</a:t>
            </a:r>
            <a:r>
              <a:rPr lang="es-ES" dirty="0">
                <a:solidFill>
                  <a:srgbClr val="FF0000"/>
                </a:solidFill>
              </a:rPr>
              <a:t> </a:t>
            </a:r>
            <a:r>
              <a:rPr lang="es-ES" dirty="0" err="1">
                <a:solidFill>
                  <a:srgbClr val="FF0000"/>
                </a:solidFill>
              </a:rPr>
              <a:t>tahun</a:t>
            </a:r>
            <a:r>
              <a:rPr lang="es-ES" dirty="0">
                <a:solidFill>
                  <a:srgbClr val="FF0000"/>
                </a:solidFill>
              </a:rPr>
              <a:t> </a:t>
            </a:r>
            <a:r>
              <a:rPr lang="es-ES" dirty="0" err="1">
                <a:solidFill>
                  <a:srgbClr val="FF0000"/>
                </a:solidFill>
              </a:rPr>
              <a:t>anggaran</a:t>
            </a:r>
            <a:r>
              <a:rPr lang="es-ES" dirty="0">
                <a:solidFill>
                  <a:srgbClr val="FF0000"/>
                </a:solidFill>
              </a:rPr>
              <a:t> </a:t>
            </a:r>
            <a:r>
              <a:rPr lang="es-ES" dirty="0" err="1" smtClean="0">
                <a:solidFill>
                  <a:srgbClr val="FF0000"/>
                </a:solidFill>
              </a:rPr>
              <a:t>disimpan</a:t>
            </a:r>
            <a:r>
              <a:rPr lang="es-ES" dirty="0" smtClean="0">
                <a:solidFill>
                  <a:srgbClr val="FF0000"/>
                </a:solidFill>
              </a:rPr>
              <a:t> </a:t>
            </a:r>
            <a:r>
              <a:rPr lang="es-ES" dirty="0" err="1" smtClean="0">
                <a:solidFill>
                  <a:srgbClr val="FF0000"/>
                </a:solidFill>
              </a:rPr>
              <a:t>dalam</a:t>
            </a:r>
            <a:r>
              <a:rPr lang="es-ES" dirty="0" smtClean="0">
                <a:solidFill>
                  <a:srgbClr val="FF0000"/>
                </a:solidFill>
              </a:rPr>
              <a:t> </a:t>
            </a:r>
            <a:r>
              <a:rPr lang="es-ES" dirty="0" err="1" smtClean="0">
                <a:solidFill>
                  <a:srgbClr val="FF0000"/>
                </a:solidFill>
              </a:rPr>
              <a:t>Rekening</a:t>
            </a:r>
            <a:r>
              <a:rPr lang="es-ES" dirty="0" smtClean="0">
                <a:solidFill>
                  <a:srgbClr val="FF0000"/>
                </a:solidFill>
              </a:rPr>
              <a:t> </a:t>
            </a:r>
            <a:r>
              <a:rPr lang="es-ES" dirty="0">
                <a:solidFill>
                  <a:srgbClr val="FF0000"/>
                </a:solidFill>
              </a:rPr>
              <a:t>Dana </a:t>
            </a:r>
            <a:r>
              <a:rPr lang="es-ES" dirty="0" err="1">
                <a:solidFill>
                  <a:srgbClr val="FF0000"/>
                </a:solidFill>
              </a:rPr>
              <a:t>Cadangan</a:t>
            </a:r>
            <a:r>
              <a:rPr lang="es-ES" dirty="0">
                <a:solidFill>
                  <a:srgbClr val="FF0000"/>
                </a:solidFill>
              </a:rPr>
              <a:t> </a:t>
            </a:r>
            <a:r>
              <a:rPr lang="es-ES" dirty="0" err="1">
                <a:solidFill>
                  <a:srgbClr val="FF0000"/>
                </a:solidFill>
              </a:rPr>
              <a:t>Alutsista</a:t>
            </a:r>
            <a:r>
              <a:rPr lang="es-ES" dirty="0">
                <a:solidFill>
                  <a:srgbClr val="FF0000"/>
                </a:solidFill>
              </a:rPr>
              <a:t> atas </a:t>
            </a:r>
            <a:r>
              <a:rPr lang="es-ES" dirty="0" err="1">
                <a:solidFill>
                  <a:srgbClr val="FF0000"/>
                </a:solidFill>
              </a:rPr>
              <a:t>nama</a:t>
            </a:r>
            <a:r>
              <a:rPr lang="es-ES" dirty="0">
                <a:solidFill>
                  <a:srgbClr val="FF0000"/>
                </a:solidFill>
              </a:rPr>
              <a:t> </a:t>
            </a:r>
            <a:r>
              <a:rPr lang="es-ES" dirty="0" err="1">
                <a:solidFill>
                  <a:srgbClr val="FF0000"/>
                </a:solidFill>
              </a:rPr>
              <a:t>Menteri</a:t>
            </a:r>
            <a:r>
              <a:rPr lang="es-ES" dirty="0">
                <a:solidFill>
                  <a:srgbClr val="FF0000"/>
                </a:solidFill>
              </a:rPr>
              <a:t> </a:t>
            </a:r>
            <a:r>
              <a:rPr lang="es-ES" dirty="0" err="1" smtClean="0">
                <a:solidFill>
                  <a:srgbClr val="FF0000"/>
                </a:solidFill>
              </a:rPr>
              <a:t>Keuangan</a:t>
            </a:r>
            <a:r>
              <a:rPr lang="es-ES" dirty="0" smtClean="0">
                <a:solidFill>
                  <a:srgbClr val="FF0000"/>
                </a:solidFill>
              </a:rPr>
              <a:t> pada BI.</a:t>
            </a:r>
          </a:p>
          <a:p>
            <a:pPr marL="285750" indent="-285750" algn="just">
              <a:buFont typeface="Wingdings" panose="05000000000000000000" pitchFamily="2" charset="2"/>
              <a:buChar char="ü"/>
            </a:pPr>
            <a:r>
              <a:rPr lang="en-US" dirty="0" err="1">
                <a:solidFill>
                  <a:srgbClr val="FF0000"/>
                </a:solidFill>
              </a:rPr>
              <a:t>Jika</a:t>
            </a:r>
            <a:r>
              <a:rPr lang="en-US" dirty="0">
                <a:solidFill>
                  <a:srgbClr val="FF0000"/>
                </a:solidFill>
              </a:rPr>
              <a:t> </a:t>
            </a:r>
            <a:r>
              <a:rPr lang="sv-SE" dirty="0">
                <a:solidFill>
                  <a:srgbClr val="FF0000"/>
                </a:solidFill>
              </a:rPr>
              <a:t>pekerjaan belum selesai sampai batas waktu yang ditentukan, akan dilakukan penihilan saldo Rekening Dana Cadangan Alutsista dan penyetoran ke kas </a:t>
            </a:r>
            <a:r>
              <a:rPr lang="sv-SE" dirty="0" smtClean="0">
                <a:solidFill>
                  <a:srgbClr val="FF0000"/>
                </a:solidFill>
              </a:rPr>
              <a:t>Negara.</a:t>
            </a:r>
            <a:endParaRPr lang="es-ES" dirty="0" smtClean="0">
              <a:solidFill>
                <a:srgbClr val="FF0000"/>
              </a:solidFill>
            </a:endParaRPr>
          </a:p>
          <a:p>
            <a:pPr marL="285750" indent="-285750" algn="just">
              <a:buFont typeface="Wingdings" panose="05000000000000000000" pitchFamily="2" charset="2"/>
              <a:buChar char="ü"/>
            </a:pPr>
            <a:r>
              <a:rPr lang="en-US" dirty="0" err="1">
                <a:solidFill>
                  <a:srgbClr val="FF0000"/>
                </a:solidFill>
              </a:rPr>
              <a:t>Sisa</a:t>
            </a:r>
            <a:r>
              <a:rPr lang="en-US" dirty="0">
                <a:solidFill>
                  <a:srgbClr val="FF0000"/>
                </a:solidFill>
              </a:rPr>
              <a:t> dana· </a:t>
            </a:r>
            <a:r>
              <a:rPr lang="en-US" dirty="0" err="1">
                <a:solidFill>
                  <a:srgbClr val="FF0000"/>
                </a:solidFill>
              </a:rPr>
              <a:t>pengadaan</a:t>
            </a:r>
            <a:r>
              <a:rPr lang="en-US" dirty="0">
                <a:solidFill>
                  <a:srgbClr val="FF0000"/>
                </a:solidFill>
              </a:rPr>
              <a:t> </a:t>
            </a:r>
            <a:r>
              <a:rPr lang="en-US" dirty="0" err="1">
                <a:solidFill>
                  <a:srgbClr val="FF0000"/>
                </a:solidFill>
              </a:rPr>
              <a:t>Alutsista</a:t>
            </a:r>
            <a:r>
              <a:rPr lang="en-US" dirty="0">
                <a:solidFill>
                  <a:srgbClr val="FF0000"/>
                </a:solidFill>
              </a:rPr>
              <a:t> </a:t>
            </a:r>
            <a:r>
              <a:rPr lang="en-US" dirty="0" err="1">
                <a:solidFill>
                  <a:srgbClr val="FF0000"/>
                </a:solidFill>
              </a:rPr>
              <a:t>atas</a:t>
            </a:r>
            <a:r>
              <a:rPr lang="en-US" dirty="0">
                <a:solidFill>
                  <a:srgbClr val="FF0000"/>
                </a:solidFill>
              </a:rPr>
              <a:t> </a:t>
            </a:r>
            <a:r>
              <a:rPr lang="en-US" dirty="0" err="1">
                <a:solidFill>
                  <a:srgbClr val="FF0000"/>
                </a:solidFill>
              </a:rPr>
              <a:t>pekerjaan</a:t>
            </a:r>
            <a:r>
              <a:rPr lang="en-US" dirty="0">
                <a:solidFill>
                  <a:srgbClr val="FF0000"/>
                </a:solidFill>
              </a:rPr>
              <a:t> yang </a:t>
            </a:r>
            <a:r>
              <a:rPr lang="en-US" dirty="0" err="1">
                <a:solidFill>
                  <a:srgbClr val="FF0000"/>
                </a:solidFill>
              </a:rPr>
              <a:t>belum</a:t>
            </a:r>
            <a:r>
              <a:rPr lang="en-US" dirty="0">
                <a:solidFill>
                  <a:srgbClr val="FF0000"/>
                </a:solidFill>
              </a:rPr>
              <a:t> </a:t>
            </a:r>
            <a:r>
              <a:rPr lang="en-US" dirty="0" err="1">
                <a:solidFill>
                  <a:srgbClr val="FF0000"/>
                </a:solidFill>
              </a:rPr>
              <a:t>selesai</a:t>
            </a:r>
            <a:r>
              <a:rPr lang="en-US" dirty="0">
                <a:solidFill>
                  <a:srgbClr val="FF0000"/>
                </a:solidFill>
              </a:rPr>
              <a:t> </a:t>
            </a:r>
            <a:r>
              <a:rPr lang="en-US" dirty="0" err="1">
                <a:solidFill>
                  <a:srgbClr val="FF0000"/>
                </a:solidFill>
              </a:rPr>
              <a:t>sampai</a:t>
            </a:r>
            <a:r>
              <a:rPr lang="en-US" dirty="0">
                <a:solidFill>
                  <a:srgbClr val="FF0000"/>
                </a:solidFill>
              </a:rPr>
              <a:t> </a:t>
            </a:r>
            <a:r>
              <a:rPr lang="en-US" dirty="0" err="1">
                <a:solidFill>
                  <a:srgbClr val="FF0000"/>
                </a:solidFill>
              </a:rPr>
              <a:t>dengan</a:t>
            </a:r>
            <a:r>
              <a:rPr lang="en-US" dirty="0">
                <a:solidFill>
                  <a:srgbClr val="FF0000"/>
                </a:solidFill>
              </a:rPr>
              <a:t> </a:t>
            </a:r>
            <a:r>
              <a:rPr lang="en-US" dirty="0" err="1">
                <a:solidFill>
                  <a:srgbClr val="FF0000"/>
                </a:solidFill>
              </a:rPr>
              <a:t>tahun</a:t>
            </a:r>
            <a:r>
              <a:rPr lang="en-US" dirty="0">
                <a:solidFill>
                  <a:srgbClr val="FF0000"/>
                </a:solidFill>
              </a:rPr>
              <a:t> </a:t>
            </a:r>
            <a:r>
              <a:rPr lang="en-US" dirty="0" err="1">
                <a:solidFill>
                  <a:srgbClr val="FF0000"/>
                </a:solidFill>
              </a:rPr>
              <a:t>anggaran</a:t>
            </a:r>
            <a:r>
              <a:rPr lang="en-US" dirty="0">
                <a:solidFill>
                  <a:srgbClr val="FF0000"/>
                </a:solidFill>
              </a:rPr>
              <a:t> 2017 </a:t>
            </a:r>
            <a:r>
              <a:rPr lang="en-US" dirty="0" err="1">
                <a:solidFill>
                  <a:srgbClr val="FF0000"/>
                </a:solidFill>
              </a:rPr>
              <a:t>harus</a:t>
            </a:r>
            <a:r>
              <a:rPr lang="en-US" dirty="0">
                <a:solidFill>
                  <a:srgbClr val="FF0000"/>
                </a:solidFill>
              </a:rPr>
              <a:t> </a:t>
            </a:r>
            <a:r>
              <a:rPr lang="en-US" dirty="0" err="1">
                <a:solidFill>
                  <a:srgbClr val="FF0000"/>
                </a:solidFill>
              </a:rPr>
              <a:t>telah</a:t>
            </a:r>
            <a:r>
              <a:rPr lang="en-US" dirty="0">
                <a:solidFill>
                  <a:srgbClr val="FF0000"/>
                </a:solidFill>
              </a:rPr>
              <a:t> </a:t>
            </a:r>
            <a:r>
              <a:rPr lang="en-US" dirty="0" err="1">
                <a:solidFill>
                  <a:srgbClr val="FF0000"/>
                </a:solidFill>
              </a:rPr>
              <a:t>diselesaikan</a:t>
            </a:r>
            <a:r>
              <a:rPr lang="en-US" dirty="0">
                <a:solidFill>
                  <a:srgbClr val="FF0000"/>
                </a:solidFill>
              </a:rPr>
              <a:t> </a:t>
            </a:r>
            <a:r>
              <a:rPr lang="en-US" dirty="0" err="1">
                <a:solidFill>
                  <a:srgbClr val="FF0000"/>
                </a:solidFill>
              </a:rPr>
              <a:t>pembayarannya</a:t>
            </a:r>
            <a:r>
              <a:rPr lang="en-US" dirty="0">
                <a:solidFill>
                  <a:srgbClr val="FF0000"/>
                </a:solidFill>
              </a:rPr>
              <a:t> </a:t>
            </a:r>
            <a:r>
              <a:rPr lang="en-US" dirty="0" err="1">
                <a:solidFill>
                  <a:srgbClr val="FF0000"/>
                </a:solidFill>
              </a:rPr>
              <a:t>kepada</a:t>
            </a:r>
            <a:r>
              <a:rPr lang="en-US" dirty="0">
                <a:solidFill>
                  <a:srgbClr val="FF0000"/>
                </a:solidFill>
              </a:rPr>
              <a:t> </a:t>
            </a:r>
            <a:r>
              <a:rPr lang="en-US" dirty="0" err="1">
                <a:solidFill>
                  <a:srgbClr val="FF0000"/>
                </a:solidFill>
              </a:rPr>
              <a:t>penyedia</a:t>
            </a:r>
            <a:r>
              <a:rPr lang="en-US" dirty="0">
                <a:solidFill>
                  <a:srgbClr val="FF0000"/>
                </a:solidFill>
              </a:rPr>
              <a:t> </a:t>
            </a:r>
            <a:r>
              <a:rPr lang="en-US" dirty="0" err="1">
                <a:solidFill>
                  <a:srgbClr val="FF0000"/>
                </a:solidFill>
              </a:rPr>
              <a:t>barang</a:t>
            </a:r>
            <a:r>
              <a:rPr lang="en-US" dirty="0">
                <a:solidFill>
                  <a:srgbClr val="FF0000"/>
                </a:solidFill>
              </a:rPr>
              <a:t> </a:t>
            </a:r>
            <a:r>
              <a:rPr lang="en-US" dirty="0" err="1">
                <a:solidFill>
                  <a:srgbClr val="FF0000"/>
                </a:solidFill>
              </a:rPr>
              <a:t>berdasarkan</a:t>
            </a:r>
            <a:r>
              <a:rPr lang="en-US" dirty="0">
                <a:solidFill>
                  <a:srgbClr val="FF0000"/>
                </a:solidFill>
              </a:rPr>
              <a:t> BAST </a:t>
            </a:r>
            <a:r>
              <a:rPr lang="en-US" dirty="0" err="1" smtClean="0">
                <a:solidFill>
                  <a:srgbClr val="FF0000"/>
                </a:solidFill>
              </a:rPr>
              <a:t>dan</a:t>
            </a:r>
            <a:r>
              <a:rPr lang="en-US" dirty="0" smtClean="0">
                <a:solidFill>
                  <a:srgbClr val="FF0000"/>
                </a:solidFill>
              </a:rPr>
              <a:t>/</a:t>
            </a:r>
            <a:r>
              <a:rPr lang="en-US" dirty="0" err="1" smtClean="0">
                <a:solidFill>
                  <a:srgbClr val="FF0000"/>
                </a:solidFill>
              </a:rPr>
              <a:t>atau</a:t>
            </a:r>
            <a:r>
              <a:rPr lang="en-US" dirty="0" smtClean="0">
                <a:solidFill>
                  <a:srgbClr val="FF0000"/>
                </a:solidFill>
              </a:rPr>
              <a:t> </a:t>
            </a:r>
            <a:r>
              <a:rPr lang="en-US" dirty="0">
                <a:solidFill>
                  <a:srgbClr val="FF0000"/>
                </a:solidFill>
              </a:rPr>
              <a:t>BAPP </a:t>
            </a:r>
            <a:r>
              <a:rPr lang="en-US" dirty="0" err="1">
                <a:solidFill>
                  <a:srgbClr val="FF0000"/>
                </a:solidFill>
              </a:rPr>
              <a:t>palihg</a:t>
            </a:r>
            <a:r>
              <a:rPr lang="en-US" dirty="0">
                <a:solidFill>
                  <a:srgbClr val="FF0000"/>
                </a:solidFill>
              </a:rPr>
              <a:t> </a:t>
            </a:r>
            <a:r>
              <a:rPr lang="en-US" dirty="0" err="1">
                <a:solidFill>
                  <a:srgbClr val="FF0000"/>
                </a:solidFill>
              </a:rPr>
              <a:t>lambat</a:t>
            </a:r>
            <a:r>
              <a:rPr lang="en-US" dirty="0">
                <a:solidFill>
                  <a:srgbClr val="FF0000"/>
                </a:solidFill>
              </a:rPr>
              <a:t> </a:t>
            </a:r>
            <a:r>
              <a:rPr lang="en-US" dirty="0" err="1">
                <a:solidFill>
                  <a:srgbClr val="FF0000"/>
                </a:solidFill>
              </a:rPr>
              <a:t>pada</a:t>
            </a:r>
            <a:r>
              <a:rPr lang="en-US" dirty="0">
                <a:solidFill>
                  <a:srgbClr val="FF0000"/>
                </a:solidFill>
              </a:rPr>
              <a:t> </a:t>
            </a:r>
            <a:r>
              <a:rPr lang="en-US" dirty="0" err="1">
                <a:solidFill>
                  <a:srgbClr val="FF0000"/>
                </a:solidFill>
              </a:rPr>
              <a:t>akhir</a:t>
            </a:r>
            <a:r>
              <a:rPr lang="en-US" dirty="0">
                <a:solidFill>
                  <a:srgbClr val="FF0000"/>
                </a:solidFill>
              </a:rPr>
              <a:t> </a:t>
            </a:r>
            <a:r>
              <a:rPr lang="en-US" dirty="0" err="1">
                <a:solidFill>
                  <a:srgbClr val="FF0000"/>
                </a:solidFill>
              </a:rPr>
              <a:t>tahun</a:t>
            </a:r>
            <a:r>
              <a:rPr lang="en-US" dirty="0">
                <a:solidFill>
                  <a:srgbClr val="FF0000"/>
                </a:solidFill>
              </a:rPr>
              <a:t> </a:t>
            </a:r>
            <a:r>
              <a:rPr lang="en-US" dirty="0" err="1">
                <a:solidFill>
                  <a:srgbClr val="FF0000"/>
                </a:solidFill>
              </a:rPr>
              <a:t>anggaran</a:t>
            </a:r>
            <a:r>
              <a:rPr lang="en-US" dirty="0">
                <a:solidFill>
                  <a:srgbClr val="FF0000"/>
                </a:solidFill>
              </a:rPr>
              <a:t> 2018. </a:t>
            </a:r>
            <a:r>
              <a:rPr lang="en-US" dirty="0" err="1" smtClean="0">
                <a:solidFill>
                  <a:srgbClr val="FF0000"/>
                </a:solidFill>
              </a:rPr>
              <a:t>Jika</a:t>
            </a:r>
            <a:r>
              <a:rPr lang="en-US" dirty="0" smtClean="0">
                <a:solidFill>
                  <a:srgbClr val="FF0000"/>
                </a:solidFill>
              </a:rPr>
              <a:t> </a:t>
            </a:r>
            <a:r>
              <a:rPr lang="en-US" dirty="0" err="1">
                <a:solidFill>
                  <a:srgbClr val="FF0000"/>
                </a:solidFill>
              </a:rPr>
              <a:t>sampai</a:t>
            </a:r>
            <a:r>
              <a:rPr lang="en-US" dirty="0">
                <a:solidFill>
                  <a:srgbClr val="FF0000"/>
                </a:solidFill>
              </a:rPr>
              <a:t> </a:t>
            </a:r>
            <a:r>
              <a:rPr lang="en-US" dirty="0" err="1">
                <a:solidFill>
                  <a:srgbClr val="FF0000"/>
                </a:solidFill>
              </a:rPr>
              <a:t>dengan</a:t>
            </a:r>
            <a:r>
              <a:rPr lang="en-US" dirty="0">
                <a:solidFill>
                  <a:srgbClr val="FF0000"/>
                </a:solidFill>
              </a:rPr>
              <a:t> </a:t>
            </a:r>
            <a:r>
              <a:rPr lang="en-US" dirty="0" err="1">
                <a:solidFill>
                  <a:srgbClr val="FF0000"/>
                </a:solidFill>
              </a:rPr>
              <a:t>akhir</a:t>
            </a:r>
            <a:r>
              <a:rPr lang="en-US" dirty="0">
                <a:solidFill>
                  <a:srgbClr val="FF0000"/>
                </a:solidFill>
              </a:rPr>
              <a:t> </a:t>
            </a:r>
            <a:r>
              <a:rPr lang="en-US" dirty="0" err="1">
                <a:solidFill>
                  <a:srgbClr val="FF0000"/>
                </a:solidFill>
              </a:rPr>
              <a:t>tahun</a:t>
            </a:r>
            <a:r>
              <a:rPr lang="en-US" dirty="0">
                <a:solidFill>
                  <a:srgbClr val="FF0000"/>
                </a:solidFill>
              </a:rPr>
              <a:t> 2018 </a:t>
            </a:r>
            <a:r>
              <a:rPr lang="en-US" dirty="0" err="1">
                <a:solidFill>
                  <a:srgbClr val="FF0000"/>
                </a:solidFill>
              </a:rPr>
              <a:t>masih</a:t>
            </a:r>
            <a:r>
              <a:rPr lang="en-US" dirty="0">
                <a:solidFill>
                  <a:srgbClr val="FF0000"/>
                </a:solidFill>
              </a:rPr>
              <a:t> </a:t>
            </a:r>
            <a:r>
              <a:rPr lang="en-US" dirty="0" err="1">
                <a:solidFill>
                  <a:srgbClr val="FF0000"/>
                </a:solidFill>
              </a:rPr>
              <a:t>terdapat</a:t>
            </a:r>
            <a:r>
              <a:rPr lang="en-US" dirty="0">
                <a:solidFill>
                  <a:srgbClr val="FF0000"/>
                </a:solidFill>
              </a:rPr>
              <a:t> </a:t>
            </a:r>
            <a:r>
              <a:rPr lang="en-US" dirty="0" err="1">
                <a:solidFill>
                  <a:srgbClr val="FF0000"/>
                </a:solidFill>
              </a:rPr>
              <a:t>saldo</a:t>
            </a:r>
            <a:r>
              <a:rPr lang="en-US" dirty="0">
                <a:solidFill>
                  <a:srgbClr val="FF0000"/>
                </a:solidFill>
              </a:rPr>
              <a:t> </a:t>
            </a:r>
            <a:r>
              <a:rPr lang="en-US" dirty="0" err="1">
                <a:solidFill>
                  <a:srgbClr val="FF0000"/>
                </a:solidFill>
              </a:rPr>
              <a:t>atas</a:t>
            </a:r>
            <a:r>
              <a:rPr lang="en-US" dirty="0">
                <a:solidFill>
                  <a:srgbClr val="FF0000"/>
                </a:solidFill>
              </a:rPr>
              <a:t> </a:t>
            </a:r>
            <a:r>
              <a:rPr lang="en-US" dirty="0" err="1">
                <a:solidFill>
                  <a:srgbClr val="FF0000"/>
                </a:solidFill>
              </a:rPr>
              <a:t>sisa</a:t>
            </a:r>
            <a:r>
              <a:rPr lang="en-US" dirty="0">
                <a:solidFill>
                  <a:srgbClr val="FF0000"/>
                </a:solidFill>
              </a:rPr>
              <a:t> dana </a:t>
            </a:r>
            <a:r>
              <a:rPr lang="en-US" dirty="0" err="1">
                <a:solidFill>
                  <a:srgbClr val="FF0000"/>
                </a:solidFill>
              </a:rPr>
              <a:t>maka</a:t>
            </a:r>
            <a:r>
              <a:rPr lang="en-US" dirty="0">
                <a:solidFill>
                  <a:srgbClr val="FF0000"/>
                </a:solidFill>
              </a:rPr>
              <a:t> </a:t>
            </a:r>
            <a:r>
              <a:rPr lang="en-US" dirty="0" err="1">
                <a:solidFill>
                  <a:srgbClr val="FF0000"/>
                </a:solidFill>
              </a:rPr>
              <a:t>harus</a:t>
            </a:r>
            <a:r>
              <a:rPr lang="en-US" dirty="0">
                <a:solidFill>
                  <a:srgbClr val="FF0000"/>
                </a:solidFill>
              </a:rPr>
              <a:t> </a:t>
            </a:r>
            <a:r>
              <a:rPr lang="en-US" dirty="0" err="1">
                <a:solidFill>
                  <a:srgbClr val="FF0000"/>
                </a:solidFill>
              </a:rPr>
              <a:t>disetor</a:t>
            </a:r>
            <a:r>
              <a:rPr lang="en-US" dirty="0">
                <a:solidFill>
                  <a:srgbClr val="FF0000"/>
                </a:solidFill>
              </a:rPr>
              <a:t> </a:t>
            </a:r>
            <a:r>
              <a:rPr lang="en-US" dirty="0" err="1">
                <a:solidFill>
                  <a:srgbClr val="FF0000"/>
                </a:solidFill>
              </a:rPr>
              <a:t>ke</a:t>
            </a:r>
            <a:r>
              <a:rPr lang="en-US" dirty="0">
                <a:solidFill>
                  <a:srgbClr val="FF0000"/>
                </a:solidFill>
              </a:rPr>
              <a:t> </a:t>
            </a:r>
            <a:r>
              <a:rPr lang="en-US" dirty="0" err="1">
                <a:solidFill>
                  <a:srgbClr val="FF0000"/>
                </a:solidFill>
              </a:rPr>
              <a:t>kas</a:t>
            </a:r>
            <a:r>
              <a:rPr lang="en-US" dirty="0">
                <a:solidFill>
                  <a:srgbClr val="FF0000"/>
                </a:solidFill>
              </a:rPr>
              <a:t> </a:t>
            </a:r>
            <a:r>
              <a:rPr lang="en-US" dirty="0" err="1">
                <a:solidFill>
                  <a:srgbClr val="FF0000"/>
                </a:solidFill>
              </a:rPr>
              <a:t>negara</a:t>
            </a:r>
            <a:r>
              <a:rPr lang="en-US" dirty="0">
                <a:solidFill>
                  <a:srgbClr val="FF0000"/>
                </a:solidFill>
              </a:rPr>
              <a:t> paling </a:t>
            </a:r>
            <a:r>
              <a:rPr lang="en-US" dirty="0" err="1">
                <a:solidFill>
                  <a:srgbClr val="FF0000"/>
                </a:solidFill>
              </a:rPr>
              <a:t>lambat</a:t>
            </a:r>
            <a:r>
              <a:rPr lang="en-US" dirty="0">
                <a:solidFill>
                  <a:srgbClr val="FF0000"/>
                </a:solidFill>
              </a:rPr>
              <a:t> </a:t>
            </a:r>
            <a:r>
              <a:rPr lang="en-US" dirty="0" err="1">
                <a:solidFill>
                  <a:srgbClr val="FF0000"/>
                </a:solidFill>
              </a:rPr>
              <a:t>tanggal</a:t>
            </a:r>
            <a:r>
              <a:rPr lang="en-US" dirty="0">
                <a:solidFill>
                  <a:srgbClr val="FF0000"/>
                </a:solidFill>
              </a:rPr>
              <a:t> 31 </a:t>
            </a:r>
            <a:r>
              <a:rPr lang="en-US" dirty="0" err="1">
                <a:solidFill>
                  <a:srgbClr val="FF0000"/>
                </a:solidFill>
              </a:rPr>
              <a:t>Desember</a:t>
            </a:r>
            <a:r>
              <a:rPr lang="en-US" dirty="0">
                <a:solidFill>
                  <a:srgbClr val="FF0000"/>
                </a:solidFill>
              </a:rPr>
              <a:t> 2018. </a:t>
            </a:r>
          </a:p>
          <a:p>
            <a:pPr algn="just"/>
            <a:endParaRPr lang="en-US" sz="2000" dirty="0"/>
          </a:p>
        </p:txBody>
      </p:sp>
    </p:spTree>
    <p:extLst>
      <p:ext uri="{BB962C8B-B14F-4D97-AF65-F5344CB8AC3E}">
        <p14:creationId xmlns:p14="http://schemas.microsoft.com/office/powerpoint/2010/main" val="3120596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43" y="1"/>
            <a:ext cx="12192000" cy="841828"/>
          </a:xfrm>
          <a:solidFill>
            <a:schemeClr val="tx1">
              <a:lumMod val="95000"/>
              <a:lumOff val="5000"/>
            </a:schemeClr>
          </a:solidFill>
          <a:ln>
            <a:solidFill>
              <a:schemeClr val="tx1"/>
            </a:solidFill>
          </a:ln>
        </p:spPr>
        <p:txBody>
          <a:bodyPr>
            <a:normAutofit/>
          </a:bodyPr>
          <a:lstStyle/>
          <a:p>
            <a:pPr marL="1030288" indent="-463550">
              <a:tabLst>
                <a:tab pos="7823200" algn="r"/>
              </a:tabLst>
            </a:pPr>
            <a:r>
              <a:rPr lang="en-US" sz="2800" b="1" dirty="0" smtClean="0">
                <a:solidFill>
                  <a:schemeClr val="bg1"/>
                </a:solidFill>
                <a:latin typeface="+mn-lt"/>
              </a:rPr>
              <a:t>8. Lain-lain</a:t>
            </a:r>
            <a:endParaRPr lang="en-US" sz="2800" b="1" dirty="0">
              <a:solidFill>
                <a:schemeClr val="bg1"/>
              </a:solidFill>
              <a:latin typeface="+mn-lt"/>
            </a:endParaRPr>
          </a:p>
        </p:txBody>
      </p:sp>
      <p:sp>
        <p:nvSpPr>
          <p:cNvPr id="4" name="Rectangle 3"/>
          <p:cNvSpPr/>
          <p:nvPr/>
        </p:nvSpPr>
        <p:spPr>
          <a:xfrm>
            <a:off x="10559142" y="-1587"/>
            <a:ext cx="812800" cy="84329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382828" y="1"/>
            <a:ext cx="812800" cy="84329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746342" y="-2381"/>
            <a:ext cx="812800" cy="84329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flipV="1">
            <a:off x="-18143" y="2383"/>
            <a:ext cx="587829" cy="534646"/>
          </a:xfrm>
          <a:prstGeom prst="rtTriangle">
            <a:avLst/>
          </a:prstGeom>
          <a:solidFill>
            <a:schemeClr val="accent6">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p:cNvSpPr/>
          <p:nvPr/>
        </p:nvSpPr>
        <p:spPr>
          <a:xfrm flipH="1">
            <a:off x="-2" y="2384"/>
            <a:ext cx="569687" cy="534646"/>
          </a:xfrm>
          <a:prstGeom prst="rtTriangle">
            <a:avLst/>
          </a:prstGeom>
          <a:solidFill>
            <a:schemeClr val="tx1"/>
          </a:solid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9657" y="2017486"/>
            <a:ext cx="5036457" cy="1815882"/>
          </a:xfrm>
          <a:prstGeom prst="rect">
            <a:avLst/>
          </a:prstGeom>
          <a:noFill/>
        </p:spPr>
        <p:txBody>
          <a:bodyPr wrap="square" rtlCol="0">
            <a:spAutoFit/>
          </a:bodyPr>
          <a:lstStyle/>
          <a:p>
            <a:r>
              <a:rPr lang="en-US" sz="2800" dirty="0" err="1" smtClean="0"/>
              <a:t>Juga</a:t>
            </a:r>
            <a:r>
              <a:rPr lang="en-US" sz="2800" dirty="0" smtClean="0"/>
              <a:t> </a:t>
            </a:r>
            <a:r>
              <a:rPr lang="en-US" sz="2800" dirty="0" err="1" smtClean="0"/>
              <a:t>mengatur</a:t>
            </a:r>
            <a:r>
              <a:rPr lang="en-US" sz="2800" dirty="0" smtClean="0"/>
              <a:t> </a:t>
            </a:r>
            <a:r>
              <a:rPr lang="en-US" sz="2800" dirty="0" err="1" smtClean="0"/>
              <a:t>secara</a:t>
            </a:r>
            <a:r>
              <a:rPr lang="en-US" sz="2800" dirty="0" smtClean="0"/>
              <a:t> </a:t>
            </a:r>
            <a:r>
              <a:rPr lang="en-US" sz="2800" dirty="0" err="1" smtClean="0"/>
              <a:t>umum</a:t>
            </a:r>
            <a:r>
              <a:rPr lang="en-US" sz="2800" dirty="0" smtClean="0"/>
              <a:t>…..</a:t>
            </a:r>
          </a:p>
          <a:p>
            <a:pPr marL="514350" indent="-514350">
              <a:buFont typeface="+mj-lt"/>
              <a:buAutoNum type="arabicPeriod"/>
            </a:pPr>
            <a:r>
              <a:rPr lang="en-US" sz="2800" dirty="0" err="1" smtClean="0"/>
              <a:t>Belanja</a:t>
            </a:r>
            <a:r>
              <a:rPr lang="en-US" sz="2800" dirty="0" smtClean="0"/>
              <a:t> BLU</a:t>
            </a:r>
          </a:p>
          <a:p>
            <a:pPr marL="514350" indent="-514350">
              <a:buFont typeface="+mj-lt"/>
              <a:buAutoNum type="arabicPeriod"/>
            </a:pPr>
            <a:r>
              <a:rPr lang="en-US" sz="2800" dirty="0" err="1" smtClean="0"/>
              <a:t>Pengelolaan</a:t>
            </a:r>
            <a:r>
              <a:rPr lang="en-US" sz="2800" dirty="0" smtClean="0"/>
              <a:t> </a:t>
            </a:r>
            <a:r>
              <a:rPr lang="en-US" sz="2800" dirty="0" err="1" smtClean="0"/>
              <a:t>Hibah</a:t>
            </a:r>
            <a:endParaRPr lang="en-US" sz="2800" dirty="0" smtClean="0"/>
          </a:p>
          <a:p>
            <a:pPr marL="514350" indent="-514350">
              <a:buFont typeface="+mj-lt"/>
              <a:buAutoNum type="arabicPeriod"/>
            </a:pPr>
            <a:r>
              <a:rPr lang="en-US" sz="2800" dirty="0" err="1" smtClean="0"/>
              <a:t>Penatausahaan</a:t>
            </a:r>
            <a:r>
              <a:rPr lang="en-US" sz="2800" dirty="0" smtClean="0"/>
              <a:t> BMN</a:t>
            </a:r>
          </a:p>
        </p:txBody>
      </p:sp>
      <p:sp>
        <p:nvSpPr>
          <p:cNvPr id="6" name="Curved Left Arrow 5"/>
          <p:cNvSpPr/>
          <p:nvPr/>
        </p:nvSpPr>
        <p:spPr>
          <a:xfrm>
            <a:off x="5399314" y="2467429"/>
            <a:ext cx="5159828" cy="3991428"/>
          </a:xfrm>
          <a:prstGeom prst="curvedLeftArrow">
            <a:avLst>
              <a:gd name="adj1" fmla="val 9799"/>
              <a:gd name="adj2" fmla="val 50000"/>
              <a:gd name="adj3" fmla="val 27368"/>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32-Point Star 7"/>
          <p:cNvSpPr/>
          <p:nvPr/>
        </p:nvSpPr>
        <p:spPr>
          <a:xfrm>
            <a:off x="2525486" y="4963886"/>
            <a:ext cx="2670628" cy="1146628"/>
          </a:xfrm>
          <a:prstGeom prst="star32">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Tidak</a:t>
            </a:r>
            <a:r>
              <a:rPr lang="en-US" dirty="0" smtClean="0"/>
              <a:t> </a:t>
            </a:r>
            <a:r>
              <a:rPr lang="en-US" dirty="0" err="1" smtClean="0"/>
              <a:t>diatur</a:t>
            </a:r>
            <a:r>
              <a:rPr lang="en-US" dirty="0" smtClean="0"/>
              <a:t> di PBM</a:t>
            </a:r>
            <a:endParaRPr lang="en-US" dirty="0"/>
          </a:p>
        </p:txBody>
      </p:sp>
      <p:pic>
        <p:nvPicPr>
          <p:cNvPr id="11" name="Picture 1" descr="E:\My Work\AKN I\Pengelolaan anggaran kemhan TNI 2019\451642-PEZYQN-621.png"/>
          <p:cNvPicPr>
            <a:picLocks noChangeAspect="1" noChangeArrowheads="1"/>
          </p:cNvPicPr>
          <p:nvPr/>
        </p:nvPicPr>
        <p:blipFill>
          <a:blip r:embed="rId2"/>
          <a:srcRect/>
          <a:stretch>
            <a:fillRect/>
          </a:stretch>
        </p:blipFill>
        <p:spPr bwMode="auto">
          <a:xfrm>
            <a:off x="-1648611" y="840909"/>
            <a:ext cx="13844239" cy="7084164"/>
          </a:xfrm>
          <a:prstGeom prst="rect">
            <a:avLst/>
          </a:prstGeom>
          <a:noFill/>
        </p:spPr>
      </p:pic>
    </p:spTree>
    <p:extLst>
      <p:ext uri="{BB962C8B-B14F-4D97-AF65-F5344CB8AC3E}">
        <p14:creationId xmlns:p14="http://schemas.microsoft.com/office/powerpoint/2010/main" val="245656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2628" y="5572579"/>
            <a:ext cx="2409371" cy="1285421"/>
          </a:xfrm>
          <a:prstGeom prst="rect">
            <a:avLst/>
          </a:prstGeom>
        </p:spPr>
      </p:pic>
      <p:sp>
        <p:nvSpPr>
          <p:cNvPr id="2" name="Title 1"/>
          <p:cNvSpPr>
            <a:spLocks noGrp="1"/>
          </p:cNvSpPr>
          <p:nvPr>
            <p:ph type="title"/>
          </p:nvPr>
        </p:nvSpPr>
        <p:spPr>
          <a:xfrm>
            <a:off x="177421" y="206942"/>
            <a:ext cx="11281100" cy="2334533"/>
          </a:xfrm>
        </p:spPr>
        <p:txBody>
          <a:bodyPr>
            <a:normAutofit fontScale="90000"/>
          </a:bodyPr>
          <a:lstStyle/>
          <a:p>
            <a:pPr algn="ctr">
              <a:lnSpc>
                <a:spcPts val="6000"/>
              </a:lnSpc>
            </a:pPr>
            <a:r>
              <a:rPr lang="en-US" b="1" dirty="0" err="1" smtClean="0">
                <a:solidFill>
                  <a:schemeClr val="accent5">
                    <a:lumMod val="50000"/>
                  </a:schemeClr>
                </a:solidFill>
              </a:rPr>
              <a:t>Apakah</a:t>
            </a:r>
            <a:r>
              <a:rPr lang="en-US" b="1" dirty="0" smtClean="0">
                <a:solidFill>
                  <a:schemeClr val="accent5">
                    <a:lumMod val="50000"/>
                  </a:schemeClr>
                </a:solidFill>
              </a:rPr>
              <a:t> KELEMAHAN </a:t>
            </a:r>
            <a:r>
              <a:rPr lang="en-US" b="1" dirty="0" err="1">
                <a:solidFill>
                  <a:schemeClr val="accent5">
                    <a:lumMod val="50000"/>
                  </a:schemeClr>
                </a:solidFill>
              </a:rPr>
              <a:t>Menteri</a:t>
            </a:r>
            <a:r>
              <a:rPr lang="en-US" b="1" dirty="0">
                <a:solidFill>
                  <a:schemeClr val="accent5">
                    <a:lumMod val="50000"/>
                  </a:schemeClr>
                </a:solidFill>
              </a:rPr>
              <a:t> </a:t>
            </a:r>
            <a:r>
              <a:rPr lang="en-US" b="1" dirty="0" err="1">
                <a:solidFill>
                  <a:schemeClr val="accent5">
                    <a:lumMod val="50000"/>
                  </a:schemeClr>
                </a:solidFill>
              </a:rPr>
              <a:t>Keuangan</a:t>
            </a:r>
            <a:r>
              <a:rPr lang="en-US" b="1" dirty="0">
                <a:solidFill>
                  <a:schemeClr val="accent5">
                    <a:lumMod val="50000"/>
                  </a:schemeClr>
                </a:solidFill>
              </a:rPr>
              <a:t> </a:t>
            </a:r>
            <a:r>
              <a:rPr lang="en-US" b="1" dirty="0" err="1">
                <a:solidFill>
                  <a:schemeClr val="accent5">
                    <a:lumMod val="50000"/>
                  </a:schemeClr>
                </a:solidFill>
              </a:rPr>
              <a:t>Nomor</a:t>
            </a:r>
            <a:r>
              <a:rPr lang="en-US" b="1" dirty="0">
                <a:solidFill>
                  <a:schemeClr val="accent5">
                    <a:lumMod val="50000"/>
                  </a:schemeClr>
                </a:solidFill>
              </a:rPr>
              <a:t> </a:t>
            </a:r>
            <a:r>
              <a:rPr lang="en-US" b="1" dirty="0" smtClean="0">
                <a:solidFill>
                  <a:schemeClr val="accent5">
                    <a:lumMod val="50000"/>
                  </a:schemeClr>
                </a:solidFill>
              </a:rPr>
              <a:t>143/PMK.05/2018 DAN PERATURAN PELAKSANAANNYA?</a:t>
            </a:r>
            <a:endParaRPr lang="en-US" b="1" dirty="0">
              <a:solidFill>
                <a:schemeClr val="accent5">
                  <a:lumMod val="50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79574"/>
            <a:ext cx="5071729" cy="337842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9714" y="5572578"/>
            <a:ext cx="2452914" cy="128542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1729" y="5572578"/>
            <a:ext cx="2257985" cy="1285422"/>
          </a:xfrm>
          <a:prstGeom prst="rect">
            <a:avLst/>
          </a:prstGeom>
        </p:spPr>
      </p:pic>
      <p:sp>
        <p:nvSpPr>
          <p:cNvPr id="10" name="Rectangle 9"/>
          <p:cNvSpPr/>
          <p:nvPr/>
        </p:nvSpPr>
        <p:spPr>
          <a:xfrm>
            <a:off x="0" y="3135086"/>
            <a:ext cx="5239657" cy="174171"/>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71729" y="5355771"/>
            <a:ext cx="7120271" cy="21680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071729" y="3135086"/>
            <a:ext cx="167928" cy="2437492"/>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1596" y="3817895"/>
            <a:ext cx="745999" cy="69570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2992" y="3872392"/>
            <a:ext cx="1652240" cy="797099"/>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5834" y="3710108"/>
            <a:ext cx="826174" cy="826174"/>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14690" y="3647965"/>
            <a:ext cx="1094040" cy="820530"/>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82628" y="3709813"/>
            <a:ext cx="610339" cy="753128"/>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11819" y="3625015"/>
            <a:ext cx="1180713" cy="837926"/>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5605" y="3718193"/>
            <a:ext cx="602580" cy="680074"/>
          </a:xfrm>
          <a:prstGeom prst="rect">
            <a:avLst/>
          </a:prstGeom>
        </p:spPr>
      </p:pic>
      <p:sp>
        <p:nvSpPr>
          <p:cNvPr id="21" name="Rectangle 20"/>
          <p:cNvSpPr/>
          <p:nvPr/>
        </p:nvSpPr>
        <p:spPr>
          <a:xfrm>
            <a:off x="5473400" y="3127105"/>
            <a:ext cx="4309228" cy="182152"/>
          </a:xfrm>
          <a:prstGeom prst="rect">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13"/>
          <a:stretch>
            <a:fillRect/>
          </a:stretch>
        </p:blipFill>
        <p:spPr>
          <a:xfrm>
            <a:off x="7628014" y="4928531"/>
            <a:ext cx="4322439" cy="195089"/>
          </a:xfrm>
          <a:prstGeom prst="rect">
            <a:avLst/>
          </a:prstGeom>
        </p:spPr>
      </p:pic>
      <p:sp>
        <p:nvSpPr>
          <p:cNvPr id="25" name="Rectangle 24"/>
          <p:cNvSpPr/>
          <p:nvPr/>
        </p:nvSpPr>
        <p:spPr>
          <a:xfrm>
            <a:off x="0" y="0"/>
            <a:ext cx="12191999" cy="2069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702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9351" y="418767"/>
            <a:ext cx="11379199" cy="6130314"/>
          </a:xfrm>
          <a:solidFill>
            <a:srgbClr val="FFFF00">
              <a:alpha val="41000"/>
            </a:srgbClr>
          </a:solidFill>
        </p:spPr>
        <p:txBody>
          <a:bodyPr>
            <a:noAutofit/>
          </a:bodyPr>
          <a:lstStyle/>
          <a:p>
            <a:pPr marL="341313" indent="-341313" algn="just">
              <a:buClr>
                <a:schemeClr val="tx1"/>
              </a:buClr>
              <a:buFont typeface="Symbol" panose="05050102010706020507" pitchFamily="18" charset="2"/>
              <a:buChar char="Ö"/>
            </a:pPr>
            <a:r>
              <a:rPr lang="en-US" sz="2800" dirty="0" err="1" smtClean="0">
                <a:latin typeface="Times New Roman" panose="02020603050405020304" pitchFamily="18" charset="0"/>
                <a:cs typeface="Times New Roman" panose="02020603050405020304" pitchFamily="18" charset="0"/>
              </a:rPr>
              <a:t>Hanya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mengatur</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perlakuan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terhadap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Pengadaan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Alutsista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Tahun</a:t>
            </a:r>
            <a:r>
              <a:rPr lang="en-US" sz="2800" dirty="0" smtClean="0">
                <a:latin typeface="Times New Roman" panose="02020603050405020304" pitchFamily="18" charset="0"/>
                <a:cs typeface="Times New Roman" panose="02020603050405020304" pitchFamily="18" charset="0"/>
              </a:rPr>
              <a:t> Tunggal </a:t>
            </a:r>
            <a:r>
              <a:rPr lang="en-US" sz="2800" dirty="0" err="1" smtClean="0">
                <a:latin typeface="Times New Roman" panose="02020603050405020304" pitchFamily="18" charset="0"/>
                <a:cs typeface="Times New Roman" panose="02020603050405020304" pitchFamily="18" charset="0"/>
              </a:rPr>
              <a:t>dengan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sumber</a:t>
            </a:r>
            <a:r>
              <a:rPr lang="en-US" sz="2800" dirty="0" smtClean="0">
                <a:latin typeface="Times New Roman" panose="02020603050405020304" pitchFamily="18" charset="0"/>
                <a:cs typeface="Times New Roman" panose="02020603050405020304" pitchFamily="18" charset="0"/>
              </a:rPr>
              <a:t> dana rupiah </a:t>
            </a:r>
            <a:r>
              <a:rPr lang="en-US" sz="2800" dirty="0" err="1" smtClean="0">
                <a:latin typeface="Times New Roman" panose="02020603050405020304" pitchFamily="18" charset="0"/>
                <a:cs typeface="Times New Roman" panose="02020603050405020304" pitchFamily="18" charset="0"/>
              </a:rPr>
              <a:t>murni</a:t>
            </a:r>
            <a:r>
              <a:rPr lang="en-US" sz="2800"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namun</a:t>
            </a:r>
            <a:r>
              <a:rPr lang="en-US" sz="2800" b="1" i="1" dirty="0" smtClean="0">
                <a:latin typeface="Times New Roman" panose="02020603050405020304" pitchFamily="18" charset="0"/>
                <a:cs typeface="Times New Roman" panose="02020603050405020304" pitchFamily="18" charset="0"/>
              </a:rPr>
              <a:t> </a:t>
            </a:r>
            <a:r>
              <a:rPr lang="id-ID" sz="2800" b="1" i="1" dirty="0" smtClean="0">
                <a:latin typeface="Times New Roman" panose="02020603050405020304" pitchFamily="18" charset="0"/>
                <a:cs typeface="Times New Roman" panose="02020603050405020304" pitchFamily="18" charset="0"/>
              </a:rPr>
              <a:t>belum/</a:t>
            </a:r>
            <a:r>
              <a:rPr lang="en-US" sz="2800" b="1" i="1" dirty="0" err="1" smtClean="0">
                <a:latin typeface="Times New Roman" panose="02020603050405020304" pitchFamily="18" charset="0"/>
                <a:cs typeface="Times New Roman" panose="02020603050405020304" pitchFamily="18" charset="0"/>
              </a:rPr>
              <a:t>tidak</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mengatur</a:t>
            </a:r>
            <a:r>
              <a:rPr lang="en-US" sz="2800" b="1" i="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Pengadaan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Alutsista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Tahun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Jamak</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dengan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sumber</a:t>
            </a:r>
            <a:r>
              <a:rPr lang="en-US" sz="2800" dirty="0" smtClean="0">
                <a:latin typeface="Times New Roman" panose="02020603050405020304" pitchFamily="18" charset="0"/>
                <a:cs typeface="Times New Roman" panose="02020603050405020304" pitchFamily="18" charset="0"/>
              </a:rPr>
              <a:t> dana rupiah </a:t>
            </a:r>
            <a:r>
              <a:rPr lang="en-US" sz="2800" dirty="0" err="1" smtClean="0">
                <a:latin typeface="Times New Roman" panose="02020603050405020304" pitchFamily="18" charset="0"/>
                <a:cs typeface="Times New Roman" panose="02020603050405020304" pitchFamily="18" charset="0"/>
              </a:rPr>
              <a:t>murni</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marL="341313" indent="-341313" algn="just">
              <a:buClr>
                <a:schemeClr val="tx1"/>
              </a:buClr>
              <a:buFont typeface="Symbol" panose="05050102010706020507" pitchFamily="18" charset="2"/>
              <a:buChar char="Ö"/>
            </a:pPr>
            <a:endParaRPr lang="id-ID" sz="2800" dirty="0" smtClean="0">
              <a:latin typeface="Times New Roman" panose="02020603050405020304" pitchFamily="18" charset="0"/>
              <a:cs typeface="Times New Roman" panose="02020603050405020304" pitchFamily="18" charset="0"/>
            </a:endParaRPr>
          </a:p>
          <a:p>
            <a:pPr marL="341313" indent="-341313" algn="just">
              <a:buClr>
                <a:schemeClr val="tx1"/>
              </a:buClr>
              <a:buFont typeface="Symbol" panose="05050102010706020507" pitchFamily="18" charset="2"/>
              <a:buChar char="Ö"/>
            </a:pPr>
            <a:r>
              <a:rPr lang="en-US" sz="2800" dirty="0" err="1" smtClean="0">
                <a:latin typeface="Times New Roman" panose="02020603050405020304" pitchFamily="18" charset="0"/>
                <a:cs typeface="Times New Roman" panose="02020603050405020304" pitchFamily="18" charset="0"/>
              </a:rPr>
              <a:t>Hanya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mengatur</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mekanisme</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umum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Pengadaan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Alutsista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melalui</a:t>
            </a:r>
            <a:r>
              <a:rPr lang="en-US" sz="2800" dirty="0" smtClean="0">
                <a:latin typeface="Times New Roman" panose="02020603050405020304" pitchFamily="18" charset="0"/>
                <a:cs typeface="Times New Roman" panose="02020603050405020304" pitchFamily="18" charset="0"/>
              </a:rPr>
              <a:t> rupiah muni </a:t>
            </a:r>
            <a:r>
              <a:rPr lang="en-US" sz="2800" dirty="0" err="1" smtClean="0">
                <a:latin typeface="Times New Roman" panose="02020603050405020304" pitchFamily="18" charset="0"/>
                <a:cs typeface="Times New Roman" panose="02020603050405020304" pitchFamily="18" charset="0"/>
              </a:rPr>
              <a:t>divalaskan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namun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belum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mengatur</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Pengadaan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Alutsista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melalui</a:t>
            </a:r>
            <a:r>
              <a:rPr lang="en-US" sz="2800" dirty="0" smtClean="0">
                <a:latin typeface="Times New Roman" panose="02020603050405020304" pitchFamily="18" charset="0"/>
                <a:cs typeface="Times New Roman" panose="02020603050405020304" pitchFamily="18" charset="0"/>
              </a:rPr>
              <a:t> rupiah </a:t>
            </a:r>
            <a:r>
              <a:rPr lang="en-US" sz="2800" dirty="0" err="1" smtClean="0">
                <a:latin typeface="Times New Roman" panose="02020603050405020304" pitchFamily="18" charset="0"/>
                <a:cs typeface="Times New Roman" panose="02020603050405020304" pitchFamily="18" charset="0"/>
              </a:rPr>
              <a:t>murni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divalaskan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dengan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mekanisme</a:t>
            </a:r>
            <a:r>
              <a:rPr lang="en-US" sz="2800" dirty="0" smtClean="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Foreign Military Sales</a:t>
            </a:r>
            <a:r>
              <a:rPr lang="en-US" sz="2800" i="1" dirty="0">
                <a:latin typeface="Times New Roman" panose="02020603050405020304" pitchFamily="18" charset="0"/>
                <a:cs typeface="Times New Roman" panose="02020603050405020304" pitchFamily="18" charset="0"/>
              </a:rPr>
              <a:t> (FMS</a:t>
            </a:r>
            <a:r>
              <a:rPr lang="en-US" sz="2800" i="1" dirty="0" smtClean="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Padahal</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nilainya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cukup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signifikan</a:t>
            </a:r>
            <a:r>
              <a:rPr lang="en-US" sz="2800" dirty="0" smtClean="0">
                <a:latin typeface="Times New Roman" panose="02020603050405020304" pitchFamily="18" charset="0"/>
                <a:cs typeface="Times New Roman" panose="02020603050405020304" pitchFamily="18" charset="0"/>
              </a:rPr>
              <a:t>.</a:t>
            </a:r>
          </a:p>
          <a:p>
            <a:pPr marL="341313" indent="-341313" algn="just">
              <a:buClr>
                <a:schemeClr val="tx1"/>
              </a:buClr>
              <a:buFont typeface="Symbol" panose="05050102010706020507" pitchFamily="18" charset="2"/>
              <a:buChar char="Ö"/>
            </a:pPr>
            <a:endParaRPr lang="id-ID" sz="2800" dirty="0" smtClean="0">
              <a:latin typeface="Times New Roman" panose="02020603050405020304" pitchFamily="18" charset="0"/>
              <a:cs typeface="Times New Roman" panose="02020603050405020304" pitchFamily="18" charset="0"/>
            </a:endParaRPr>
          </a:p>
          <a:p>
            <a:pPr marL="341313" indent="-341313" algn="just">
              <a:buClr>
                <a:schemeClr val="tx1"/>
              </a:buClr>
              <a:buFont typeface="Symbol" panose="05050102010706020507" pitchFamily="18" charset="2"/>
              <a:buChar char="Ö"/>
            </a:pPr>
            <a:r>
              <a:rPr lang="en-US" sz="2800" dirty="0" err="1" smtClean="0">
                <a:latin typeface="Times New Roman" panose="02020603050405020304" pitchFamily="18" charset="0"/>
                <a:cs typeface="Times New Roman" panose="02020603050405020304" pitchFamily="18" charset="0"/>
              </a:rPr>
              <a:t>Belum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mengatur</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mekanisme</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Penganggaran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Pencairan</a:t>
            </a:r>
            <a:r>
              <a:rPr lang="en-US" sz="2800" dirty="0" smtClean="0">
                <a:latin typeface="Times New Roman" panose="02020603050405020304" pitchFamily="18" charset="0"/>
                <a:cs typeface="Times New Roman" panose="02020603050405020304" pitchFamily="18" charset="0"/>
              </a:rPr>
              <a:t> </a:t>
            </a:r>
            <a:r>
              <a:rPr lang="en-US" sz="2800" b="1" i="1" dirty="0" smtClean="0">
                <a:latin typeface="Times New Roman" panose="02020603050405020304" pitchFamily="18" charset="0"/>
                <a:cs typeface="Times New Roman" panose="02020603050405020304" pitchFamily="18" charset="0"/>
              </a:rPr>
              <a:t>Dana </a:t>
            </a:r>
            <a:r>
              <a:rPr lang="en-US" sz="2800" b="1" i="1" dirty="0" err="1" smtClean="0">
                <a:latin typeface="Times New Roman" panose="02020603050405020304" pitchFamily="18" charset="0"/>
                <a:cs typeface="Times New Roman" panose="02020603050405020304" pitchFamily="18" charset="0"/>
              </a:rPr>
              <a:t>Kontingensi</a:t>
            </a:r>
            <a:r>
              <a:rPr lang="en-US" sz="2800" b="1" i="1" dirty="0" smtClean="0">
                <a:latin typeface="Times New Roman" panose="02020603050405020304" pitchFamily="18" charset="0"/>
                <a:cs typeface="Times New Roman" panose="02020603050405020304" pitchFamily="18" charset="0"/>
              </a:rPr>
              <a:t>.</a:t>
            </a:r>
            <a:endParaRPr lang="id-ID" sz="2800" b="1" i="1" dirty="0" smtClean="0">
              <a:latin typeface="Times New Roman" panose="02020603050405020304" pitchFamily="18" charset="0"/>
              <a:cs typeface="Times New Roman" panose="02020603050405020304" pitchFamily="18" charset="0"/>
            </a:endParaRPr>
          </a:p>
          <a:p>
            <a:pPr marL="341313" indent="-341313" algn="just">
              <a:buClr>
                <a:schemeClr val="tx1"/>
              </a:buClr>
              <a:buFont typeface="Symbol" panose="05050102010706020507" pitchFamily="18" charset="2"/>
              <a:buChar char="Ö"/>
            </a:pPr>
            <a:endParaRPr lang="id-ID" sz="2800" b="1" i="1" dirty="0">
              <a:latin typeface="Times New Roman" panose="02020603050405020304" pitchFamily="18" charset="0"/>
              <a:cs typeface="Times New Roman" panose="02020603050405020304" pitchFamily="18" charset="0"/>
            </a:endParaRPr>
          </a:p>
          <a:p>
            <a:pPr marL="341313" indent="-341313" algn="just">
              <a:buClr>
                <a:schemeClr val="tx1"/>
              </a:buClr>
              <a:buFont typeface="Symbol" panose="05050102010706020507" pitchFamily="18" charset="2"/>
              <a:buChar char="Ö"/>
            </a:pPr>
            <a:r>
              <a:rPr lang="id-ID" sz="2800" b="1" i="1" dirty="0" smtClean="0">
                <a:latin typeface="Times New Roman" panose="02020603050405020304" pitchFamily="18" charset="0"/>
                <a:cs typeface="Times New Roman" panose="02020603050405020304" pitchFamily="18" charset="0"/>
              </a:rPr>
              <a:t>???</a:t>
            </a:r>
            <a:endParaRPr lang="id-ID" sz="2800" b="1" i="1" dirty="0" smtClean="0">
              <a:latin typeface="Times New Roman" panose="02020603050405020304" pitchFamily="18" charset="0"/>
              <a:cs typeface="Times New Roman" panose="02020603050405020304" pitchFamily="18" charset="0"/>
            </a:endParaRPr>
          </a:p>
          <a:p>
            <a:pPr marL="341313" indent="-341313" algn="just">
              <a:buClr>
                <a:schemeClr val="tx1"/>
              </a:buClr>
              <a:buFont typeface="Symbol" panose="05050102010706020507" pitchFamily="18" charset="2"/>
              <a:buChar char="Ö"/>
            </a:pPr>
            <a:endParaRPr lang="id-ID" sz="2800" b="1" i="1" dirty="0" smtClean="0">
              <a:latin typeface="Times New Roman" panose="02020603050405020304" pitchFamily="18" charset="0"/>
              <a:cs typeface="Times New Roman" panose="02020603050405020304" pitchFamily="18" charset="0"/>
            </a:endParaRPr>
          </a:p>
          <a:p>
            <a:pPr marL="341313" indent="-341313" algn="just">
              <a:buClr>
                <a:schemeClr val="tx1"/>
              </a:buClr>
              <a:buFont typeface="Symbol" panose="05050102010706020507" pitchFamily="18" charset="2"/>
              <a:buChar char="Ö"/>
            </a:pP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9196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2628" y="5572579"/>
            <a:ext cx="2409371" cy="1285421"/>
          </a:xfrm>
          <a:prstGeom prst="rect">
            <a:avLst/>
          </a:prstGeom>
        </p:spPr>
      </p:pic>
      <p:sp>
        <p:nvSpPr>
          <p:cNvPr id="2" name="Title 1"/>
          <p:cNvSpPr>
            <a:spLocks noGrp="1"/>
          </p:cNvSpPr>
          <p:nvPr>
            <p:ph type="title"/>
          </p:nvPr>
        </p:nvSpPr>
        <p:spPr>
          <a:xfrm>
            <a:off x="177421" y="206942"/>
            <a:ext cx="11281100" cy="2824971"/>
          </a:xfrm>
        </p:spPr>
        <p:txBody>
          <a:bodyPr>
            <a:normAutofit fontScale="90000"/>
          </a:bodyPr>
          <a:lstStyle/>
          <a:p>
            <a:pPr algn="ctr">
              <a:lnSpc>
                <a:spcPts val="6000"/>
              </a:lnSpc>
            </a:pPr>
            <a:r>
              <a:rPr lang="id-ID" b="1" dirty="0" smtClean="0">
                <a:solidFill>
                  <a:schemeClr val="accent5">
                    <a:lumMod val="50000"/>
                  </a:schemeClr>
                </a:solidFill>
              </a:rPr>
              <a:t>HAL-HAL APAKAH YANG PERLU DIPERSIAPKAN  UNTUK EFEKTIFITAS IMPLEMENTASI </a:t>
            </a:r>
            <a:br>
              <a:rPr lang="id-ID" b="1" dirty="0" smtClean="0">
                <a:solidFill>
                  <a:schemeClr val="accent5">
                    <a:lumMod val="50000"/>
                  </a:schemeClr>
                </a:solidFill>
              </a:rPr>
            </a:br>
            <a:r>
              <a:rPr lang="id-ID" b="1" dirty="0" smtClean="0">
                <a:solidFill>
                  <a:schemeClr val="accent5">
                    <a:lumMod val="50000"/>
                  </a:schemeClr>
                </a:solidFill>
              </a:rPr>
              <a:t>PMK</a:t>
            </a:r>
            <a:r>
              <a:rPr lang="en-US" b="1" dirty="0" smtClean="0">
                <a:solidFill>
                  <a:schemeClr val="accent5">
                    <a:lumMod val="50000"/>
                  </a:schemeClr>
                </a:solidFill>
              </a:rPr>
              <a:t> 143/PMK.05/2018 DAN PERATURAN PELAKSANAANNYA?</a:t>
            </a:r>
            <a:endParaRPr lang="en-US" b="1" dirty="0">
              <a:solidFill>
                <a:schemeClr val="accent5">
                  <a:lumMod val="50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79574"/>
            <a:ext cx="5071729" cy="337842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9714" y="5572578"/>
            <a:ext cx="2452914" cy="128542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1729" y="5572578"/>
            <a:ext cx="2257985" cy="1285422"/>
          </a:xfrm>
          <a:prstGeom prst="rect">
            <a:avLst/>
          </a:prstGeom>
        </p:spPr>
      </p:pic>
      <p:sp>
        <p:nvSpPr>
          <p:cNvPr id="10" name="Rectangle 9"/>
          <p:cNvSpPr/>
          <p:nvPr/>
        </p:nvSpPr>
        <p:spPr>
          <a:xfrm>
            <a:off x="0" y="3135086"/>
            <a:ext cx="5239657" cy="174171"/>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71729" y="5355771"/>
            <a:ext cx="7120271" cy="21680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071729" y="3135086"/>
            <a:ext cx="167928" cy="2437492"/>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1596" y="3817895"/>
            <a:ext cx="745999" cy="69570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2992" y="3872392"/>
            <a:ext cx="1652240" cy="797099"/>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5834" y="3710108"/>
            <a:ext cx="826174" cy="826174"/>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14690" y="3647965"/>
            <a:ext cx="1094040" cy="820530"/>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82628" y="3709813"/>
            <a:ext cx="610339" cy="753128"/>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11819" y="3625015"/>
            <a:ext cx="1180713" cy="837926"/>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5605" y="3718193"/>
            <a:ext cx="602580" cy="680074"/>
          </a:xfrm>
          <a:prstGeom prst="rect">
            <a:avLst/>
          </a:prstGeom>
        </p:spPr>
      </p:pic>
      <p:sp>
        <p:nvSpPr>
          <p:cNvPr id="21" name="Rectangle 20"/>
          <p:cNvSpPr/>
          <p:nvPr/>
        </p:nvSpPr>
        <p:spPr>
          <a:xfrm>
            <a:off x="5473400" y="3127105"/>
            <a:ext cx="4309228" cy="182152"/>
          </a:xfrm>
          <a:prstGeom prst="rect">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13"/>
          <a:stretch>
            <a:fillRect/>
          </a:stretch>
        </p:blipFill>
        <p:spPr>
          <a:xfrm>
            <a:off x="7628014" y="4928531"/>
            <a:ext cx="4322439" cy="195089"/>
          </a:xfrm>
          <a:prstGeom prst="rect">
            <a:avLst/>
          </a:prstGeom>
        </p:spPr>
      </p:pic>
      <p:sp>
        <p:nvSpPr>
          <p:cNvPr id="25" name="Rectangle 24"/>
          <p:cNvSpPr/>
          <p:nvPr/>
        </p:nvSpPr>
        <p:spPr>
          <a:xfrm>
            <a:off x="0" y="0"/>
            <a:ext cx="12191999" cy="2069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6487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My Work\AKN I\Penyerahan laporan_Kemenkumham\90.png"/>
          <p:cNvPicPr>
            <a:picLocks noChangeAspect="1" noChangeArrowheads="1"/>
          </p:cNvPicPr>
          <p:nvPr/>
        </p:nvPicPr>
        <p:blipFill>
          <a:blip r:embed="rId2"/>
          <a:srcRect/>
          <a:stretch>
            <a:fillRect/>
          </a:stretch>
        </p:blipFill>
        <p:spPr bwMode="auto">
          <a:xfrm>
            <a:off x="-10362" y="0"/>
            <a:ext cx="12202362" cy="6858000"/>
          </a:xfrm>
          <a:prstGeom prst="rect">
            <a:avLst/>
          </a:prstGeom>
          <a:noFill/>
        </p:spPr>
      </p:pic>
      <p:sp>
        <p:nvSpPr>
          <p:cNvPr id="6" name="Pentagon 5"/>
          <p:cNvSpPr/>
          <p:nvPr/>
        </p:nvSpPr>
        <p:spPr>
          <a:xfrm flipH="1">
            <a:off x="2013095" y="271434"/>
            <a:ext cx="10095734" cy="857256"/>
          </a:xfrm>
          <a:prstGeom prst="homePlat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id-ID"/>
          </a:p>
        </p:txBody>
      </p:sp>
      <p:sp>
        <p:nvSpPr>
          <p:cNvPr id="4" name="Rectangle 2"/>
          <p:cNvSpPr>
            <a:spLocks noGrp="1" noChangeArrowheads="1"/>
          </p:cNvSpPr>
          <p:nvPr>
            <p:ph type="title"/>
          </p:nvPr>
        </p:nvSpPr>
        <p:spPr>
          <a:xfrm>
            <a:off x="2167170" y="242862"/>
            <a:ext cx="9670603" cy="914400"/>
          </a:xfrm>
        </p:spPr>
        <p:txBody>
          <a:bodyPr>
            <a:noAutofit/>
          </a:bodyPr>
          <a:lstStyle/>
          <a:p>
            <a:pPr algn="ctr"/>
            <a:r>
              <a:rPr lang="id-ID" altLang="en-US" sz="2800" b="1" dirty="0" smtClean="0">
                <a:solidFill>
                  <a:srgbClr val="FFFF00"/>
                </a:solidFill>
                <a:effectLst>
                  <a:outerShdw blurRad="38100" dist="38100" dir="2700000" algn="tl">
                    <a:srgbClr val="000000">
                      <a:alpha val="43137"/>
                    </a:srgbClr>
                  </a:outerShdw>
                </a:effectLst>
                <a:latin typeface="Garamond" pitchFamily="18" charset="0"/>
              </a:rPr>
              <a:t>AREA PERBAIKAN UNTUK IMPLEMENTASI PMK 143</a:t>
            </a:r>
            <a:endParaRPr lang="en-US" altLang="en-US" sz="2800" b="1" dirty="0">
              <a:solidFill>
                <a:srgbClr val="FFFF00"/>
              </a:solidFill>
              <a:effectLst>
                <a:outerShdw blurRad="38100" dist="38100" dir="2700000" algn="tl">
                  <a:srgbClr val="000000">
                    <a:alpha val="43137"/>
                  </a:srgbClr>
                </a:outerShdw>
              </a:effectLst>
              <a:latin typeface="Garamond" pitchFamily="18" charset="0"/>
            </a:endParaRPr>
          </a:p>
        </p:txBody>
      </p:sp>
      <p:sp>
        <p:nvSpPr>
          <p:cNvPr id="7" name="TextBox 6"/>
          <p:cNvSpPr txBox="1"/>
          <p:nvPr/>
        </p:nvSpPr>
        <p:spPr>
          <a:xfrm>
            <a:off x="105001" y="6429846"/>
            <a:ext cx="468923" cy="37540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smtClean="0"/>
              <a:t>13</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706096325"/>
              </p:ext>
            </p:extLst>
          </p:nvPr>
        </p:nvGraphicFramePr>
        <p:xfrm>
          <a:off x="2471352" y="1185834"/>
          <a:ext cx="9637478" cy="5516880"/>
        </p:xfrm>
        <a:graphic>
          <a:graphicData uri="http://schemas.openxmlformats.org/drawingml/2006/table">
            <a:tbl>
              <a:tblPr firstRow="1" bandRow="1">
                <a:tableStyleId>{5C22544A-7EE6-4342-B048-85BDC9FD1C3A}</a:tableStyleId>
              </a:tblPr>
              <a:tblGrid>
                <a:gridCol w="449735">
                  <a:extLst>
                    <a:ext uri="{9D8B030D-6E8A-4147-A177-3AD203B41FA5}">
                      <a16:colId xmlns:a16="http://schemas.microsoft.com/office/drawing/2014/main" xmlns="" val="3643849653"/>
                    </a:ext>
                  </a:extLst>
                </a:gridCol>
                <a:gridCol w="9187743">
                  <a:extLst>
                    <a:ext uri="{9D8B030D-6E8A-4147-A177-3AD203B41FA5}">
                      <a16:colId xmlns:a16="http://schemas.microsoft.com/office/drawing/2014/main" xmlns="" val="3804763864"/>
                    </a:ext>
                  </a:extLst>
                </a:gridCol>
              </a:tblGrid>
              <a:tr h="394188">
                <a:tc>
                  <a:txBody>
                    <a:bodyPr/>
                    <a:lstStyle/>
                    <a:p>
                      <a:pPr algn="ctr"/>
                      <a:r>
                        <a:rPr lang="en-US" sz="1200" dirty="0" smtClean="0"/>
                        <a:t>No</a:t>
                      </a:r>
                      <a:endParaRPr lang="en-US" sz="1200" dirty="0"/>
                    </a:p>
                  </a:txBody>
                  <a:tcPr/>
                </a:tc>
                <a:tc>
                  <a:txBody>
                    <a:bodyPr/>
                    <a:lstStyle/>
                    <a:p>
                      <a:pPr algn="ctr"/>
                      <a:r>
                        <a:rPr lang="id-ID" sz="2000" dirty="0" smtClean="0"/>
                        <a:t>Uraian</a:t>
                      </a:r>
                      <a:endParaRPr lang="en-US" sz="2000" dirty="0"/>
                    </a:p>
                  </a:txBody>
                  <a:tcPr/>
                </a:tc>
                <a:extLst>
                  <a:ext uri="{0D108BD9-81ED-4DB2-BD59-A6C34878D82A}">
                    <a16:rowId xmlns:a16="http://schemas.microsoft.com/office/drawing/2014/main" xmlns="" val="1870959487"/>
                  </a:ext>
                </a:extLst>
              </a:tr>
              <a:tr h="1000631">
                <a:tc>
                  <a:txBody>
                    <a:bodyPr/>
                    <a:lstStyle/>
                    <a:p>
                      <a:pPr algn="ctr"/>
                      <a:r>
                        <a:rPr lang="en-US" sz="2000" dirty="0" smtClean="0"/>
                        <a:t>1</a:t>
                      </a:r>
                      <a:endParaRPr lang="en-US" sz="2000" dirty="0"/>
                    </a:p>
                  </a:txBody>
                  <a:tcPr/>
                </a:tc>
                <a:tc>
                  <a:txBody>
                    <a:bodyPr/>
                    <a:lstStyle/>
                    <a:p>
                      <a:r>
                        <a:rPr lang="id-ID" sz="2000" dirty="0" smtClean="0"/>
                        <a:t>Penataan Satker sebagai </a:t>
                      </a:r>
                      <a:r>
                        <a:rPr lang="id-ID" sz="2000" baseline="0" dirty="0" smtClean="0"/>
                        <a:t>dalam Perencanaan, Pelaksana, Pertangungjawaban Anggaran dan Pelaporan serta Kejelasan Kriteria Satker  </a:t>
                      </a:r>
                      <a:r>
                        <a:rPr lang="id-ID" sz="2000" baseline="0" dirty="0" smtClean="0">
                          <a:sym typeface="Wingdings" panose="05000000000000000000" pitchFamily="2" charset="2"/>
                        </a:rPr>
                        <a:t> </a:t>
                      </a:r>
                      <a:r>
                        <a:rPr lang="id-ID" sz="2000" b="1" dirty="0" smtClean="0"/>
                        <a:t>Satker Mandiri</a:t>
                      </a:r>
                      <a:r>
                        <a:rPr lang="id-ID" sz="2000" baseline="0" dirty="0" smtClean="0"/>
                        <a:t> sampai dengan Satuan Terkecil</a:t>
                      </a:r>
                      <a:endParaRPr lang="en-US" sz="2000" dirty="0"/>
                    </a:p>
                  </a:txBody>
                  <a:tcPr/>
                </a:tc>
                <a:extLst>
                  <a:ext uri="{0D108BD9-81ED-4DB2-BD59-A6C34878D82A}">
                    <a16:rowId xmlns:a16="http://schemas.microsoft.com/office/drawing/2014/main" xmlns="" val="20507725"/>
                  </a:ext>
                </a:extLst>
              </a:tr>
              <a:tr h="697409">
                <a:tc>
                  <a:txBody>
                    <a:bodyPr/>
                    <a:lstStyle/>
                    <a:p>
                      <a:pPr algn="ctr"/>
                      <a:r>
                        <a:rPr lang="en-US" sz="2000" dirty="0" smtClean="0"/>
                        <a:t>2</a:t>
                      </a:r>
                      <a:endParaRPr lang="en-US" sz="2000" dirty="0"/>
                    </a:p>
                  </a:txBody>
                  <a:tcPr/>
                </a:tc>
                <a:tc>
                  <a:txBody>
                    <a:bodyPr/>
                    <a:lstStyle/>
                    <a:p>
                      <a:r>
                        <a:rPr lang="id-ID" sz="2000" dirty="0" smtClean="0"/>
                        <a:t>Proporsionalitas</a:t>
                      </a:r>
                      <a:r>
                        <a:rPr lang="id-ID" sz="2000" baseline="0" dirty="0" smtClean="0"/>
                        <a:t> Alokasi Anggaran pada Satker Daerah untuk menunjang Program, Kegiatan, Tusi, dan Output Kewenangan Kantor Daerah </a:t>
                      </a:r>
                      <a:r>
                        <a:rPr lang="id-ID" sz="2000" baseline="0" dirty="0" smtClean="0">
                          <a:sym typeface="Wingdings" panose="05000000000000000000" pitchFamily="2" charset="2"/>
                        </a:rPr>
                        <a:t> </a:t>
                      </a:r>
                      <a:r>
                        <a:rPr lang="id-ID" sz="2000" b="1" baseline="0" dirty="0" smtClean="0">
                          <a:sym typeface="Wingdings" panose="05000000000000000000" pitchFamily="2" charset="2"/>
                        </a:rPr>
                        <a:t>Berbasis Kinerja</a:t>
                      </a:r>
                      <a:endParaRPr lang="en-US" sz="2000" b="1" dirty="0"/>
                    </a:p>
                  </a:txBody>
                  <a:tcPr/>
                </a:tc>
                <a:extLst>
                  <a:ext uri="{0D108BD9-81ED-4DB2-BD59-A6C34878D82A}">
                    <a16:rowId xmlns:a16="http://schemas.microsoft.com/office/drawing/2014/main" xmlns="" val="3568991580"/>
                  </a:ext>
                </a:extLst>
              </a:tr>
              <a:tr h="1000631">
                <a:tc>
                  <a:txBody>
                    <a:bodyPr/>
                    <a:lstStyle/>
                    <a:p>
                      <a:pPr algn="ctr"/>
                      <a:r>
                        <a:rPr lang="en-US" sz="2000" dirty="0" smtClean="0"/>
                        <a:t>3</a:t>
                      </a: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2000" dirty="0" smtClean="0"/>
                        <a:t>Perbaikan</a:t>
                      </a:r>
                      <a:r>
                        <a:rPr lang="id-ID" sz="2000" baseline="0" dirty="0" smtClean="0"/>
                        <a:t> Perencanan Anggaran terutama dalam identifikasi Jenis-Jenis Belanja (Pegawai, Barang dan Modal), Evaluasi Standar Biaya Yang Layak </a:t>
                      </a:r>
                      <a:r>
                        <a:rPr lang="id-ID" sz="2000" baseline="0" dirty="0" smtClean="0">
                          <a:sym typeface="Wingdings" panose="05000000000000000000" pitchFamily="2" charset="2"/>
                        </a:rPr>
                        <a:t> </a:t>
                      </a:r>
                      <a:r>
                        <a:rPr lang="id-ID" sz="2000" b="1" baseline="0" dirty="0" smtClean="0">
                          <a:sym typeface="Wingdings" panose="05000000000000000000" pitchFamily="2" charset="2"/>
                        </a:rPr>
                        <a:t>Penyusun RKA Sesuai Renbut  </a:t>
                      </a:r>
                      <a:r>
                        <a:rPr lang="id-ID" sz="2000" b="1" i="1" baseline="0" dirty="0" smtClean="0">
                          <a:sym typeface="Wingdings" panose="05000000000000000000" pitchFamily="2" charset="2"/>
                        </a:rPr>
                        <a:t>Let Manager Manages</a:t>
                      </a:r>
                      <a:endParaRPr lang="en-US" sz="2000" b="1" i="1" dirty="0"/>
                    </a:p>
                  </a:txBody>
                  <a:tcPr/>
                </a:tc>
                <a:extLst>
                  <a:ext uri="{0D108BD9-81ED-4DB2-BD59-A6C34878D82A}">
                    <a16:rowId xmlns:a16="http://schemas.microsoft.com/office/drawing/2014/main" xmlns="" val="3018694335"/>
                  </a:ext>
                </a:extLst>
              </a:tr>
              <a:tr h="1000631">
                <a:tc>
                  <a:txBody>
                    <a:bodyPr/>
                    <a:lstStyle/>
                    <a:p>
                      <a:pPr algn="ctr"/>
                      <a:r>
                        <a:rPr lang="en-US" sz="2000" dirty="0" smtClean="0"/>
                        <a:t>4</a:t>
                      </a:r>
                      <a:endParaRPr lang="en-US" sz="2000" dirty="0"/>
                    </a:p>
                  </a:txBody>
                  <a:tcPr/>
                </a:tc>
                <a:tc>
                  <a:txBody>
                    <a:bodyPr/>
                    <a:lstStyle/>
                    <a:p>
                      <a:r>
                        <a:rPr lang="id-ID" sz="2000" dirty="0" smtClean="0"/>
                        <a:t>Penyesuaian</a:t>
                      </a:r>
                      <a:r>
                        <a:rPr lang="id-ID" sz="2000" baseline="0" dirty="0" smtClean="0"/>
                        <a:t> dan P</a:t>
                      </a:r>
                      <a:r>
                        <a:rPr lang="id-ID" sz="2000" dirty="0" smtClean="0"/>
                        <a:t>enataan</a:t>
                      </a:r>
                      <a:r>
                        <a:rPr lang="id-ID" sz="2000" baseline="0" dirty="0" smtClean="0"/>
                        <a:t> Fungsi Badan-Badan Keuangan (Baku I sd Baku IV) </a:t>
                      </a:r>
                      <a:r>
                        <a:rPr lang="id-ID" sz="2000" baseline="0" dirty="0" smtClean="0">
                          <a:sym typeface="Wingdings" panose="05000000000000000000" pitchFamily="2" charset="2"/>
                        </a:rPr>
                        <a:t> Organisasi Pelaksana Anggaran, </a:t>
                      </a:r>
                      <a:r>
                        <a:rPr lang="id-ID" sz="2000" b="1" baseline="0" dirty="0" smtClean="0">
                          <a:sym typeface="Wingdings" panose="05000000000000000000" pitchFamily="2" charset="2"/>
                        </a:rPr>
                        <a:t>Pengelola Keuangan dan Akuntansi (Uang dan Barang)</a:t>
                      </a:r>
                      <a:endParaRPr lang="en-US" sz="2000" b="1" dirty="0"/>
                    </a:p>
                  </a:txBody>
                  <a:tcPr/>
                </a:tc>
                <a:extLst>
                  <a:ext uri="{0D108BD9-81ED-4DB2-BD59-A6C34878D82A}">
                    <a16:rowId xmlns:a16="http://schemas.microsoft.com/office/drawing/2014/main" xmlns="" val="2806882034"/>
                  </a:ext>
                </a:extLst>
              </a:tr>
              <a:tr h="1000631">
                <a:tc>
                  <a:txBody>
                    <a:bodyPr/>
                    <a:lstStyle/>
                    <a:p>
                      <a:pPr algn="ctr"/>
                      <a:r>
                        <a:rPr lang="en-US" sz="2000" dirty="0" smtClean="0"/>
                        <a:t>5</a:t>
                      </a:r>
                      <a:endParaRPr lang="en-US" sz="2000" dirty="0"/>
                    </a:p>
                  </a:txBody>
                  <a:tcPr/>
                </a:tc>
                <a:tc>
                  <a:txBody>
                    <a:bodyPr/>
                    <a:lstStyle/>
                    <a:p>
                      <a:r>
                        <a:rPr lang="id-ID" sz="2000" b="0" dirty="0" smtClean="0"/>
                        <a:t>Penataan</a:t>
                      </a:r>
                      <a:r>
                        <a:rPr lang="id-ID" sz="2000" b="0" baseline="0" dirty="0" smtClean="0"/>
                        <a:t> Kualitas dan Kuantitas SDM (Pejabat Pengadaan, Pejabat Perbendaharaan, Pengawak SIMAK dan SAIBA serta Aplikasi lainnya) </a:t>
                      </a:r>
                      <a:r>
                        <a:rPr lang="id-ID" sz="2000" b="0" baseline="0" dirty="0" smtClean="0">
                          <a:sym typeface="Wingdings" panose="05000000000000000000" pitchFamily="2" charset="2"/>
                        </a:rPr>
                        <a:t> </a:t>
                      </a:r>
                      <a:r>
                        <a:rPr lang="id-ID" sz="2000" b="1" baseline="0" dirty="0" smtClean="0">
                          <a:sym typeface="Wingdings" panose="05000000000000000000" pitchFamily="2" charset="2"/>
                        </a:rPr>
                        <a:t>Kompetensi dan kuantitas SDM Keuangan dan Akuntansi</a:t>
                      </a:r>
                      <a:endParaRPr lang="en-US" sz="2000" b="1" dirty="0"/>
                    </a:p>
                  </a:txBody>
                  <a:tcPr/>
                </a:tc>
                <a:extLst>
                  <a:ext uri="{0D108BD9-81ED-4DB2-BD59-A6C34878D82A}">
                    <a16:rowId xmlns:a16="http://schemas.microsoft.com/office/drawing/2014/main" xmlns="" val="1134281888"/>
                  </a:ext>
                </a:extLst>
              </a:tr>
              <a:tr h="394188">
                <a:tc>
                  <a:txBody>
                    <a:bodyPr/>
                    <a:lstStyle/>
                    <a:p>
                      <a:pPr algn="ctr"/>
                      <a:r>
                        <a:rPr lang="en-US" sz="2000" dirty="0" smtClean="0"/>
                        <a:t>6</a:t>
                      </a:r>
                      <a:endParaRPr lang="en-US" sz="2000" dirty="0"/>
                    </a:p>
                  </a:txBody>
                  <a:tcPr/>
                </a:tc>
                <a:tc>
                  <a:txBody>
                    <a:bodyPr/>
                    <a:lstStyle/>
                    <a:p>
                      <a:r>
                        <a:rPr lang="id-ID" sz="2000" b="0" dirty="0" smtClean="0"/>
                        <a:t>Penataan Ulang</a:t>
                      </a:r>
                      <a:r>
                        <a:rPr lang="id-ID" sz="2000" b="0" baseline="0" dirty="0" smtClean="0"/>
                        <a:t> </a:t>
                      </a:r>
                      <a:r>
                        <a:rPr lang="id-ID" sz="2000" b="0" dirty="0" smtClean="0"/>
                        <a:t>Regulasi,</a:t>
                      </a:r>
                      <a:r>
                        <a:rPr lang="id-ID" sz="2000" b="0" baseline="0" dirty="0" smtClean="0"/>
                        <a:t> Kebijakan, Prosedur dan Mekanisme Hubungan Kerja </a:t>
                      </a:r>
                      <a:r>
                        <a:rPr lang="id-ID" sz="2000" b="0" baseline="0" dirty="0" smtClean="0">
                          <a:sym typeface="Wingdings" panose="05000000000000000000" pitchFamily="2" charset="2"/>
                        </a:rPr>
                        <a:t> </a:t>
                      </a:r>
                      <a:r>
                        <a:rPr lang="id-ID" sz="2000" b="1" baseline="0" dirty="0" smtClean="0">
                          <a:sym typeface="Wingdings" panose="05000000000000000000" pitchFamily="2" charset="2"/>
                        </a:rPr>
                        <a:t>SOP</a:t>
                      </a:r>
                      <a:endParaRPr lang="en-US" sz="2000" b="1" dirty="0"/>
                    </a:p>
                  </a:txBody>
                  <a:tcPr/>
                </a:tc>
                <a:extLst>
                  <a:ext uri="{0D108BD9-81ED-4DB2-BD59-A6C34878D82A}">
                    <a16:rowId xmlns:a16="http://schemas.microsoft.com/office/drawing/2014/main" xmlns="" val="1604701025"/>
                  </a:ext>
                </a:extLst>
              </a:tr>
            </a:tbl>
          </a:graphicData>
        </a:graphic>
      </p:graphicFrame>
    </p:spTree>
    <p:extLst>
      <p:ext uri="{BB962C8B-B14F-4D97-AF65-F5344CB8AC3E}">
        <p14:creationId xmlns:p14="http://schemas.microsoft.com/office/powerpoint/2010/main" val="182044499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89803" y="1937950"/>
            <a:ext cx="6345194" cy="4184650"/>
          </a:xfrm>
          <a:prstGeom prst="rect">
            <a:avLst/>
          </a:prstGeom>
        </p:spPr>
        <p:txBody>
          <a:bodyPr>
            <a:normAutofit fontScale="92500" lnSpcReduction="20000"/>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defRPr/>
            </a:pPr>
            <a:endParaRPr lang="en-US" b="1" dirty="0"/>
          </a:p>
          <a:p>
            <a:pPr algn="l">
              <a:defRPr/>
            </a:pPr>
            <a:r>
              <a:rPr lang="en-US" sz="2800" b="1" dirty="0">
                <a:solidFill>
                  <a:srgbClr val="FF0000"/>
                </a:solidFill>
              </a:rPr>
              <a:t>A</a:t>
            </a:r>
            <a:r>
              <a:rPr lang="en-US" sz="2800" dirty="0"/>
              <a:t>wareness of the need for change</a:t>
            </a:r>
          </a:p>
          <a:p>
            <a:pPr algn="l">
              <a:defRPr/>
            </a:pPr>
            <a:endParaRPr lang="en-US" sz="2800" dirty="0"/>
          </a:p>
          <a:p>
            <a:pPr algn="l">
              <a:defRPr/>
            </a:pPr>
            <a:r>
              <a:rPr lang="en-US" sz="2800" b="1" dirty="0">
                <a:solidFill>
                  <a:srgbClr val="FF0000"/>
                </a:solidFill>
              </a:rPr>
              <a:t>D</a:t>
            </a:r>
            <a:r>
              <a:rPr lang="en-US" sz="2800" dirty="0"/>
              <a:t>esire to participate and support the change</a:t>
            </a:r>
          </a:p>
          <a:p>
            <a:pPr algn="l">
              <a:defRPr/>
            </a:pPr>
            <a:endParaRPr lang="en-US" sz="2800" dirty="0"/>
          </a:p>
          <a:p>
            <a:pPr algn="l">
              <a:defRPr/>
            </a:pPr>
            <a:r>
              <a:rPr lang="en-US" sz="2800" b="1" dirty="0">
                <a:solidFill>
                  <a:srgbClr val="FF0000"/>
                </a:solidFill>
              </a:rPr>
              <a:t>K</a:t>
            </a:r>
            <a:r>
              <a:rPr lang="en-US" sz="2800" dirty="0"/>
              <a:t>nowledge on how to change</a:t>
            </a:r>
          </a:p>
          <a:p>
            <a:pPr algn="l">
              <a:defRPr/>
            </a:pPr>
            <a:endParaRPr lang="en-US" sz="2800" dirty="0"/>
          </a:p>
          <a:p>
            <a:pPr algn="l">
              <a:defRPr/>
            </a:pPr>
            <a:r>
              <a:rPr lang="en-US" sz="2800" b="1" dirty="0">
                <a:solidFill>
                  <a:srgbClr val="FF0000"/>
                </a:solidFill>
              </a:rPr>
              <a:t>A</a:t>
            </a:r>
            <a:r>
              <a:rPr lang="en-US" sz="2800" dirty="0"/>
              <a:t>bility to implement required skills and behaviors</a:t>
            </a:r>
          </a:p>
          <a:p>
            <a:pPr algn="l">
              <a:defRPr/>
            </a:pPr>
            <a:endParaRPr lang="en-US" sz="2800" dirty="0"/>
          </a:p>
          <a:p>
            <a:pPr algn="l">
              <a:defRPr/>
            </a:pPr>
            <a:r>
              <a:rPr lang="en-US" sz="2800" b="1" dirty="0">
                <a:solidFill>
                  <a:srgbClr val="FF0000"/>
                </a:solidFill>
              </a:rPr>
              <a:t>R</a:t>
            </a:r>
            <a:r>
              <a:rPr lang="en-US" sz="2800" dirty="0"/>
              <a:t>einforcement to sustain the change</a:t>
            </a:r>
          </a:p>
        </p:txBody>
      </p:sp>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4997" y="2535838"/>
            <a:ext cx="2705100" cy="298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568411" y="807308"/>
            <a:ext cx="9642389" cy="945292"/>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defRPr/>
            </a:pPr>
            <a:r>
              <a:rPr lang="en-US" sz="4000" smtClean="0"/>
              <a:t>The five building blocks of successful change</a:t>
            </a:r>
            <a:endParaRPr lang="en-US" sz="4000" dirty="0"/>
          </a:p>
        </p:txBody>
      </p:sp>
    </p:spTree>
    <p:extLst>
      <p:ext uri="{BB962C8B-B14F-4D97-AF65-F5344CB8AC3E}">
        <p14:creationId xmlns:p14="http://schemas.microsoft.com/office/powerpoint/2010/main" val="3697047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4227" y="3211982"/>
            <a:ext cx="6854723" cy="1436378"/>
          </a:xfrm>
          <a:solidFill>
            <a:srgbClr val="FFFFFF"/>
          </a:solidFill>
          <a:ln>
            <a:solidFill>
              <a:srgbClr val="FFFFCC"/>
            </a:solidFill>
          </a:ln>
        </p:spPr>
        <p:txBody>
          <a:bodyPr>
            <a:noAutofit/>
          </a:bodyPr>
          <a:lstStyle/>
          <a:p>
            <a:pPr algn="ctr"/>
            <a:r>
              <a:rPr lang="en-US" sz="1800" b="1" i="1" dirty="0" err="1"/>
              <a:t>Pada</a:t>
            </a:r>
            <a:r>
              <a:rPr lang="en-US" sz="1800" b="1" i="1" dirty="0"/>
              <a:t> 14 Mei 2018, </a:t>
            </a:r>
            <a:r>
              <a:rPr lang="en-US" sz="1800" b="1" i="1" dirty="0" err="1"/>
              <a:t>Ketua</a:t>
            </a:r>
            <a:r>
              <a:rPr lang="en-US" sz="1800" b="1" i="1" dirty="0"/>
              <a:t> BPK </a:t>
            </a:r>
            <a:r>
              <a:rPr lang="en-US" sz="1800" b="1" i="1" dirty="0" err="1"/>
              <a:t>telah</a:t>
            </a:r>
            <a:r>
              <a:rPr lang="en-US" sz="1800" b="1" i="1" dirty="0"/>
              <a:t> </a:t>
            </a:r>
            <a:r>
              <a:rPr lang="en-US" sz="1800" b="1" i="1" dirty="0" err="1"/>
              <a:t>melakukan</a:t>
            </a:r>
            <a:r>
              <a:rPr lang="en-US" sz="1800" b="1" i="1" dirty="0"/>
              <a:t> </a:t>
            </a:r>
            <a:r>
              <a:rPr lang="en-US" sz="1800" b="1" i="1" dirty="0" err="1"/>
              <a:t>pertemuan</a:t>
            </a:r>
            <a:r>
              <a:rPr lang="en-US" sz="1800" b="1" i="1" dirty="0"/>
              <a:t> </a:t>
            </a:r>
            <a:r>
              <a:rPr lang="en-US" sz="1800" b="1" i="1" dirty="0" err="1"/>
              <a:t>dengan</a:t>
            </a:r>
            <a:r>
              <a:rPr lang="en-US" sz="1800" b="1" i="1" dirty="0"/>
              <a:t> </a:t>
            </a:r>
            <a:r>
              <a:rPr lang="en-US" sz="1800" b="1" i="1" dirty="0" err="1"/>
              <a:t>Menteri</a:t>
            </a:r>
            <a:r>
              <a:rPr lang="en-US" sz="1800" b="1" i="1" dirty="0"/>
              <a:t> </a:t>
            </a:r>
            <a:r>
              <a:rPr lang="en-US" sz="1800" b="1" i="1" dirty="0" err="1"/>
              <a:t>Pertahanan</a:t>
            </a:r>
            <a:r>
              <a:rPr lang="en-US" sz="1800" b="1" i="1" dirty="0"/>
              <a:t> </a:t>
            </a:r>
            <a:r>
              <a:rPr lang="id-ID" sz="1800" b="1" i="1" dirty="0"/>
              <a:t>(Menhan) </a:t>
            </a:r>
            <a:r>
              <a:rPr lang="en-US" sz="1800" b="1" i="1" dirty="0" err="1"/>
              <a:t>dan</a:t>
            </a:r>
            <a:r>
              <a:rPr lang="en-US" sz="1800" b="1" i="1" dirty="0"/>
              <a:t> </a:t>
            </a:r>
            <a:r>
              <a:rPr lang="en-US" sz="1800" b="1" i="1" dirty="0" err="1"/>
              <a:t>Menteri</a:t>
            </a:r>
            <a:r>
              <a:rPr lang="en-US" sz="1800" b="1" i="1" dirty="0"/>
              <a:t> </a:t>
            </a:r>
            <a:r>
              <a:rPr lang="en-US" sz="1800" b="1" i="1" dirty="0" err="1"/>
              <a:t>Keuangan</a:t>
            </a:r>
            <a:r>
              <a:rPr lang="en-US" sz="1800" b="1" i="1" dirty="0"/>
              <a:t> (</a:t>
            </a:r>
            <a:r>
              <a:rPr lang="en-US" sz="1800" b="1" i="1" dirty="0" err="1"/>
              <a:t>Menke</a:t>
            </a:r>
            <a:r>
              <a:rPr lang="id-ID" sz="1800" b="1" i="1" dirty="0"/>
              <a:t>u) </a:t>
            </a:r>
            <a:r>
              <a:rPr lang="en-US" sz="1800" b="1" i="1" dirty="0"/>
              <a:t>yang </a:t>
            </a:r>
            <a:r>
              <a:rPr lang="en-US" sz="1800" b="1" i="1" dirty="0" err="1"/>
              <a:t>antara</a:t>
            </a:r>
            <a:r>
              <a:rPr lang="en-US" sz="1800" b="1" i="1" dirty="0"/>
              <a:t> lain </a:t>
            </a:r>
            <a:r>
              <a:rPr lang="en-US" sz="1800" b="1" i="1" dirty="0" err="1"/>
              <a:t>menyepakati</a:t>
            </a:r>
            <a:r>
              <a:rPr lang="en-US" sz="1800" b="1" i="1" dirty="0"/>
              <a:t> agar Men</a:t>
            </a:r>
            <a:r>
              <a:rPr lang="id-ID" sz="1800" b="1" i="1" dirty="0"/>
              <a:t>han</a:t>
            </a:r>
            <a:r>
              <a:rPr lang="en-US" sz="1800" b="1" i="1" dirty="0"/>
              <a:t> </a:t>
            </a:r>
            <a:r>
              <a:rPr lang="en-US" sz="1800" b="1" i="1" dirty="0" err="1"/>
              <a:t>dan</a:t>
            </a:r>
            <a:r>
              <a:rPr lang="en-US" sz="1800" b="1" i="1" dirty="0"/>
              <a:t> Men</a:t>
            </a:r>
            <a:r>
              <a:rPr lang="id-ID" sz="1800" b="1" i="1" dirty="0"/>
              <a:t>keu</a:t>
            </a:r>
            <a:r>
              <a:rPr lang="en-US" sz="1800" b="1" i="1" dirty="0"/>
              <a:t> </a:t>
            </a:r>
            <a:r>
              <a:rPr lang="en-US" sz="1800" b="1" i="1" dirty="0" err="1"/>
              <a:t>berkoordinasi</a:t>
            </a:r>
            <a:r>
              <a:rPr lang="en-US" sz="1800" b="1" i="1" dirty="0"/>
              <a:t> </a:t>
            </a:r>
            <a:r>
              <a:rPr lang="en-US" sz="1800" b="1" i="1" dirty="0" err="1"/>
              <a:t>untuk</a:t>
            </a:r>
            <a:r>
              <a:rPr lang="en-US" sz="1800" b="1" i="1" dirty="0"/>
              <a:t> </a:t>
            </a:r>
            <a:r>
              <a:rPr lang="en-US" sz="1800" b="1" i="1" dirty="0" err="1"/>
              <a:t>memperbaiki</a:t>
            </a:r>
            <a:r>
              <a:rPr lang="en-US" sz="1800" b="1" i="1" dirty="0"/>
              <a:t> </a:t>
            </a:r>
            <a:r>
              <a:rPr lang="en-US" sz="1800" b="1" i="1" dirty="0" err="1"/>
              <a:t>permasalahan</a:t>
            </a:r>
            <a:r>
              <a:rPr lang="en-US" sz="1800" b="1" i="1" dirty="0"/>
              <a:t> </a:t>
            </a:r>
            <a:r>
              <a:rPr lang="en-US" sz="1800" b="1" i="1" dirty="0" err="1"/>
              <a:t>sistem</a:t>
            </a:r>
            <a:r>
              <a:rPr lang="en-US" sz="1800" b="1" i="1" dirty="0"/>
              <a:t> DIPA di </a:t>
            </a:r>
            <a:r>
              <a:rPr lang="en-US" sz="1800" b="1" i="1" dirty="0" err="1"/>
              <a:t>Kemhan</a:t>
            </a:r>
            <a:r>
              <a:rPr lang="en-US" sz="1800" b="1" i="1" dirty="0"/>
              <a:t> yang </a:t>
            </a:r>
            <a:r>
              <a:rPr lang="en-US" sz="1800" b="1" i="1" dirty="0" err="1"/>
              <a:t>tidak</a:t>
            </a:r>
            <a:r>
              <a:rPr lang="en-US" sz="1800" b="1" i="1" dirty="0"/>
              <a:t> </a:t>
            </a:r>
            <a:r>
              <a:rPr lang="en-US" sz="1800" b="1" i="1" dirty="0" err="1"/>
              <a:t>selaras</a:t>
            </a:r>
            <a:r>
              <a:rPr lang="en-US" sz="1800" b="1" i="1" dirty="0"/>
              <a:t> </a:t>
            </a:r>
            <a:r>
              <a:rPr lang="en-US" sz="1800" b="1" i="1" dirty="0" err="1"/>
              <a:t>dengan</a:t>
            </a:r>
            <a:r>
              <a:rPr lang="en-US" sz="1800" b="1" i="1" dirty="0"/>
              <a:t> PP </a:t>
            </a:r>
            <a:r>
              <a:rPr lang="en-US" sz="1800" b="1" i="1" dirty="0" err="1"/>
              <a:t>Nomor</a:t>
            </a:r>
            <a:r>
              <a:rPr lang="en-US" sz="1800" b="1" i="1" dirty="0"/>
              <a:t> 45 </a:t>
            </a:r>
            <a:r>
              <a:rPr lang="en-US" sz="1800" b="1" i="1" dirty="0" err="1"/>
              <a:t>Tahun</a:t>
            </a:r>
            <a:r>
              <a:rPr lang="en-US" sz="1800" b="1" i="1" dirty="0"/>
              <a:t> 2013</a:t>
            </a:r>
            <a:endParaRPr lang="en-US" sz="1800" b="1" i="1" dirty="0">
              <a:latin typeface="+mn-lt"/>
            </a:endParaRPr>
          </a:p>
        </p:txBody>
      </p:sp>
      <p:sp>
        <p:nvSpPr>
          <p:cNvPr id="4" name="TextBox 3"/>
          <p:cNvSpPr txBox="1"/>
          <p:nvPr/>
        </p:nvSpPr>
        <p:spPr>
          <a:xfrm>
            <a:off x="354227" y="91774"/>
            <a:ext cx="6854723" cy="3139321"/>
          </a:xfrm>
          <a:prstGeom prst="rect">
            <a:avLst/>
          </a:prstGeom>
          <a:solidFill>
            <a:srgbClr val="FFFF6D"/>
          </a:solidFill>
          <a:ln>
            <a:solidFill>
              <a:srgbClr val="FFFF6D"/>
            </a:solidFill>
          </a:ln>
        </p:spPr>
        <p:txBody>
          <a:bodyPr wrap="square" rtlCol="0">
            <a:spAutoFit/>
          </a:bodyPr>
          <a:lstStyle/>
          <a:p>
            <a:pPr marL="285750" lvl="0" indent="-285750">
              <a:buFont typeface="Wingdings" panose="05000000000000000000" pitchFamily="2" charset="2"/>
              <a:buChar char="v"/>
            </a:pPr>
            <a:r>
              <a:rPr lang="en-US" dirty="0" err="1" smtClean="0"/>
              <a:t>Kebijakan</a:t>
            </a:r>
            <a:r>
              <a:rPr lang="en-US" dirty="0" smtClean="0"/>
              <a:t> </a:t>
            </a:r>
            <a:r>
              <a:rPr lang="en-US" dirty="0" err="1"/>
              <a:t>pelaksanaan</a:t>
            </a:r>
            <a:r>
              <a:rPr lang="en-US" dirty="0"/>
              <a:t> </a:t>
            </a:r>
            <a:r>
              <a:rPr lang="en-US" dirty="0" err="1"/>
              <a:t>anggaran</a:t>
            </a:r>
            <a:r>
              <a:rPr lang="en-US" dirty="0"/>
              <a:t> </a:t>
            </a:r>
            <a:r>
              <a:rPr lang="en-US" dirty="0" err="1"/>
              <a:t>belanja</a:t>
            </a:r>
            <a:r>
              <a:rPr lang="en-US" dirty="0"/>
              <a:t> </a:t>
            </a:r>
            <a:r>
              <a:rPr lang="en-US" dirty="0" err="1"/>
              <a:t>Kemhan</a:t>
            </a:r>
            <a:r>
              <a:rPr lang="en-US" dirty="0"/>
              <a:t> </a:t>
            </a:r>
            <a:r>
              <a:rPr lang="en-US" dirty="0" err="1"/>
              <a:t>dan</a:t>
            </a:r>
            <a:r>
              <a:rPr lang="en-US" dirty="0"/>
              <a:t> TNI </a:t>
            </a:r>
            <a:r>
              <a:rPr lang="en-US" dirty="0" err="1"/>
              <a:t>tidak</a:t>
            </a:r>
            <a:r>
              <a:rPr lang="en-US" dirty="0"/>
              <a:t> </a:t>
            </a:r>
            <a:r>
              <a:rPr lang="en-US" dirty="0" err="1"/>
              <a:t>sesuai</a:t>
            </a:r>
            <a:r>
              <a:rPr lang="en-US" dirty="0"/>
              <a:t> </a:t>
            </a:r>
            <a:r>
              <a:rPr lang="en-US" dirty="0" err="1"/>
              <a:t>dengan</a:t>
            </a:r>
            <a:r>
              <a:rPr lang="en-US" dirty="0"/>
              <a:t> </a:t>
            </a:r>
            <a:r>
              <a:rPr lang="en-US" dirty="0" err="1"/>
              <a:t>Peraturan</a:t>
            </a:r>
            <a:r>
              <a:rPr lang="en-US" dirty="0"/>
              <a:t> </a:t>
            </a:r>
            <a:r>
              <a:rPr lang="en-US" dirty="0" err="1"/>
              <a:t>Pemerintah</a:t>
            </a:r>
            <a:r>
              <a:rPr lang="en-US" dirty="0"/>
              <a:t> (PP) </a:t>
            </a:r>
            <a:r>
              <a:rPr lang="en-US" dirty="0" err="1"/>
              <a:t>Nomor</a:t>
            </a:r>
            <a:r>
              <a:rPr lang="en-US" dirty="0"/>
              <a:t> 45 </a:t>
            </a:r>
            <a:r>
              <a:rPr lang="en-US" dirty="0" err="1"/>
              <a:t>Tahun</a:t>
            </a:r>
            <a:r>
              <a:rPr lang="en-US" dirty="0"/>
              <a:t> 2013; </a:t>
            </a:r>
            <a:endParaRPr lang="id-ID" dirty="0"/>
          </a:p>
          <a:p>
            <a:pPr marL="285750" lvl="0" indent="-285750">
              <a:buFont typeface="Wingdings" panose="05000000000000000000" pitchFamily="2" charset="2"/>
              <a:buChar char="v"/>
            </a:pPr>
            <a:r>
              <a:rPr lang="en-US" dirty="0" err="1" smtClean="0"/>
              <a:t>Alokasi</a:t>
            </a:r>
            <a:r>
              <a:rPr lang="en-US" dirty="0" smtClean="0"/>
              <a:t> </a:t>
            </a:r>
            <a:r>
              <a:rPr lang="en-US" dirty="0" err="1"/>
              <a:t>anggaran</a:t>
            </a:r>
            <a:r>
              <a:rPr lang="en-US" dirty="0"/>
              <a:t> </a:t>
            </a:r>
            <a:r>
              <a:rPr lang="en-US" dirty="0" err="1"/>
              <a:t>belanja</a:t>
            </a:r>
            <a:r>
              <a:rPr lang="en-US" dirty="0"/>
              <a:t> </a:t>
            </a:r>
            <a:r>
              <a:rPr lang="en-US" dirty="0" err="1"/>
              <a:t>pada</a:t>
            </a:r>
            <a:r>
              <a:rPr lang="en-US" dirty="0"/>
              <a:t> DIPA </a:t>
            </a:r>
            <a:r>
              <a:rPr lang="en-US" dirty="0" err="1"/>
              <a:t>Petikan</a:t>
            </a:r>
            <a:r>
              <a:rPr lang="en-US" dirty="0"/>
              <a:t> </a:t>
            </a:r>
            <a:r>
              <a:rPr lang="en-US" dirty="0" err="1"/>
              <a:t>Satker</a:t>
            </a:r>
            <a:r>
              <a:rPr lang="en-US" dirty="0"/>
              <a:t> </a:t>
            </a:r>
            <a:r>
              <a:rPr lang="en-US" dirty="0" err="1"/>
              <a:t>Pusat</a:t>
            </a:r>
            <a:r>
              <a:rPr lang="en-US" dirty="0"/>
              <a:t> </a:t>
            </a:r>
            <a:r>
              <a:rPr lang="en-US" dirty="0" err="1"/>
              <a:t>dan</a:t>
            </a:r>
            <a:r>
              <a:rPr lang="en-US" dirty="0"/>
              <a:t> DIPA </a:t>
            </a:r>
            <a:r>
              <a:rPr lang="en-US" dirty="0" err="1"/>
              <a:t>Petikan</a:t>
            </a:r>
            <a:r>
              <a:rPr lang="en-US" dirty="0"/>
              <a:t> </a:t>
            </a:r>
            <a:r>
              <a:rPr lang="en-US" dirty="0" err="1"/>
              <a:t>Satker</a:t>
            </a:r>
            <a:r>
              <a:rPr lang="en-US" dirty="0"/>
              <a:t> Daerah </a:t>
            </a:r>
            <a:r>
              <a:rPr lang="en-US" dirty="0" err="1"/>
              <a:t>tidak</a:t>
            </a:r>
            <a:r>
              <a:rPr lang="en-US" dirty="0"/>
              <a:t> </a:t>
            </a:r>
            <a:r>
              <a:rPr lang="en-US" dirty="0" err="1"/>
              <a:t>berbasis</a:t>
            </a:r>
            <a:r>
              <a:rPr lang="en-US" dirty="0"/>
              <a:t> </a:t>
            </a:r>
            <a:r>
              <a:rPr lang="en-US" dirty="0" err="1"/>
              <a:t>kinerja</a:t>
            </a:r>
            <a:r>
              <a:rPr lang="en-US" dirty="0"/>
              <a:t>; </a:t>
            </a:r>
            <a:endParaRPr lang="id-ID" dirty="0"/>
          </a:p>
          <a:p>
            <a:pPr marL="285750" lvl="0" indent="-285750">
              <a:buFont typeface="Wingdings" panose="05000000000000000000" pitchFamily="2" charset="2"/>
              <a:buChar char="v"/>
            </a:pPr>
            <a:r>
              <a:rPr lang="en-US" dirty="0" err="1" smtClean="0"/>
              <a:t>Pelaksanaan</a:t>
            </a:r>
            <a:r>
              <a:rPr lang="en-US" dirty="0" smtClean="0"/>
              <a:t> </a:t>
            </a:r>
            <a:r>
              <a:rPr lang="en-US" dirty="0" err="1"/>
              <a:t>belanja</a:t>
            </a:r>
            <a:r>
              <a:rPr lang="en-US" dirty="0"/>
              <a:t> </a:t>
            </a:r>
            <a:r>
              <a:rPr lang="en-US" dirty="0" err="1"/>
              <a:t>pada</a:t>
            </a:r>
            <a:r>
              <a:rPr lang="en-US" dirty="0"/>
              <a:t> DIPA </a:t>
            </a:r>
            <a:r>
              <a:rPr lang="en-US" dirty="0" err="1"/>
              <a:t>Petikan</a:t>
            </a:r>
            <a:r>
              <a:rPr lang="en-US" dirty="0"/>
              <a:t> </a:t>
            </a:r>
            <a:r>
              <a:rPr lang="en-US" dirty="0" err="1"/>
              <a:t>Satker</a:t>
            </a:r>
            <a:r>
              <a:rPr lang="en-US" dirty="0"/>
              <a:t> </a:t>
            </a:r>
            <a:r>
              <a:rPr lang="en-US" dirty="0" err="1"/>
              <a:t>Pusat</a:t>
            </a:r>
            <a:r>
              <a:rPr lang="en-US" dirty="0"/>
              <a:t> </a:t>
            </a:r>
            <a:r>
              <a:rPr lang="en-US" dirty="0" err="1"/>
              <a:t>melalui</a:t>
            </a:r>
            <a:r>
              <a:rPr lang="en-US" dirty="0"/>
              <a:t> </a:t>
            </a:r>
            <a:r>
              <a:rPr lang="en-US" dirty="0" err="1"/>
              <a:t>penggunaan</a:t>
            </a:r>
            <a:r>
              <a:rPr lang="en-US" dirty="0"/>
              <a:t> </a:t>
            </a:r>
            <a:r>
              <a:rPr lang="en-US" dirty="0" err="1"/>
              <a:t>Uang</a:t>
            </a:r>
            <a:r>
              <a:rPr lang="en-US" dirty="0"/>
              <a:t> </a:t>
            </a:r>
            <a:r>
              <a:rPr lang="en-US" dirty="0" err="1"/>
              <a:t>Persediaan</a:t>
            </a:r>
            <a:r>
              <a:rPr lang="en-US" dirty="0"/>
              <a:t> </a:t>
            </a:r>
            <a:r>
              <a:rPr lang="en-US" dirty="0" err="1"/>
              <a:t>dan</a:t>
            </a:r>
            <a:r>
              <a:rPr lang="en-US" dirty="0"/>
              <a:t> </a:t>
            </a:r>
            <a:r>
              <a:rPr lang="en-US" dirty="0" err="1"/>
              <a:t>otorisasi</a:t>
            </a:r>
            <a:r>
              <a:rPr lang="en-US" dirty="0"/>
              <a:t> </a:t>
            </a:r>
            <a:r>
              <a:rPr lang="en-US" dirty="0" err="1"/>
              <a:t>berjenjang</a:t>
            </a:r>
            <a:r>
              <a:rPr lang="en-US" dirty="0"/>
              <a:t> </a:t>
            </a:r>
            <a:r>
              <a:rPr lang="en-US" dirty="0" err="1"/>
              <a:t>menimbulkan</a:t>
            </a:r>
            <a:r>
              <a:rPr lang="en-US" dirty="0"/>
              <a:t> </a:t>
            </a:r>
            <a:r>
              <a:rPr lang="en-US" dirty="0" err="1"/>
              <a:t>risiko</a:t>
            </a:r>
            <a:r>
              <a:rPr lang="en-US" dirty="0"/>
              <a:t> </a:t>
            </a:r>
            <a:r>
              <a:rPr lang="en-US" dirty="0" err="1"/>
              <a:t>ketidaktepatan</a:t>
            </a:r>
            <a:r>
              <a:rPr lang="en-US" dirty="0"/>
              <a:t> </a:t>
            </a:r>
            <a:r>
              <a:rPr lang="en-US" dirty="0" err="1"/>
              <a:t>penggunaan</a:t>
            </a:r>
            <a:r>
              <a:rPr lang="en-US" dirty="0"/>
              <a:t> </a:t>
            </a:r>
            <a:r>
              <a:rPr lang="en-US" dirty="0" err="1"/>
              <a:t>dan</a:t>
            </a:r>
            <a:r>
              <a:rPr lang="en-US" dirty="0"/>
              <a:t> </a:t>
            </a:r>
            <a:r>
              <a:rPr lang="en-US" dirty="0" err="1"/>
              <a:t>menghambat</a:t>
            </a:r>
            <a:r>
              <a:rPr lang="en-US" dirty="0"/>
              <a:t> </a:t>
            </a:r>
            <a:r>
              <a:rPr lang="en-US" dirty="0" err="1"/>
              <a:t>efektivitas</a:t>
            </a:r>
            <a:r>
              <a:rPr lang="en-US" dirty="0"/>
              <a:t> </a:t>
            </a:r>
            <a:r>
              <a:rPr lang="en-US" dirty="0" err="1"/>
              <a:t>pelaksanaan</a:t>
            </a:r>
            <a:r>
              <a:rPr lang="en-US" dirty="0"/>
              <a:t> </a:t>
            </a:r>
            <a:r>
              <a:rPr lang="en-US" dirty="0" err="1"/>
              <a:t>anggaran</a:t>
            </a:r>
            <a:r>
              <a:rPr lang="en-US" dirty="0"/>
              <a:t>; </a:t>
            </a:r>
            <a:endParaRPr lang="id-ID" dirty="0"/>
          </a:p>
          <a:p>
            <a:pPr marL="285750" lvl="0" indent="-285750">
              <a:buFont typeface="Wingdings" panose="05000000000000000000" pitchFamily="2" charset="2"/>
              <a:buChar char="v"/>
            </a:pPr>
            <a:r>
              <a:rPr lang="en-US" dirty="0" err="1" smtClean="0"/>
              <a:t>Pertanggungjawaban</a:t>
            </a:r>
            <a:r>
              <a:rPr lang="en-US" dirty="0" smtClean="0"/>
              <a:t> </a:t>
            </a:r>
            <a:r>
              <a:rPr lang="en-US" dirty="0" err="1"/>
              <a:t>dan</a:t>
            </a:r>
            <a:r>
              <a:rPr lang="en-US" dirty="0"/>
              <a:t> </a:t>
            </a:r>
            <a:r>
              <a:rPr lang="en-US" dirty="0" err="1"/>
              <a:t>realisasi</a:t>
            </a:r>
            <a:r>
              <a:rPr lang="en-US" dirty="0"/>
              <a:t> </a:t>
            </a:r>
            <a:r>
              <a:rPr lang="en-US" dirty="0" err="1"/>
              <a:t>belanja</a:t>
            </a:r>
            <a:r>
              <a:rPr lang="en-US" dirty="0"/>
              <a:t> </a:t>
            </a:r>
            <a:r>
              <a:rPr lang="en-US" dirty="0" err="1"/>
              <a:t>pada</a:t>
            </a:r>
            <a:r>
              <a:rPr lang="en-US" dirty="0"/>
              <a:t> DIPA </a:t>
            </a:r>
            <a:r>
              <a:rPr lang="en-US" dirty="0" err="1"/>
              <a:t>Petikan</a:t>
            </a:r>
            <a:r>
              <a:rPr lang="en-US" dirty="0"/>
              <a:t> </a:t>
            </a:r>
            <a:r>
              <a:rPr lang="en-US" dirty="0" err="1"/>
              <a:t>Satker</a:t>
            </a:r>
            <a:r>
              <a:rPr lang="en-US" dirty="0"/>
              <a:t> </a:t>
            </a:r>
            <a:r>
              <a:rPr lang="en-US" dirty="0" err="1"/>
              <a:t>Pusat</a:t>
            </a:r>
            <a:r>
              <a:rPr lang="en-US" dirty="0"/>
              <a:t> yang </a:t>
            </a:r>
            <a:r>
              <a:rPr lang="en-US" dirty="0" err="1"/>
              <a:t>bersumber</a:t>
            </a:r>
            <a:r>
              <a:rPr lang="en-US" dirty="0"/>
              <a:t> </a:t>
            </a:r>
            <a:r>
              <a:rPr lang="en-US" dirty="0" err="1"/>
              <a:t>dari</a:t>
            </a:r>
            <a:r>
              <a:rPr lang="en-US" dirty="0"/>
              <a:t> </a:t>
            </a:r>
            <a:r>
              <a:rPr lang="en-US" dirty="0" err="1"/>
              <a:t>Uang</a:t>
            </a:r>
            <a:r>
              <a:rPr lang="en-US" dirty="0"/>
              <a:t> </a:t>
            </a:r>
            <a:r>
              <a:rPr lang="en-US" dirty="0" err="1"/>
              <a:t>Persediaan</a:t>
            </a:r>
            <a:r>
              <a:rPr lang="en-US" dirty="0"/>
              <a:t>  </a:t>
            </a:r>
            <a:r>
              <a:rPr lang="en-US" dirty="0" err="1"/>
              <a:t>tidak</a:t>
            </a:r>
            <a:r>
              <a:rPr lang="en-US" dirty="0"/>
              <a:t> </a:t>
            </a:r>
            <a:r>
              <a:rPr lang="en-US" dirty="0" err="1"/>
              <a:t>selaras</a:t>
            </a:r>
            <a:r>
              <a:rPr lang="en-US" dirty="0"/>
              <a:t> </a:t>
            </a:r>
            <a:r>
              <a:rPr lang="en-US" dirty="0" err="1"/>
              <a:t>dengan</a:t>
            </a:r>
            <a:r>
              <a:rPr lang="en-US" dirty="0"/>
              <a:t> </a:t>
            </a:r>
            <a:r>
              <a:rPr lang="en-US" dirty="0" err="1"/>
              <a:t>bukti</a:t>
            </a:r>
            <a:r>
              <a:rPr lang="en-US" dirty="0"/>
              <a:t> </a:t>
            </a:r>
            <a:r>
              <a:rPr lang="en-US" dirty="0" err="1" smtClean="0"/>
              <a:t>pertanggungjawaban</a:t>
            </a:r>
            <a:endParaRPr lang="en-US" dirty="0"/>
          </a:p>
        </p:txBody>
      </p:sp>
      <p:sp>
        <p:nvSpPr>
          <p:cNvPr id="5" name="TextBox 4"/>
          <p:cNvSpPr txBox="1"/>
          <p:nvPr/>
        </p:nvSpPr>
        <p:spPr>
          <a:xfrm>
            <a:off x="155677" y="5213879"/>
            <a:ext cx="6854723" cy="1323439"/>
          </a:xfrm>
          <a:prstGeom prst="rect">
            <a:avLst/>
          </a:prstGeom>
          <a:solidFill>
            <a:srgbClr val="FFFF00"/>
          </a:solidFill>
        </p:spPr>
        <p:txBody>
          <a:bodyPr wrap="square" rtlCol="0">
            <a:spAutoFit/>
          </a:bodyPr>
          <a:lstStyle/>
          <a:p>
            <a:pPr algn="ctr"/>
            <a:r>
              <a:rPr lang="id-ID" sz="2000" dirty="0" err="1"/>
              <a:t>D</a:t>
            </a:r>
            <a:r>
              <a:rPr lang="en-US" sz="2000" dirty="0" err="1" smtClean="0"/>
              <a:t>itindaklanjuti</a:t>
            </a:r>
            <a:r>
              <a:rPr lang="en-US" sz="2000" dirty="0" smtClean="0"/>
              <a:t> </a:t>
            </a:r>
            <a:r>
              <a:rPr lang="en-US" sz="2000" dirty="0" err="1"/>
              <a:t>oleh</a:t>
            </a:r>
            <a:r>
              <a:rPr lang="en-US" sz="2000" dirty="0"/>
              <a:t> </a:t>
            </a:r>
            <a:r>
              <a:rPr lang="en-US" sz="2000" dirty="0" err="1"/>
              <a:t>Kem</a:t>
            </a:r>
            <a:r>
              <a:rPr lang="id-ID" sz="2000" dirty="0"/>
              <a:t>keu</a:t>
            </a:r>
            <a:r>
              <a:rPr lang="en-US" sz="2000" dirty="0"/>
              <a:t> </a:t>
            </a:r>
            <a:r>
              <a:rPr lang="en-US" sz="2000" dirty="0" err="1"/>
              <a:t>dan</a:t>
            </a:r>
            <a:r>
              <a:rPr lang="en-US" sz="2000" dirty="0"/>
              <a:t> </a:t>
            </a:r>
            <a:r>
              <a:rPr lang="en-US" sz="2000" dirty="0" err="1"/>
              <a:t>Kem</a:t>
            </a:r>
            <a:r>
              <a:rPr lang="id-ID" sz="2000" dirty="0"/>
              <a:t>han</a:t>
            </a:r>
            <a:r>
              <a:rPr lang="en-US" sz="2000" dirty="0"/>
              <a:t> </a:t>
            </a:r>
            <a:r>
              <a:rPr lang="en-US" sz="2000" dirty="0" err="1"/>
              <a:t>dengan</a:t>
            </a:r>
            <a:r>
              <a:rPr lang="en-US" sz="2000" dirty="0"/>
              <a:t> </a:t>
            </a:r>
            <a:r>
              <a:rPr lang="en-US" sz="2000" dirty="0" err="1"/>
              <a:t>melakukan</a:t>
            </a:r>
            <a:r>
              <a:rPr lang="en-US" sz="2000" dirty="0"/>
              <a:t> </a:t>
            </a:r>
            <a:r>
              <a:rPr lang="en-US" sz="2000" dirty="0" err="1"/>
              <a:t>pembahasan</a:t>
            </a:r>
            <a:r>
              <a:rPr lang="en-US" sz="2000" dirty="0"/>
              <a:t> </a:t>
            </a:r>
            <a:r>
              <a:rPr lang="en-US" sz="2000" dirty="0" err="1"/>
              <a:t>Rancangan</a:t>
            </a:r>
            <a:r>
              <a:rPr lang="en-US" sz="2000" dirty="0"/>
              <a:t> </a:t>
            </a:r>
            <a:r>
              <a:rPr lang="en-US" sz="2000" dirty="0" err="1"/>
              <a:t>Peraturan</a:t>
            </a:r>
            <a:r>
              <a:rPr lang="en-US" sz="2000" dirty="0"/>
              <a:t> </a:t>
            </a:r>
            <a:r>
              <a:rPr lang="en-US" sz="2000" dirty="0" err="1"/>
              <a:t>Menteri</a:t>
            </a:r>
            <a:r>
              <a:rPr lang="en-US" sz="2000" dirty="0"/>
              <a:t> </a:t>
            </a:r>
            <a:r>
              <a:rPr lang="en-US" sz="2000" dirty="0" err="1"/>
              <a:t>Keuangan</a:t>
            </a:r>
            <a:r>
              <a:rPr lang="en-US" sz="2000" dirty="0"/>
              <a:t> </a:t>
            </a:r>
            <a:r>
              <a:rPr lang="en-US" sz="2000" dirty="0" err="1"/>
              <a:t>sebagai</a:t>
            </a:r>
            <a:r>
              <a:rPr lang="en-US" sz="2000" dirty="0"/>
              <a:t> </a:t>
            </a:r>
            <a:r>
              <a:rPr lang="en-US" sz="2000" dirty="0" err="1"/>
              <a:t>pengganti</a:t>
            </a:r>
            <a:r>
              <a:rPr lang="en-US" sz="2000" dirty="0"/>
              <a:t> </a:t>
            </a:r>
            <a:r>
              <a:rPr lang="en-US" sz="2000" dirty="0" err="1"/>
              <a:t>Peraturan</a:t>
            </a:r>
            <a:r>
              <a:rPr lang="en-US" sz="2000" dirty="0"/>
              <a:t> </a:t>
            </a:r>
            <a:r>
              <a:rPr lang="en-US" sz="2000" dirty="0" err="1"/>
              <a:t>Bersama</a:t>
            </a:r>
            <a:r>
              <a:rPr lang="en-US" sz="2000" dirty="0"/>
              <a:t> Men</a:t>
            </a:r>
            <a:r>
              <a:rPr lang="id-ID" sz="2000" dirty="0"/>
              <a:t>keu</a:t>
            </a:r>
            <a:r>
              <a:rPr lang="en-US" sz="2000" dirty="0"/>
              <a:t> </a:t>
            </a:r>
            <a:r>
              <a:rPr lang="en-US" sz="2000" dirty="0" err="1"/>
              <a:t>dan</a:t>
            </a:r>
            <a:r>
              <a:rPr lang="en-US" sz="2000" dirty="0"/>
              <a:t> Men</a:t>
            </a:r>
            <a:r>
              <a:rPr lang="id-ID" sz="2000" dirty="0"/>
              <a:t>han</a:t>
            </a:r>
            <a:r>
              <a:rPr lang="en-US" sz="2000" dirty="0"/>
              <a:t> </a:t>
            </a:r>
            <a:r>
              <a:rPr lang="en-US" sz="2000" dirty="0" err="1"/>
              <a:t>Nomor</a:t>
            </a:r>
            <a:r>
              <a:rPr lang="en-US" sz="2000" dirty="0"/>
              <a:t> 67/PMK.05/2013 </a:t>
            </a:r>
            <a:r>
              <a:rPr lang="en-US" sz="2000" dirty="0" err="1"/>
              <a:t>dan</a:t>
            </a:r>
            <a:r>
              <a:rPr lang="en-US" sz="2000" dirty="0"/>
              <a:t> </a:t>
            </a:r>
            <a:r>
              <a:rPr lang="en-US" sz="2000" dirty="0" err="1"/>
              <a:t>Nomor</a:t>
            </a:r>
            <a:r>
              <a:rPr lang="en-US" sz="2000" dirty="0"/>
              <a:t> 15 </a:t>
            </a:r>
            <a:r>
              <a:rPr lang="en-US" sz="2000" dirty="0" err="1"/>
              <a:t>tahun</a:t>
            </a:r>
            <a:r>
              <a:rPr lang="en-US" sz="2000" dirty="0"/>
              <a:t> </a:t>
            </a:r>
            <a:r>
              <a:rPr lang="en-US" sz="2000" dirty="0" smtClean="0"/>
              <a:t>2013</a:t>
            </a:r>
          </a:p>
        </p:txBody>
      </p:sp>
      <p:sp>
        <p:nvSpPr>
          <p:cNvPr id="7" name="Down Arrow 6"/>
          <p:cNvSpPr/>
          <p:nvPr/>
        </p:nvSpPr>
        <p:spPr>
          <a:xfrm>
            <a:off x="3062866" y="4720281"/>
            <a:ext cx="478971" cy="426708"/>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707086" y="614838"/>
            <a:ext cx="4296228" cy="2585323"/>
          </a:xfrm>
          <a:prstGeom prst="rect">
            <a:avLst/>
          </a:prstGeom>
          <a:solidFill>
            <a:schemeClr val="accent4">
              <a:lumMod val="40000"/>
              <a:lumOff val="60000"/>
            </a:schemeClr>
          </a:solidFill>
          <a:ln>
            <a:solidFill>
              <a:schemeClr val="accent4">
                <a:lumMod val="20000"/>
                <a:lumOff val="80000"/>
              </a:schemeClr>
            </a:solidFill>
          </a:ln>
        </p:spPr>
        <p:txBody>
          <a:bodyPr wrap="square" rtlCol="0">
            <a:spAutoFit/>
          </a:bodyPr>
          <a:lstStyle/>
          <a:p>
            <a:r>
              <a:rPr lang="id-ID" b="1" dirty="0" smtClean="0"/>
              <a:t>Dorongan BPK  Melalui</a:t>
            </a:r>
          </a:p>
          <a:p>
            <a:pPr marL="285750" indent="-285750">
              <a:buFont typeface="Wingdings" panose="05000000000000000000" pitchFamily="2" charset="2"/>
              <a:buChar char="ü"/>
            </a:pPr>
            <a:r>
              <a:rPr lang="id-ID" b="1" dirty="0" smtClean="0"/>
              <a:t>Rekomendasi BPK</a:t>
            </a:r>
            <a:r>
              <a:rPr lang="id-ID" dirty="0" smtClean="0"/>
              <a:t>,  baik melalui Pemeriksaan Kinerja Pengelolaan Keuangan (Jilid I dan II) dan Pemeriksaan Laporan Keuangan</a:t>
            </a:r>
          </a:p>
          <a:p>
            <a:pPr marL="285750" indent="-285750">
              <a:buFont typeface="Wingdings" panose="05000000000000000000" pitchFamily="2" charset="2"/>
              <a:buChar char="ü"/>
            </a:pPr>
            <a:r>
              <a:rPr lang="id-ID" b="1" dirty="0" smtClean="0"/>
              <a:t>Pendapat BPK, </a:t>
            </a:r>
            <a:r>
              <a:rPr lang="en-US" dirty="0" err="1" smtClean="0"/>
              <a:t>terkait</a:t>
            </a:r>
            <a:r>
              <a:rPr lang="en-US" dirty="0" smtClean="0"/>
              <a:t> </a:t>
            </a:r>
            <a:r>
              <a:rPr lang="en-US" dirty="0" err="1"/>
              <a:t>Pelaksanaan</a:t>
            </a:r>
            <a:r>
              <a:rPr lang="en-US" dirty="0"/>
              <a:t> </a:t>
            </a:r>
            <a:r>
              <a:rPr lang="en-US" dirty="0" err="1"/>
              <a:t>dan</a:t>
            </a:r>
            <a:r>
              <a:rPr lang="en-US" dirty="0"/>
              <a:t> </a:t>
            </a:r>
            <a:r>
              <a:rPr lang="en-US" dirty="0" err="1"/>
              <a:t>Pertanggungjawaban</a:t>
            </a:r>
            <a:r>
              <a:rPr lang="en-US" dirty="0"/>
              <a:t> </a:t>
            </a:r>
            <a:r>
              <a:rPr lang="en-US" dirty="0" err="1"/>
              <a:t>Anggaran</a:t>
            </a:r>
            <a:r>
              <a:rPr lang="en-US" dirty="0"/>
              <a:t> </a:t>
            </a:r>
            <a:r>
              <a:rPr lang="en-US" dirty="0" err="1"/>
              <a:t>Belanja</a:t>
            </a:r>
            <a:r>
              <a:rPr lang="en-US" dirty="0"/>
              <a:t> </a:t>
            </a:r>
            <a:r>
              <a:rPr lang="en-US" dirty="0" err="1"/>
              <a:t>pada</a:t>
            </a:r>
            <a:r>
              <a:rPr lang="en-US" dirty="0"/>
              <a:t> </a:t>
            </a:r>
            <a:r>
              <a:rPr lang="en-US" dirty="0" err="1"/>
              <a:t>Kementerian</a:t>
            </a:r>
            <a:r>
              <a:rPr lang="en-US" dirty="0"/>
              <a:t> </a:t>
            </a:r>
            <a:r>
              <a:rPr lang="en-US" dirty="0" err="1"/>
              <a:t>Pertahanan</a:t>
            </a:r>
            <a:r>
              <a:rPr lang="en-US" dirty="0"/>
              <a:t> (</a:t>
            </a:r>
            <a:r>
              <a:rPr lang="en-US" dirty="0" err="1"/>
              <a:t>Kemhan</a:t>
            </a:r>
            <a:r>
              <a:rPr lang="en-US" dirty="0"/>
              <a:t>) </a:t>
            </a:r>
            <a:r>
              <a:rPr lang="en-US" dirty="0" err="1"/>
              <a:t>dan</a:t>
            </a:r>
            <a:r>
              <a:rPr lang="en-US" dirty="0"/>
              <a:t> TNI</a:t>
            </a:r>
            <a:endParaRPr lang="pt-BR" dirty="0"/>
          </a:p>
        </p:txBody>
      </p:sp>
      <p:sp>
        <p:nvSpPr>
          <p:cNvPr id="8" name="Right Arrow 7"/>
          <p:cNvSpPr/>
          <p:nvPr/>
        </p:nvSpPr>
        <p:spPr>
          <a:xfrm>
            <a:off x="7010400" y="745388"/>
            <a:ext cx="696686" cy="60811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6966857" y="5591783"/>
            <a:ext cx="696686" cy="60811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63543" y="5045377"/>
            <a:ext cx="4296228" cy="1754326"/>
          </a:xfrm>
          <a:prstGeom prst="rect">
            <a:avLst/>
          </a:prstGeom>
          <a:solidFill>
            <a:schemeClr val="accent4">
              <a:lumMod val="40000"/>
              <a:lumOff val="60000"/>
            </a:schemeClr>
          </a:solidFill>
          <a:ln>
            <a:solidFill>
              <a:schemeClr val="accent4">
                <a:lumMod val="20000"/>
                <a:lumOff val="80000"/>
              </a:schemeClr>
            </a:solidFill>
          </a:ln>
        </p:spPr>
        <p:txBody>
          <a:bodyPr wrap="square" rtlCol="0">
            <a:spAutoFit/>
          </a:bodyPr>
          <a:lstStyle/>
          <a:p>
            <a:r>
              <a:rPr lang="en-US" b="1" dirty="0" err="1" smtClean="0"/>
              <a:t>Peraturan</a:t>
            </a:r>
            <a:r>
              <a:rPr lang="en-US" b="1" dirty="0" smtClean="0"/>
              <a:t> </a:t>
            </a:r>
            <a:r>
              <a:rPr lang="en-US" b="1" dirty="0" err="1" smtClean="0"/>
              <a:t>Pelaksana</a:t>
            </a:r>
            <a:endParaRPr lang="en-US" b="1" dirty="0"/>
          </a:p>
          <a:p>
            <a:pPr algn="just"/>
            <a:r>
              <a:rPr lang="en-US" dirty="0" err="1"/>
              <a:t>Peraturan</a:t>
            </a:r>
            <a:r>
              <a:rPr lang="en-US" dirty="0"/>
              <a:t> </a:t>
            </a:r>
            <a:r>
              <a:rPr lang="en-US" dirty="0" err="1"/>
              <a:t>Menteri</a:t>
            </a:r>
            <a:r>
              <a:rPr lang="en-US" dirty="0"/>
              <a:t> </a:t>
            </a:r>
            <a:r>
              <a:rPr lang="en-US" dirty="0" err="1"/>
              <a:t>Keuangan</a:t>
            </a:r>
            <a:r>
              <a:rPr lang="en-US" dirty="0"/>
              <a:t> </a:t>
            </a:r>
            <a:r>
              <a:rPr lang="en-US" dirty="0" err="1"/>
              <a:t>Nomor</a:t>
            </a:r>
            <a:r>
              <a:rPr lang="en-US" dirty="0"/>
              <a:t> 143/PMK.05/2018 </a:t>
            </a:r>
            <a:r>
              <a:rPr lang="en-US" dirty="0" err="1"/>
              <a:t>tanggal</a:t>
            </a:r>
            <a:r>
              <a:rPr lang="en-US" dirty="0"/>
              <a:t> 31 </a:t>
            </a:r>
            <a:r>
              <a:rPr lang="en-US" dirty="0" err="1"/>
              <a:t>Oktober</a:t>
            </a:r>
            <a:r>
              <a:rPr lang="en-US" dirty="0"/>
              <a:t> 2018 </a:t>
            </a:r>
            <a:r>
              <a:rPr lang="en-US" dirty="0" err="1"/>
              <a:t>tentang</a:t>
            </a:r>
            <a:r>
              <a:rPr lang="en-US" dirty="0"/>
              <a:t> </a:t>
            </a:r>
            <a:r>
              <a:rPr lang="en-US" dirty="0" err="1"/>
              <a:t>Mekanisme</a:t>
            </a:r>
            <a:r>
              <a:rPr lang="en-US" dirty="0"/>
              <a:t> </a:t>
            </a:r>
            <a:r>
              <a:rPr lang="en-US" dirty="0" err="1"/>
              <a:t>Pelaksanaan</a:t>
            </a:r>
            <a:r>
              <a:rPr lang="en-US" dirty="0"/>
              <a:t> </a:t>
            </a:r>
            <a:r>
              <a:rPr lang="en-US" dirty="0" err="1"/>
              <a:t>Anggaran</a:t>
            </a:r>
            <a:r>
              <a:rPr lang="en-US" dirty="0"/>
              <a:t> </a:t>
            </a:r>
            <a:r>
              <a:rPr lang="en-US" dirty="0" err="1"/>
              <a:t>Belanja</a:t>
            </a:r>
            <a:r>
              <a:rPr lang="en-US" dirty="0"/>
              <a:t> Negara di </a:t>
            </a:r>
            <a:r>
              <a:rPr lang="en-US" dirty="0" err="1"/>
              <a:t>Lingkungan</a:t>
            </a:r>
            <a:r>
              <a:rPr lang="en-US" dirty="0"/>
              <a:t> </a:t>
            </a:r>
            <a:r>
              <a:rPr lang="en-US" dirty="0" err="1"/>
              <a:t>Kementerian</a:t>
            </a:r>
            <a:r>
              <a:rPr lang="en-US" dirty="0"/>
              <a:t> </a:t>
            </a:r>
            <a:r>
              <a:rPr lang="en-US" dirty="0" err="1"/>
              <a:t>Pertahanan</a:t>
            </a:r>
            <a:r>
              <a:rPr lang="en-US" dirty="0"/>
              <a:t> </a:t>
            </a:r>
            <a:r>
              <a:rPr lang="en-US" dirty="0" err="1"/>
              <a:t>dan</a:t>
            </a:r>
            <a:r>
              <a:rPr lang="en-US" dirty="0"/>
              <a:t> </a:t>
            </a:r>
            <a:r>
              <a:rPr lang="en-US" dirty="0" err="1"/>
              <a:t>Tentara</a:t>
            </a:r>
            <a:r>
              <a:rPr lang="en-US" dirty="0"/>
              <a:t> Nasional </a:t>
            </a:r>
            <a:r>
              <a:rPr lang="en-US" dirty="0" smtClean="0"/>
              <a:t>Indonesia</a:t>
            </a:r>
            <a:endParaRPr lang="en-US" dirty="0"/>
          </a:p>
        </p:txBody>
      </p:sp>
    </p:spTree>
    <p:extLst>
      <p:ext uri="{BB962C8B-B14F-4D97-AF65-F5344CB8AC3E}">
        <p14:creationId xmlns:p14="http://schemas.microsoft.com/office/powerpoint/2010/main" val="4168742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defRPr/>
            </a:pPr>
            <a:fld id="{DAD763B1-A011-4A92-9842-2FBED13251FE}" type="slidenum">
              <a:rPr lang="en-US" altLang="en-US" smtClean="0">
                <a:latin typeface="Arial" panose="020B0604020202020204" pitchFamily="34" charset="0"/>
              </a:rPr>
              <a:pPr>
                <a:defRPr/>
              </a:pPr>
              <a:t>20</a:t>
            </a:fld>
            <a:endParaRPr lang="en-US" altLang="en-US" smtClean="0">
              <a:latin typeface="Arial" panose="020B0604020202020204" pitchFamily="34" charset="0"/>
            </a:endParaRPr>
          </a:p>
        </p:txBody>
      </p:sp>
      <p:pic>
        <p:nvPicPr>
          <p:cNvPr id="27651" name="Picture 2" descr="C:\Documents and Settings\Pak  Billy\My Documents\My Pictures\organizational-change-and-development-12-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938"/>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1213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defRPr/>
            </a:pPr>
            <a:fld id="{279B146F-821B-4F81-B1FB-2FD5EFB204B5}" type="slidenum">
              <a:rPr lang="en-GB" altLang="en-US" smtClean="0">
                <a:latin typeface="Arial" panose="020B0604020202020204" pitchFamily="34" charset="0"/>
              </a:rPr>
              <a:pPr>
                <a:defRPr/>
              </a:pPr>
              <a:t>21</a:t>
            </a:fld>
            <a:endParaRPr lang="en-GB" altLang="en-US" smtClean="0">
              <a:latin typeface="Arial" panose="020B0604020202020204" pitchFamily="34" charset="0"/>
            </a:endParaRPr>
          </a:p>
        </p:txBody>
      </p:sp>
      <p:sp>
        <p:nvSpPr>
          <p:cNvPr id="149506" name="Rectangle 2"/>
          <p:cNvSpPr>
            <a:spLocks noGrp="1" noChangeArrowheads="1"/>
          </p:cNvSpPr>
          <p:nvPr>
            <p:ph type="title"/>
          </p:nvPr>
        </p:nvSpPr>
        <p:spPr>
          <a:xfrm>
            <a:off x="629036" y="-87655"/>
            <a:ext cx="8229600" cy="1143000"/>
          </a:xfrm>
        </p:spPr>
        <p:txBody>
          <a:bodyPr/>
          <a:lstStyle/>
          <a:p>
            <a:pPr eaLnBrk="1" hangingPunct="1">
              <a:defRPr/>
            </a:pPr>
            <a:r>
              <a:rPr lang="en-GB" sz="3200" dirty="0"/>
              <a:t>FA</a:t>
            </a:r>
            <a:r>
              <a:rPr lang="id-ID" sz="3200" dirty="0"/>
              <a:t>KTOR2 YG MENDUKUNG KEBERHASILAN PERUBAHAN</a:t>
            </a:r>
            <a:endParaRPr lang="en-US" sz="3200" dirty="0"/>
          </a:p>
        </p:txBody>
      </p:sp>
      <p:sp>
        <p:nvSpPr>
          <p:cNvPr id="149507" name="Rectangle 3"/>
          <p:cNvSpPr>
            <a:spLocks noGrp="1" noChangeArrowheads="1"/>
          </p:cNvSpPr>
          <p:nvPr>
            <p:ph type="body" idx="1"/>
          </p:nvPr>
        </p:nvSpPr>
        <p:spPr>
          <a:xfrm>
            <a:off x="7068065" y="1301578"/>
            <a:ext cx="4555524" cy="5086523"/>
          </a:xfrm>
        </p:spPr>
        <p:txBody>
          <a:bodyPr>
            <a:normAutofit/>
          </a:bodyPr>
          <a:lstStyle/>
          <a:p>
            <a:pPr eaLnBrk="1" hangingPunct="1">
              <a:lnSpc>
                <a:spcPct val="80000"/>
              </a:lnSpc>
              <a:buFont typeface="Wingdings" panose="05000000000000000000" pitchFamily="2" charset="2"/>
              <a:buChar char="v"/>
              <a:defRPr/>
            </a:pPr>
            <a:r>
              <a:rPr lang="id-ID" sz="2000" dirty="0"/>
              <a:t>Sponsor yg efektif dari para Pimpinan/Komandan Satjmanajemen senior , melalui dukungan yg nyata dan aktif </a:t>
            </a:r>
            <a:endParaRPr lang="id-ID" sz="2000" dirty="0" smtClean="0"/>
          </a:p>
          <a:p>
            <a:pPr eaLnBrk="1" hangingPunct="1">
              <a:lnSpc>
                <a:spcPct val="80000"/>
              </a:lnSpc>
              <a:buFont typeface="Wingdings" panose="05000000000000000000" pitchFamily="2" charset="2"/>
              <a:buChar char="v"/>
              <a:defRPr/>
            </a:pPr>
            <a:r>
              <a:rPr lang="id-ID" sz="2000" dirty="0" smtClean="0"/>
              <a:t>Para Pimpinan dan Staf/anggota </a:t>
            </a:r>
            <a:r>
              <a:rPr lang="id-ID" sz="2000" dirty="0"/>
              <a:t>bisa menerima perubahan itu, sehingga perubahan berjalan lancar dan momentumnya </a:t>
            </a:r>
            <a:r>
              <a:rPr lang="id-ID" sz="2000" dirty="0" smtClean="0"/>
              <a:t>terjaga.</a:t>
            </a:r>
          </a:p>
          <a:p>
            <a:pPr eaLnBrk="1" hangingPunct="1">
              <a:lnSpc>
                <a:spcPct val="80000"/>
              </a:lnSpc>
              <a:buFont typeface="Wingdings" panose="05000000000000000000" pitchFamily="2" charset="2"/>
              <a:buChar char="v"/>
              <a:defRPr/>
            </a:pPr>
            <a:r>
              <a:rPr lang="id-ID" sz="2000" dirty="0" smtClean="0"/>
              <a:t>Komunikasi </a:t>
            </a:r>
            <a:r>
              <a:rPr lang="id-ID" sz="2000" dirty="0"/>
              <a:t>yg terarah dan berkesinambungan pada seluruh proyek dgn pihak-pihak yg terkait  </a:t>
            </a:r>
            <a:endParaRPr lang="id-ID" sz="2000" dirty="0" smtClean="0"/>
          </a:p>
          <a:p>
            <a:pPr eaLnBrk="1" hangingPunct="1">
              <a:lnSpc>
                <a:spcPct val="80000"/>
              </a:lnSpc>
              <a:buFont typeface="Wingdings" panose="05000000000000000000" pitchFamily="2" charset="2"/>
              <a:buChar char="v"/>
              <a:defRPr/>
            </a:pPr>
            <a:r>
              <a:rPr lang="id-ID" sz="2000" dirty="0" smtClean="0"/>
              <a:t>Tim </a:t>
            </a:r>
            <a:r>
              <a:rPr lang="id-ID" sz="2000" dirty="0"/>
              <a:t>manajemen perubahan yg sangat </a:t>
            </a:r>
            <a:r>
              <a:rPr lang="id-ID" sz="2000" dirty="0" smtClean="0"/>
              <a:t>baik</a:t>
            </a:r>
          </a:p>
          <a:p>
            <a:pPr eaLnBrk="1" hangingPunct="1">
              <a:lnSpc>
                <a:spcPct val="80000"/>
              </a:lnSpc>
              <a:buFont typeface="Wingdings" panose="05000000000000000000" pitchFamily="2" charset="2"/>
              <a:buChar char="v"/>
              <a:defRPr/>
            </a:pPr>
            <a:r>
              <a:rPr lang="id-ID" sz="2000" dirty="0" smtClean="0"/>
              <a:t>Pendekatan </a:t>
            </a:r>
            <a:r>
              <a:rPr lang="id-ID" sz="2000" dirty="0"/>
              <a:t>yg terencana dan terorganisir yg cocok dgn macam perubahan yg dihadapi  </a:t>
            </a:r>
            <a:endParaRPr lang="en-US" sz="2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231" y="1310040"/>
            <a:ext cx="6697363" cy="5160664"/>
          </a:xfrm>
          <a:prstGeom prst="rect">
            <a:avLst/>
          </a:prstGeom>
        </p:spPr>
      </p:pic>
    </p:spTree>
    <p:extLst>
      <p:ext uri="{BB962C8B-B14F-4D97-AF65-F5344CB8AC3E}">
        <p14:creationId xmlns:p14="http://schemas.microsoft.com/office/powerpoint/2010/main" val="1809843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defRPr/>
            </a:pPr>
            <a:fld id="{D8348F7B-63B8-410C-8F5B-CE8EB53C15D6}" type="slidenum">
              <a:rPr lang="en-US" altLang="en-US" smtClean="0">
                <a:latin typeface="Arial" panose="020B0604020202020204" pitchFamily="34" charset="0"/>
              </a:rPr>
              <a:pPr>
                <a:defRPr/>
              </a:pPr>
              <a:t>22</a:t>
            </a:fld>
            <a:endParaRPr lang="en-US" altLang="en-US" smtClean="0">
              <a:latin typeface="Arial" panose="020B0604020202020204" pitchFamily="34" charset="0"/>
            </a:endParaRPr>
          </a:p>
        </p:txBody>
      </p:sp>
      <p:pic>
        <p:nvPicPr>
          <p:cNvPr id="164867" name="Picture 2" descr="http://img.picturequotes.com/1/679/every-new-day-is-another-chance-to-change-your-life-quot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07" y="216242"/>
            <a:ext cx="11837773" cy="664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7872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0" name="Rectangle 6"/>
          <p:cNvSpPr/>
          <p:nvPr/>
        </p:nvSpPr>
        <p:spPr>
          <a:xfrm>
            <a:off x="0" y="1716833"/>
            <a:ext cx="12192000" cy="29298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48661" name="Parallelogram 5"/>
          <p:cNvSpPr/>
          <p:nvPr/>
        </p:nvSpPr>
        <p:spPr>
          <a:xfrm>
            <a:off x="2985796" y="0"/>
            <a:ext cx="9423918" cy="6858000"/>
          </a:xfrm>
          <a:prstGeom prst="parallelogram">
            <a:avLst>
              <a:gd name="adj" fmla="val 3316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097202" name="Picture 4"/>
          <p:cNvPicPr>
            <a:picLocks noChangeAspect="1"/>
          </p:cNvPicPr>
          <p:nvPr/>
        </p:nvPicPr>
        <p:blipFill>
          <a:blip r:embed="rId2"/>
          <a:stretch>
            <a:fillRect/>
          </a:stretch>
        </p:blipFill>
        <p:spPr>
          <a:xfrm>
            <a:off x="-129961" y="821356"/>
            <a:ext cx="4571332" cy="4441679"/>
          </a:xfrm>
          <a:prstGeom prst="rect">
            <a:avLst/>
          </a:prstGeom>
        </p:spPr>
      </p:pic>
      <p:sp>
        <p:nvSpPr>
          <p:cNvPr id="1048662" name="Rectangle 2"/>
          <p:cNvSpPr/>
          <p:nvPr/>
        </p:nvSpPr>
        <p:spPr>
          <a:xfrm>
            <a:off x="3487332" y="1681799"/>
            <a:ext cx="6555788" cy="1323439"/>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80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TERIMA KASIH</a:t>
            </a:r>
          </a:p>
        </p:txBody>
      </p:sp>
      <p:sp>
        <p:nvSpPr>
          <p:cNvPr id="7" name="Text Box 5"/>
          <p:cNvSpPr txBox="1">
            <a:spLocks noChangeArrowheads="1"/>
          </p:cNvSpPr>
          <p:nvPr/>
        </p:nvSpPr>
        <p:spPr bwMode="auto">
          <a:xfrm>
            <a:off x="5955206" y="3629288"/>
            <a:ext cx="4191276"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i="1" dirty="0" err="1" smtClean="0">
                <a:latin typeface="Andalus" panose="02020603050405020304" pitchFamily="18" charset="-78"/>
                <a:cs typeface="Andalus" panose="02020603050405020304" pitchFamily="18" charset="-78"/>
              </a:rPr>
              <a:t>Wassalamu</a:t>
            </a:r>
            <a:r>
              <a:rPr lang="id-ID" sz="2400" b="1" i="1" dirty="0" smtClean="0">
                <a:latin typeface="Andalus" panose="02020603050405020304" pitchFamily="18" charset="-78"/>
                <a:cs typeface="Andalus" panose="02020603050405020304" pitchFamily="18" charset="-78"/>
              </a:rPr>
              <a:t>a</a:t>
            </a:r>
            <a:r>
              <a:rPr lang="en-US" sz="2400" b="1" i="1" dirty="0" err="1" smtClean="0">
                <a:latin typeface="Andalus" panose="02020603050405020304" pitchFamily="18" charset="-78"/>
                <a:cs typeface="Andalus" panose="02020603050405020304" pitchFamily="18" charset="-78"/>
              </a:rPr>
              <a:t>laikum</a:t>
            </a:r>
            <a:r>
              <a:rPr lang="en-US" sz="2400" b="1" i="1" dirty="0" smtClean="0">
                <a:latin typeface="Andalus" panose="02020603050405020304" pitchFamily="18" charset="-78"/>
                <a:cs typeface="Andalus" panose="02020603050405020304" pitchFamily="18" charset="-78"/>
              </a:rPr>
              <a:t> </a:t>
            </a:r>
          </a:p>
          <a:p>
            <a:pPr algn="ctr"/>
            <a:r>
              <a:rPr lang="en-US" sz="2400" b="1" i="1" dirty="0" err="1" smtClean="0">
                <a:latin typeface="Andalus" panose="02020603050405020304" pitchFamily="18" charset="-78"/>
                <a:cs typeface="Andalus" panose="02020603050405020304" pitchFamily="18" charset="-78"/>
              </a:rPr>
              <a:t>Warahmatullahi</a:t>
            </a:r>
            <a:r>
              <a:rPr lang="en-US" sz="2400" b="1" i="1" dirty="0" smtClean="0">
                <a:latin typeface="Andalus" panose="02020603050405020304" pitchFamily="18" charset="-78"/>
                <a:cs typeface="Andalus" panose="02020603050405020304" pitchFamily="18" charset="-78"/>
              </a:rPr>
              <a:t> </a:t>
            </a:r>
            <a:r>
              <a:rPr lang="en-US" sz="2400" b="1" i="1" dirty="0" err="1">
                <a:latin typeface="Andalus" panose="02020603050405020304" pitchFamily="18" charset="-78"/>
                <a:cs typeface="Andalus" panose="02020603050405020304" pitchFamily="18" charset="-78"/>
              </a:rPr>
              <a:t>Wabarakatuh</a:t>
            </a:r>
            <a:endParaRPr lang="en-US" sz="2400" i="1" dirty="0">
              <a:latin typeface="Andalus" panose="02020603050405020304" pitchFamily="18" charset="-78"/>
              <a:cs typeface="Andalus" panose="02020603050405020304" pitchFamily="18" charset="-78"/>
            </a:endParaRPr>
          </a:p>
          <a:p>
            <a:endParaRPr lang="en-US" altLang="en-US" b="1" dirty="0">
              <a:solidFill>
                <a:srgbClr val="000000"/>
              </a:solidFill>
              <a:latin typeface="Andalus" panose="02020603050405020304" pitchFamily="18" charset="-78"/>
              <a:cs typeface="Andalus" panose="02020603050405020304" pitchFamily="18" charset="-78"/>
            </a:endParaRPr>
          </a:p>
        </p:txBody>
      </p:sp>
      <p:pic>
        <p:nvPicPr>
          <p:cNvPr id="8" name="Picture 2" descr="D:\Lainnya\Ilham\Sider\Presentasi AKN I\Entry kemhan dan polri 2019\headline-tampak-dep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 y="2970204"/>
            <a:ext cx="8688442" cy="38877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Lainnya\Ilham\Sider\Presentasi AKN I\Entry kemhan dan polri 2019\gedung BPK pusa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2663" y="0"/>
            <a:ext cx="523819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98256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097202"/>
                                        </p:tgtEl>
                                        <p:attrNameLst>
                                          <p:attrName>style.visibility</p:attrName>
                                        </p:attrNameLst>
                                      </p:cBhvr>
                                      <p:to>
                                        <p:strVal val="visible"/>
                                      </p:to>
                                    </p:set>
                                    <p:animEffect transition="in" filter="wheel(1)">
                                      <p:cBhvr>
                                        <p:cTn id="7" dur="2000"/>
                                        <p:tgtEl>
                                          <p:spTgt spid="2097202"/>
                                        </p:tgtEl>
                                      </p:cBhvr>
                                    </p:animEffect>
                                  </p:childTnLst>
                                </p:cTn>
                              </p:par>
                            </p:childTnLst>
                          </p:cTn>
                        </p:par>
                        <p:par>
                          <p:cTn id="8" fill="hold">
                            <p:stCondLst>
                              <p:cond delay="2000"/>
                            </p:stCondLst>
                            <p:childTnLst>
                              <p:par>
                                <p:cTn id="9" presetID="2" presetClass="entr" presetSubtype="3" fill="hold" grpId="0" nodeType="afterEffect">
                                  <p:stCondLst>
                                    <p:cond delay="0"/>
                                  </p:stCondLst>
                                  <p:childTnLst>
                                    <p:set>
                                      <p:cBhvr>
                                        <p:cTn id="10" dur="1" fill="hold">
                                          <p:stCondLst>
                                            <p:cond delay="0"/>
                                          </p:stCondLst>
                                        </p:cTn>
                                        <p:tgtEl>
                                          <p:spTgt spid="1048661"/>
                                        </p:tgtEl>
                                        <p:attrNameLst>
                                          <p:attrName>style.visibility</p:attrName>
                                        </p:attrNameLst>
                                      </p:cBhvr>
                                      <p:to>
                                        <p:strVal val="visible"/>
                                      </p:to>
                                    </p:set>
                                    <p:anim calcmode="lin" valueType="num">
                                      <p:cBhvr additive="base">
                                        <p:cTn id="11" dur="500" fill="hold"/>
                                        <p:tgtEl>
                                          <p:spTgt spid="1048661"/>
                                        </p:tgtEl>
                                        <p:attrNameLst>
                                          <p:attrName>ppt_x</p:attrName>
                                        </p:attrNameLst>
                                      </p:cBhvr>
                                      <p:tavLst>
                                        <p:tav tm="0">
                                          <p:val>
                                            <p:strVal val="1+#ppt_w/2"/>
                                          </p:val>
                                        </p:tav>
                                        <p:tav tm="100000">
                                          <p:val>
                                            <p:strVal val="#ppt_x"/>
                                          </p:val>
                                        </p:tav>
                                      </p:tavLst>
                                    </p:anim>
                                    <p:anim calcmode="lin" valueType="num">
                                      <p:cBhvr additive="base">
                                        <p:cTn id="12" dur="500" fill="hold"/>
                                        <p:tgtEl>
                                          <p:spTgt spid="1048661"/>
                                        </p:tgtEl>
                                        <p:attrNameLst>
                                          <p:attrName>ppt_y</p:attrName>
                                        </p:attrNameLst>
                                      </p:cBhvr>
                                      <p:tavLst>
                                        <p:tav tm="0">
                                          <p:val>
                                            <p:strVal val="0-#ppt_h/2"/>
                                          </p:val>
                                        </p:tav>
                                        <p:tav tm="100000">
                                          <p:val>
                                            <p:strVal val="#ppt_y"/>
                                          </p:val>
                                        </p:tav>
                                      </p:tavLst>
                                    </p:anim>
                                  </p:childTnLst>
                                </p:cTn>
                              </p:par>
                            </p:childTnLst>
                          </p:cTn>
                        </p:par>
                        <p:par>
                          <p:cTn id="13" fill="hold">
                            <p:stCondLst>
                              <p:cond delay="2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048662"/>
                                        </p:tgtEl>
                                        <p:attrNameLst>
                                          <p:attrName>style.visibility</p:attrName>
                                        </p:attrNameLst>
                                      </p:cBhvr>
                                      <p:to>
                                        <p:strVal val="visible"/>
                                      </p:to>
                                    </p:set>
                                    <p:anim calcmode="lin" valueType="num">
                                      <p:cBhvr>
                                        <p:cTn id="16" dur="500" fill="hold"/>
                                        <p:tgtEl>
                                          <p:spTgt spid="104866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048662"/>
                                        </p:tgtEl>
                                        <p:attrNameLst>
                                          <p:attrName>ppt_y</p:attrName>
                                        </p:attrNameLst>
                                      </p:cBhvr>
                                      <p:tavLst>
                                        <p:tav tm="0">
                                          <p:val>
                                            <p:strVal val="#ppt_y"/>
                                          </p:val>
                                        </p:tav>
                                        <p:tav tm="100000">
                                          <p:val>
                                            <p:strVal val="#ppt_y"/>
                                          </p:val>
                                        </p:tav>
                                      </p:tavLst>
                                    </p:anim>
                                    <p:anim calcmode="lin" valueType="num">
                                      <p:cBhvr>
                                        <p:cTn id="18" dur="500" fill="hold"/>
                                        <p:tgtEl>
                                          <p:spTgt spid="104866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04866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04866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37"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900" decel="100000" fill="hold"/>
                                        <p:tgtEl>
                                          <p:spTgt spid="9"/>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61" grpId="0" animBg="1"/>
      <p:bldP spid="1048662"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677" y="187736"/>
            <a:ext cx="6854723" cy="1436378"/>
          </a:xfrm>
          <a:solidFill>
            <a:srgbClr val="FFFFFF"/>
          </a:solidFill>
          <a:ln>
            <a:solidFill>
              <a:srgbClr val="FFFFCC"/>
            </a:solidFill>
          </a:ln>
        </p:spPr>
        <p:txBody>
          <a:bodyPr>
            <a:noAutofit/>
          </a:bodyPr>
          <a:lstStyle/>
          <a:p>
            <a:pPr algn="ctr"/>
            <a:r>
              <a:rPr lang="en-US" sz="2000" dirty="0" err="1" smtClean="0">
                <a:latin typeface="+mn-lt"/>
              </a:rPr>
              <a:t>Peraturan</a:t>
            </a:r>
            <a:r>
              <a:rPr lang="en-US" sz="2000" dirty="0" smtClean="0">
                <a:latin typeface="+mn-lt"/>
              </a:rPr>
              <a:t> </a:t>
            </a:r>
            <a:r>
              <a:rPr lang="en-US" sz="2000" dirty="0" err="1" smtClean="0">
                <a:latin typeface="+mn-lt"/>
              </a:rPr>
              <a:t>Bersama</a:t>
            </a:r>
            <a:r>
              <a:rPr lang="en-US" sz="2000" dirty="0" smtClean="0">
                <a:latin typeface="+mn-lt"/>
              </a:rPr>
              <a:t> </a:t>
            </a:r>
            <a:r>
              <a:rPr lang="en-US" sz="2000" dirty="0" err="1" smtClean="0">
                <a:latin typeface="+mn-lt"/>
              </a:rPr>
              <a:t>Menteri</a:t>
            </a:r>
            <a:r>
              <a:rPr lang="en-US" sz="2000" dirty="0" smtClean="0">
                <a:latin typeface="+mn-lt"/>
              </a:rPr>
              <a:t> </a:t>
            </a:r>
            <a:r>
              <a:rPr lang="en-US" sz="2000" dirty="0" err="1" smtClean="0">
                <a:latin typeface="+mn-lt"/>
              </a:rPr>
              <a:t>Keuangan</a:t>
            </a:r>
            <a:r>
              <a:rPr lang="en-US" sz="2000" dirty="0" smtClean="0">
                <a:latin typeface="+mn-lt"/>
              </a:rPr>
              <a:t> </a:t>
            </a:r>
            <a:r>
              <a:rPr lang="en-US" sz="2000" dirty="0" err="1" smtClean="0">
                <a:latin typeface="+mn-lt"/>
              </a:rPr>
              <a:t>dan</a:t>
            </a:r>
            <a:r>
              <a:rPr lang="en-US" sz="2000" dirty="0" smtClean="0">
                <a:latin typeface="+mn-lt"/>
              </a:rPr>
              <a:t> </a:t>
            </a:r>
            <a:r>
              <a:rPr lang="en-US" sz="2000" dirty="0" err="1" smtClean="0">
                <a:latin typeface="+mn-lt"/>
              </a:rPr>
              <a:t>Menteri</a:t>
            </a:r>
            <a:r>
              <a:rPr lang="en-US" sz="2000" dirty="0" smtClean="0">
                <a:latin typeface="+mn-lt"/>
              </a:rPr>
              <a:t> </a:t>
            </a:r>
            <a:r>
              <a:rPr lang="en-US" sz="2000" dirty="0" err="1" smtClean="0">
                <a:latin typeface="+mn-lt"/>
              </a:rPr>
              <a:t>Pertahanan</a:t>
            </a:r>
            <a:r>
              <a:rPr lang="en-US" sz="2000" dirty="0" smtClean="0">
                <a:latin typeface="+mn-lt"/>
              </a:rPr>
              <a:t> </a:t>
            </a:r>
            <a:r>
              <a:rPr lang="en-US" sz="2000" dirty="0" err="1" smtClean="0">
                <a:latin typeface="+mn-lt"/>
              </a:rPr>
              <a:t>Nomor</a:t>
            </a:r>
            <a:r>
              <a:rPr lang="en-US" sz="2000" dirty="0" smtClean="0">
                <a:latin typeface="+mn-lt"/>
              </a:rPr>
              <a:t> 67/PMK.05/2013 </a:t>
            </a:r>
            <a:r>
              <a:rPr lang="en-US" sz="2000" dirty="0" err="1" smtClean="0">
                <a:latin typeface="+mn-lt"/>
              </a:rPr>
              <a:t>dan</a:t>
            </a:r>
            <a:r>
              <a:rPr lang="en-US" sz="2000" dirty="0" smtClean="0">
                <a:latin typeface="+mn-lt"/>
              </a:rPr>
              <a:t> </a:t>
            </a:r>
            <a:r>
              <a:rPr lang="en-US" sz="2000" dirty="0" err="1" smtClean="0">
                <a:latin typeface="+mn-lt"/>
              </a:rPr>
              <a:t>Nomor</a:t>
            </a:r>
            <a:r>
              <a:rPr lang="en-US" sz="2000" dirty="0" smtClean="0">
                <a:latin typeface="+mn-lt"/>
              </a:rPr>
              <a:t> 15 </a:t>
            </a:r>
            <a:r>
              <a:rPr lang="en-US" sz="2000" dirty="0" err="1" smtClean="0">
                <a:latin typeface="+mn-lt"/>
              </a:rPr>
              <a:t>Tahun</a:t>
            </a:r>
            <a:r>
              <a:rPr lang="en-US" sz="2000" dirty="0" smtClean="0">
                <a:latin typeface="+mn-lt"/>
              </a:rPr>
              <a:t> 2013 </a:t>
            </a:r>
            <a:r>
              <a:rPr lang="en-US" sz="2000" dirty="0" err="1" smtClean="0">
                <a:latin typeface="+mn-lt"/>
              </a:rPr>
              <a:t>tanggal</a:t>
            </a:r>
            <a:r>
              <a:rPr lang="en-US" sz="2000" dirty="0" smtClean="0">
                <a:latin typeface="+mn-lt"/>
              </a:rPr>
              <a:t> 27 </a:t>
            </a:r>
            <a:r>
              <a:rPr lang="en-US" sz="2000" dirty="0" err="1" smtClean="0">
                <a:latin typeface="+mn-lt"/>
              </a:rPr>
              <a:t>Maret</a:t>
            </a:r>
            <a:r>
              <a:rPr lang="en-US" sz="2000" dirty="0" smtClean="0">
                <a:latin typeface="+mn-lt"/>
              </a:rPr>
              <a:t> 2013 </a:t>
            </a:r>
            <a:r>
              <a:rPr lang="en-US" sz="2000" dirty="0" err="1" smtClean="0">
                <a:latin typeface="+mn-lt"/>
              </a:rPr>
              <a:t>tentang</a:t>
            </a:r>
            <a:r>
              <a:rPr lang="en-US" sz="2000" dirty="0" smtClean="0">
                <a:latin typeface="+mn-lt"/>
              </a:rPr>
              <a:t> </a:t>
            </a:r>
            <a:r>
              <a:rPr lang="en-US" sz="2000" dirty="0" err="1" smtClean="0">
                <a:latin typeface="+mn-lt"/>
              </a:rPr>
              <a:t>Mekanisme</a:t>
            </a:r>
            <a:r>
              <a:rPr lang="en-US" sz="2000" dirty="0" smtClean="0">
                <a:latin typeface="+mn-lt"/>
              </a:rPr>
              <a:t> </a:t>
            </a:r>
            <a:r>
              <a:rPr lang="en-US" sz="2000" dirty="0" err="1" smtClean="0">
                <a:latin typeface="+mn-lt"/>
              </a:rPr>
              <a:t>Pelaksanaan</a:t>
            </a:r>
            <a:r>
              <a:rPr lang="en-US" sz="2000" dirty="0">
                <a:latin typeface="+mn-lt"/>
              </a:rPr>
              <a:t> </a:t>
            </a:r>
            <a:r>
              <a:rPr lang="en-US" sz="2000" dirty="0" err="1" smtClean="0">
                <a:latin typeface="+mn-lt"/>
              </a:rPr>
              <a:t>Anggaran</a:t>
            </a:r>
            <a:r>
              <a:rPr lang="en-US" sz="2000" dirty="0" smtClean="0">
                <a:latin typeface="+mn-lt"/>
              </a:rPr>
              <a:t> </a:t>
            </a:r>
            <a:r>
              <a:rPr lang="en-US" sz="2000" dirty="0" err="1" smtClean="0">
                <a:latin typeface="+mn-lt"/>
              </a:rPr>
              <a:t>Belanja</a:t>
            </a:r>
            <a:r>
              <a:rPr lang="en-US" sz="2000" dirty="0" smtClean="0">
                <a:latin typeface="+mn-lt"/>
              </a:rPr>
              <a:t> Negara di </a:t>
            </a:r>
            <a:r>
              <a:rPr lang="en-US" sz="2000" dirty="0" err="1" smtClean="0">
                <a:latin typeface="+mn-lt"/>
              </a:rPr>
              <a:t>Lingkungan</a:t>
            </a:r>
            <a:r>
              <a:rPr lang="en-US" sz="2000" dirty="0" smtClean="0">
                <a:latin typeface="+mn-lt"/>
              </a:rPr>
              <a:t> </a:t>
            </a:r>
            <a:r>
              <a:rPr lang="en-US" sz="2000" dirty="0" err="1" smtClean="0">
                <a:latin typeface="+mn-lt"/>
              </a:rPr>
              <a:t>Kementerian</a:t>
            </a:r>
            <a:r>
              <a:rPr lang="en-US" sz="2000" dirty="0" smtClean="0">
                <a:latin typeface="+mn-lt"/>
              </a:rPr>
              <a:t> </a:t>
            </a:r>
            <a:r>
              <a:rPr lang="en-US" sz="2000" dirty="0" err="1" smtClean="0">
                <a:latin typeface="+mn-lt"/>
              </a:rPr>
              <a:t>Pertahanan</a:t>
            </a:r>
            <a:r>
              <a:rPr lang="en-US" sz="2000" dirty="0" smtClean="0">
                <a:latin typeface="+mn-lt"/>
              </a:rPr>
              <a:t> </a:t>
            </a:r>
            <a:r>
              <a:rPr lang="en-US" sz="2000" dirty="0" err="1" smtClean="0">
                <a:latin typeface="+mn-lt"/>
              </a:rPr>
              <a:t>dan</a:t>
            </a:r>
            <a:r>
              <a:rPr lang="en-US" sz="2000" dirty="0" smtClean="0">
                <a:latin typeface="+mn-lt"/>
              </a:rPr>
              <a:t> </a:t>
            </a:r>
            <a:r>
              <a:rPr lang="en-US" sz="2000" dirty="0" err="1" smtClean="0">
                <a:latin typeface="+mn-lt"/>
              </a:rPr>
              <a:t>Tentara</a:t>
            </a:r>
            <a:r>
              <a:rPr lang="en-US" sz="2000" dirty="0" smtClean="0">
                <a:latin typeface="+mn-lt"/>
              </a:rPr>
              <a:t> Nasional Indonesia </a:t>
            </a:r>
            <a:endParaRPr lang="en-US" sz="2000" dirty="0">
              <a:latin typeface="+mn-lt"/>
            </a:endParaRPr>
          </a:p>
        </p:txBody>
      </p:sp>
      <p:sp>
        <p:nvSpPr>
          <p:cNvPr id="4" name="TextBox 3"/>
          <p:cNvSpPr txBox="1"/>
          <p:nvPr/>
        </p:nvSpPr>
        <p:spPr>
          <a:xfrm>
            <a:off x="155677" y="2946229"/>
            <a:ext cx="6854723" cy="1323439"/>
          </a:xfrm>
          <a:prstGeom prst="rect">
            <a:avLst/>
          </a:prstGeom>
          <a:solidFill>
            <a:srgbClr val="FFFF6D"/>
          </a:solidFill>
          <a:ln>
            <a:solidFill>
              <a:srgbClr val="FFFF6D"/>
            </a:solidFill>
          </a:ln>
        </p:spPr>
        <p:txBody>
          <a:bodyPr wrap="square" rtlCol="0">
            <a:spAutoFit/>
          </a:bodyPr>
          <a:lstStyle/>
          <a:p>
            <a:pPr algn="ctr"/>
            <a:r>
              <a:rPr lang="en-US" sz="2000" dirty="0" err="1" smtClean="0"/>
              <a:t>Sudah</a:t>
            </a:r>
            <a:r>
              <a:rPr lang="en-US" sz="2000" dirty="0" smtClean="0"/>
              <a:t> </a:t>
            </a:r>
            <a:r>
              <a:rPr lang="en-US" sz="2000" dirty="0" err="1" smtClean="0"/>
              <a:t>tidak</a:t>
            </a:r>
            <a:r>
              <a:rPr lang="en-US" sz="2000" dirty="0" smtClean="0"/>
              <a:t> </a:t>
            </a:r>
            <a:r>
              <a:rPr lang="en-US" sz="2000" dirty="0" err="1" smtClean="0"/>
              <a:t>sesuai</a:t>
            </a:r>
            <a:r>
              <a:rPr lang="en-US" sz="2000" dirty="0" smtClean="0"/>
              <a:t> </a:t>
            </a:r>
            <a:r>
              <a:rPr lang="en-US" sz="2000" dirty="0" err="1" smtClean="0"/>
              <a:t>dengan</a:t>
            </a:r>
            <a:r>
              <a:rPr lang="en-US" sz="2000" dirty="0" smtClean="0"/>
              <a:t> </a:t>
            </a:r>
            <a:r>
              <a:rPr lang="en-US" sz="2000" dirty="0" err="1" smtClean="0"/>
              <a:t>perkembangan</a:t>
            </a:r>
            <a:r>
              <a:rPr lang="en-US" sz="2000" dirty="0" smtClean="0"/>
              <a:t> </a:t>
            </a:r>
            <a:r>
              <a:rPr lang="en-US" sz="2000" dirty="0" err="1" smtClean="0"/>
              <a:t>dan</a:t>
            </a:r>
            <a:r>
              <a:rPr lang="en-US" sz="2000" dirty="0" smtClean="0"/>
              <a:t> </a:t>
            </a:r>
            <a:r>
              <a:rPr lang="en-US" sz="2000" dirty="0" err="1" smtClean="0"/>
              <a:t>kebutuhan</a:t>
            </a:r>
            <a:r>
              <a:rPr lang="en-US" sz="2000" dirty="0" smtClean="0"/>
              <a:t> </a:t>
            </a:r>
            <a:r>
              <a:rPr lang="en-US" sz="2000" dirty="0" err="1" smtClean="0"/>
              <a:t>hukum</a:t>
            </a:r>
            <a:r>
              <a:rPr lang="en-US" sz="2000" dirty="0" smtClean="0"/>
              <a:t> </a:t>
            </a:r>
            <a:r>
              <a:rPr lang="en-US" sz="2000" dirty="0" err="1" smtClean="0"/>
              <a:t>baik</a:t>
            </a:r>
            <a:r>
              <a:rPr lang="en-US" sz="2000" dirty="0" smtClean="0"/>
              <a:t> </a:t>
            </a:r>
            <a:r>
              <a:rPr lang="en-US" sz="2000" dirty="0" err="1" smtClean="0"/>
              <a:t>dalam</a:t>
            </a:r>
            <a:r>
              <a:rPr lang="en-US" sz="2000" dirty="0" smtClean="0"/>
              <a:t> </a:t>
            </a:r>
            <a:r>
              <a:rPr lang="en-US" sz="2000" dirty="0" err="1" smtClean="0"/>
              <a:t>perspektif</a:t>
            </a:r>
            <a:r>
              <a:rPr lang="en-US" sz="2000" dirty="0" smtClean="0"/>
              <a:t> </a:t>
            </a:r>
            <a:r>
              <a:rPr lang="en-US" sz="2000" dirty="0" err="1" smtClean="0"/>
              <a:t>jenis</a:t>
            </a:r>
            <a:r>
              <a:rPr lang="en-US" sz="2000" dirty="0" smtClean="0"/>
              <a:t> </a:t>
            </a:r>
            <a:r>
              <a:rPr lang="en-US" sz="2000" dirty="0" err="1" smtClean="0"/>
              <a:t>peraturan</a:t>
            </a:r>
            <a:r>
              <a:rPr lang="en-US" sz="2000" dirty="0" smtClean="0"/>
              <a:t> </a:t>
            </a:r>
            <a:r>
              <a:rPr lang="en-US" sz="2000" dirty="0" err="1" smtClean="0"/>
              <a:t>perundangundangan</a:t>
            </a:r>
            <a:r>
              <a:rPr lang="en-US" sz="2000" dirty="0" smtClean="0"/>
              <a:t> </a:t>
            </a:r>
            <a:r>
              <a:rPr lang="en-US" sz="2000" dirty="0" err="1" smtClean="0"/>
              <a:t>maupun</a:t>
            </a:r>
            <a:r>
              <a:rPr lang="en-US" sz="2000" dirty="0" smtClean="0"/>
              <a:t>. </a:t>
            </a:r>
            <a:r>
              <a:rPr lang="en-US" sz="2000" dirty="0" err="1" smtClean="0"/>
              <a:t>dalam</a:t>
            </a:r>
            <a:r>
              <a:rPr lang="en-US" sz="2000" dirty="0" smtClean="0"/>
              <a:t> </a:t>
            </a:r>
            <a:r>
              <a:rPr lang="en-US" sz="2000" dirty="0" err="1" smtClean="0"/>
              <a:t>perspektif</a:t>
            </a:r>
            <a:r>
              <a:rPr lang="en-US" sz="2000" dirty="0" smtClean="0"/>
              <a:t> </a:t>
            </a:r>
            <a:r>
              <a:rPr lang="en-US" sz="2000" dirty="0" err="1" smtClean="0"/>
              <a:t>substansi</a:t>
            </a:r>
            <a:r>
              <a:rPr lang="en-US" sz="2000" dirty="0" smtClean="0"/>
              <a:t> yang </a:t>
            </a:r>
            <a:r>
              <a:rPr lang="en-US" sz="2000" dirty="0" err="1" smtClean="0"/>
              <a:t>dikandungnya</a:t>
            </a:r>
            <a:endParaRPr lang="en-US" sz="2000" dirty="0"/>
          </a:p>
        </p:txBody>
      </p:sp>
      <p:sp>
        <p:nvSpPr>
          <p:cNvPr id="5" name="TextBox 4"/>
          <p:cNvSpPr txBox="1"/>
          <p:nvPr/>
        </p:nvSpPr>
        <p:spPr>
          <a:xfrm>
            <a:off x="155677" y="5213879"/>
            <a:ext cx="6854723" cy="1323439"/>
          </a:xfrm>
          <a:prstGeom prst="rect">
            <a:avLst/>
          </a:prstGeom>
          <a:solidFill>
            <a:srgbClr val="FFFF00"/>
          </a:solidFill>
        </p:spPr>
        <p:txBody>
          <a:bodyPr wrap="square" rtlCol="0">
            <a:spAutoFit/>
          </a:bodyPr>
          <a:lstStyle/>
          <a:p>
            <a:pPr algn="ctr"/>
            <a:r>
              <a:rPr lang="en-US" sz="2000" dirty="0" err="1" smtClean="0"/>
              <a:t>Peraturan</a:t>
            </a:r>
            <a:r>
              <a:rPr lang="en-US" sz="2000" dirty="0" smtClean="0"/>
              <a:t> </a:t>
            </a:r>
            <a:r>
              <a:rPr lang="en-US" sz="2000" dirty="0" err="1" smtClean="0"/>
              <a:t>Menteri</a:t>
            </a:r>
            <a:r>
              <a:rPr lang="en-US" sz="2000" dirty="0" smtClean="0"/>
              <a:t> </a:t>
            </a:r>
            <a:r>
              <a:rPr lang="en-US" sz="2000" dirty="0" err="1" smtClean="0"/>
              <a:t>Keuangan</a:t>
            </a:r>
            <a:r>
              <a:rPr lang="en-US" sz="2000" dirty="0" smtClean="0"/>
              <a:t> </a:t>
            </a:r>
            <a:r>
              <a:rPr lang="en-US" sz="2000" dirty="0" err="1" smtClean="0"/>
              <a:t>Nomor</a:t>
            </a:r>
            <a:r>
              <a:rPr lang="en-US" sz="2000" dirty="0" smtClean="0"/>
              <a:t> 143/PMK.05/2018 </a:t>
            </a:r>
            <a:r>
              <a:rPr lang="en-US" sz="2000" dirty="0" err="1" smtClean="0"/>
              <a:t>tanggal</a:t>
            </a:r>
            <a:r>
              <a:rPr lang="en-US" sz="2000" dirty="0" smtClean="0"/>
              <a:t> 31 </a:t>
            </a:r>
            <a:r>
              <a:rPr lang="en-US" sz="2000" dirty="0" err="1" smtClean="0"/>
              <a:t>Oktober</a:t>
            </a:r>
            <a:r>
              <a:rPr lang="en-US" sz="2000" dirty="0" smtClean="0"/>
              <a:t> 2018 </a:t>
            </a:r>
            <a:r>
              <a:rPr lang="en-US" sz="2000" dirty="0" err="1" smtClean="0"/>
              <a:t>tentang</a:t>
            </a:r>
            <a:r>
              <a:rPr lang="en-US" sz="2000" dirty="0" smtClean="0"/>
              <a:t> </a:t>
            </a:r>
            <a:r>
              <a:rPr lang="en-US" sz="2000" dirty="0" err="1" smtClean="0"/>
              <a:t>Mekanisme</a:t>
            </a:r>
            <a:r>
              <a:rPr lang="en-US" sz="2000" dirty="0" smtClean="0"/>
              <a:t> </a:t>
            </a:r>
            <a:r>
              <a:rPr lang="en-US" sz="2000" dirty="0" err="1" smtClean="0"/>
              <a:t>Pelaksanaan</a:t>
            </a:r>
            <a:r>
              <a:rPr lang="en-US" sz="2000" dirty="0" smtClean="0"/>
              <a:t> </a:t>
            </a:r>
            <a:r>
              <a:rPr lang="en-US" sz="2000" dirty="0" err="1" smtClean="0"/>
              <a:t>Anggaran</a:t>
            </a:r>
            <a:r>
              <a:rPr lang="en-US" sz="2000" dirty="0" smtClean="0"/>
              <a:t> </a:t>
            </a:r>
            <a:r>
              <a:rPr lang="en-US" sz="2000" dirty="0" err="1" smtClean="0"/>
              <a:t>Belanja</a:t>
            </a:r>
            <a:r>
              <a:rPr lang="en-US" sz="2000" dirty="0" smtClean="0"/>
              <a:t> Negara di </a:t>
            </a:r>
            <a:r>
              <a:rPr lang="en-US" sz="2000" dirty="0" err="1" smtClean="0"/>
              <a:t>Lingkungan</a:t>
            </a:r>
            <a:r>
              <a:rPr lang="en-US" sz="2000" dirty="0" smtClean="0"/>
              <a:t> </a:t>
            </a:r>
            <a:r>
              <a:rPr lang="en-US" sz="2000" dirty="0" err="1" smtClean="0"/>
              <a:t>Kementerian</a:t>
            </a:r>
            <a:r>
              <a:rPr lang="en-US" sz="2000" dirty="0" smtClean="0"/>
              <a:t> </a:t>
            </a:r>
            <a:r>
              <a:rPr lang="en-US" sz="2000" dirty="0" err="1" smtClean="0"/>
              <a:t>Pertahanan</a:t>
            </a:r>
            <a:r>
              <a:rPr lang="en-US" sz="2000" dirty="0" smtClean="0"/>
              <a:t> </a:t>
            </a:r>
            <a:r>
              <a:rPr lang="en-US" sz="2000" dirty="0" err="1" smtClean="0"/>
              <a:t>dan</a:t>
            </a:r>
            <a:r>
              <a:rPr lang="en-US" sz="2000" dirty="0" smtClean="0"/>
              <a:t> </a:t>
            </a:r>
            <a:r>
              <a:rPr lang="en-US" sz="2000" dirty="0" err="1" smtClean="0"/>
              <a:t>Tentara</a:t>
            </a:r>
            <a:r>
              <a:rPr lang="en-US" sz="2000" dirty="0" smtClean="0"/>
              <a:t> Nasional Indonesia</a:t>
            </a:r>
          </a:p>
        </p:txBody>
      </p:sp>
      <p:sp>
        <p:nvSpPr>
          <p:cNvPr id="6" name="Down Arrow 5"/>
          <p:cNvSpPr/>
          <p:nvPr/>
        </p:nvSpPr>
        <p:spPr>
          <a:xfrm>
            <a:off x="2918072" y="1844466"/>
            <a:ext cx="478971" cy="881410"/>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3062866" y="4336557"/>
            <a:ext cx="478971" cy="810432"/>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707086" y="187736"/>
            <a:ext cx="4296228" cy="2862322"/>
          </a:xfrm>
          <a:prstGeom prst="rect">
            <a:avLst/>
          </a:prstGeom>
          <a:solidFill>
            <a:schemeClr val="accent4">
              <a:lumMod val="40000"/>
              <a:lumOff val="60000"/>
            </a:schemeClr>
          </a:solidFill>
          <a:ln>
            <a:solidFill>
              <a:schemeClr val="accent4">
                <a:lumMod val="20000"/>
                <a:lumOff val="80000"/>
              </a:schemeClr>
            </a:solidFill>
          </a:ln>
        </p:spPr>
        <p:txBody>
          <a:bodyPr wrap="square" rtlCol="0">
            <a:spAutoFit/>
          </a:bodyPr>
          <a:lstStyle/>
          <a:p>
            <a:r>
              <a:rPr lang="en-US" b="1" dirty="0" err="1" smtClean="0"/>
              <a:t>Peraturan</a:t>
            </a:r>
            <a:r>
              <a:rPr lang="en-US" b="1" dirty="0" smtClean="0"/>
              <a:t> </a:t>
            </a:r>
            <a:r>
              <a:rPr lang="en-US" b="1" dirty="0" err="1" smtClean="0"/>
              <a:t>Pelaksana</a:t>
            </a:r>
            <a:endParaRPr lang="en-US" b="1" dirty="0"/>
          </a:p>
          <a:p>
            <a:pPr marL="285750" indent="-285750">
              <a:buFont typeface="Wingdings" panose="05000000000000000000" pitchFamily="2" charset="2"/>
              <a:buChar char="ü"/>
            </a:pPr>
            <a:r>
              <a:rPr lang="en-US" dirty="0" err="1" smtClean="0"/>
              <a:t>Permenhan</a:t>
            </a:r>
            <a:r>
              <a:rPr lang="en-US" dirty="0" smtClean="0"/>
              <a:t> </a:t>
            </a:r>
            <a:r>
              <a:rPr lang="en-US" dirty="0" err="1" smtClean="0"/>
              <a:t>Nomor</a:t>
            </a:r>
            <a:r>
              <a:rPr lang="en-US" dirty="0" smtClean="0"/>
              <a:t> 16 </a:t>
            </a:r>
            <a:r>
              <a:rPr lang="en-US" dirty="0" err="1" smtClean="0"/>
              <a:t>Tahun</a:t>
            </a:r>
            <a:r>
              <a:rPr lang="en-US" dirty="0" smtClean="0"/>
              <a:t> 2014 </a:t>
            </a:r>
            <a:r>
              <a:rPr lang="en-US" dirty="0" err="1" smtClean="0"/>
              <a:t>tentang</a:t>
            </a:r>
            <a:r>
              <a:rPr lang="en-US" dirty="0" smtClean="0"/>
              <a:t> </a:t>
            </a:r>
            <a:r>
              <a:rPr lang="en-US" dirty="0" err="1" smtClean="0"/>
              <a:t>Sistem</a:t>
            </a:r>
            <a:r>
              <a:rPr lang="en-US" dirty="0" smtClean="0"/>
              <a:t> Program </a:t>
            </a:r>
            <a:r>
              <a:rPr lang="en-US" dirty="0" err="1" smtClean="0"/>
              <a:t>dan</a:t>
            </a:r>
            <a:r>
              <a:rPr lang="en-US" dirty="0" smtClean="0"/>
              <a:t> </a:t>
            </a:r>
            <a:r>
              <a:rPr lang="en-US" dirty="0" err="1" smtClean="0"/>
              <a:t>Anggaran</a:t>
            </a:r>
            <a:r>
              <a:rPr lang="en-US" dirty="0" smtClean="0"/>
              <a:t> </a:t>
            </a:r>
            <a:r>
              <a:rPr lang="en-US" dirty="0" err="1" smtClean="0"/>
              <a:t>Pertahanan</a:t>
            </a:r>
            <a:r>
              <a:rPr lang="en-US" dirty="0" smtClean="0"/>
              <a:t> Negara</a:t>
            </a:r>
          </a:p>
          <a:p>
            <a:pPr marL="285750" indent="-285750">
              <a:buFont typeface="Wingdings" panose="05000000000000000000" pitchFamily="2" charset="2"/>
              <a:buChar char="ü"/>
            </a:pPr>
            <a:r>
              <a:rPr lang="pt-BR" dirty="0" smtClean="0"/>
              <a:t>Surat Edaran Dirjen Renhan Nomor SE/23/IX/2013 tentang Petunjuk Pelaksanaan </a:t>
            </a:r>
            <a:r>
              <a:rPr lang="en-US" dirty="0" err="1"/>
              <a:t>Peraturan</a:t>
            </a:r>
            <a:r>
              <a:rPr lang="en-US" dirty="0"/>
              <a:t> </a:t>
            </a:r>
            <a:r>
              <a:rPr lang="en-US" dirty="0" err="1"/>
              <a:t>Bersama</a:t>
            </a:r>
            <a:r>
              <a:rPr lang="en-US" dirty="0"/>
              <a:t> </a:t>
            </a:r>
            <a:r>
              <a:rPr lang="en-US" dirty="0" err="1"/>
              <a:t>Menteri</a:t>
            </a:r>
            <a:r>
              <a:rPr lang="en-US" dirty="0"/>
              <a:t> </a:t>
            </a:r>
            <a:r>
              <a:rPr lang="en-US" dirty="0" err="1"/>
              <a:t>Keuangan</a:t>
            </a:r>
            <a:r>
              <a:rPr lang="en-US" dirty="0"/>
              <a:t> </a:t>
            </a:r>
            <a:r>
              <a:rPr lang="en-US" dirty="0" err="1"/>
              <a:t>dan</a:t>
            </a:r>
            <a:r>
              <a:rPr lang="en-US" dirty="0"/>
              <a:t> </a:t>
            </a:r>
            <a:r>
              <a:rPr lang="en-US" dirty="0" err="1"/>
              <a:t>Menteri</a:t>
            </a:r>
            <a:r>
              <a:rPr lang="en-US" dirty="0"/>
              <a:t> </a:t>
            </a:r>
            <a:r>
              <a:rPr lang="en-US" dirty="0" err="1"/>
              <a:t>Pertahanan</a:t>
            </a:r>
            <a:r>
              <a:rPr lang="en-US" dirty="0"/>
              <a:t> </a:t>
            </a:r>
            <a:r>
              <a:rPr lang="en-US" dirty="0" err="1"/>
              <a:t>Nomor</a:t>
            </a:r>
            <a:r>
              <a:rPr lang="en-US" dirty="0"/>
              <a:t> 67/PMK.05/2013 </a:t>
            </a:r>
            <a:r>
              <a:rPr lang="en-US" dirty="0" err="1"/>
              <a:t>dan</a:t>
            </a:r>
            <a:r>
              <a:rPr lang="en-US" dirty="0"/>
              <a:t> </a:t>
            </a:r>
            <a:r>
              <a:rPr lang="en-US" dirty="0" err="1"/>
              <a:t>Nomor</a:t>
            </a:r>
            <a:r>
              <a:rPr lang="en-US" dirty="0"/>
              <a:t> 15 </a:t>
            </a:r>
            <a:r>
              <a:rPr lang="en-US" dirty="0" err="1"/>
              <a:t>Tahun</a:t>
            </a:r>
            <a:r>
              <a:rPr lang="en-US" dirty="0"/>
              <a:t> </a:t>
            </a:r>
            <a:r>
              <a:rPr lang="en-US" dirty="0" smtClean="0"/>
              <a:t>2013</a:t>
            </a:r>
            <a:endParaRPr lang="pt-BR" dirty="0"/>
          </a:p>
        </p:txBody>
      </p:sp>
      <p:sp>
        <p:nvSpPr>
          <p:cNvPr id="8" name="Right Arrow 7"/>
          <p:cNvSpPr/>
          <p:nvPr/>
        </p:nvSpPr>
        <p:spPr>
          <a:xfrm>
            <a:off x="7010400" y="745388"/>
            <a:ext cx="696686" cy="60811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6966857" y="5591783"/>
            <a:ext cx="696686" cy="60811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63543" y="5045377"/>
            <a:ext cx="4296228" cy="1477328"/>
          </a:xfrm>
          <a:prstGeom prst="rect">
            <a:avLst/>
          </a:prstGeom>
          <a:solidFill>
            <a:schemeClr val="accent4">
              <a:lumMod val="40000"/>
              <a:lumOff val="60000"/>
            </a:schemeClr>
          </a:solidFill>
          <a:ln>
            <a:solidFill>
              <a:schemeClr val="accent4">
                <a:lumMod val="20000"/>
                <a:lumOff val="80000"/>
              </a:schemeClr>
            </a:solidFill>
          </a:ln>
        </p:spPr>
        <p:txBody>
          <a:bodyPr wrap="square" rtlCol="0">
            <a:spAutoFit/>
          </a:bodyPr>
          <a:lstStyle/>
          <a:p>
            <a:r>
              <a:rPr lang="en-US" b="1" dirty="0" err="1" smtClean="0"/>
              <a:t>Peraturan</a:t>
            </a:r>
            <a:r>
              <a:rPr lang="en-US" b="1" dirty="0" smtClean="0"/>
              <a:t> </a:t>
            </a:r>
            <a:r>
              <a:rPr lang="en-US" b="1" dirty="0" err="1" smtClean="0"/>
              <a:t>Pelaksana</a:t>
            </a:r>
            <a:endParaRPr lang="en-US" b="1" dirty="0"/>
          </a:p>
          <a:p>
            <a:pPr algn="just"/>
            <a:r>
              <a:rPr lang="pt-BR" dirty="0" smtClean="0"/>
              <a:t>Surat Dirjen Perbendaharaan Kemenkeu Nomor S-9165/PB/2018 tentang Petunjuk Teknis </a:t>
            </a:r>
            <a:r>
              <a:rPr lang="en-US" dirty="0" err="1"/>
              <a:t>Peraturan</a:t>
            </a:r>
            <a:r>
              <a:rPr lang="en-US" dirty="0"/>
              <a:t> </a:t>
            </a:r>
            <a:r>
              <a:rPr lang="en-US" dirty="0" err="1"/>
              <a:t>Menteri</a:t>
            </a:r>
            <a:r>
              <a:rPr lang="en-US" dirty="0"/>
              <a:t> </a:t>
            </a:r>
            <a:r>
              <a:rPr lang="en-US" dirty="0" err="1"/>
              <a:t>Keuangan</a:t>
            </a:r>
            <a:r>
              <a:rPr lang="en-US" dirty="0"/>
              <a:t> </a:t>
            </a:r>
            <a:r>
              <a:rPr lang="en-US" dirty="0" err="1"/>
              <a:t>Nomor</a:t>
            </a:r>
            <a:r>
              <a:rPr lang="en-US" dirty="0"/>
              <a:t> 143/PMK.05/2018 </a:t>
            </a:r>
            <a:endParaRPr lang="pt-BR" dirty="0"/>
          </a:p>
        </p:txBody>
      </p:sp>
    </p:spTree>
    <p:extLst>
      <p:ext uri="{BB962C8B-B14F-4D97-AF65-F5344CB8AC3E}">
        <p14:creationId xmlns:p14="http://schemas.microsoft.com/office/powerpoint/2010/main" val="317706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3746" t="9696" r="-12461" b="13013"/>
          <a:stretch/>
        </p:blipFill>
        <p:spPr>
          <a:xfrm>
            <a:off x="27709" y="0"/>
            <a:ext cx="10501746" cy="6871855"/>
          </a:xfrm>
          <a:prstGeom prst="rect">
            <a:avLst/>
          </a:prstGeom>
        </p:spPr>
      </p:pic>
      <p:sp>
        <p:nvSpPr>
          <p:cNvPr id="9" name="Rectangle 8"/>
          <p:cNvSpPr/>
          <p:nvPr/>
        </p:nvSpPr>
        <p:spPr>
          <a:xfrm>
            <a:off x="2299855" y="-157176"/>
            <a:ext cx="9930248" cy="7043006"/>
          </a:xfrm>
          <a:prstGeom prst="rect">
            <a:avLst/>
          </a:prstGeom>
          <a:gradFill>
            <a:gsLst>
              <a:gs pos="0">
                <a:schemeClr val="accent1">
                  <a:lumMod val="5000"/>
                  <a:lumOff val="95000"/>
                  <a:alpha val="0"/>
                </a:schemeClr>
              </a:gs>
              <a:gs pos="21000">
                <a:schemeClr val="bg1">
                  <a:alpha val="40000"/>
                </a:schemeClr>
              </a:gs>
              <a:gs pos="40000">
                <a:schemeClr val="bg1">
                  <a:alpha val="80000"/>
                </a:schemeClr>
              </a:gs>
              <a:gs pos="59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105001" y="82218"/>
            <a:ext cx="11969385" cy="1345630"/>
            <a:chOff x="1490870" y="-13899"/>
            <a:chExt cx="11969385" cy="1345630"/>
          </a:xfrm>
        </p:grpSpPr>
        <p:sp>
          <p:nvSpPr>
            <p:cNvPr id="11" name="Parallelogram 10"/>
            <p:cNvSpPr/>
            <p:nvPr/>
          </p:nvSpPr>
          <p:spPr>
            <a:xfrm flipH="1">
              <a:off x="1900921" y="174888"/>
              <a:ext cx="11559334" cy="968056"/>
            </a:xfrm>
            <a:prstGeom prst="parallelogram">
              <a:avLst>
                <a:gd name="adj" fmla="val 70175"/>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rallelogram 11"/>
            <p:cNvSpPr/>
            <p:nvPr/>
          </p:nvSpPr>
          <p:spPr>
            <a:xfrm flipH="1">
              <a:off x="8741664" y="363675"/>
              <a:ext cx="4191379" cy="968056"/>
            </a:xfrm>
            <a:prstGeom prst="parallelogram">
              <a:avLst>
                <a:gd name="adj" fmla="val 70175"/>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p:cNvSpPr/>
            <p:nvPr/>
          </p:nvSpPr>
          <p:spPr>
            <a:xfrm flipH="1">
              <a:off x="1490870" y="-13899"/>
              <a:ext cx="11559334" cy="968056"/>
            </a:xfrm>
            <a:prstGeom prst="parallelogram">
              <a:avLst>
                <a:gd name="adj" fmla="val 7017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05001" y="6429846"/>
            <a:ext cx="468923" cy="37540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smtClean="0"/>
              <a:t>3</a:t>
            </a:r>
            <a:endParaRPr lang="en-US" dirty="0"/>
          </a:p>
        </p:txBody>
      </p:sp>
      <p:sp>
        <p:nvSpPr>
          <p:cNvPr id="15" name="Rectangle 2"/>
          <p:cNvSpPr txBox="1">
            <a:spLocks noChangeArrowheads="1"/>
          </p:cNvSpPr>
          <p:nvPr/>
        </p:nvSpPr>
        <p:spPr>
          <a:xfrm>
            <a:off x="1021492" y="1188195"/>
            <a:ext cx="7651024" cy="1140854"/>
          </a:xfrm>
          <a:prstGeom prst="rect">
            <a:avLst/>
          </a:prstGeom>
          <a:solidFill>
            <a:schemeClr val="accent2">
              <a:lumMod val="60000"/>
              <a:lumOff val="40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d-ID" altLang="en-US" sz="3600" b="1" i="1" dirty="0" smtClean="0">
                <a:solidFill>
                  <a:srgbClr val="000000"/>
                </a:solidFill>
                <a:effectLst>
                  <a:outerShdw blurRad="38100" dist="38100" dir="2700000" algn="tl">
                    <a:srgbClr val="C0C0C0"/>
                  </a:outerShdw>
                </a:effectLst>
              </a:rPr>
              <a:t>Babak Baru Pengelolaan Keuangan di Lingkungan Kemhan dan TNI</a:t>
            </a:r>
            <a:endParaRPr lang="en-US" altLang="en-US" sz="3600" b="1" i="1" dirty="0">
              <a:solidFill>
                <a:srgbClr val="000000"/>
              </a:solidFill>
              <a:effectLst>
                <a:outerShdw blurRad="38100" dist="38100" dir="2700000" algn="tl">
                  <a:srgbClr val="C0C0C0"/>
                </a:outerShdw>
              </a:effectLst>
            </a:endParaRPr>
          </a:p>
        </p:txBody>
      </p:sp>
      <p:sp>
        <p:nvSpPr>
          <p:cNvPr id="16" name="AutoShape 4"/>
          <p:cNvSpPr>
            <a:spLocks noChangeArrowheads="1"/>
          </p:cNvSpPr>
          <p:nvPr/>
        </p:nvSpPr>
        <p:spPr bwMode="gray">
          <a:xfrm>
            <a:off x="8010568" y="4523822"/>
            <a:ext cx="861385" cy="901791"/>
          </a:xfrm>
          <a:prstGeom prst="chevron">
            <a:avLst>
              <a:gd name="adj" fmla="val 52514"/>
            </a:avLst>
          </a:prstGeom>
          <a:solidFill>
            <a:srgbClr val="0099CC"/>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17" name="Group 32"/>
          <p:cNvGrpSpPr>
            <a:grpSpLocks/>
          </p:cNvGrpSpPr>
          <p:nvPr/>
        </p:nvGrpSpPr>
        <p:grpSpPr bwMode="auto">
          <a:xfrm>
            <a:off x="8877680" y="3622622"/>
            <a:ext cx="2666617" cy="2691330"/>
            <a:chOff x="3923" y="1525"/>
            <a:chExt cx="1361" cy="1361"/>
          </a:xfrm>
        </p:grpSpPr>
        <p:sp>
          <p:nvSpPr>
            <p:cNvPr id="18" name="Oval 33"/>
            <p:cNvSpPr>
              <a:spLocks noChangeArrowheads="1"/>
            </p:cNvSpPr>
            <p:nvPr/>
          </p:nvSpPr>
          <p:spPr bwMode="gray">
            <a:xfrm>
              <a:off x="3923" y="1525"/>
              <a:ext cx="1361" cy="1361"/>
            </a:xfrm>
            <a:prstGeom prst="ellipse">
              <a:avLst/>
            </a:prstGeom>
            <a:gradFill rotWithShape="1">
              <a:gsLst>
                <a:gs pos="0">
                  <a:srgbClr val="0099CC">
                    <a:gamma/>
                    <a:tint val="0"/>
                    <a:invGamma/>
                  </a:srgbClr>
                </a:gs>
                <a:gs pos="50000">
                  <a:srgbClr val="0099CC"/>
                </a:gs>
                <a:gs pos="100000">
                  <a:srgbClr val="0099CC">
                    <a:gamma/>
                    <a:tint val="0"/>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p>
          </p:txBody>
        </p:sp>
        <p:sp>
          <p:nvSpPr>
            <p:cNvPr id="19" name="Oval 34"/>
            <p:cNvSpPr>
              <a:spLocks noChangeArrowheads="1"/>
            </p:cNvSpPr>
            <p:nvPr/>
          </p:nvSpPr>
          <p:spPr bwMode="gray">
            <a:xfrm>
              <a:off x="3923" y="1525"/>
              <a:ext cx="1361" cy="1361"/>
            </a:xfrm>
            <a:prstGeom prst="ellipse">
              <a:avLst/>
            </a:prstGeom>
            <a:gradFill rotWithShape="1">
              <a:gsLst>
                <a:gs pos="0">
                  <a:srgbClr val="0099CC">
                    <a:alpha val="32001"/>
                  </a:srgbClr>
                </a:gs>
                <a:gs pos="100000">
                  <a:srgbClr val="0099CC">
                    <a:gamma/>
                    <a:shade val="0"/>
                    <a:invGamma/>
                    <a:alpha val="89999"/>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p>
          </p:txBody>
        </p:sp>
        <p:sp>
          <p:nvSpPr>
            <p:cNvPr id="20" name="Oval 35"/>
            <p:cNvSpPr>
              <a:spLocks noChangeArrowheads="1"/>
            </p:cNvSpPr>
            <p:nvPr/>
          </p:nvSpPr>
          <p:spPr bwMode="gray">
            <a:xfrm>
              <a:off x="4012" y="1614"/>
              <a:ext cx="1183" cy="1183"/>
            </a:xfrm>
            <a:prstGeom prst="ellipse">
              <a:avLst/>
            </a:prstGeom>
            <a:gradFill rotWithShape="1">
              <a:gsLst>
                <a:gs pos="0">
                  <a:srgbClr val="0099CC">
                    <a:gamma/>
                    <a:shade val="54118"/>
                    <a:invGamma/>
                  </a:srgbClr>
                </a:gs>
                <a:gs pos="50000">
                  <a:srgbClr val="0099CC"/>
                </a:gs>
                <a:gs pos="100000">
                  <a:srgbClr val="0099CC">
                    <a:gamma/>
                    <a:shade val="54118"/>
                    <a:invGamma/>
                  </a:srgb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21" name="Oval 36"/>
            <p:cNvSpPr>
              <a:spLocks noChangeArrowheads="1"/>
            </p:cNvSpPr>
            <p:nvPr/>
          </p:nvSpPr>
          <p:spPr bwMode="gray">
            <a:xfrm>
              <a:off x="4013" y="1616"/>
              <a:ext cx="1183" cy="1183"/>
            </a:xfrm>
            <a:prstGeom prst="ellipse">
              <a:avLst/>
            </a:prstGeom>
            <a:gradFill rotWithShape="1">
              <a:gsLst>
                <a:gs pos="0">
                  <a:srgbClr val="0099CC">
                    <a:gamma/>
                    <a:shade val="63529"/>
                    <a:invGamma/>
                  </a:srgbClr>
                </a:gs>
                <a:gs pos="100000">
                  <a:srgbClr val="0099CC">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22" name="Oval 37"/>
            <p:cNvSpPr>
              <a:spLocks noChangeArrowheads="1"/>
            </p:cNvSpPr>
            <p:nvPr/>
          </p:nvSpPr>
          <p:spPr bwMode="gray">
            <a:xfrm>
              <a:off x="4076" y="1673"/>
              <a:ext cx="1065" cy="1065"/>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grpSp>
          <p:nvGrpSpPr>
            <p:cNvPr id="23" name="Group 38"/>
            <p:cNvGrpSpPr>
              <a:grpSpLocks/>
            </p:cNvGrpSpPr>
            <p:nvPr/>
          </p:nvGrpSpPr>
          <p:grpSpPr bwMode="auto">
            <a:xfrm>
              <a:off x="4095" y="1685"/>
              <a:ext cx="1031" cy="1031"/>
              <a:chOff x="4166" y="1706"/>
              <a:chExt cx="1252" cy="1252"/>
            </a:xfrm>
          </p:grpSpPr>
          <p:sp>
            <p:nvSpPr>
              <p:cNvPr id="25" name="Oval 39"/>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6" name="Oval 40"/>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7" name="Oval 41"/>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8" name="Oval 42"/>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sp>
          <p:nvSpPr>
            <p:cNvPr id="24" name="Text Box 43"/>
            <p:cNvSpPr txBox="1">
              <a:spLocks noChangeArrowheads="1"/>
            </p:cNvSpPr>
            <p:nvPr/>
          </p:nvSpPr>
          <p:spPr bwMode="gray">
            <a:xfrm>
              <a:off x="4192" y="1888"/>
              <a:ext cx="825" cy="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d-ID" altLang="en-US" sz="2400" b="1" dirty="0" smtClean="0">
                  <a:solidFill>
                    <a:srgbClr val="000000"/>
                  </a:solidFill>
                </a:rPr>
                <a:t>Tata Kelola</a:t>
              </a:r>
              <a:endParaRPr lang="id-ID" altLang="en-US" sz="2400" b="1" dirty="0" smtClean="0">
                <a:solidFill>
                  <a:srgbClr val="000000"/>
                </a:solidFill>
              </a:endParaRPr>
            </a:p>
            <a:p>
              <a:pPr algn="ctr"/>
              <a:r>
                <a:rPr lang="id-ID" altLang="en-US" sz="2400" b="1" dirty="0" smtClean="0">
                  <a:solidFill>
                    <a:srgbClr val="000000"/>
                  </a:solidFill>
                </a:rPr>
                <a:t>Keuangan </a:t>
              </a:r>
            </a:p>
            <a:p>
              <a:pPr algn="ctr"/>
              <a:r>
                <a:rPr lang="id-ID" altLang="en-US" sz="2400" b="1" dirty="0" smtClean="0">
                  <a:solidFill>
                    <a:srgbClr val="000000"/>
                  </a:solidFill>
                </a:rPr>
                <a:t>Yang Lebih </a:t>
              </a:r>
            </a:p>
            <a:p>
              <a:pPr algn="ctr"/>
              <a:r>
                <a:rPr lang="id-ID" altLang="en-US" sz="2400" b="1" dirty="0" smtClean="0">
                  <a:solidFill>
                    <a:srgbClr val="000000"/>
                  </a:solidFill>
                </a:rPr>
                <a:t>Baik</a:t>
              </a:r>
              <a:endParaRPr lang="en-US" altLang="en-US" sz="2400" b="1" dirty="0">
                <a:solidFill>
                  <a:srgbClr val="000000"/>
                </a:solidFill>
              </a:endParaRPr>
            </a:p>
          </p:txBody>
        </p:sp>
      </p:grpSp>
      <p:grpSp>
        <p:nvGrpSpPr>
          <p:cNvPr id="29" name="Group 28"/>
          <p:cNvGrpSpPr/>
          <p:nvPr/>
        </p:nvGrpSpPr>
        <p:grpSpPr>
          <a:xfrm>
            <a:off x="1239759" y="2486502"/>
            <a:ext cx="6630541" cy="4309809"/>
            <a:chOff x="434317" y="2051537"/>
            <a:chExt cx="3840748" cy="3679087"/>
          </a:xfrm>
        </p:grpSpPr>
        <p:grpSp>
          <p:nvGrpSpPr>
            <p:cNvPr id="30" name="Group 97"/>
            <p:cNvGrpSpPr>
              <a:grpSpLocks/>
            </p:cNvGrpSpPr>
            <p:nvPr/>
          </p:nvGrpSpPr>
          <p:grpSpPr bwMode="auto">
            <a:xfrm>
              <a:off x="434317" y="2051537"/>
              <a:ext cx="3840748" cy="3679087"/>
              <a:chOff x="3681" y="1235"/>
              <a:chExt cx="1374" cy="2026"/>
            </a:xfrm>
            <a:solidFill>
              <a:schemeClr val="accent2">
                <a:lumMod val="50000"/>
              </a:schemeClr>
            </a:solidFill>
            <a:scene3d>
              <a:camera prst="orthographicFront">
                <a:rot lat="0" lon="0" rev="0"/>
              </a:camera>
              <a:lightRig rig="glow" dir="t">
                <a:rot lat="0" lon="0" rev="4800000"/>
              </a:lightRig>
            </a:scene3d>
          </p:grpSpPr>
          <p:sp>
            <p:nvSpPr>
              <p:cNvPr id="33" name="AutoShape 81"/>
              <p:cNvSpPr>
                <a:spLocks noChangeArrowheads="1"/>
              </p:cNvSpPr>
              <p:nvPr/>
            </p:nvSpPr>
            <p:spPr bwMode="gray">
              <a:xfrm>
                <a:off x="3681" y="1235"/>
                <a:ext cx="1363" cy="1800"/>
              </a:xfrm>
              <a:prstGeom prst="roundRect">
                <a:avLst>
                  <a:gd name="adj" fmla="val 17509"/>
                </a:avLst>
              </a:prstGeom>
              <a:grpFill/>
              <a:ln>
                <a:noFill/>
              </a:ln>
              <a:effectLst>
                <a:outerShdw blurRad="190500" dist="228600" dir="2700000" algn="ctr">
                  <a:srgbClr val="000000">
                    <a:alpha val="30000"/>
                  </a:srgbClr>
                </a:outerShdw>
              </a:effectLst>
              <a:sp3d prstMaterial="matte">
                <a:bevelT w="127000" h="63500"/>
              </a:sp3d>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4" name="AutoShape 82"/>
              <p:cNvSpPr>
                <a:spLocks noChangeArrowheads="1"/>
              </p:cNvSpPr>
              <p:nvPr/>
            </p:nvSpPr>
            <p:spPr bwMode="gray">
              <a:xfrm>
                <a:off x="3717" y="1495"/>
                <a:ext cx="1322" cy="1766"/>
              </a:xfrm>
              <a:prstGeom prst="roundRect">
                <a:avLst>
                  <a:gd name="adj" fmla="val 16667"/>
                </a:avLst>
              </a:prstGeom>
              <a:grpFill/>
              <a:ln>
                <a:noFill/>
              </a:ln>
              <a:effectLst>
                <a:outerShdw blurRad="190500" dist="228600" dir="2700000" algn="ctr">
                  <a:srgbClr val="000000">
                    <a:alpha val="30000"/>
                  </a:srgbClr>
                </a:outerShdw>
              </a:effectLst>
              <a:sp3d prstMaterial="matte">
                <a:bevelT w="127000" h="63500"/>
              </a:sp3d>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5" name="AutoShape 83"/>
              <p:cNvSpPr>
                <a:spLocks noChangeArrowheads="1"/>
              </p:cNvSpPr>
              <p:nvPr/>
            </p:nvSpPr>
            <p:spPr bwMode="gray">
              <a:xfrm>
                <a:off x="3728" y="1243"/>
                <a:ext cx="1304" cy="1999"/>
              </a:xfrm>
              <a:prstGeom prst="roundRect">
                <a:avLst>
                  <a:gd name="adj" fmla="val 50000"/>
                </a:avLst>
              </a:prstGeom>
              <a:grpFill/>
              <a:ln>
                <a:noFill/>
              </a:ln>
              <a:effectLst>
                <a:outerShdw blurRad="190500" dist="228600" dir="2700000" algn="ctr">
                  <a:srgbClr val="000000">
                    <a:alpha val="30000"/>
                  </a:srgbClr>
                </a:outerShdw>
              </a:effectLst>
              <a:sp3d prstMaterial="matte">
                <a:bevelT w="127000" h="63500"/>
              </a:sp3d>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6" name="AutoShape 84"/>
              <p:cNvSpPr>
                <a:spLocks noChangeArrowheads="1"/>
              </p:cNvSpPr>
              <p:nvPr/>
            </p:nvSpPr>
            <p:spPr bwMode="gray">
              <a:xfrm>
                <a:off x="3751" y="1413"/>
                <a:ext cx="1304" cy="446"/>
              </a:xfrm>
              <a:prstGeom prst="roundRect">
                <a:avLst>
                  <a:gd name="adj" fmla="val 50000"/>
                </a:avLst>
              </a:prstGeom>
              <a:grpFill/>
              <a:ln>
                <a:noFill/>
              </a:ln>
              <a:effectLst>
                <a:outerShdw blurRad="190500" dist="228600" dir="2700000" algn="ctr">
                  <a:srgbClr val="000000">
                    <a:alpha val="30000"/>
                  </a:srgbClr>
                </a:outerShdw>
              </a:effectLst>
              <a:sp3d prstMaterial="matte">
                <a:bevelT w="127000" h="63500"/>
              </a:sp3d>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7" name="Text Box 92"/>
              <p:cNvSpPr txBox="1">
                <a:spLocks noChangeArrowheads="1"/>
              </p:cNvSpPr>
              <p:nvPr/>
            </p:nvSpPr>
            <p:spPr bwMode="gray">
              <a:xfrm>
                <a:off x="3744" y="1776"/>
                <a:ext cx="1296" cy="174"/>
              </a:xfrm>
              <a:prstGeom prst="rect">
                <a:avLst/>
              </a:prstGeom>
              <a:grpFill/>
              <a:ln>
                <a:noFill/>
              </a:ln>
              <a:effectLst>
                <a:outerShdw blurRad="190500" dist="228600" dir="2700000" algn="ctr">
                  <a:srgbClr val="000000">
                    <a:alpha val="30000"/>
                  </a:srgbClr>
                </a:outerShdw>
              </a:effectLst>
              <a:sp3d prstMaterial="matte">
                <a:bevelT w="127000" h="63500"/>
              </a:sp3d>
              <a:extLs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l"/>
                <a:endParaRPr lang="en-US" altLang="en-US" sz="1400" dirty="0">
                  <a:solidFill>
                    <a:srgbClr val="000000"/>
                  </a:solidFill>
                  <a:latin typeface="Verdana" panose="020B0604030504040204" pitchFamily="34" charset="0"/>
                </a:endParaRPr>
              </a:p>
            </p:txBody>
          </p:sp>
        </p:grpSp>
        <p:sp>
          <p:nvSpPr>
            <p:cNvPr id="32" name="Rectangle 31"/>
            <p:cNvSpPr/>
            <p:nvPr/>
          </p:nvSpPr>
          <p:spPr>
            <a:xfrm>
              <a:off x="449325" y="2558264"/>
              <a:ext cx="3698850" cy="2679895"/>
            </a:xfrm>
            <a:prstGeom prst="rect">
              <a:avLst/>
            </a:prstGeom>
          </p:spPr>
          <p:txBody>
            <a:bodyPr wrap="square">
              <a:spAutoFit/>
            </a:bodyPr>
            <a:lstStyle/>
            <a:p>
              <a:pPr marL="342900" indent="-342900" algn="ctr">
                <a:buFont typeface="Wingdings" panose="05000000000000000000" pitchFamily="2" charset="2"/>
                <a:buChar char="v"/>
              </a:pPr>
              <a:r>
                <a:rPr lang="id-ID" dirty="0" smtClean="0">
                  <a:solidFill>
                    <a:schemeClr val="bg1"/>
                  </a:solidFill>
                  <a:ea typeface="Times New Roman" panose="02020603050405020304" pitchFamily="18" charset="0"/>
                  <a:cs typeface="Arial" panose="020B0604020202020204" pitchFamily="34" charset="0"/>
                </a:rPr>
                <a:t>DIPA Petikan Satker Pusat/Daerah </a:t>
              </a:r>
              <a:r>
                <a:rPr lang="id-ID" dirty="0" smtClean="0">
                  <a:solidFill>
                    <a:srgbClr val="FFFF00"/>
                  </a:solidFill>
                  <a:ea typeface="Times New Roman" panose="02020603050405020304" pitchFamily="18" charset="0"/>
                  <a:cs typeface="Arial" panose="020B0604020202020204" pitchFamily="34" charset="0"/>
                  <a:sym typeface="Wingdings" panose="05000000000000000000" pitchFamily="2" charset="2"/>
                </a:rPr>
                <a:t> DIPA dengan Jenis Kewenangan Kantor Pusat/Daerah</a:t>
              </a:r>
              <a:endParaRPr lang="id-ID" dirty="0" smtClean="0">
                <a:solidFill>
                  <a:srgbClr val="FFFF00"/>
                </a:solidFill>
                <a:ea typeface="Times New Roman" panose="02020603050405020304" pitchFamily="18" charset="0"/>
                <a:cs typeface="Arial" panose="020B0604020202020204" pitchFamily="34" charset="0"/>
              </a:endParaRPr>
            </a:p>
            <a:p>
              <a:pPr marL="342900" indent="-342900" algn="ctr">
                <a:buFont typeface="Wingdings" panose="05000000000000000000" pitchFamily="2" charset="2"/>
                <a:buChar char="v"/>
              </a:pPr>
              <a:r>
                <a:rPr lang="id-ID" dirty="0" smtClean="0">
                  <a:solidFill>
                    <a:schemeClr val="bg1"/>
                  </a:solidFill>
                  <a:ea typeface="Times New Roman" panose="02020603050405020304" pitchFamily="18" charset="0"/>
                  <a:cs typeface="Arial" panose="020B0604020202020204" pitchFamily="34" charset="0"/>
                </a:rPr>
                <a:t>Perubahan </a:t>
              </a:r>
              <a:r>
                <a:rPr lang="id-ID" dirty="0" smtClean="0">
                  <a:solidFill>
                    <a:schemeClr val="bg1"/>
                  </a:solidFill>
                  <a:effectLst/>
                  <a:ea typeface="Times New Roman" panose="02020603050405020304" pitchFamily="18" charset="0"/>
                  <a:cs typeface="Arial" panose="020B0604020202020204" pitchFamily="34" charset="0"/>
                </a:rPr>
                <a:t>Sistem Otorisasi (KOM,KOP,P3) pada Badan Perencanaan </a:t>
              </a:r>
              <a:r>
                <a:rPr lang="id-ID" dirty="0" smtClean="0">
                  <a:solidFill>
                    <a:srgbClr val="FFFF00"/>
                  </a:solidFill>
                  <a:effectLst/>
                  <a:ea typeface="Times New Roman" panose="02020603050405020304" pitchFamily="18" charset="0"/>
                  <a:cs typeface="Arial" panose="020B0604020202020204" pitchFamily="34" charset="0"/>
                  <a:sym typeface="Wingdings" panose="05000000000000000000" pitchFamily="2" charset="2"/>
                </a:rPr>
                <a:t></a:t>
              </a:r>
              <a:r>
                <a:rPr lang="id-ID" dirty="0" smtClean="0">
                  <a:solidFill>
                    <a:schemeClr val="bg1"/>
                  </a:solidFill>
                  <a:effectLst/>
                  <a:ea typeface="Times New Roman" panose="02020603050405020304" pitchFamily="18" charset="0"/>
                  <a:cs typeface="Arial" panose="020B0604020202020204" pitchFamily="34" charset="0"/>
                  <a:sym typeface="Wingdings" panose="05000000000000000000" pitchFamily="2" charset="2"/>
                </a:rPr>
                <a:t> </a:t>
              </a:r>
              <a:r>
                <a:rPr lang="id-ID" b="1" dirty="0" smtClean="0">
                  <a:solidFill>
                    <a:srgbClr val="FFFF00"/>
                  </a:solidFill>
                  <a:effectLst/>
                  <a:ea typeface="Times New Roman" panose="02020603050405020304" pitchFamily="18" charset="0"/>
                  <a:cs typeface="Arial" panose="020B0604020202020204" pitchFamily="34" charset="0"/>
                  <a:sym typeface="Wingdings" panose="05000000000000000000" pitchFamily="2" charset="2"/>
                </a:rPr>
                <a:t>DIPA Sebagai Otorisasi</a:t>
              </a:r>
              <a:endParaRPr lang="id-ID" b="1" dirty="0" smtClean="0">
                <a:solidFill>
                  <a:srgbClr val="FFFF00"/>
                </a:solidFill>
                <a:effectLst/>
                <a:ea typeface="Times New Roman" panose="02020603050405020304" pitchFamily="18" charset="0"/>
                <a:cs typeface="Arial" panose="020B0604020202020204" pitchFamily="34" charset="0"/>
              </a:endParaRPr>
            </a:p>
            <a:p>
              <a:pPr marL="342900" indent="-342900" algn="ctr">
                <a:buFont typeface="Wingdings" panose="05000000000000000000" pitchFamily="2" charset="2"/>
                <a:buChar char="v"/>
              </a:pPr>
              <a:r>
                <a:rPr lang="id-ID" dirty="0" smtClean="0">
                  <a:solidFill>
                    <a:schemeClr val="bg1"/>
                  </a:solidFill>
                  <a:ea typeface="Times New Roman" panose="02020603050405020304" pitchFamily="18" charset="0"/>
                  <a:cs typeface="Arial" panose="020B0604020202020204" pitchFamily="34" charset="0"/>
                </a:rPr>
                <a:t>Perubahan </a:t>
              </a:r>
              <a:r>
                <a:rPr lang="id-ID" dirty="0" smtClean="0">
                  <a:solidFill>
                    <a:schemeClr val="bg1"/>
                  </a:solidFill>
                  <a:effectLst/>
                  <a:ea typeface="Times New Roman" panose="02020603050405020304" pitchFamily="18" charset="0"/>
                  <a:cs typeface="Arial" panose="020B0604020202020204" pitchFamily="34" charset="0"/>
                </a:rPr>
                <a:t>Penyaluran Dana (NPB-M,NPB-P, NPB) Berjenjang pada Badan Keuangan </a:t>
              </a:r>
              <a:r>
                <a:rPr lang="id-ID" dirty="0" smtClean="0">
                  <a:solidFill>
                    <a:srgbClr val="FFFF00"/>
                  </a:solidFill>
                  <a:effectLst/>
                  <a:ea typeface="Times New Roman" panose="02020603050405020304" pitchFamily="18" charset="0"/>
                  <a:cs typeface="Arial" panose="020B0604020202020204" pitchFamily="34" charset="0"/>
                  <a:sym typeface="Wingdings" panose="05000000000000000000" pitchFamily="2" charset="2"/>
                </a:rPr>
                <a:t> </a:t>
              </a:r>
              <a:r>
                <a:rPr lang="id-ID" b="1" dirty="0" smtClean="0">
                  <a:solidFill>
                    <a:srgbClr val="FFFF00"/>
                  </a:solidFill>
                  <a:effectLst/>
                  <a:ea typeface="Times New Roman" panose="02020603050405020304" pitchFamily="18" charset="0"/>
                  <a:cs typeface="Arial" panose="020B0604020202020204" pitchFamily="34" charset="0"/>
                  <a:sym typeface="Wingdings" panose="05000000000000000000" pitchFamily="2" charset="2"/>
                </a:rPr>
                <a:t>Langsung KPPN</a:t>
              </a:r>
              <a:endParaRPr lang="id-ID" b="1" dirty="0">
                <a:solidFill>
                  <a:srgbClr val="FFFF00"/>
                </a:solidFill>
                <a:ea typeface="Times New Roman" panose="02020603050405020304" pitchFamily="18" charset="0"/>
                <a:cs typeface="Arial" panose="020B0604020202020204" pitchFamily="34" charset="0"/>
                <a:sym typeface="Wingdings" panose="05000000000000000000" pitchFamily="2" charset="2"/>
              </a:endParaRPr>
            </a:p>
            <a:p>
              <a:pPr marL="342900" indent="-342900" algn="ctr">
                <a:buFont typeface="Wingdings" panose="05000000000000000000" pitchFamily="2" charset="2"/>
                <a:buChar char="v"/>
              </a:pPr>
              <a:r>
                <a:rPr lang="id-ID" dirty="0" smtClean="0">
                  <a:solidFill>
                    <a:schemeClr val="bg1"/>
                  </a:solidFill>
                  <a:effectLst/>
                  <a:ea typeface="Times New Roman" panose="02020603050405020304" pitchFamily="18" charset="0"/>
                  <a:cs typeface="Arial" panose="020B0604020202020204" pitchFamily="34" charset="0"/>
                  <a:sym typeface="Wingdings" panose="05000000000000000000" pitchFamily="2" charset="2"/>
                </a:rPr>
                <a:t>Sistem Penyusunan Laporan Keuangandengan Aplikasi SISKOM SAI </a:t>
              </a:r>
              <a:r>
                <a:rPr lang="id-ID" dirty="0" smtClean="0">
                  <a:solidFill>
                    <a:srgbClr val="FFFF00"/>
                  </a:solidFill>
                  <a:effectLst/>
                  <a:ea typeface="Times New Roman" panose="02020603050405020304" pitchFamily="18" charset="0"/>
                  <a:cs typeface="Arial" panose="020B0604020202020204" pitchFamily="34" charset="0"/>
                  <a:sym typeface="Wingdings" panose="05000000000000000000" pitchFamily="2" charset="2"/>
                </a:rPr>
                <a:t> SAIBA dan SIMAK BMN/Persediaan</a:t>
              </a:r>
            </a:p>
            <a:p>
              <a:pPr marL="342900" indent="-342900" algn="ctr">
                <a:buFont typeface="Wingdings" panose="05000000000000000000" pitchFamily="2" charset="2"/>
                <a:buChar char="v"/>
              </a:pPr>
              <a:r>
                <a:rPr lang="id-ID" dirty="0" smtClean="0">
                  <a:solidFill>
                    <a:schemeClr val="bg1"/>
                  </a:solidFill>
                  <a:cs typeface="Arial" panose="020B0604020202020204" pitchFamily="34" charset="0"/>
                  <a:sym typeface="Wingdings" panose="05000000000000000000" pitchFamily="2" charset="2"/>
                </a:rPr>
                <a:t>Badan-Badan Keuangan/Pekas dll</a:t>
              </a:r>
              <a:r>
                <a:rPr lang="id-ID" dirty="0" smtClean="0">
                  <a:solidFill>
                    <a:srgbClr val="FFFF00"/>
                  </a:solidFill>
                  <a:cs typeface="Arial" panose="020B0604020202020204" pitchFamily="34" charset="0"/>
                  <a:sym typeface="Wingdings" panose="05000000000000000000" pitchFamily="2" charset="2"/>
                </a:rPr>
                <a:t> Pejabat Perbendaharaan, Perwira Keuangan, Ka Akun</a:t>
              </a:r>
            </a:p>
            <a:p>
              <a:pPr algn="ctr"/>
              <a:endParaRPr lang="en-US" dirty="0">
                <a:solidFill>
                  <a:srgbClr val="FFFF00"/>
                </a:solidFill>
                <a:cs typeface="Arial" panose="020B0604020202020204" pitchFamily="34" charset="0"/>
              </a:endParaRPr>
            </a:p>
          </p:txBody>
        </p:sp>
      </p:grpSp>
      <p:pic>
        <p:nvPicPr>
          <p:cNvPr id="38" name="Picture 37" descr="Related image"/>
          <p:cNvPicPr/>
          <p:nvPr/>
        </p:nvPicPr>
        <p:blipFill>
          <a:blip r:embed="rId4">
            <a:extLst>
              <a:ext uri="{28A0092B-C50C-407E-A947-70E740481C1C}">
                <a14:useLocalDpi xmlns:a14="http://schemas.microsoft.com/office/drawing/2010/main" val="0"/>
              </a:ext>
            </a:extLst>
          </a:blip>
          <a:srcRect/>
          <a:stretch>
            <a:fillRect/>
          </a:stretch>
        </p:blipFill>
        <p:spPr bwMode="auto">
          <a:xfrm>
            <a:off x="8509242" y="1114953"/>
            <a:ext cx="2984314" cy="2033523"/>
          </a:xfrm>
          <a:prstGeom prst="rect">
            <a:avLst/>
          </a:prstGeom>
          <a:noFill/>
          <a:ln>
            <a:noFill/>
          </a:ln>
        </p:spPr>
      </p:pic>
      <p:sp>
        <p:nvSpPr>
          <p:cNvPr id="39" name="AutoShape 4"/>
          <p:cNvSpPr>
            <a:spLocks noChangeArrowheads="1"/>
          </p:cNvSpPr>
          <p:nvPr/>
        </p:nvSpPr>
        <p:spPr bwMode="gray">
          <a:xfrm rot="5400000">
            <a:off x="9891370" y="2639166"/>
            <a:ext cx="574769" cy="1325182"/>
          </a:xfrm>
          <a:prstGeom prst="chevron">
            <a:avLst>
              <a:gd name="adj" fmla="val 52514"/>
            </a:avLst>
          </a:prstGeom>
          <a:solidFill>
            <a:srgbClr val="0099CC"/>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Rectangle 1"/>
          <p:cNvSpPr/>
          <p:nvPr/>
        </p:nvSpPr>
        <p:spPr>
          <a:xfrm>
            <a:off x="1634020" y="233038"/>
            <a:ext cx="8895435" cy="584775"/>
          </a:xfrm>
          <a:prstGeom prst="rect">
            <a:avLst/>
          </a:prstGeom>
        </p:spPr>
        <p:txBody>
          <a:bodyPr wrap="square">
            <a:spAutoFit/>
          </a:bodyPr>
          <a:lstStyle/>
          <a:p>
            <a:r>
              <a:rPr lang="id-ID" sz="3200" b="1" dirty="0" smtClean="0">
                <a:solidFill>
                  <a:srgbClr val="FFFF00"/>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IMPLEMENTASI PMK </a:t>
            </a:r>
            <a:r>
              <a:rPr lang="en-US" sz="3200" b="1" dirty="0">
                <a:solidFill>
                  <a:srgbClr val="FFFF00"/>
                </a:solidFill>
                <a:effectLst>
                  <a:outerShdw blurRad="38100" dist="38100" dir="2700000" algn="tl">
                    <a:srgbClr val="000000">
                      <a:alpha val="43137"/>
                    </a:srgbClr>
                  </a:outerShdw>
                </a:effectLst>
              </a:rPr>
              <a:t>NOMOR </a:t>
            </a:r>
            <a:r>
              <a:rPr lang="en-US" sz="3200" b="1" dirty="0" smtClean="0">
                <a:solidFill>
                  <a:srgbClr val="FFFF00"/>
                </a:solidFill>
                <a:effectLst>
                  <a:outerShdw blurRad="38100" dist="38100" dir="2700000" algn="tl">
                    <a:srgbClr val="000000">
                      <a:alpha val="43137"/>
                    </a:srgbClr>
                  </a:outerShdw>
                </a:effectLst>
              </a:rPr>
              <a:t>143/PMK.05/2018</a:t>
            </a:r>
            <a:endParaRPr lang="id-ID" sz="3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5319291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decel="50000" fill="hold">
                                          <p:stCondLst>
                                            <p:cond delay="0"/>
                                          </p:stCondLst>
                                        </p:cTn>
                                        <p:tgtEl>
                                          <p:spTgt spid="38"/>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8"/>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8"/>
                                        </p:tgtEl>
                                        <p:attrNameLst>
                                          <p:attrName>ppt_w</p:attrName>
                                        </p:attrNameLst>
                                      </p:cBhvr>
                                      <p:tavLst>
                                        <p:tav tm="0">
                                          <p:val>
                                            <p:strVal val="#ppt_w*.05"/>
                                          </p:val>
                                        </p:tav>
                                        <p:tav tm="100000">
                                          <p:val>
                                            <p:strVal val="#ppt_w"/>
                                          </p:val>
                                        </p:tav>
                                      </p:tavLst>
                                    </p:anim>
                                    <p:anim calcmode="lin" valueType="num">
                                      <p:cBhvr>
                                        <p:cTn id="15" dur="1000" fill="hold"/>
                                        <p:tgtEl>
                                          <p:spTgt spid="38"/>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8"/>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8"/>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8"/>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2628" y="5572579"/>
            <a:ext cx="2409371" cy="1285421"/>
          </a:xfrm>
          <a:prstGeom prst="rect">
            <a:avLst/>
          </a:prstGeom>
        </p:spPr>
      </p:pic>
      <p:sp>
        <p:nvSpPr>
          <p:cNvPr id="2" name="Title 1"/>
          <p:cNvSpPr>
            <a:spLocks noGrp="1"/>
          </p:cNvSpPr>
          <p:nvPr>
            <p:ph type="title"/>
          </p:nvPr>
        </p:nvSpPr>
        <p:spPr>
          <a:xfrm>
            <a:off x="942921" y="206942"/>
            <a:ext cx="10515600" cy="2334533"/>
          </a:xfrm>
        </p:spPr>
        <p:txBody>
          <a:bodyPr>
            <a:normAutofit/>
          </a:bodyPr>
          <a:lstStyle/>
          <a:p>
            <a:pPr algn="ctr">
              <a:lnSpc>
                <a:spcPts val="6000"/>
              </a:lnSpc>
            </a:pPr>
            <a:r>
              <a:rPr lang="en-US" b="1" dirty="0" err="1" smtClean="0">
                <a:solidFill>
                  <a:schemeClr val="accent5">
                    <a:lumMod val="50000"/>
                  </a:schemeClr>
                </a:solidFill>
              </a:rPr>
              <a:t>Apakah</a:t>
            </a:r>
            <a:r>
              <a:rPr lang="en-US" b="1" dirty="0" smtClean="0">
                <a:solidFill>
                  <a:schemeClr val="accent5">
                    <a:lumMod val="50000"/>
                  </a:schemeClr>
                </a:solidFill>
              </a:rPr>
              <a:t> </a:t>
            </a:r>
            <a:r>
              <a:rPr lang="en-US" b="1" dirty="0" err="1" smtClean="0">
                <a:solidFill>
                  <a:schemeClr val="accent5">
                    <a:lumMod val="50000"/>
                  </a:schemeClr>
                </a:solidFill>
              </a:rPr>
              <a:t>hal</a:t>
            </a:r>
            <a:r>
              <a:rPr lang="en-US" b="1" dirty="0" smtClean="0">
                <a:solidFill>
                  <a:schemeClr val="accent5">
                    <a:lumMod val="50000"/>
                  </a:schemeClr>
                </a:solidFill>
              </a:rPr>
              <a:t> </a:t>
            </a:r>
            <a:r>
              <a:rPr lang="en-US" b="1" dirty="0" err="1" smtClean="0">
                <a:solidFill>
                  <a:schemeClr val="accent5">
                    <a:lumMod val="50000"/>
                  </a:schemeClr>
                </a:solidFill>
              </a:rPr>
              <a:t>baru</a:t>
            </a:r>
            <a:r>
              <a:rPr lang="en-US" b="1" dirty="0" smtClean="0">
                <a:solidFill>
                  <a:schemeClr val="accent5">
                    <a:lumMod val="50000"/>
                  </a:schemeClr>
                </a:solidFill>
              </a:rPr>
              <a:t> yang </a:t>
            </a:r>
            <a:r>
              <a:rPr lang="en-US" b="1" dirty="0" err="1" smtClean="0">
                <a:solidFill>
                  <a:schemeClr val="accent5">
                    <a:lumMod val="50000"/>
                  </a:schemeClr>
                </a:solidFill>
              </a:rPr>
              <a:t>baru</a:t>
            </a:r>
            <a:r>
              <a:rPr lang="en-US" b="1" dirty="0" smtClean="0">
                <a:solidFill>
                  <a:schemeClr val="accent5">
                    <a:lumMod val="50000"/>
                  </a:schemeClr>
                </a:solidFill>
              </a:rPr>
              <a:t> di </a:t>
            </a:r>
            <a:r>
              <a:rPr lang="en-US" b="1" dirty="0" err="1" smtClean="0">
                <a:solidFill>
                  <a:schemeClr val="accent5">
                    <a:lumMod val="50000"/>
                  </a:schemeClr>
                </a:solidFill>
              </a:rPr>
              <a:t>Peraturan</a:t>
            </a:r>
            <a:r>
              <a:rPr lang="en-US" b="1" dirty="0" smtClean="0">
                <a:solidFill>
                  <a:schemeClr val="accent5">
                    <a:lumMod val="50000"/>
                  </a:schemeClr>
                </a:solidFill>
              </a:rPr>
              <a:t> </a:t>
            </a:r>
            <a:r>
              <a:rPr lang="en-US" b="1" dirty="0" err="1">
                <a:solidFill>
                  <a:schemeClr val="accent5">
                    <a:lumMod val="50000"/>
                  </a:schemeClr>
                </a:solidFill>
              </a:rPr>
              <a:t>Menteri</a:t>
            </a:r>
            <a:r>
              <a:rPr lang="en-US" b="1" dirty="0">
                <a:solidFill>
                  <a:schemeClr val="accent5">
                    <a:lumMod val="50000"/>
                  </a:schemeClr>
                </a:solidFill>
              </a:rPr>
              <a:t> </a:t>
            </a:r>
            <a:r>
              <a:rPr lang="en-US" b="1" dirty="0" err="1">
                <a:solidFill>
                  <a:schemeClr val="accent5">
                    <a:lumMod val="50000"/>
                  </a:schemeClr>
                </a:solidFill>
              </a:rPr>
              <a:t>Keuangan</a:t>
            </a:r>
            <a:r>
              <a:rPr lang="en-US" b="1" dirty="0">
                <a:solidFill>
                  <a:schemeClr val="accent5">
                    <a:lumMod val="50000"/>
                  </a:schemeClr>
                </a:solidFill>
              </a:rPr>
              <a:t> </a:t>
            </a:r>
            <a:r>
              <a:rPr lang="en-US" b="1" dirty="0" err="1">
                <a:solidFill>
                  <a:schemeClr val="accent5">
                    <a:lumMod val="50000"/>
                  </a:schemeClr>
                </a:solidFill>
              </a:rPr>
              <a:t>Nomor</a:t>
            </a:r>
            <a:r>
              <a:rPr lang="en-US" b="1" dirty="0">
                <a:solidFill>
                  <a:schemeClr val="accent5">
                    <a:lumMod val="50000"/>
                  </a:schemeClr>
                </a:solidFill>
              </a:rPr>
              <a:t> </a:t>
            </a:r>
            <a:r>
              <a:rPr lang="en-US" b="1" dirty="0" smtClean="0">
                <a:solidFill>
                  <a:schemeClr val="accent5">
                    <a:lumMod val="50000"/>
                  </a:schemeClr>
                </a:solidFill>
              </a:rPr>
              <a:t>143/PMK.05/2018 ?</a:t>
            </a:r>
            <a:endParaRPr lang="en-US" b="1" dirty="0">
              <a:solidFill>
                <a:schemeClr val="accent5">
                  <a:lumMod val="50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79574"/>
            <a:ext cx="5071729" cy="337842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9714" y="5572578"/>
            <a:ext cx="2452914" cy="128542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1729" y="5572578"/>
            <a:ext cx="2257985" cy="1285422"/>
          </a:xfrm>
          <a:prstGeom prst="rect">
            <a:avLst/>
          </a:prstGeom>
        </p:spPr>
      </p:pic>
      <p:sp>
        <p:nvSpPr>
          <p:cNvPr id="10" name="Rectangle 9"/>
          <p:cNvSpPr/>
          <p:nvPr/>
        </p:nvSpPr>
        <p:spPr>
          <a:xfrm>
            <a:off x="0" y="3135086"/>
            <a:ext cx="5239657" cy="174171"/>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71729" y="5355771"/>
            <a:ext cx="7120271" cy="21680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071729" y="3135086"/>
            <a:ext cx="167928" cy="2437492"/>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1596" y="3817895"/>
            <a:ext cx="745999" cy="69570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2992" y="3872392"/>
            <a:ext cx="1652240" cy="797099"/>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5834" y="3710108"/>
            <a:ext cx="826174" cy="826174"/>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14690" y="3647965"/>
            <a:ext cx="1094040" cy="820530"/>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82628" y="3709813"/>
            <a:ext cx="610339" cy="753128"/>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11819" y="3625015"/>
            <a:ext cx="1180713" cy="837926"/>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5605" y="3718193"/>
            <a:ext cx="602580" cy="680074"/>
          </a:xfrm>
          <a:prstGeom prst="rect">
            <a:avLst/>
          </a:prstGeom>
        </p:spPr>
      </p:pic>
      <p:sp>
        <p:nvSpPr>
          <p:cNvPr id="21" name="Rectangle 20"/>
          <p:cNvSpPr/>
          <p:nvPr/>
        </p:nvSpPr>
        <p:spPr>
          <a:xfrm>
            <a:off x="5473400" y="3127105"/>
            <a:ext cx="4309228" cy="182152"/>
          </a:xfrm>
          <a:prstGeom prst="rect">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13"/>
          <a:stretch>
            <a:fillRect/>
          </a:stretch>
        </p:blipFill>
        <p:spPr>
          <a:xfrm>
            <a:off x="7628014" y="4928531"/>
            <a:ext cx="4322439" cy="195089"/>
          </a:xfrm>
          <a:prstGeom prst="rect">
            <a:avLst/>
          </a:prstGeom>
        </p:spPr>
      </p:pic>
      <p:sp>
        <p:nvSpPr>
          <p:cNvPr id="25" name="Rectangle 24"/>
          <p:cNvSpPr/>
          <p:nvPr/>
        </p:nvSpPr>
        <p:spPr>
          <a:xfrm>
            <a:off x="0" y="0"/>
            <a:ext cx="12191999" cy="2069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9352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16" name="Picture 1" descr="E:\My Work\AKN I\Pengelolaan anggaran kemhan TNI 2019\708.png"/>
          <p:cNvPicPr>
            <a:picLocks noChangeAspect="1" noChangeArrowheads="1"/>
          </p:cNvPicPr>
          <p:nvPr/>
        </p:nvPicPr>
        <p:blipFill>
          <a:blip r:embed="rId2"/>
          <a:srcRect/>
          <a:stretch>
            <a:fillRect/>
          </a:stretch>
        </p:blipFill>
        <p:spPr bwMode="auto">
          <a:xfrm>
            <a:off x="-12700" y="1"/>
            <a:ext cx="12202358" cy="6858000"/>
          </a:xfrm>
          <a:prstGeom prst="rect">
            <a:avLst/>
          </a:prstGeom>
          <a:noFill/>
        </p:spPr>
      </p:pic>
      <p:sp>
        <p:nvSpPr>
          <p:cNvPr id="2" name="Title 1"/>
          <p:cNvSpPr>
            <a:spLocks noGrp="1"/>
          </p:cNvSpPr>
          <p:nvPr>
            <p:ph type="title"/>
          </p:nvPr>
        </p:nvSpPr>
        <p:spPr>
          <a:xfrm>
            <a:off x="0" y="1"/>
            <a:ext cx="12192000" cy="841828"/>
          </a:xfrm>
          <a:solidFill>
            <a:schemeClr val="tx1">
              <a:lumMod val="95000"/>
              <a:lumOff val="5000"/>
            </a:schemeClr>
          </a:solidFill>
          <a:ln>
            <a:solidFill>
              <a:schemeClr val="tx1"/>
            </a:solidFill>
          </a:ln>
        </p:spPr>
        <p:txBody>
          <a:bodyPr>
            <a:normAutofit/>
          </a:bodyPr>
          <a:lstStyle/>
          <a:p>
            <a:pPr algn="just"/>
            <a:r>
              <a:rPr lang="en-US" sz="2800" b="1" dirty="0" smtClean="0">
                <a:solidFill>
                  <a:schemeClr val="bg1"/>
                </a:solidFill>
                <a:latin typeface="+mn-lt"/>
              </a:rPr>
              <a:t>	1. </a:t>
            </a:r>
            <a:r>
              <a:rPr lang="en-US" sz="2800" b="1" dirty="0" err="1" smtClean="0">
                <a:solidFill>
                  <a:schemeClr val="bg1"/>
                </a:solidFill>
                <a:latin typeface="+mn-lt"/>
              </a:rPr>
              <a:t>Jenis</a:t>
            </a:r>
            <a:r>
              <a:rPr lang="en-US" sz="2800" b="1" dirty="0" smtClean="0">
                <a:solidFill>
                  <a:schemeClr val="bg1"/>
                </a:solidFill>
                <a:latin typeface="+mn-lt"/>
              </a:rPr>
              <a:t> DIPA</a:t>
            </a:r>
            <a:endParaRPr lang="en-US" sz="2800" b="1" dirty="0">
              <a:solidFill>
                <a:schemeClr val="bg1"/>
              </a:solidFill>
              <a:latin typeface="+mn-lt"/>
            </a:endParaRPr>
          </a:p>
        </p:txBody>
      </p:sp>
      <p:sp>
        <p:nvSpPr>
          <p:cNvPr id="4" name="Rectangle 3"/>
          <p:cNvSpPr/>
          <p:nvPr/>
        </p:nvSpPr>
        <p:spPr>
          <a:xfrm>
            <a:off x="10559142" y="-1587"/>
            <a:ext cx="812800" cy="84329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382828" y="1"/>
            <a:ext cx="812800" cy="84329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908142" y="-3969"/>
            <a:ext cx="812800" cy="84329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746342" y="-2381"/>
            <a:ext cx="812800" cy="84329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271656" y="2383"/>
            <a:ext cx="812800" cy="84329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95342" y="3971"/>
            <a:ext cx="812800" cy="84329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flipV="1">
            <a:off x="-18143" y="2383"/>
            <a:ext cx="587829" cy="534646"/>
          </a:xfrm>
          <a:prstGeom prst="rtTriangle">
            <a:avLst/>
          </a:prstGeom>
          <a:solidFill>
            <a:schemeClr val="accent6">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p:cNvSpPr/>
          <p:nvPr/>
        </p:nvSpPr>
        <p:spPr>
          <a:xfrm flipH="1">
            <a:off x="-2" y="2384"/>
            <a:ext cx="569687" cy="534646"/>
          </a:xfrm>
          <a:prstGeom prst="rtTriangle">
            <a:avLst/>
          </a:prstGeom>
          <a:solidFill>
            <a:schemeClr val="tx1"/>
          </a:solid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p:cNvGraphicFramePr>
            <a:graphicFrameLocks noGrp="1"/>
          </p:cNvGraphicFramePr>
          <p:nvPr>
            <p:extLst>
              <p:ext uri="{D42A27DB-BD31-4B8C-83A1-F6EECF244321}">
                <p14:modId xmlns:p14="http://schemas.microsoft.com/office/powerpoint/2010/main" val="806591843"/>
              </p:ext>
            </p:extLst>
          </p:nvPr>
        </p:nvGraphicFramePr>
        <p:xfrm>
          <a:off x="370113" y="1392316"/>
          <a:ext cx="11463566" cy="3931920"/>
        </p:xfrm>
        <a:graphic>
          <a:graphicData uri="http://schemas.openxmlformats.org/drawingml/2006/table">
            <a:tbl>
              <a:tblPr firstRow="1" bandRow="1">
                <a:tableStyleId>{5C22544A-7EE6-4342-B048-85BDC9FD1C3A}</a:tableStyleId>
              </a:tblPr>
              <a:tblGrid>
                <a:gridCol w="803475">
                  <a:extLst>
                    <a:ext uri="{9D8B030D-6E8A-4147-A177-3AD203B41FA5}">
                      <a16:colId xmlns="" xmlns:a16="http://schemas.microsoft.com/office/drawing/2014/main" val="365376176"/>
                    </a:ext>
                  </a:extLst>
                </a:gridCol>
                <a:gridCol w="1961498">
                  <a:extLst>
                    <a:ext uri="{9D8B030D-6E8A-4147-A177-3AD203B41FA5}">
                      <a16:colId xmlns="" xmlns:a16="http://schemas.microsoft.com/office/drawing/2014/main" val="1165434413"/>
                    </a:ext>
                  </a:extLst>
                </a:gridCol>
                <a:gridCol w="4107543">
                  <a:extLst>
                    <a:ext uri="{9D8B030D-6E8A-4147-A177-3AD203B41FA5}">
                      <a16:colId xmlns="" xmlns:a16="http://schemas.microsoft.com/office/drawing/2014/main" val="1537969679"/>
                    </a:ext>
                  </a:extLst>
                </a:gridCol>
                <a:gridCol w="4591050">
                  <a:extLst>
                    <a:ext uri="{9D8B030D-6E8A-4147-A177-3AD203B41FA5}">
                      <a16:colId xmlns="" xmlns:a16="http://schemas.microsoft.com/office/drawing/2014/main" val="414321270"/>
                    </a:ext>
                  </a:extLst>
                </a:gridCol>
              </a:tblGrid>
              <a:tr h="370840">
                <a:tc>
                  <a:txBody>
                    <a:bodyPr/>
                    <a:lstStyle/>
                    <a:p>
                      <a:pPr algn="ctr"/>
                      <a:r>
                        <a:rPr lang="en-US" sz="2000" b="1" dirty="0" smtClean="0"/>
                        <a:t>No.</a:t>
                      </a:r>
                      <a:endParaRPr lang="en-US" sz="2000" b="1" dirty="0"/>
                    </a:p>
                  </a:txBody>
                  <a:tcPr>
                    <a:solidFill>
                      <a:schemeClr val="accent5">
                        <a:lumMod val="50000"/>
                      </a:schemeClr>
                    </a:solidFill>
                  </a:tcPr>
                </a:tc>
                <a:tc>
                  <a:txBody>
                    <a:bodyPr/>
                    <a:lstStyle/>
                    <a:p>
                      <a:pPr algn="ctr"/>
                      <a:r>
                        <a:rPr lang="en-US" sz="2000" b="1" dirty="0" err="1" smtClean="0"/>
                        <a:t>Perbedaan</a:t>
                      </a:r>
                      <a:endParaRPr lang="en-US" sz="2000" b="1" dirty="0"/>
                    </a:p>
                  </a:txBody>
                  <a:tcPr>
                    <a:solidFill>
                      <a:schemeClr val="accent5">
                        <a:lumMod val="50000"/>
                      </a:schemeClr>
                    </a:solidFill>
                  </a:tcPr>
                </a:tc>
                <a:tc>
                  <a:txBody>
                    <a:bodyPr/>
                    <a:lstStyle/>
                    <a:p>
                      <a:pPr algn="ctr"/>
                      <a:r>
                        <a:rPr lang="en-US" sz="2000" b="1" dirty="0" smtClean="0"/>
                        <a:t>PBM</a:t>
                      </a:r>
                      <a:endParaRPr lang="en-US" sz="2000" b="1" dirty="0"/>
                    </a:p>
                  </a:txBody>
                  <a:tcPr>
                    <a:solidFill>
                      <a:schemeClr val="accent5">
                        <a:lumMod val="50000"/>
                      </a:schemeClr>
                    </a:solidFill>
                  </a:tcPr>
                </a:tc>
                <a:tc>
                  <a:txBody>
                    <a:bodyPr/>
                    <a:lstStyle/>
                    <a:p>
                      <a:pPr algn="ctr"/>
                      <a:r>
                        <a:rPr lang="en-US" sz="2000" b="1" dirty="0" smtClean="0"/>
                        <a:t>PMK</a:t>
                      </a:r>
                      <a:endParaRPr lang="en-US" sz="2000" b="1" dirty="0"/>
                    </a:p>
                  </a:txBody>
                  <a:tcPr>
                    <a:solidFill>
                      <a:schemeClr val="accent5">
                        <a:lumMod val="50000"/>
                      </a:schemeClr>
                    </a:solidFill>
                  </a:tcPr>
                </a:tc>
                <a:extLst>
                  <a:ext uri="{0D108BD9-81ED-4DB2-BD59-A6C34878D82A}">
                    <a16:rowId xmlns="" xmlns:a16="http://schemas.microsoft.com/office/drawing/2014/main" val="2321559228"/>
                  </a:ext>
                </a:extLst>
              </a:tr>
              <a:tr h="960120">
                <a:tc>
                  <a:txBody>
                    <a:bodyPr/>
                    <a:lstStyle/>
                    <a:p>
                      <a:pPr algn="ctr"/>
                      <a:r>
                        <a:rPr lang="en-US" sz="2000" b="0" dirty="0" smtClean="0"/>
                        <a:t>1</a:t>
                      </a:r>
                      <a:endParaRPr lang="en-US" sz="2000" b="0" dirty="0"/>
                    </a:p>
                  </a:txBody>
                  <a:tcPr>
                    <a:solidFill>
                      <a:schemeClr val="accent1">
                        <a:lumMod val="20000"/>
                        <a:lumOff val="80000"/>
                      </a:schemeClr>
                    </a:solidFill>
                  </a:tcPr>
                </a:tc>
                <a:tc>
                  <a:txBody>
                    <a:bodyPr/>
                    <a:lstStyle/>
                    <a:p>
                      <a:pPr algn="just"/>
                      <a:r>
                        <a:rPr lang="en-US" sz="2000" b="0" dirty="0" smtClean="0"/>
                        <a:t>DIPA </a:t>
                      </a:r>
                      <a:r>
                        <a:rPr lang="en-US" sz="2000" b="0" dirty="0" err="1" smtClean="0"/>
                        <a:t>Induk</a:t>
                      </a:r>
                      <a:endParaRPr lang="en-US" sz="2000" b="0" dirty="0"/>
                    </a:p>
                  </a:txBody>
                  <a:tcPr>
                    <a:solidFill>
                      <a:schemeClr val="accent1">
                        <a:lumMod val="20000"/>
                        <a:lumOff val="80000"/>
                      </a:schemeClr>
                    </a:solidFill>
                  </a:tcPr>
                </a:tc>
                <a:tc>
                  <a:txBody>
                    <a:bodyPr/>
                    <a:lstStyle/>
                    <a:p>
                      <a:pPr algn="just"/>
                      <a:r>
                        <a:rPr lang="en-US" sz="2000" b="0" dirty="0" err="1" smtClean="0"/>
                        <a:t>Terdiri</a:t>
                      </a:r>
                      <a:r>
                        <a:rPr lang="en-US" sz="2000" b="0" baseline="0" dirty="0" smtClean="0"/>
                        <a:t> </a:t>
                      </a:r>
                      <a:r>
                        <a:rPr lang="en-US" sz="2000" b="0" baseline="0" dirty="0" err="1" smtClean="0"/>
                        <a:t>dari</a:t>
                      </a:r>
                      <a:r>
                        <a:rPr lang="en-US" sz="2000" b="0" baseline="0" dirty="0" smtClean="0"/>
                        <a:t>:</a:t>
                      </a:r>
                    </a:p>
                    <a:p>
                      <a:pPr marL="457200" indent="-457200" algn="just">
                        <a:buFont typeface="+mj-lt"/>
                        <a:buAutoNum type="alphaLcPeriod"/>
                      </a:pPr>
                      <a:r>
                        <a:rPr lang="en-US" sz="2000" b="0" baseline="0" dirty="0" smtClean="0"/>
                        <a:t>DIPA UO </a:t>
                      </a:r>
                      <a:r>
                        <a:rPr lang="en-US" sz="2000" b="0" baseline="0" dirty="0" err="1" smtClean="0"/>
                        <a:t>Kemhan</a:t>
                      </a:r>
                      <a:endParaRPr lang="en-US" sz="2000" b="0" baseline="0" dirty="0" smtClean="0"/>
                    </a:p>
                    <a:p>
                      <a:pPr marL="457200" indent="-457200" algn="just">
                        <a:buFont typeface="+mj-lt"/>
                        <a:buAutoNum type="alphaLcPeriod"/>
                      </a:pPr>
                      <a:r>
                        <a:rPr lang="en-US" sz="2000" b="0" baseline="0" dirty="0" smtClean="0"/>
                        <a:t>DIPA UO </a:t>
                      </a:r>
                      <a:r>
                        <a:rPr lang="en-US" sz="2000" b="0" baseline="0" dirty="0" err="1" smtClean="0"/>
                        <a:t>Mabes</a:t>
                      </a:r>
                      <a:r>
                        <a:rPr lang="en-US" sz="2000" b="0" baseline="0" dirty="0" smtClean="0"/>
                        <a:t> TNI</a:t>
                      </a:r>
                    </a:p>
                    <a:p>
                      <a:pPr marL="457200" indent="-457200" algn="just">
                        <a:buFont typeface="+mj-lt"/>
                        <a:buAutoNum type="alphaLcPeriod"/>
                      </a:pPr>
                      <a:r>
                        <a:rPr lang="en-US" sz="2000" b="0" baseline="0" dirty="0" smtClean="0"/>
                        <a:t>DIPA UO TNI AD</a:t>
                      </a:r>
                    </a:p>
                    <a:p>
                      <a:pPr marL="457200" indent="-457200" algn="just">
                        <a:buFont typeface="+mj-lt"/>
                        <a:buAutoNum type="alphaLcPeriod"/>
                      </a:pPr>
                      <a:r>
                        <a:rPr lang="en-US" sz="2000" b="0" baseline="0" dirty="0" smtClean="0"/>
                        <a:t>DIPA UO TNI AL</a:t>
                      </a:r>
                    </a:p>
                    <a:p>
                      <a:pPr marL="457200" indent="-457200" algn="just">
                        <a:buFont typeface="+mj-lt"/>
                        <a:buAutoNum type="alphaLcPeriod"/>
                      </a:pPr>
                      <a:r>
                        <a:rPr lang="en-US" sz="2000" b="0" baseline="0" dirty="0" smtClean="0"/>
                        <a:t>DIPA UO TNI AU</a:t>
                      </a:r>
                      <a:endParaRPr lang="en-US" sz="2000" b="0" dirty="0"/>
                    </a:p>
                  </a:txBody>
                  <a:tcPr>
                    <a:solidFill>
                      <a:schemeClr val="accent1">
                        <a:lumMod val="20000"/>
                        <a:lumOff val="80000"/>
                      </a:schemeClr>
                    </a:solidFill>
                  </a:tcPr>
                </a:tc>
                <a:tc>
                  <a:txBody>
                    <a:bodyPr/>
                    <a:lstStyle/>
                    <a:p>
                      <a:pPr algn="just"/>
                      <a:r>
                        <a:rPr lang="en-US" sz="2000" b="0" dirty="0" err="1" smtClean="0"/>
                        <a:t>Untuk</a:t>
                      </a:r>
                      <a:r>
                        <a:rPr lang="en-US" sz="2000" b="0" dirty="0" smtClean="0"/>
                        <a:t> </a:t>
                      </a:r>
                      <a:r>
                        <a:rPr lang="en-US" sz="2000" b="0" dirty="0" err="1" smtClean="0"/>
                        <a:t>masing-masing</a:t>
                      </a:r>
                      <a:r>
                        <a:rPr lang="en-US" sz="2000" b="0" dirty="0" smtClean="0"/>
                        <a:t> program</a:t>
                      </a:r>
                      <a:endParaRPr lang="en-US" sz="2000" b="0" dirty="0"/>
                    </a:p>
                  </a:txBody>
                  <a:tcPr>
                    <a:solidFill>
                      <a:schemeClr val="accent1">
                        <a:lumMod val="20000"/>
                        <a:lumOff val="80000"/>
                      </a:schemeClr>
                    </a:solidFill>
                  </a:tcPr>
                </a:tc>
                <a:extLst>
                  <a:ext uri="{0D108BD9-81ED-4DB2-BD59-A6C34878D82A}">
                    <a16:rowId xmlns="" xmlns:a16="http://schemas.microsoft.com/office/drawing/2014/main" val="11826385"/>
                  </a:ext>
                </a:extLst>
              </a:tr>
              <a:tr h="960120">
                <a:tc>
                  <a:txBody>
                    <a:bodyPr/>
                    <a:lstStyle/>
                    <a:p>
                      <a:pPr algn="ctr"/>
                      <a:r>
                        <a:rPr lang="en-US" sz="2000" b="0" dirty="0" smtClean="0"/>
                        <a:t>2</a:t>
                      </a:r>
                      <a:endParaRPr lang="en-US" sz="2000" b="0" dirty="0"/>
                    </a:p>
                  </a:txBody>
                  <a:tcPr>
                    <a:solidFill>
                      <a:schemeClr val="accent1">
                        <a:lumMod val="20000"/>
                        <a:lumOff val="80000"/>
                      </a:schemeClr>
                    </a:solidFill>
                  </a:tcPr>
                </a:tc>
                <a:tc>
                  <a:txBody>
                    <a:bodyPr/>
                    <a:lstStyle/>
                    <a:p>
                      <a:pPr algn="just"/>
                      <a:r>
                        <a:rPr lang="en-US" sz="2000" b="0" dirty="0" smtClean="0"/>
                        <a:t>DIPA </a:t>
                      </a:r>
                      <a:r>
                        <a:rPr lang="en-US" sz="2000" b="0" dirty="0" err="1" smtClean="0"/>
                        <a:t>Petikan</a:t>
                      </a:r>
                      <a:endParaRPr lang="en-US" sz="2000" b="0" dirty="0"/>
                    </a:p>
                  </a:txBody>
                  <a:tcPr>
                    <a:solidFill>
                      <a:schemeClr val="accent1">
                        <a:lumMod val="20000"/>
                        <a:lumOff val="80000"/>
                      </a:schemeClr>
                    </a:solidFill>
                  </a:tcPr>
                </a:tc>
                <a:tc>
                  <a:txBody>
                    <a:bodyPr/>
                    <a:lstStyle/>
                    <a:p>
                      <a:pPr algn="just"/>
                      <a:r>
                        <a:rPr lang="en-US" sz="2000" b="0" dirty="0" err="1" smtClean="0"/>
                        <a:t>Terdiri</a:t>
                      </a:r>
                      <a:r>
                        <a:rPr lang="en-US" sz="2000" b="0" dirty="0" smtClean="0"/>
                        <a:t> </a:t>
                      </a:r>
                      <a:r>
                        <a:rPr lang="en-US" sz="2000" b="0" dirty="0" err="1" smtClean="0"/>
                        <a:t>dari</a:t>
                      </a:r>
                      <a:r>
                        <a:rPr lang="en-US" sz="2000" b="0" dirty="0" smtClean="0"/>
                        <a:t>:</a:t>
                      </a:r>
                    </a:p>
                    <a:p>
                      <a:pPr marL="457200" indent="-457200" algn="just">
                        <a:buFont typeface="+mj-lt"/>
                        <a:buAutoNum type="alphaLcPeriod"/>
                      </a:pPr>
                      <a:r>
                        <a:rPr lang="en-US" sz="2000" b="0" dirty="0" smtClean="0"/>
                        <a:t>DIPA </a:t>
                      </a:r>
                      <a:r>
                        <a:rPr lang="en-US" sz="2000" b="0" dirty="0" err="1" smtClean="0"/>
                        <a:t>Petikan</a:t>
                      </a:r>
                      <a:r>
                        <a:rPr lang="en-US" sz="2000" b="0" dirty="0" smtClean="0"/>
                        <a:t> </a:t>
                      </a:r>
                      <a:r>
                        <a:rPr lang="en-US" sz="2000" b="0" dirty="0" err="1" smtClean="0"/>
                        <a:t>untuk</a:t>
                      </a:r>
                      <a:r>
                        <a:rPr lang="en-US" sz="2000" b="0" dirty="0" smtClean="0"/>
                        <a:t> </a:t>
                      </a:r>
                      <a:r>
                        <a:rPr lang="en-US" sz="2000" b="0" dirty="0" err="1" smtClean="0"/>
                        <a:t>Satker</a:t>
                      </a:r>
                      <a:r>
                        <a:rPr lang="en-US" sz="2000" b="0" dirty="0" smtClean="0"/>
                        <a:t> </a:t>
                      </a:r>
                      <a:r>
                        <a:rPr lang="en-US" sz="2000" b="0" dirty="0" err="1" smtClean="0"/>
                        <a:t>Pusat</a:t>
                      </a:r>
                      <a:endParaRPr lang="en-US" sz="2000" b="0" dirty="0" smtClean="0"/>
                    </a:p>
                    <a:p>
                      <a:pPr marL="457200" indent="-457200" algn="just">
                        <a:buFont typeface="+mj-lt"/>
                        <a:buAutoNum type="alphaLcPeriod"/>
                      </a:pPr>
                      <a:r>
                        <a:rPr lang="en-US" sz="2000" b="0" dirty="0" smtClean="0"/>
                        <a:t>DIPA</a:t>
                      </a:r>
                      <a:r>
                        <a:rPr lang="en-US" sz="2000" b="0" baseline="0" dirty="0" smtClean="0"/>
                        <a:t> </a:t>
                      </a:r>
                      <a:r>
                        <a:rPr lang="en-US" sz="2000" b="0" baseline="0" dirty="0" err="1" smtClean="0"/>
                        <a:t>Petikan</a:t>
                      </a:r>
                      <a:r>
                        <a:rPr lang="en-US" sz="2000" b="0" baseline="0" dirty="0" smtClean="0"/>
                        <a:t> </a:t>
                      </a:r>
                      <a:r>
                        <a:rPr lang="en-US" sz="2000" b="0" baseline="0" dirty="0" err="1" smtClean="0"/>
                        <a:t>untuk</a:t>
                      </a:r>
                      <a:r>
                        <a:rPr lang="en-US" sz="2000" b="0" baseline="0" dirty="0" smtClean="0"/>
                        <a:t> </a:t>
                      </a:r>
                      <a:r>
                        <a:rPr lang="en-US" sz="2000" b="0" baseline="0" dirty="0" err="1" smtClean="0"/>
                        <a:t>Satker</a:t>
                      </a:r>
                      <a:r>
                        <a:rPr lang="en-US" sz="2000" b="0" baseline="0" dirty="0" smtClean="0"/>
                        <a:t> Daerah</a:t>
                      </a:r>
                    </a:p>
                    <a:p>
                      <a:pPr marL="0" indent="0" algn="just">
                        <a:buFont typeface="+mj-lt"/>
                        <a:buNone/>
                      </a:pPr>
                      <a:r>
                        <a:rPr lang="en-US" sz="2000" b="0" i="1" baseline="0" dirty="0" smtClean="0">
                          <a:solidFill>
                            <a:srgbClr val="C00000"/>
                          </a:solidFill>
                        </a:rPr>
                        <a:t>(</a:t>
                      </a:r>
                      <a:r>
                        <a:rPr lang="en-US" sz="2000" b="0" i="1" baseline="0" dirty="0" err="1" smtClean="0">
                          <a:solidFill>
                            <a:srgbClr val="C00000"/>
                          </a:solidFill>
                        </a:rPr>
                        <a:t>Pasal</a:t>
                      </a:r>
                      <a:r>
                        <a:rPr lang="en-US" sz="2000" b="0" i="1" baseline="0" dirty="0" smtClean="0">
                          <a:solidFill>
                            <a:srgbClr val="C00000"/>
                          </a:solidFill>
                        </a:rPr>
                        <a:t> 3)</a:t>
                      </a:r>
                      <a:endParaRPr lang="en-US" sz="2000" b="0" i="1" dirty="0">
                        <a:solidFill>
                          <a:srgbClr val="C00000"/>
                        </a:solidFill>
                      </a:endParaRPr>
                    </a:p>
                  </a:txBody>
                  <a:tcP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0" dirty="0" err="1" smtClean="0"/>
                        <a:t>Untuk</a:t>
                      </a:r>
                      <a:r>
                        <a:rPr lang="en-US" sz="2000" b="0" dirty="0" smtClean="0"/>
                        <a:t> </a:t>
                      </a:r>
                      <a:r>
                        <a:rPr lang="en-US" sz="2000" b="0" dirty="0" err="1" smtClean="0"/>
                        <a:t>masing-masing</a:t>
                      </a:r>
                      <a:r>
                        <a:rPr lang="en-US" sz="2000" b="0" dirty="0" smtClean="0"/>
                        <a:t> </a:t>
                      </a:r>
                      <a:r>
                        <a:rPr lang="en-US" sz="2000" b="0" dirty="0" err="1" smtClean="0"/>
                        <a:t>Satker</a:t>
                      </a:r>
                      <a:r>
                        <a:rPr lang="en-US" sz="2000" b="0" dirty="0" smtClean="0"/>
                        <a:t> yang </a:t>
                      </a:r>
                      <a:r>
                        <a:rPr lang="en-US" sz="2000" b="0" dirty="0" err="1" smtClean="0"/>
                        <a:t>meliputi</a:t>
                      </a:r>
                      <a:r>
                        <a:rPr lang="en-US" sz="2000" b="0" dirty="0" smtClean="0"/>
                        <a:t> DIPA </a:t>
                      </a:r>
                      <a:r>
                        <a:rPr lang="en-US" sz="2000" b="0" dirty="0" err="1" smtClean="0"/>
                        <a:t>Petikan</a:t>
                      </a:r>
                      <a:r>
                        <a:rPr lang="en-US" sz="2000" b="0" dirty="0" smtClean="0"/>
                        <a:t> </a:t>
                      </a:r>
                      <a:r>
                        <a:rPr lang="en-US" sz="2000" b="0" dirty="0" err="1" smtClean="0"/>
                        <a:t>dengan</a:t>
                      </a:r>
                      <a:r>
                        <a:rPr lang="en-US" sz="2000" b="0" dirty="0" smtClean="0"/>
                        <a:t> </a:t>
                      </a:r>
                      <a:r>
                        <a:rPr lang="en-US" sz="2000" b="0" dirty="0" err="1" smtClean="0"/>
                        <a:t>jenis</a:t>
                      </a:r>
                      <a:r>
                        <a:rPr lang="en-US" sz="2000" b="0" dirty="0" smtClean="0"/>
                        <a:t> </a:t>
                      </a:r>
                      <a:r>
                        <a:rPr lang="en-US" sz="2000" b="0" dirty="0" err="1" smtClean="0"/>
                        <a:t>Kewenangan</a:t>
                      </a:r>
                      <a:r>
                        <a:rPr lang="en-US" sz="2000" b="0" dirty="0" smtClean="0"/>
                        <a:t> Kantor </a:t>
                      </a:r>
                      <a:r>
                        <a:rPr lang="en-US" sz="2000" b="0" dirty="0" err="1" smtClean="0"/>
                        <a:t>Pusat</a:t>
                      </a:r>
                      <a:r>
                        <a:rPr lang="en-US" sz="2000" b="0" dirty="0" smtClean="0"/>
                        <a:t> </a:t>
                      </a:r>
                      <a:r>
                        <a:rPr lang="en-US" sz="2000" b="0" dirty="0" err="1" smtClean="0"/>
                        <a:t>dan</a:t>
                      </a:r>
                      <a:r>
                        <a:rPr lang="en-US" sz="2000" b="0" dirty="0" smtClean="0"/>
                        <a:t> </a:t>
                      </a:r>
                      <a:r>
                        <a:rPr lang="en-US" sz="2000" b="0" dirty="0" err="1" smtClean="0"/>
                        <a:t>Kewenangan</a:t>
                      </a:r>
                      <a:r>
                        <a:rPr lang="en-US" sz="2000" b="0" dirty="0" smtClean="0"/>
                        <a:t> Kantor Daerah</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0" i="1" dirty="0" smtClean="0">
                          <a:solidFill>
                            <a:srgbClr val="C00000"/>
                          </a:solidFill>
                        </a:rPr>
                        <a:t>(</a:t>
                      </a:r>
                      <a:r>
                        <a:rPr lang="en-US" sz="2000" b="0" i="1" dirty="0" err="1" smtClean="0">
                          <a:solidFill>
                            <a:srgbClr val="C00000"/>
                          </a:solidFill>
                        </a:rPr>
                        <a:t>Pasal</a:t>
                      </a:r>
                      <a:r>
                        <a:rPr lang="en-US" sz="2000" b="0" i="1" dirty="0" smtClean="0">
                          <a:solidFill>
                            <a:srgbClr val="C00000"/>
                          </a:solidFill>
                        </a:rPr>
                        <a:t> 2)</a:t>
                      </a:r>
                    </a:p>
                  </a:txBody>
                  <a:tcPr>
                    <a:solidFill>
                      <a:schemeClr val="accent1">
                        <a:lumMod val="20000"/>
                        <a:lumOff val="80000"/>
                      </a:schemeClr>
                    </a:solidFill>
                  </a:tcPr>
                </a:tc>
                <a:extLst>
                  <a:ext uri="{0D108BD9-81ED-4DB2-BD59-A6C34878D82A}">
                    <a16:rowId xmlns="" xmlns:a16="http://schemas.microsoft.com/office/drawing/2014/main" val="3388380979"/>
                  </a:ext>
                </a:extLst>
              </a:tr>
            </a:tbl>
          </a:graphicData>
        </a:graphic>
      </p:graphicFrame>
      <p:sp>
        <p:nvSpPr>
          <p:cNvPr id="12" name="TextBox 11"/>
          <p:cNvSpPr txBox="1"/>
          <p:nvPr/>
        </p:nvSpPr>
        <p:spPr>
          <a:xfrm>
            <a:off x="358320" y="5669236"/>
            <a:ext cx="11475359" cy="400110"/>
          </a:xfrm>
          <a:prstGeom prst="rect">
            <a:avLst/>
          </a:prstGeom>
          <a:solidFill>
            <a:schemeClr val="accent6">
              <a:lumMod val="20000"/>
              <a:lumOff val="80000"/>
            </a:schemeClr>
          </a:solidFill>
        </p:spPr>
        <p:txBody>
          <a:bodyPr wrap="square" rtlCol="0">
            <a:spAutoFit/>
          </a:bodyPr>
          <a:lstStyle/>
          <a:p>
            <a:pPr algn="ctr"/>
            <a:r>
              <a:rPr lang="en-US" sz="2000" dirty="0" err="1" smtClean="0">
                <a:solidFill>
                  <a:srgbClr val="FF0000"/>
                </a:solidFill>
              </a:rPr>
              <a:t>Hanya</a:t>
            </a:r>
            <a:r>
              <a:rPr lang="en-US" sz="2000" dirty="0" smtClean="0">
                <a:solidFill>
                  <a:srgbClr val="FF0000"/>
                </a:solidFill>
              </a:rPr>
              <a:t> </a:t>
            </a:r>
            <a:r>
              <a:rPr lang="en-US" sz="2000" dirty="0" err="1" smtClean="0">
                <a:solidFill>
                  <a:srgbClr val="FF0000"/>
                </a:solidFill>
              </a:rPr>
              <a:t>satu</a:t>
            </a:r>
            <a:r>
              <a:rPr lang="en-US" sz="2000" dirty="0" smtClean="0">
                <a:solidFill>
                  <a:srgbClr val="FF0000"/>
                </a:solidFill>
              </a:rPr>
              <a:t> DIPA yang </a:t>
            </a:r>
            <a:r>
              <a:rPr lang="en-US" sz="2000" dirty="0" err="1" smtClean="0">
                <a:solidFill>
                  <a:srgbClr val="FF0000"/>
                </a:solidFill>
              </a:rPr>
              <a:t>dijabarkan</a:t>
            </a:r>
            <a:r>
              <a:rPr lang="en-US" sz="2000" dirty="0" smtClean="0">
                <a:solidFill>
                  <a:srgbClr val="FF0000"/>
                </a:solidFill>
              </a:rPr>
              <a:t> </a:t>
            </a:r>
            <a:r>
              <a:rPr lang="en-US" sz="2000" dirty="0" err="1" smtClean="0">
                <a:solidFill>
                  <a:srgbClr val="FF0000"/>
                </a:solidFill>
              </a:rPr>
              <a:t>dalam</a:t>
            </a:r>
            <a:r>
              <a:rPr lang="en-US" sz="2000" dirty="0" smtClean="0">
                <a:solidFill>
                  <a:srgbClr val="FF0000"/>
                </a:solidFill>
              </a:rPr>
              <a:t> DIPA </a:t>
            </a:r>
            <a:r>
              <a:rPr lang="en-US" sz="2000" dirty="0" err="1" smtClean="0">
                <a:solidFill>
                  <a:srgbClr val="FF0000"/>
                </a:solidFill>
              </a:rPr>
              <a:t>Petikan</a:t>
            </a:r>
            <a:r>
              <a:rPr lang="en-US" sz="2000" dirty="0" smtClean="0">
                <a:solidFill>
                  <a:srgbClr val="FF0000"/>
                </a:solidFill>
              </a:rPr>
              <a:t>, </a:t>
            </a:r>
            <a:r>
              <a:rPr lang="en-US" sz="2000" dirty="0" err="1" smtClean="0">
                <a:solidFill>
                  <a:srgbClr val="FF0000"/>
                </a:solidFill>
              </a:rPr>
              <a:t>tidak</a:t>
            </a:r>
            <a:r>
              <a:rPr lang="en-US" sz="2000" dirty="0" smtClean="0">
                <a:solidFill>
                  <a:srgbClr val="FF0000"/>
                </a:solidFill>
              </a:rPr>
              <a:t> </a:t>
            </a:r>
            <a:r>
              <a:rPr lang="en-US" sz="2000" dirty="0" err="1" smtClean="0">
                <a:solidFill>
                  <a:srgbClr val="FF0000"/>
                </a:solidFill>
              </a:rPr>
              <a:t>ada</a:t>
            </a:r>
            <a:r>
              <a:rPr lang="en-US" sz="2000" dirty="0" smtClean="0">
                <a:solidFill>
                  <a:srgbClr val="FF0000"/>
                </a:solidFill>
              </a:rPr>
              <a:t> </a:t>
            </a:r>
            <a:r>
              <a:rPr lang="en-US" sz="2000" dirty="0" err="1" smtClean="0">
                <a:solidFill>
                  <a:srgbClr val="FF0000"/>
                </a:solidFill>
              </a:rPr>
              <a:t>lagi</a:t>
            </a:r>
            <a:r>
              <a:rPr lang="en-US" sz="2000" dirty="0" smtClean="0">
                <a:solidFill>
                  <a:srgbClr val="FF0000"/>
                </a:solidFill>
              </a:rPr>
              <a:t> DIPA </a:t>
            </a:r>
            <a:r>
              <a:rPr lang="en-US" sz="2000" dirty="0" err="1" smtClean="0">
                <a:solidFill>
                  <a:srgbClr val="FF0000"/>
                </a:solidFill>
              </a:rPr>
              <a:t>Pusat</a:t>
            </a:r>
            <a:r>
              <a:rPr lang="en-US" sz="2000" dirty="0" smtClean="0">
                <a:solidFill>
                  <a:srgbClr val="FF0000"/>
                </a:solidFill>
              </a:rPr>
              <a:t> </a:t>
            </a:r>
            <a:r>
              <a:rPr lang="en-US" sz="2000" dirty="0" err="1" smtClean="0">
                <a:solidFill>
                  <a:srgbClr val="FF0000"/>
                </a:solidFill>
              </a:rPr>
              <a:t>dan</a:t>
            </a:r>
            <a:r>
              <a:rPr lang="en-US" sz="2000" dirty="0" smtClean="0">
                <a:solidFill>
                  <a:srgbClr val="FF0000"/>
                </a:solidFill>
              </a:rPr>
              <a:t> DIPA Daerah</a:t>
            </a:r>
            <a:endParaRPr lang="en-US" sz="2000" dirty="0">
              <a:solidFill>
                <a:srgbClr val="FF0000"/>
              </a:solidFill>
            </a:endParaRPr>
          </a:p>
        </p:txBody>
      </p:sp>
    </p:spTree>
    <p:extLst>
      <p:ext uri="{BB962C8B-B14F-4D97-AF65-F5344CB8AC3E}">
        <p14:creationId xmlns:p14="http://schemas.microsoft.com/office/powerpoint/2010/main" val="225265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17" name="Picture 1" descr="E:\My Work\AKN I\Pengelolaan anggaran kemhan TNI 2019\451642-PEZYQN-621.png"/>
          <p:cNvPicPr>
            <a:picLocks noChangeAspect="1" noChangeArrowheads="1"/>
          </p:cNvPicPr>
          <p:nvPr/>
        </p:nvPicPr>
        <p:blipFill>
          <a:blip r:embed="rId2"/>
          <a:srcRect/>
          <a:stretch>
            <a:fillRect/>
          </a:stretch>
        </p:blipFill>
        <p:spPr bwMode="auto">
          <a:xfrm>
            <a:off x="2389" y="-35592"/>
            <a:ext cx="12189611" cy="6858000"/>
          </a:xfrm>
          <a:prstGeom prst="rect">
            <a:avLst/>
          </a:prstGeom>
          <a:noFill/>
        </p:spPr>
      </p:pic>
      <p:pic>
        <p:nvPicPr>
          <p:cNvPr id="16" name="Picture 1" descr="E:\My Work\AKN I\Pengelolaan anggaran kemhan TNI 2019\906.png"/>
          <p:cNvPicPr>
            <a:picLocks noChangeAspect="1" noChangeArrowheads="1"/>
          </p:cNvPicPr>
          <p:nvPr/>
        </p:nvPicPr>
        <p:blipFill>
          <a:blip r:embed="rId3"/>
          <a:srcRect/>
          <a:stretch>
            <a:fillRect/>
          </a:stretch>
        </p:blipFill>
        <p:spPr bwMode="auto">
          <a:xfrm>
            <a:off x="0" y="45573"/>
            <a:ext cx="12192000" cy="6852176"/>
          </a:xfrm>
          <a:prstGeom prst="rect">
            <a:avLst/>
          </a:prstGeom>
          <a:noFill/>
        </p:spPr>
      </p:pic>
      <p:sp>
        <p:nvSpPr>
          <p:cNvPr id="2" name="Title 1"/>
          <p:cNvSpPr>
            <a:spLocks noGrp="1"/>
          </p:cNvSpPr>
          <p:nvPr>
            <p:ph type="title"/>
          </p:nvPr>
        </p:nvSpPr>
        <p:spPr>
          <a:xfrm>
            <a:off x="-18143" y="1"/>
            <a:ext cx="12192000" cy="841828"/>
          </a:xfrm>
          <a:solidFill>
            <a:schemeClr val="tx1">
              <a:lumMod val="95000"/>
              <a:lumOff val="5000"/>
            </a:schemeClr>
          </a:solidFill>
          <a:ln>
            <a:solidFill>
              <a:schemeClr val="tx1"/>
            </a:solidFill>
          </a:ln>
        </p:spPr>
        <p:txBody>
          <a:bodyPr>
            <a:normAutofit/>
          </a:bodyPr>
          <a:lstStyle/>
          <a:p>
            <a:pPr algn="just"/>
            <a:r>
              <a:rPr lang="en-US" sz="2800" b="1" dirty="0" smtClean="0">
                <a:solidFill>
                  <a:schemeClr val="bg1"/>
                </a:solidFill>
                <a:latin typeface="+mn-lt"/>
              </a:rPr>
              <a:t>	2. </a:t>
            </a:r>
            <a:r>
              <a:rPr lang="en-US" sz="2800" b="1" dirty="0" err="1" smtClean="0">
                <a:solidFill>
                  <a:schemeClr val="bg1"/>
                </a:solidFill>
                <a:latin typeface="+mn-lt"/>
              </a:rPr>
              <a:t>Pejabat</a:t>
            </a:r>
            <a:r>
              <a:rPr lang="en-US" sz="2800" b="1" dirty="0" smtClean="0">
                <a:solidFill>
                  <a:schemeClr val="bg1"/>
                </a:solidFill>
                <a:latin typeface="+mn-lt"/>
              </a:rPr>
              <a:t> </a:t>
            </a:r>
            <a:r>
              <a:rPr lang="en-US" sz="2800" b="1" dirty="0" err="1" smtClean="0">
                <a:solidFill>
                  <a:schemeClr val="bg1"/>
                </a:solidFill>
                <a:latin typeface="+mn-lt"/>
              </a:rPr>
              <a:t>Perbendaharaan</a:t>
            </a:r>
            <a:endParaRPr lang="en-US" sz="2800" b="1" dirty="0">
              <a:solidFill>
                <a:schemeClr val="bg1"/>
              </a:solidFill>
              <a:latin typeface="+mn-lt"/>
            </a:endParaRPr>
          </a:p>
        </p:txBody>
      </p:sp>
      <p:sp>
        <p:nvSpPr>
          <p:cNvPr id="4" name="Rectangle 3"/>
          <p:cNvSpPr/>
          <p:nvPr/>
        </p:nvSpPr>
        <p:spPr>
          <a:xfrm>
            <a:off x="10559142" y="-1587"/>
            <a:ext cx="812800" cy="84329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382828" y="1"/>
            <a:ext cx="812800" cy="84329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889999" y="-3969"/>
            <a:ext cx="812800" cy="84329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746342" y="-2381"/>
            <a:ext cx="812800" cy="84329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253513" y="2383"/>
            <a:ext cx="812800" cy="84329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77199" y="3971"/>
            <a:ext cx="812800" cy="84329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flipV="1">
            <a:off x="-18143" y="2383"/>
            <a:ext cx="587829" cy="534646"/>
          </a:xfrm>
          <a:prstGeom prst="rtTriangle">
            <a:avLst/>
          </a:prstGeom>
          <a:solidFill>
            <a:schemeClr val="accent6">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p:cNvSpPr/>
          <p:nvPr/>
        </p:nvSpPr>
        <p:spPr>
          <a:xfrm flipH="1">
            <a:off x="-2" y="2384"/>
            <a:ext cx="569687" cy="534646"/>
          </a:xfrm>
          <a:prstGeom prst="rtTriangle">
            <a:avLst/>
          </a:prstGeom>
          <a:solidFill>
            <a:schemeClr val="tx1"/>
          </a:solid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p:cNvGraphicFramePr>
            <a:graphicFrameLocks noGrp="1"/>
          </p:cNvGraphicFramePr>
          <p:nvPr>
            <p:extLst>
              <p:ext uri="{D42A27DB-BD31-4B8C-83A1-F6EECF244321}">
                <p14:modId xmlns:p14="http://schemas.microsoft.com/office/powerpoint/2010/main" val="1748598091"/>
              </p:ext>
            </p:extLst>
          </p:nvPr>
        </p:nvGraphicFramePr>
        <p:xfrm>
          <a:off x="154215" y="1349116"/>
          <a:ext cx="11892642" cy="3870960"/>
        </p:xfrm>
        <a:graphic>
          <a:graphicData uri="http://schemas.openxmlformats.org/drawingml/2006/table">
            <a:tbl>
              <a:tblPr firstRow="1" bandRow="1">
                <a:tableStyleId>{5C22544A-7EE6-4342-B048-85BDC9FD1C3A}</a:tableStyleId>
              </a:tblPr>
              <a:tblGrid>
                <a:gridCol w="615844">
                  <a:extLst>
                    <a:ext uri="{9D8B030D-6E8A-4147-A177-3AD203B41FA5}">
                      <a16:colId xmlns="" xmlns:a16="http://schemas.microsoft.com/office/drawing/2014/main" val="365376176"/>
                    </a:ext>
                  </a:extLst>
                </a:gridCol>
                <a:gridCol w="1374947">
                  <a:extLst>
                    <a:ext uri="{9D8B030D-6E8A-4147-A177-3AD203B41FA5}">
                      <a16:colId xmlns="" xmlns:a16="http://schemas.microsoft.com/office/drawing/2014/main" val="1165434413"/>
                    </a:ext>
                  </a:extLst>
                </a:gridCol>
                <a:gridCol w="5218846">
                  <a:extLst>
                    <a:ext uri="{9D8B030D-6E8A-4147-A177-3AD203B41FA5}">
                      <a16:colId xmlns="" xmlns:a16="http://schemas.microsoft.com/office/drawing/2014/main" val="1537969679"/>
                    </a:ext>
                  </a:extLst>
                </a:gridCol>
                <a:gridCol w="4683005">
                  <a:extLst>
                    <a:ext uri="{9D8B030D-6E8A-4147-A177-3AD203B41FA5}">
                      <a16:colId xmlns="" xmlns:a16="http://schemas.microsoft.com/office/drawing/2014/main" val="414321270"/>
                    </a:ext>
                  </a:extLst>
                </a:gridCol>
              </a:tblGrid>
              <a:tr h="370840">
                <a:tc>
                  <a:txBody>
                    <a:bodyPr/>
                    <a:lstStyle/>
                    <a:p>
                      <a:pPr algn="ctr"/>
                      <a:r>
                        <a:rPr lang="en-US" sz="2000" b="1" dirty="0" smtClean="0">
                          <a:latin typeface="+mn-lt"/>
                        </a:rPr>
                        <a:t>No.</a:t>
                      </a:r>
                      <a:endParaRPr lang="en-US" sz="2000" b="1" dirty="0">
                        <a:latin typeface="+mn-lt"/>
                      </a:endParaRPr>
                    </a:p>
                  </a:txBody>
                  <a:tcPr>
                    <a:solidFill>
                      <a:schemeClr val="accent5">
                        <a:lumMod val="50000"/>
                      </a:schemeClr>
                    </a:solidFill>
                  </a:tcPr>
                </a:tc>
                <a:tc>
                  <a:txBody>
                    <a:bodyPr/>
                    <a:lstStyle/>
                    <a:p>
                      <a:pPr algn="ctr"/>
                      <a:r>
                        <a:rPr lang="en-US" sz="2000" b="1" dirty="0" err="1" smtClean="0">
                          <a:latin typeface="+mn-lt"/>
                        </a:rPr>
                        <a:t>Perbedaan</a:t>
                      </a:r>
                      <a:endParaRPr lang="en-US" sz="2000" b="1" dirty="0">
                        <a:latin typeface="+mn-lt"/>
                      </a:endParaRPr>
                    </a:p>
                  </a:txBody>
                  <a:tcPr>
                    <a:solidFill>
                      <a:schemeClr val="accent5">
                        <a:lumMod val="50000"/>
                      </a:schemeClr>
                    </a:solidFill>
                  </a:tcPr>
                </a:tc>
                <a:tc>
                  <a:txBody>
                    <a:bodyPr/>
                    <a:lstStyle/>
                    <a:p>
                      <a:pPr algn="ctr"/>
                      <a:r>
                        <a:rPr lang="en-US" sz="2000" b="1" dirty="0" smtClean="0">
                          <a:latin typeface="+mn-lt"/>
                        </a:rPr>
                        <a:t>PBM</a:t>
                      </a:r>
                      <a:endParaRPr lang="en-US" sz="2000" b="1" dirty="0">
                        <a:latin typeface="+mn-lt"/>
                      </a:endParaRPr>
                    </a:p>
                  </a:txBody>
                  <a:tcPr>
                    <a:solidFill>
                      <a:schemeClr val="accent5">
                        <a:lumMod val="50000"/>
                      </a:schemeClr>
                    </a:solidFill>
                  </a:tcPr>
                </a:tc>
                <a:tc>
                  <a:txBody>
                    <a:bodyPr/>
                    <a:lstStyle/>
                    <a:p>
                      <a:pPr algn="ctr"/>
                      <a:r>
                        <a:rPr lang="en-US" sz="2000" b="1" dirty="0" smtClean="0">
                          <a:latin typeface="+mn-lt"/>
                        </a:rPr>
                        <a:t>PMK</a:t>
                      </a:r>
                      <a:endParaRPr lang="en-US" sz="2000" b="1" dirty="0">
                        <a:latin typeface="+mn-lt"/>
                      </a:endParaRPr>
                    </a:p>
                  </a:txBody>
                  <a:tcPr>
                    <a:solidFill>
                      <a:schemeClr val="accent5">
                        <a:lumMod val="50000"/>
                      </a:schemeClr>
                    </a:solidFill>
                  </a:tcPr>
                </a:tc>
                <a:extLst>
                  <a:ext uri="{0D108BD9-81ED-4DB2-BD59-A6C34878D82A}">
                    <a16:rowId xmlns="" xmlns:a16="http://schemas.microsoft.com/office/drawing/2014/main" val="2321559228"/>
                  </a:ext>
                </a:extLst>
              </a:tr>
              <a:tr h="960120">
                <a:tc>
                  <a:txBody>
                    <a:bodyPr/>
                    <a:lstStyle/>
                    <a:p>
                      <a:pPr algn="ctr"/>
                      <a:r>
                        <a:rPr lang="en-US" sz="1800" b="0" dirty="0" smtClean="0">
                          <a:latin typeface="+mn-lt"/>
                        </a:rPr>
                        <a:t>1</a:t>
                      </a:r>
                      <a:endParaRPr lang="en-US" sz="1800" b="0" dirty="0">
                        <a:latin typeface="+mn-lt"/>
                      </a:endParaRPr>
                    </a:p>
                  </a:txBody>
                  <a:tcPr>
                    <a:solidFill>
                      <a:schemeClr val="accent1">
                        <a:lumMod val="20000"/>
                        <a:lumOff val="80000"/>
                      </a:schemeClr>
                    </a:solidFill>
                  </a:tcPr>
                </a:tc>
                <a:tc>
                  <a:txBody>
                    <a:bodyPr/>
                    <a:lstStyle/>
                    <a:p>
                      <a:pPr algn="just"/>
                      <a:r>
                        <a:rPr lang="en-US" sz="1800" b="0" dirty="0" smtClean="0">
                          <a:latin typeface="+mn-lt"/>
                        </a:rPr>
                        <a:t>KPA</a:t>
                      </a:r>
                      <a:endParaRPr lang="en-US" sz="1800" b="0" dirty="0">
                        <a:latin typeface="+mn-lt"/>
                      </a:endParaRPr>
                    </a:p>
                  </a:txBody>
                  <a:tcPr>
                    <a:solidFill>
                      <a:schemeClr val="accent1">
                        <a:lumMod val="20000"/>
                        <a:lumOff val="80000"/>
                      </a:schemeClr>
                    </a:solidFill>
                  </a:tcPr>
                </a:tc>
                <a:tc>
                  <a:txBody>
                    <a:bodyPr/>
                    <a:lstStyle/>
                    <a:p>
                      <a:pPr marL="0" indent="0" algn="just">
                        <a:buFont typeface="+mj-lt"/>
                        <a:buNone/>
                      </a:pPr>
                      <a:r>
                        <a:rPr lang="en-US" sz="1800" b="0" dirty="0" smtClean="0">
                          <a:latin typeface="+mn-lt"/>
                        </a:rPr>
                        <a:t>PA</a:t>
                      </a:r>
                      <a:r>
                        <a:rPr lang="en-US" sz="1800" b="0" baseline="0" dirty="0" smtClean="0">
                          <a:latin typeface="+mn-lt"/>
                        </a:rPr>
                        <a:t> </a:t>
                      </a:r>
                      <a:r>
                        <a:rPr lang="en-US" sz="1800" b="0" baseline="0" dirty="0" err="1" smtClean="0">
                          <a:latin typeface="+mn-lt"/>
                        </a:rPr>
                        <a:t>menunjuk</a:t>
                      </a:r>
                      <a:r>
                        <a:rPr lang="en-US" sz="1800" b="0" baseline="0" dirty="0" smtClean="0">
                          <a:latin typeface="+mn-lt"/>
                        </a:rPr>
                        <a:t> KPA DIPA </a:t>
                      </a:r>
                      <a:r>
                        <a:rPr lang="en-US" sz="1800" b="0" baseline="0" dirty="0" err="1" smtClean="0">
                          <a:latin typeface="+mn-lt"/>
                        </a:rPr>
                        <a:t>Satker</a:t>
                      </a:r>
                      <a:r>
                        <a:rPr lang="en-US" sz="1800" b="0" baseline="0" dirty="0" smtClean="0">
                          <a:latin typeface="+mn-lt"/>
                        </a:rPr>
                        <a:t> </a:t>
                      </a:r>
                      <a:r>
                        <a:rPr lang="en-US" sz="1800" b="0" baseline="0" dirty="0" err="1" smtClean="0">
                          <a:latin typeface="+mn-lt"/>
                        </a:rPr>
                        <a:t>Pusat</a:t>
                      </a:r>
                      <a:r>
                        <a:rPr lang="en-US" sz="1800" b="0" baseline="0" dirty="0" smtClean="0">
                          <a:latin typeface="+mn-lt"/>
                        </a:rPr>
                        <a:t> </a:t>
                      </a:r>
                      <a:r>
                        <a:rPr lang="en-US" sz="1800" b="0" baseline="0" dirty="0" err="1" smtClean="0">
                          <a:latin typeface="+mn-lt"/>
                        </a:rPr>
                        <a:t>dan</a:t>
                      </a:r>
                      <a:r>
                        <a:rPr lang="en-US" sz="1800" b="0" baseline="0" dirty="0" smtClean="0">
                          <a:latin typeface="+mn-lt"/>
                        </a:rPr>
                        <a:t> DIPA </a:t>
                      </a:r>
                      <a:r>
                        <a:rPr lang="en-US" sz="1800" b="0" baseline="0" dirty="0" err="1" smtClean="0">
                          <a:latin typeface="+mn-lt"/>
                        </a:rPr>
                        <a:t>Satker</a:t>
                      </a:r>
                      <a:r>
                        <a:rPr lang="en-US" sz="1800" b="0" baseline="0" dirty="0" smtClean="0">
                          <a:latin typeface="+mn-lt"/>
                        </a:rPr>
                        <a:t> Daerah. KPA DIPA </a:t>
                      </a:r>
                      <a:r>
                        <a:rPr lang="en-US" sz="1800" b="0" baseline="0" dirty="0" err="1" smtClean="0">
                          <a:latin typeface="+mn-lt"/>
                        </a:rPr>
                        <a:t>Satker</a:t>
                      </a:r>
                      <a:r>
                        <a:rPr lang="en-US" sz="1800" b="0" baseline="0" dirty="0" smtClean="0">
                          <a:latin typeface="+mn-lt"/>
                        </a:rPr>
                        <a:t> </a:t>
                      </a:r>
                      <a:r>
                        <a:rPr lang="id-ID" sz="1800" b="0" baseline="0" dirty="0" smtClean="0">
                          <a:latin typeface="+mn-lt"/>
                        </a:rPr>
                        <a:t>Pusat</a:t>
                      </a:r>
                      <a:r>
                        <a:rPr lang="en-US" sz="1800" b="0" baseline="0" dirty="0" smtClean="0">
                          <a:latin typeface="+mn-lt"/>
                        </a:rPr>
                        <a:t> </a:t>
                      </a:r>
                      <a:r>
                        <a:rPr lang="en-US" sz="1800" b="0" baseline="0" dirty="0" err="1" smtClean="0">
                          <a:latin typeface="+mn-lt"/>
                        </a:rPr>
                        <a:t>terdiri</a:t>
                      </a:r>
                      <a:r>
                        <a:rPr lang="en-US" sz="1800" b="0" baseline="0" dirty="0" smtClean="0">
                          <a:latin typeface="+mn-lt"/>
                        </a:rPr>
                        <a:t> </a:t>
                      </a:r>
                      <a:r>
                        <a:rPr lang="en-US" sz="1800" b="0" baseline="0" dirty="0" err="1" smtClean="0">
                          <a:latin typeface="+mn-lt"/>
                        </a:rPr>
                        <a:t>dari</a:t>
                      </a:r>
                      <a:r>
                        <a:rPr lang="en-US" sz="1800" b="0" baseline="0" dirty="0" smtClean="0">
                          <a:latin typeface="+mn-lt"/>
                        </a:rPr>
                        <a:t>:</a:t>
                      </a:r>
                    </a:p>
                    <a:p>
                      <a:pPr marL="342900" lvl="0" indent="-342900" algn="just">
                        <a:buFont typeface="+mj-lt"/>
                        <a:buAutoNum type="alphaLcPeriod"/>
                      </a:pPr>
                      <a:r>
                        <a:rPr lang="en-US" sz="1800" b="0" baseline="0" dirty="0" err="1" smtClean="0">
                          <a:latin typeface="+mn-lt"/>
                        </a:rPr>
                        <a:t>Sekjen</a:t>
                      </a:r>
                      <a:r>
                        <a:rPr lang="en-US" sz="1800" b="0" baseline="0" dirty="0" smtClean="0">
                          <a:latin typeface="+mn-lt"/>
                        </a:rPr>
                        <a:t> </a:t>
                      </a:r>
                      <a:r>
                        <a:rPr lang="en-US" sz="1800" b="0" baseline="0" dirty="0" err="1" smtClean="0">
                          <a:latin typeface="+mn-lt"/>
                        </a:rPr>
                        <a:t>Kemhan</a:t>
                      </a:r>
                      <a:r>
                        <a:rPr lang="en-US" sz="1800" b="0" baseline="0" dirty="0" smtClean="0">
                          <a:latin typeface="+mn-lt"/>
                        </a:rPr>
                        <a:t> </a:t>
                      </a:r>
                      <a:r>
                        <a:rPr lang="en-US" sz="1800" b="0" baseline="0" dirty="0" err="1" smtClean="0">
                          <a:latin typeface="+mn-lt"/>
                        </a:rPr>
                        <a:t>sebagai</a:t>
                      </a:r>
                      <a:r>
                        <a:rPr lang="en-US" sz="1800" b="0" baseline="0" dirty="0" smtClean="0">
                          <a:latin typeface="+mn-lt"/>
                        </a:rPr>
                        <a:t> KPA </a:t>
                      </a:r>
                      <a:r>
                        <a:rPr lang="en-US" sz="1800" b="0" baseline="0" dirty="0" err="1" smtClean="0">
                          <a:latin typeface="+mn-lt"/>
                        </a:rPr>
                        <a:t>pada</a:t>
                      </a:r>
                      <a:r>
                        <a:rPr lang="en-US" sz="1800" b="0" baseline="0" dirty="0" smtClean="0">
                          <a:latin typeface="+mn-lt"/>
                        </a:rPr>
                        <a:t> </a:t>
                      </a:r>
                      <a:r>
                        <a:rPr lang="en-US" sz="1800" b="0" baseline="0" dirty="0" err="1" smtClean="0">
                          <a:latin typeface="+mn-lt"/>
                        </a:rPr>
                        <a:t>Satker</a:t>
                      </a:r>
                      <a:r>
                        <a:rPr lang="en-US" sz="1800" b="0" baseline="0" dirty="0" smtClean="0">
                          <a:latin typeface="+mn-lt"/>
                        </a:rPr>
                        <a:t> </a:t>
                      </a:r>
                      <a:r>
                        <a:rPr lang="en-US" sz="1800" b="0" baseline="0" dirty="0" err="1" smtClean="0">
                          <a:latin typeface="+mn-lt"/>
                        </a:rPr>
                        <a:t>Kemhan</a:t>
                      </a:r>
                      <a:r>
                        <a:rPr lang="en-US" sz="1800" b="0" baseline="0" dirty="0" smtClean="0">
                          <a:latin typeface="+mn-lt"/>
                        </a:rPr>
                        <a:t>;</a:t>
                      </a:r>
                    </a:p>
                    <a:p>
                      <a:pPr marL="342900" lvl="0" indent="-342900" algn="just">
                        <a:buFont typeface="+mj-lt"/>
                        <a:buAutoNum type="alphaLcPeriod"/>
                      </a:pPr>
                      <a:r>
                        <a:rPr lang="en-US" sz="1800" b="0" baseline="0" dirty="0" err="1" smtClean="0">
                          <a:latin typeface="+mn-lt"/>
                        </a:rPr>
                        <a:t>Paglima</a:t>
                      </a:r>
                      <a:r>
                        <a:rPr lang="en-US" sz="1800" b="0" baseline="0" dirty="0" smtClean="0">
                          <a:latin typeface="+mn-lt"/>
                        </a:rPr>
                        <a:t> TNI </a:t>
                      </a:r>
                      <a:r>
                        <a:rPr lang="en-US" sz="1800" b="0" baseline="0" dirty="0" err="1" smtClean="0">
                          <a:latin typeface="+mn-lt"/>
                        </a:rPr>
                        <a:t>sebagai</a:t>
                      </a:r>
                      <a:r>
                        <a:rPr lang="en-US" sz="1800" b="0" baseline="0" dirty="0" smtClean="0">
                          <a:latin typeface="+mn-lt"/>
                        </a:rPr>
                        <a:t> KPA </a:t>
                      </a:r>
                      <a:r>
                        <a:rPr lang="en-US" sz="1800" b="0" baseline="0" dirty="0" err="1" smtClean="0">
                          <a:latin typeface="+mn-lt"/>
                        </a:rPr>
                        <a:t>pada</a:t>
                      </a:r>
                      <a:r>
                        <a:rPr lang="en-US" sz="1800" b="0" baseline="0" dirty="0" smtClean="0">
                          <a:latin typeface="+mn-lt"/>
                        </a:rPr>
                        <a:t> </a:t>
                      </a:r>
                      <a:r>
                        <a:rPr lang="en-US" sz="1800" b="0" baseline="0" dirty="0" err="1" smtClean="0">
                          <a:latin typeface="+mn-lt"/>
                        </a:rPr>
                        <a:t>Satker</a:t>
                      </a:r>
                      <a:r>
                        <a:rPr lang="en-US" sz="1800" b="0" baseline="0" dirty="0" smtClean="0">
                          <a:latin typeface="+mn-lt"/>
                        </a:rPr>
                        <a:t> </a:t>
                      </a:r>
                      <a:r>
                        <a:rPr lang="en-US" sz="1800" b="0" baseline="0" dirty="0" err="1" smtClean="0">
                          <a:latin typeface="+mn-lt"/>
                        </a:rPr>
                        <a:t>Mabes</a:t>
                      </a:r>
                      <a:r>
                        <a:rPr lang="en-US" sz="1800" b="0" baseline="0" dirty="0" smtClean="0">
                          <a:latin typeface="+mn-lt"/>
                        </a:rPr>
                        <a:t> TNI;</a:t>
                      </a:r>
                    </a:p>
                    <a:p>
                      <a:pPr marL="342900" lvl="0" indent="-342900" algn="just">
                        <a:buFont typeface="+mj-lt"/>
                        <a:buAutoNum type="alphaLcPeriod"/>
                      </a:pPr>
                      <a:r>
                        <a:rPr lang="en-US" sz="1800" b="0" baseline="0" dirty="0" err="1" smtClean="0">
                          <a:latin typeface="+mn-lt"/>
                        </a:rPr>
                        <a:t>Kasad</a:t>
                      </a:r>
                      <a:r>
                        <a:rPr lang="en-US" sz="1800" b="0" baseline="0" dirty="0" smtClean="0">
                          <a:latin typeface="+mn-lt"/>
                        </a:rPr>
                        <a:t> </a:t>
                      </a:r>
                      <a:r>
                        <a:rPr lang="en-US" sz="1800" b="0" baseline="0" dirty="0" err="1" smtClean="0">
                          <a:latin typeface="+mn-lt"/>
                        </a:rPr>
                        <a:t>sebagai</a:t>
                      </a:r>
                      <a:r>
                        <a:rPr lang="en-US" sz="1800" b="0" baseline="0" dirty="0" smtClean="0">
                          <a:latin typeface="+mn-lt"/>
                        </a:rPr>
                        <a:t> KPA </a:t>
                      </a:r>
                      <a:r>
                        <a:rPr lang="en-US" sz="1800" b="0" baseline="0" dirty="0" err="1" smtClean="0">
                          <a:latin typeface="+mn-lt"/>
                        </a:rPr>
                        <a:t>pada</a:t>
                      </a:r>
                      <a:r>
                        <a:rPr lang="en-US" sz="1800" b="0" baseline="0" dirty="0" smtClean="0">
                          <a:latin typeface="+mn-lt"/>
                        </a:rPr>
                        <a:t> </a:t>
                      </a:r>
                      <a:r>
                        <a:rPr lang="en-US" sz="1800" b="0" baseline="0" dirty="0" err="1" smtClean="0">
                          <a:latin typeface="+mn-lt"/>
                        </a:rPr>
                        <a:t>Satker</a:t>
                      </a:r>
                      <a:r>
                        <a:rPr lang="en-US" sz="1800" b="0" baseline="0" dirty="0" smtClean="0">
                          <a:latin typeface="+mn-lt"/>
                        </a:rPr>
                        <a:t> TNI AD; </a:t>
                      </a:r>
                    </a:p>
                    <a:p>
                      <a:pPr marL="342900" lvl="0" indent="-342900" algn="just">
                        <a:buFont typeface="+mj-lt"/>
                        <a:buAutoNum type="alphaLcPeriod"/>
                      </a:pPr>
                      <a:r>
                        <a:rPr lang="en-US" sz="1800" b="0" baseline="0" dirty="0" err="1" smtClean="0">
                          <a:latin typeface="+mn-lt"/>
                        </a:rPr>
                        <a:t>Kasal</a:t>
                      </a:r>
                      <a:r>
                        <a:rPr lang="en-US" sz="1800" b="0" baseline="0" dirty="0" smtClean="0">
                          <a:latin typeface="+mn-lt"/>
                        </a:rPr>
                        <a:t> </a:t>
                      </a:r>
                      <a:r>
                        <a:rPr lang="en-US" sz="1800" b="0" baseline="0" dirty="0" err="1" smtClean="0">
                          <a:latin typeface="+mn-lt"/>
                        </a:rPr>
                        <a:t>sebagai</a:t>
                      </a:r>
                      <a:r>
                        <a:rPr lang="en-US" sz="1800" b="0" baseline="0" dirty="0" smtClean="0">
                          <a:latin typeface="+mn-lt"/>
                        </a:rPr>
                        <a:t> KPA </a:t>
                      </a:r>
                      <a:r>
                        <a:rPr lang="en-US" sz="1800" b="0" baseline="0" dirty="0" err="1" smtClean="0">
                          <a:latin typeface="+mn-lt"/>
                        </a:rPr>
                        <a:t>pada</a:t>
                      </a:r>
                      <a:r>
                        <a:rPr lang="en-US" sz="1800" b="0" baseline="0" dirty="0" smtClean="0">
                          <a:latin typeface="+mn-lt"/>
                        </a:rPr>
                        <a:t> </a:t>
                      </a:r>
                      <a:r>
                        <a:rPr lang="en-US" sz="1800" b="0" baseline="0" dirty="0" err="1" smtClean="0">
                          <a:latin typeface="+mn-lt"/>
                        </a:rPr>
                        <a:t>Satker</a:t>
                      </a:r>
                      <a:r>
                        <a:rPr lang="en-US" sz="1800" b="0" baseline="0" dirty="0" smtClean="0">
                          <a:latin typeface="+mn-lt"/>
                        </a:rPr>
                        <a:t> TNI AL;</a:t>
                      </a:r>
                    </a:p>
                    <a:p>
                      <a:pPr marL="342900" lvl="0" indent="-342900" algn="just">
                        <a:buFont typeface="+mj-lt"/>
                        <a:buAutoNum type="alphaLcPeriod"/>
                      </a:pPr>
                      <a:r>
                        <a:rPr lang="en-US" sz="1800" b="0" baseline="0" dirty="0" err="1" smtClean="0">
                          <a:latin typeface="+mn-lt"/>
                        </a:rPr>
                        <a:t>Kasau</a:t>
                      </a:r>
                      <a:r>
                        <a:rPr lang="en-US" sz="1800" b="0" baseline="0" dirty="0" smtClean="0">
                          <a:latin typeface="+mn-lt"/>
                        </a:rPr>
                        <a:t> </a:t>
                      </a:r>
                      <a:r>
                        <a:rPr lang="en-US" sz="1800" b="0" baseline="0" dirty="0" err="1" smtClean="0">
                          <a:latin typeface="+mn-lt"/>
                        </a:rPr>
                        <a:t>sebagai</a:t>
                      </a:r>
                      <a:r>
                        <a:rPr lang="en-US" sz="1800" b="0" baseline="0" dirty="0" smtClean="0">
                          <a:latin typeface="+mn-lt"/>
                        </a:rPr>
                        <a:t> KPA </a:t>
                      </a:r>
                      <a:r>
                        <a:rPr lang="en-US" sz="1800" b="0" baseline="0" dirty="0" err="1" smtClean="0">
                          <a:latin typeface="+mn-lt"/>
                        </a:rPr>
                        <a:t>pada</a:t>
                      </a:r>
                      <a:r>
                        <a:rPr lang="en-US" sz="1800" b="0" baseline="0" dirty="0" smtClean="0">
                          <a:latin typeface="+mn-lt"/>
                        </a:rPr>
                        <a:t> </a:t>
                      </a:r>
                      <a:r>
                        <a:rPr lang="en-US" sz="1800" b="0" baseline="0" dirty="0" err="1" smtClean="0">
                          <a:latin typeface="+mn-lt"/>
                        </a:rPr>
                        <a:t>Satker</a:t>
                      </a:r>
                      <a:r>
                        <a:rPr lang="en-US" sz="1800" b="0" baseline="0" dirty="0" smtClean="0">
                          <a:latin typeface="+mn-lt"/>
                        </a:rPr>
                        <a:t> TNI AU</a:t>
                      </a:r>
                    </a:p>
                    <a:p>
                      <a:pPr marL="0" lvl="0" indent="0" algn="just">
                        <a:buFont typeface="+mj-lt"/>
                        <a:buNone/>
                      </a:pPr>
                      <a:r>
                        <a:rPr lang="en-US" sz="1800" b="0" i="1" baseline="0" dirty="0" smtClean="0">
                          <a:solidFill>
                            <a:srgbClr val="C00000"/>
                          </a:solidFill>
                          <a:latin typeface="+mn-lt"/>
                        </a:rPr>
                        <a:t>(</a:t>
                      </a:r>
                      <a:r>
                        <a:rPr lang="en-US" sz="1800" b="0" i="1" baseline="0" dirty="0" err="1" smtClean="0">
                          <a:solidFill>
                            <a:srgbClr val="C00000"/>
                          </a:solidFill>
                          <a:latin typeface="+mn-lt"/>
                        </a:rPr>
                        <a:t>Pasal</a:t>
                      </a:r>
                      <a:r>
                        <a:rPr lang="en-US" sz="1800" b="0" i="1" baseline="0" dirty="0" smtClean="0">
                          <a:solidFill>
                            <a:srgbClr val="C00000"/>
                          </a:solidFill>
                          <a:latin typeface="+mn-lt"/>
                        </a:rPr>
                        <a:t> 5)</a:t>
                      </a:r>
                    </a:p>
                  </a:txBody>
                  <a:tcPr>
                    <a:solidFill>
                      <a:schemeClr val="accent1">
                        <a:lumMod val="20000"/>
                        <a:lumOff val="80000"/>
                      </a:schemeClr>
                    </a:solidFill>
                  </a:tcPr>
                </a:tc>
                <a:tc>
                  <a:txBody>
                    <a:bodyPr/>
                    <a:lstStyle/>
                    <a:p>
                      <a:pPr marL="0" indent="0" algn="just">
                        <a:buFont typeface="+mj-lt"/>
                        <a:buNone/>
                      </a:pPr>
                      <a:r>
                        <a:rPr lang="en-US" sz="1800" b="0" dirty="0" smtClean="0">
                          <a:latin typeface="+mn-lt"/>
                        </a:rPr>
                        <a:t>PA </a:t>
                      </a:r>
                      <a:r>
                        <a:rPr lang="en-US" sz="1800" b="0" dirty="0" err="1" smtClean="0">
                          <a:latin typeface="+mn-lt"/>
                        </a:rPr>
                        <a:t>menunjuk</a:t>
                      </a:r>
                      <a:r>
                        <a:rPr lang="en-US" sz="1800" b="0" dirty="0" smtClean="0">
                          <a:latin typeface="+mn-lt"/>
                        </a:rPr>
                        <a:t>/</a:t>
                      </a:r>
                      <a:r>
                        <a:rPr lang="en-US" sz="1800" b="0" dirty="0" err="1" smtClean="0">
                          <a:latin typeface="+mn-lt"/>
                        </a:rPr>
                        <a:t>menetapkan</a:t>
                      </a:r>
                      <a:r>
                        <a:rPr lang="en-US" sz="1800" b="0" dirty="0" smtClean="0">
                          <a:latin typeface="+mn-lt"/>
                        </a:rPr>
                        <a:t> KPA, yang </a:t>
                      </a:r>
                      <a:r>
                        <a:rPr lang="en-US" sz="1800" b="0" dirty="0" err="1" smtClean="0">
                          <a:latin typeface="+mn-lt"/>
                        </a:rPr>
                        <a:t>terdiri</a:t>
                      </a:r>
                      <a:r>
                        <a:rPr lang="en-US" sz="1800" b="0" baseline="0" dirty="0" smtClean="0">
                          <a:latin typeface="+mn-lt"/>
                        </a:rPr>
                        <a:t> </a:t>
                      </a:r>
                      <a:r>
                        <a:rPr lang="en-US" sz="1800" b="0" baseline="0" dirty="0" err="1" smtClean="0">
                          <a:latin typeface="+mn-lt"/>
                        </a:rPr>
                        <a:t>dari</a:t>
                      </a:r>
                      <a:r>
                        <a:rPr lang="en-US" sz="1800" b="0" baseline="0" dirty="0" smtClean="0">
                          <a:latin typeface="+mn-lt"/>
                        </a:rPr>
                        <a:t> </a:t>
                      </a:r>
                      <a:r>
                        <a:rPr lang="nn-NO" sz="1800" b="0" baseline="0" dirty="0" smtClean="0">
                          <a:latin typeface="+mn-lt"/>
                        </a:rPr>
                        <a:t>Kepala UO dan Kepala Satker, untuk Satker di masing-masing UO</a:t>
                      </a:r>
                      <a:endParaRPr lang="en-US" sz="1800" b="0" dirty="0" smtClean="0">
                        <a:latin typeface="+mn-lt"/>
                      </a:endParaRPr>
                    </a:p>
                    <a:p>
                      <a:pPr marL="0" indent="0" algn="just">
                        <a:buFont typeface="+mj-lt"/>
                        <a:buNone/>
                      </a:pPr>
                      <a:r>
                        <a:rPr lang="en-US" sz="1800" b="0" i="1" dirty="0" smtClean="0">
                          <a:solidFill>
                            <a:srgbClr val="C00000"/>
                          </a:solidFill>
                          <a:latin typeface="+mn-lt"/>
                        </a:rPr>
                        <a:t>(</a:t>
                      </a:r>
                      <a:r>
                        <a:rPr lang="en-US" sz="1800" b="0" i="1" dirty="0" err="1" smtClean="0">
                          <a:solidFill>
                            <a:srgbClr val="C00000"/>
                          </a:solidFill>
                          <a:latin typeface="+mn-lt"/>
                        </a:rPr>
                        <a:t>Pasal</a:t>
                      </a:r>
                      <a:r>
                        <a:rPr lang="en-US" sz="1800" b="0" i="1" dirty="0" smtClean="0">
                          <a:solidFill>
                            <a:srgbClr val="C00000"/>
                          </a:solidFill>
                          <a:latin typeface="+mn-lt"/>
                        </a:rPr>
                        <a:t> 6)</a:t>
                      </a:r>
                      <a:endParaRPr lang="en-US" sz="1800" b="0" i="1" dirty="0">
                        <a:solidFill>
                          <a:srgbClr val="C00000"/>
                        </a:solidFill>
                        <a:latin typeface="+mn-lt"/>
                      </a:endParaRPr>
                    </a:p>
                  </a:txBody>
                  <a:tcPr>
                    <a:solidFill>
                      <a:schemeClr val="accent1">
                        <a:lumMod val="20000"/>
                        <a:lumOff val="80000"/>
                      </a:schemeClr>
                    </a:solidFill>
                  </a:tcPr>
                </a:tc>
                <a:extLst>
                  <a:ext uri="{0D108BD9-81ED-4DB2-BD59-A6C34878D82A}">
                    <a16:rowId xmlns="" xmlns:a16="http://schemas.microsoft.com/office/drawing/2014/main" val="11826385"/>
                  </a:ext>
                </a:extLst>
              </a:tr>
              <a:tr h="807962">
                <a:tc>
                  <a:txBody>
                    <a:bodyPr/>
                    <a:lstStyle/>
                    <a:p>
                      <a:pPr algn="ctr"/>
                      <a:r>
                        <a:rPr lang="en-US" sz="1800" b="0" dirty="0" smtClean="0">
                          <a:latin typeface="+mn-lt"/>
                        </a:rPr>
                        <a:t>2</a:t>
                      </a:r>
                      <a:endParaRPr lang="en-US" sz="1800" b="0" dirty="0">
                        <a:latin typeface="+mn-lt"/>
                      </a:endParaRPr>
                    </a:p>
                  </a:txBody>
                  <a:tcPr>
                    <a:solidFill>
                      <a:schemeClr val="accent1">
                        <a:lumMod val="20000"/>
                        <a:lumOff val="80000"/>
                      </a:schemeClr>
                    </a:solidFill>
                  </a:tcPr>
                </a:tc>
                <a:tc>
                  <a:txBody>
                    <a:bodyPr/>
                    <a:lstStyle/>
                    <a:p>
                      <a:pPr algn="just"/>
                      <a:r>
                        <a:rPr lang="en-US" sz="1800" b="0" dirty="0" smtClean="0">
                          <a:latin typeface="+mn-lt"/>
                        </a:rPr>
                        <a:t>PPSPM</a:t>
                      </a:r>
                      <a:endParaRPr lang="en-US" sz="1800" b="0" dirty="0">
                        <a:latin typeface="+mn-lt"/>
                      </a:endParaRPr>
                    </a:p>
                  </a:txBody>
                  <a:tcPr>
                    <a:solidFill>
                      <a:schemeClr val="accent1">
                        <a:lumMod val="20000"/>
                        <a:lumOff val="80000"/>
                      </a:schemeClr>
                    </a:solidFill>
                  </a:tcPr>
                </a:tc>
                <a:tc>
                  <a:txBody>
                    <a:bodyPr/>
                    <a:lstStyle/>
                    <a:p>
                      <a:pPr marL="0" indent="0" algn="just">
                        <a:buFont typeface="+mj-lt"/>
                        <a:buNone/>
                      </a:pPr>
                      <a:r>
                        <a:rPr lang="en-US" sz="1800" b="0" dirty="0" smtClean="0">
                          <a:latin typeface="+mn-lt"/>
                        </a:rPr>
                        <a:t>PA </a:t>
                      </a:r>
                      <a:r>
                        <a:rPr lang="en-US" sz="1800" b="0" dirty="0" err="1" smtClean="0">
                          <a:latin typeface="+mn-lt"/>
                        </a:rPr>
                        <a:t>menetapkan</a:t>
                      </a:r>
                      <a:r>
                        <a:rPr lang="en-US" sz="1800" b="0" dirty="0" smtClean="0">
                          <a:latin typeface="+mn-lt"/>
                        </a:rPr>
                        <a:t> </a:t>
                      </a:r>
                      <a:r>
                        <a:rPr lang="en-US" sz="1800" b="0" dirty="0" err="1" smtClean="0">
                          <a:latin typeface="+mn-lt"/>
                        </a:rPr>
                        <a:t>pejabat</a:t>
                      </a:r>
                      <a:r>
                        <a:rPr lang="en-US" sz="1800" b="0" dirty="0" smtClean="0">
                          <a:latin typeface="+mn-lt"/>
                        </a:rPr>
                        <a:t> </a:t>
                      </a:r>
                      <a:r>
                        <a:rPr lang="en-US" sz="1800" b="0" dirty="0" err="1" smtClean="0">
                          <a:latin typeface="+mn-lt"/>
                        </a:rPr>
                        <a:t>perbendaharaan</a:t>
                      </a:r>
                      <a:r>
                        <a:rPr lang="en-US" sz="1800" b="0" dirty="0" smtClean="0">
                          <a:latin typeface="+mn-lt"/>
                        </a:rPr>
                        <a:t> </a:t>
                      </a:r>
                      <a:r>
                        <a:rPr lang="en-US" sz="1800" b="0" dirty="0" err="1" smtClean="0">
                          <a:latin typeface="+mn-lt"/>
                        </a:rPr>
                        <a:t>negara</a:t>
                      </a:r>
                      <a:r>
                        <a:rPr lang="en-US" sz="1800" b="0" dirty="0" smtClean="0">
                          <a:latin typeface="+mn-lt"/>
                        </a:rPr>
                        <a:t> </a:t>
                      </a:r>
                      <a:r>
                        <a:rPr lang="en-US" sz="1800" b="0" dirty="0" err="1" smtClean="0">
                          <a:latin typeface="+mn-lt"/>
                        </a:rPr>
                        <a:t>lainnya</a:t>
                      </a:r>
                      <a:r>
                        <a:rPr lang="en-US" sz="1800" b="0" dirty="0" smtClean="0">
                          <a:latin typeface="+mn-lt"/>
                        </a:rPr>
                        <a:t> </a:t>
                      </a:r>
                      <a:r>
                        <a:rPr lang="en-US" sz="1800" b="0" dirty="0" err="1" smtClean="0">
                          <a:latin typeface="+mn-lt"/>
                        </a:rPr>
                        <a:t>meliputi</a:t>
                      </a:r>
                      <a:r>
                        <a:rPr lang="en-US" sz="1800" b="0" dirty="0" smtClean="0">
                          <a:latin typeface="+mn-lt"/>
                        </a:rPr>
                        <a:t> PPK </a:t>
                      </a:r>
                      <a:r>
                        <a:rPr lang="en-US" sz="1800" b="0" dirty="0" err="1" smtClean="0">
                          <a:latin typeface="+mn-lt"/>
                        </a:rPr>
                        <a:t>dan</a:t>
                      </a:r>
                      <a:r>
                        <a:rPr lang="en-US" sz="1800" b="0" dirty="0" smtClean="0">
                          <a:latin typeface="+mn-lt"/>
                        </a:rPr>
                        <a:t> PPSPM</a:t>
                      </a:r>
                    </a:p>
                    <a:p>
                      <a:pPr marL="0" indent="0" algn="just">
                        <a:buFont typeface="+mj-lt"/>
                        <a:buNone/>
                      </a:pPr>
                      <a:r>
                        <a:rPr lang="en-US" sz="1800" b="0" i="1" dirty="0" smtClean="0">
                          <a:solidFill>
                            <a:srgbClr val="C00000"/>
                          </a:solidFill>
                          <a:latin typeface="+mn-lt"/>
                        </a:rPr>
                        <a:t>(</a:t>
                      </a:r>
                      <a:r>
                        <a:rPr lang="en-US" sz="1800" b="0" i="1" dirty="0" err="1" smtClean="0">
                          <a:solidFill>
                            <a:srgbClr val="C00000"/>
                          </a:solidFill>
                          <a:latin typeface="+mn-lt"/>
                        </a:rPr>
                        <a:t>Pasal</a:t>
                      </a:r>
                      <a:r>
                        <a:rPr lang="en-US" sz="1800" b="0" i="1" dirty="0" smtClean="0">
                          <a:solidFill>
                            <a:srgbClr val="C00000"/>
                          </a:solidFill>
                          <a:latin typeface="+mn-lt"/>
                        </a:rPr>
                        <a:t> 5)</a:t>
                      </a:r>
                      <a:endParaRPr lang="en-US" sz="1800" b="0" i="1" dirty="0">
                        <a:solidFill>
                          <a:srgbClr val="C00000"/>
                        </a:solidFill>
                        <a:latin typeface="+mn-lt"/>
                      </a:endParaRPr>
                    </a:p>
                  </a:txBody>
                  <a:tcPr>
                    <a:solidFill>
                      <a:schemeClr val="accent1">
                        <a:lumMod val="20000"/>
                        <a:lumOff val="80000"/>
                      </a:schemeClr>
                    </a:solidFill>
                  </a:tcPr>
                </a:tc>
                <a:tc>
                  <a:txBody>
                    <a:bodyPr/>
                    <a:lstStyle/>
                    <a:p>
                      <a:pPr marL="0" indent="0" algn="just">
                        <a:buFont typeface="+mj-lt"/>
                        <a:buNone/>
                      </a:pPr>
                      <a:r>
                        <a:rPr lang="es-ES" sz="1800" b="0" i="0" dirty="0" err="1" smtClean="0">
                          <a:latin typeface="+mn-lt"/>
                        </a:rPr>
                        <a:t>Kewenangan</a:t>
                      </a:r>
                      <a:r>
                        <a:rPr lang="es-ES" sz="1800" b="0" i="0" dirty="0" smtClean="0">
                          <a:latin typeface="+mn-lt"/>
                        </a:rPr>
                        <a:t> PA </a:t>
                      </a:r>
                      <a:r>
                        <a:rPr lang="es-ES" sz="1800" b="0" i="0" dirty="0" err="1" smtClean="0">
                          <a:latin typeface="+mn-lt"/>
                        </a:rPr>
                        <a:t>menetapkan</a:t>
                      </a:r>
                      <a:r>
                        <a:rPr lang="es-ES" sz="1800" b="0" i="0" dirty="0" smtClean="0">
                          <a:latin typeface="+mn-lt"/>
                        </a:rPr>
                        <a:t> </a:t>
                      </a:r>
                      <a:r>
                        <a:rPr lang="es-ES" sz="1800" b="0" i="0" dirty="0" err="1" smtClean="0">
                          <a:latin typeface="+mn-lt"/>
                        </a:rPr>
                        <a:t>pejabat</a:t>
                      </a:r>
                      <a:r>
                        <a:rPr lang="es-ES" sz="1800" b="0" i="0" dirty="0" smtClean="0">
                          <a:latin typeface="+mn-lt"/>
                        </a:rPr>
                        <a:t> </a:t>
                      </a:r>
                      <a:r>
                        <a:rPr lang="es-ES" sz="1800" b="0" i="0" dirty="0" err="1" smtClean="0">
                          <a:latin typeface="+mn-lt"/>
                        </a:rPr>
                        <a:t>perbendaharaan</a:t>
                      </a:r>
                      <a:r>
                        <a:rPr lang="es-ES" sz="1800" b="0" i="0" dirty="0" smtClean="0">
                          <a:latin typeface="+mn-lt"/>
                        </a:rPr>
                        <a:t> negara </a:t>
                      </a:r>
                      <a:r>
                        <a:rPr lang="es-ES" sz="1800" b="0" i="0" dirty="0" err="1" smtClean="0">
                          <a:latin typeface="+mn-lt"/>
                        </a:rPr>
                        <a:t>lainnya</a:t>
                      </a:r>
                      <a:r>
                        <a:rPr lang="es-ES" sz="1800" b="0" i="0" dirty="0" smtClean="0">
                          <a:latin typeface="+mn-lt"/>
                        </a:rPr>
                        <a:t> </a:t>
                      </a:r>
                      <a:r>
                        <a:rPr lang="es-ES" sz="1800" b="0" i="0" dirty="0" err="1" smtClean="0">
                          <a:latin typeface="+mn-lt"/>
                        </a:rPr>
                        <a:t>meliputi</a:t>
                      </a:r>
                      <a:r>
                        <a:rPr lang="es-ES" sz="1800" b="0" i="0" dirty="0" smtClean="0">
                          <a:latin typeface="+mn-lt"/>
                        </a:rPr>
                        <a:t> PPK dan PPSPM </a:t>
                      </a:r>
                      <a:r>
                        <a:rPr lang="es-ES" sz="1800" b="0" i="0" dirty="0" err="1" smtClean="0">
                          <a:latin typeface="+mn-lt"/>
                        </a:rPr>
                        <a:t>dilimpahkan</a:t>
                      </a:r>
                      <a:r>
                        <a:rPr lang="es-ES" sz="1800" b="0" i="0" dirty="0" smtClean="0">
                          <a:latin typeface="+mn-lt"/>
                        </a:rPr>
                        <a:t> </a:t>
                      </a:r>
                      <a:r>
                        <a:rPr lang="es-ES" sz="1800" b="0" i="0" dirty="0" err="1" smtClean="0">
                          <a:latin typeface="+mn-lt"/>
                        </a:rPr>
                        <a:t>kepada</a:t>
                      </a:r>
                      <a:r>
                        <a:rPr lang="es-ES" sz="1800" b="0" i="0" dirty="0" smtClean="0">
                          <a:latin typeface="+mn-lt"/>
                        </a:rPr>
                        <a:t> KPA</a:t>
                      </a:r>
                    </a:p>
                    <a:p>
                      <a:pPr marL="0" indent="0" algn="just">
                        <a:buFont typeface="+mj-lt"/>
                        <a:buNone/>
                      </a:pPr>
                      <a:r>
                        <a:rPr lang="es-ES" sz="1800" b="0" i="1" dirty="0" smtClean="0">
                          <a:solidFill>
                            <a:srgbClr val="C00000"/>
                          </a:solidFill>
                          <a:latin typeface="+mn-lt"/>
                        </a:rPr>
                        <a:t>(</a:t>
                      </a:r>
                      <a:r>
                        <a:rPr lang="es-ES" sz="1800" b="0" i="1" dirty="0" err="1" smtClean="0">
                          <a:solidFill>
                            <a:srgbClr val="C00000"/>
                          </a:solidFill>
                          <a:latin typeface="+mn-lt"/>
                        </a:rPr>
                        <a:t>Pasal</a:t>
                      </a:r>
                      <a:r>
                        <a:rPr lang="es-ES" sz="1800" b="0" i="1" dirty="0" smtClean="0">
                          <a:solidFill>
                            <a:srgbClr val="C00000"/>
                          </a:solidFill>
                          <a:latin typeface="+mn-lt"/>
                        </a:rPr>
                        <a:t> 6 dan </a:t>
                      </a:r>
                      <a:r>
                        <a:rPr lang="es-ES" sz="1800" b="0" i="1" dirty="0" err="1" smtClean="0">
                          <a:solidFill>
                            <a:srgbClr val="C00000"/>
                          </a:solidFill>
                          <a:latin typeface="+mn-lt"/>
                        </a:rPr>
                        <a:t>Pasal</a:t>
                      </a:r>
                      <a:r>
                        <a:rPr lang="es-ES" sz="1800" b="0" i="1" dirty="0" smtClean="0">
                          <a:solidFill>
                            <a:srgbClr val="C00000"/>
                          </a:solidFill>
                          <a:latin typeface="+mn-lt"/>
                        </a:rPr>
                        <a:t> 10 </a:t>
                      </a:r>
                      <a:r>
                        <a:rPr lang="es-ES" sz="1800" b="0" i="1" dirty="0" err="1" smtClean="0">
                          <a:solidFill>
                            <a:srgbClr val="C00000"/>
                          </a:solidFill>
                          <a:latin typeface="+mn-lt"/>
                        </a:rPr>
                        <a:t>ayat</a:t>
                      </a:r>
                      <a:r>
                        <a:rPr lang="es-ES" sz="1800" b="0" i="1" dirty="0" smtClean="0">
                          <a:solidFill>
                            <a:srgbClr val="C00000"/>
                          </a:solidFill>
                          <a:latin typeface="+mn-lt"/>
                        </a:rPr>
                        <a:t> (1))</a:t>
                      </a:r>
                      <a:endParaRPr lang="en-US" sz="1800" b="0" i="1" dirty="0">
                        <a:solidFill>
                          <a:srgbClr val="C00000"/>
                        </a:solidFill>
                        <a:latin typeface="+mn-lt"/>
                      </a:endParaRPr>
                    </a:p>
                  </a:txBody>
                  <a:tcPr>
                    <a:solidFill>
                      <a:schemeClr val="accent1">
                        <a:lumMod val="20000"/>
                        <a:lumOff val="80000"/>
                      </a:schemeClr>
                    </a:solidFill>
                  </a:tcPr>
                </a:tc>
                <a:extLst>
                  <a:ext uri="{0D108BD9-81ED-4DB2-BD59-A6C34878D82A}">
                    <a16:rowId xmlns="" xmlns:a16="http://schemas.microsoft.com/office/drawing/2014/main" val="3388380979"/>
                  </a:ext>
                </a:extLst>
              </a:tr>
            </a:tbl>
          </a:graphicData>
        </a:graphic>
      </p:graphicFrame>
      <p:sp>
        <p:nvSpPr>
          <p:cNvPr id="12" name="TextBox 11"/>
          <p:cNvSpPr txBox="1"/>
          <p:nvPr/>
        </p:nvSpPr>
        <p:spPr>
          <a:xfrm>
            <a:off x="154215" y="5721931"/>
            <a:ext cx="11892642" cy="400110"/>
          </a:xfrm>
          <a:prstGeom prst="rect">
            <a:avLst/>
          </a:prstGeom>
          <a:solidFill>
            <a:schemeClr val="accent6">
              <a:lumMod val="20000"/>
              <a:lumOff val="80000"/>
            </a:schemeClr>
          </a:solidFill>
        </p:spPr>
        <p:txBody>
          <a:bodyPr wrap="square" rtlCol="0">
            <a:spAutoFit/>
          </a:bodyPr>
          <a:lstStyle/>
          <a:p>
            <a:pPr algn="just"/>
            <a:r>
              <a:rPr lang="en-US" sz="2000" dirty="0" err="1" smtClean="0">
                <a:solidFill>
                  <a:srgbClr val="FF0000"/>
                </a:solidFill>
              </a:rPr>
              <a:t>Kewenangan</a:t>
            </a:r>
            <a:r>
              <a:rPr lang="en-US" sz="2000" dirty="0" smtClean="0">
                <a:solidFill>
                  <a:srgbClr val="FF0000"/>
                </a:solidFill>
              </a:rPr>
              <a:t> </a:t>
            </a:r>
            <a:r>
              <a:rPr lang="en-US" sz="2000" dirty="0" err="1" smtClean="0">
                <a:solidFill>
                  <a:srgbClr val="FF0000"/>
                </a:solidFill>
              </a:rPr>
              <a:t>pengangkatan</a:t>
            </a:r>
            <a:r>
              <a:rPr lang="en-US" sz="2000" dirty="0" smtClean="0">
                <a:solidFill>
                  <a:srgbClr val="FF0000"/>
                </a:solidFill>
              </a:rPr>
              <a:t> PPSPM </a:t>
            </a:r>
            <a:r>
              <a:rPr lang="en-US" sz="2000" dirty="0" err="1" smtClean="0">
                <a:solidFill>
                  <a:srgbClr val="FF0000"/>
                </a:solidFill>
              </a:rPr>
              <a:t>dilimpahkan</a:t>
            </a:r>
            <a:r>
              <a:rPr lang="en-US" sz="2000" dirty="0" smtClean="0">
                <a:solidFill>
                  <a:srgbClr val="FF0000"/>
                </a:solidFill>
              </a:rPr>
              <a:t> </a:t>
            </a:r>
            <a:r>
              <a:rPr lang="en-US" sz="2000" dirty="0" err="1" smtClean="0">
                <a:solidFill>
                  <a:srgbClr val="FF0000"/>
                </a:solidFill>
              </a:rPr>
              <a:t>kepada</a:t>
            </a:r>
            <a:r>
              <a:rPr lang="en-US" sz="2000" dirty="0" smtClean="0">
                <a:solidFill>
                  <a:srgbClr val="FF0000"/>
                </a:solidFill>
              </a:rPr>
              <a:t> KPA, </a:t>
            </a:r>
            <a:r>
              <a:rPr lang="en-US" sz="2000" dirty="0" err="1" smtClean="0">
                <a:solidFill>
                  <a:srgbClr val="FF0000"/>
                </a:solidFill>
              </a:rPr>
              <a:t>tidak</a:t>
            </a:r>
            <a:r>
              <a:rPr lang="en-US" sz="2000" dirty="0" smtClean="0">
                <a:solidFill>
                  <a:srgbClr val="FF0000"/>
                </a:solidFill>
              </a:rPr>
              <a:t> </a:t>
            </a:r>
            <a:r>
              <a:rPr lang="en-US" sz="2000" dirty="0" err="1" smtClean="0">
                <a:solidFill>
                  <a:srgbClr val="FF0000"/>
                </a:solidFill>
              </a:rPr>
              <a:t>ada</a:t>
            </a:r>
            <a:r>
              <a:rPr lang="en-US" sz="2000" dirty="0" smtClean="0">
                <a:solidFill>
                  <a:srgbClr val="FF0000"/>
                </a:solidFill>
              </a:rPr>
              <a:t> </a:t>
            </a:r>
            <a:r>
              <a:rPr lang="en-US" sz="2000" dirty="0" err="1" smtClean="0">
                <a:solidFill>
                  <a:srgbClr val="FF0000"/>
                </a:solidFill>
              </a:rPr>
              <a:t>lagi</a:t>
            </a:r>
            <a:r>
              <a:rPr lang="en-US" sz="2000" dirty="0" smtClean="0">
                <a:solidFill>
                  <a:srgbClr val="FF0000"/>
                </a:solidFill>
              </a:rPr>
              <a:t> PPSPM DIPA </a:t>
            </a:r>
            <a:r>
              <a:rPr lang="en-US" sz="2000" dirty="0" err="1" smtClean="0">
                <a:solidFill>
                  <a:srgbClr val="FF0000"/>
                </a:solidFill>
              </a:rPr>
              <a:t>Pusat</a:t>
            </a:r>
            <a:r>
              <a:rPr lang="en-US" sz="2000" dirty="0" smtClean="0">
                <a:solidFill>
                  <a:srgbClr val="FF0000"/>
                </a:solidFill>
              </a:rPr>
              <a:t> yang </a:t>
            </a:r>
            <a:r>
              <a:rPr lang="en-US" sz="2000" dirty="0" err="1" smtClean="0">
                <a:solidFill>
                  <a:srgbClr val="FF0000"/>
                </a:solidFill>
              </a:rPr>
              <a:t>diangkat</a:t>
            </a:r>
            <a:r>
              <a:rPr lang="en-US" sz="2000" dirty="0" smtClean="0">
                <a:solidFill>
                  <a:srgbClr val="FF0000"/>
                </a:solidFill>
              </a:rPr>
              <a:t> PA</a:t>
            </a:r>
            <a:endParaRPr lang="en-US" sz="2000" dirty="0">
              <a:solidFill>
                <a:srgbClr val="FF0000"/>
              </a:solidFill>
            </a:endParaRPr>
          </a:p>
        </p:txBody>
      </p:sp>
    </p:spTree>
    <p:extLst>
      <p:ext uri="{BB962C8B-B14F-4D97-AF65-F5344CB8AC3E}">
        <p14:creationId xmlns:p14="http://schemas.microsoft.com/office/powerpoint/2010/main" val="167223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15" name="Picture 1" descr="E:\My Work\AKN I\Pengelolaan anggaran kemhan TNI 2019\451642-PEZYQN-621.png"/>
          <p:cNvPicPr>
            <a:picLocks noChangeAspect="1" noChangeArrowheads="1"/>
          </p:cNvPicPr>
          <p:nvPr/>
        </p:nvPicPr>
        <p:blipFill>
          <a:blip r:embed="rId2"/>
          <a:srcRect/>
          <a:stretch>
            <a:fillRect/>
          </a:stretch>
        </p:blipFill>
        <p:spPr bwMode="auto">
          <a:xfrm>
            <a:off x="2389" y="-35592"/>
            <a:ext cx="12189611" cy="6858000"/>
          </a:xfrm>
          <a:prstGeom prst="rect">
            <a:avLst/>
          </a:prstGeom>
          <a:noFill/>
        </p:spPr>
      </p:pic>
      <p:sp>
        <p:nvSpPr>
          <p:cNvPr id="2" name="Title 1"/>
          <p:cNvSpPr>
            <a:spLocks noGrp="1"/>
          </p:cNvSpPr>
          <p:nvPr>
            <p:ph type="title"/>
          </p:nvPr>
        </p:nvSpPr>
        <p:spPr>
          <a:xfrm>
            <a:off x="-18143" y="1"/>
            <a:ext cx="12192000" cy="841828"/>
          </a:xfrm>
          <a:solidFill>
            <a:schemeClr val="tx1">
              <a:lumMod val="95000"/>
              <a:lumOff val="5000"/>
            </a:schemeClr>
          </a:solidFill>
          <a:ln>
            <a:solidFill>
              <a:schemeClr val="tx1"/>
            </a:solidFill>
          </a:ln>
        </p:spPr>
        <p:txBody>
          <a:bodyPr>
            <a:normAutofit/>
          </a:bodyPr>
          <a:lstStyle/>
          <a:p>
            <a:pPr algn="just"/>
            <a:r>
              <a:rPr lang="en-US" sz="2800" b="1" dirty="0" smtClean="0">
                <a:solidFill>
                  <a:schemeClr val="bg1"/>
                </a:solidFill>
                <a:latin typeface="+mn-lt"/>
              </a:rPr>
              <a:t>	3. </a:t>
            </a:r>
            <a:r>
              <a:rPr lang="en-US" sz="2800" b="1" dirty="0" err="1" smtClean="0">
                <a:solidFill>
                  <a:schemeClr val="bg1"/>
                </a:solidFill>
                <a:latin typeface="+mn-lt"/>
              </a:rPr>
              <a:t>Bendahara</a:t>
            </a:r>
            <a:r>
              <a:rPr lang="en-US" sz="2800" b="1" dirty="0" smtClean="0">
                <a:solidFill>
                  <a:schemeClr val="bg1"/>
                </a:solidFill>
                <a:latin typeface="+mn-lt"/>
              </a:rPr>
              <a:t> </a:t>
            </a:r>
            <a:r>
              <a:rPr lang="en-US" sz="2800" b="1" dirty="0" err="1" smtClean="0">
                <a:solidFill>
                  <a:schemeClr val="bg1"/>
                </a:solidFill>
                <a:latin typeface="+mn-lt"/>
              </a:rPr>
              <a:t>Pengeluaran</a:t>
            </a:r>
            <a:endParaRPr lang="en-US" sz="2800" b="1" dirty="0">
              <a:solidFill>
                <a:schemeClr val="bg1"/>
              </a:solidFill>
              <a:latin typeface="+mn-lt"/>
            </a:endParaRPr>
          </a:p>
        </p:txBody>
      </p:sp>
      <p:sp>
        <p:nvSpPr>
          <p:cNvPr id="4" name="Rectangle 3"/>
          <p:cNvSpPr/>
          <p:nvPr/>
        </p:nvSpPr>
        <p:spPr>
          <a:xfrm>
            <a:off x="10559142" y="-1587"/>
            <a:ext cx="812800" cy="84329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382828" y="1"/>
            <a:ext cx="812800" cy="84329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889999" y="-3969"/>
            <a:ext cx="812800" cy="84329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746342" y="-2381"/>
            <a:ext cx="812800" cy="84329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253513" y="2383"/>
            <a:ext cx="812800" cy="84329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77199" y="3971"/>
            <a:ext cx="812800" cy="84329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flipV="1">
            <a:off x="-18143" y="2383"/>
            <a:ext cx="587829" cy="534646"/>
          </a:xfrm>
          <a:prstGeom prst="rtTriangle">
            <a:avLst/>
          </a:prstGeom>
          <a:solidFill>
            <a:schemeClr val="accent6">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p:cNvSpPr/>
          <p:nvPr/>
        </p:nvSpPr>
        <p:spPr>
          <a:xfrm flipH="1">
            <a:off x="-2" y="2384"/>
            <a:ext cx="569687" cy="534646"/>
          </a:xfrm>
          <a:prstGeom prst="rtTriangle">
            <a:avLst/>
          </a:prstGeom>
          <a:solidFill>
            <a:schemeClr val="tx1"/>
          </a:solid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p:cNvGraphicFramePr>
            <a:graphicFrameLocks noGrp="1"/>
          </p:cNvGraphicFramePr>
          <p:nvPr>
            <p:extLst>
              <p:ext uri="{D42A27DB-BD31-4B8C-83A1-F6EECF244321}">
                <p14:modId xmlns:p14="http://schemas.microsoft.com/office/powerpoint/2010/main" val="599436779"/>
              </p:ext>
            </p:extLst>
          </p:nvPr>
        </p:nvGraphicFramePr>
        <p:xfrm>
          <a:off x="131536" y="877296"/>
          <a:ext cx="11831866" cy="4577080"/>
        </p:xfrm>
        <a:graphic>
          <a:graphicData uri="http://schemas.openxmlformats.org/drawingml/2006/table">
            <a:tbl>
              <a:tblPr firstRow="1" bandRow="1">
                <a:tableStyleId>{5C22544A-7EE6-4342-B048-85BDC9FD1C3A}</a:tableStyleId>
              </a:tblPr>
              <a:tblGrid>
                <a:gridCol w="597889">
                  <a:extLst>
                    <a:ext uri="{9D8B030D-6E8A-4147-A177-3AD203B41FA5}">
                      <a16:colId xmlns="" xmlns:a16="http://schemas.microsoft.com/office/drawing/2014/main" val="365376176"/>
                    </a:ext>
                  </a:extLst>
                </a:gridCol>
                <a:gridCol w="1584493">
                  <a:extLst>
                    <a:ext uri="{9D8B030D-6E8A-4147-A177-3AD203B41FA5}">
                      <a16:colId xmlns="" xmlns:a16="http://schemas.microsoft.com/office/drawing/2014/main" val="1165434413"/>
                    </a:ext>
                  </a:extLst>
                </a:gridCol>
                <a:gridCol w="3909991">
                  <a:extLst>
                    <a:ext uri="{9D8B030D-6E8A-4147-A177-3AD203B41FA5}">
                      <a16:colId xmlns="" xmlns:a16="http://schemas.microsoft.com/office/drawing/2014/main" val="1537969679"/>
                    </a:ext>
                  </a:extLst>
                </a:gridCol>
                <a:gridCol w="5739493">
                  <a:extLst>
                    <a:ext uri="{9D8B030D-6E8A-4147-A177-3AD203B41FA5}">
                      <a16:colId xmlns="" xmlns:a16="http://schemas.microsoft.com/office/drawing/2014/main" val="414321270"/>
                    </a:ext>
                  </a:extLst>
                </a:gridCol>
              </a:tblGrid>
              <a:tr h="370840">
                <a:tc>
                  <a:txBody>
                    <a:bodyPr/>
                    <a:lstStyle/>
                    <a:p>
                      <a:pPr algn="ctr"/>
                      <a:r>
                        <a:rPr lang="en-US" sz="1800" b="1" dirty="0" smtClean="0">
                          <a:latin typeface="+mn-lt"/>
                        </a:rPr>
                        <a:t>No.</a:t>
                      </a:r>
                      <a:endParaRPr lang="en-US" sz="1800" b="1" dirty="0">
                        <a:latin typeface="+mn-lt"/>
                      </a:endParaRPr>
                    </a:p>
                  </a:txBody>
                  <a:tcPr>
                    <a:solidFill>
                      <a:schemeClr val="accent5">
                        <a:lumMod val="50000"/>
                      </a:schemeClr>
                    </a:solidFill>
                  </a:tcPr>
                </a:tc>
                <a:tc>
                  <a:txBody>
                    <a:bodyPr/>
                    <a:lstStyle/>
                    <a:p>
                      <a:pPr algn="ctr"/>
                      <a:r>
                        <a:rPr lang="en-US" sz="1800" b="1" dirty="0" err="1" smtClean="0">
                          <a:latin typeface="+mn-lt"/>
                        </a:rPr>
                        <a:t>Perbedaan</a:t>
                      </a:r>
                      <a:endParaRPr lang="en-US" sz="1800" b="1" dirty="0">
                        <a:latin typeface="+mn-lt"/>
                      </a:endParaRPr>
                    </a:p>
                  </a:txBody>
                  <a:tcPr>
                    <a:solidFill>
                      <a:schemeClr val="accent5">
                        <a:lumMod val="50000"/>
                      </a:schemeClr>
                    </a:solidFill>
                  </a:tcPr>
                </a:tc>
                <a:tc>
                  <a:txBody>
                    <a:bodyPr/>
                    <a:lstStyle/>
                    <a:p>
                      <a:pPr algn="ctr"/>
                      <a:r>
                        <a:rPr lang="en-US" sz="1800" b="1" dirty="0" smtClean="0">
                          <a:latin typeface="+mn-lt"/>
                        </a:rPr>
                        <a:t>PBM</a:t>
                      </a:r>
                      <a:endParaRPr lang="en-US" sz="1800" b="1" dirty="0">
                        <a:latin typeface="+mn-lt"/>
                      </a:endParaRPr>
                    </a:p>
                  </a:txBody>
                  <a:tcPr>
                    <a:solidFill>
                      <a:schemeClr val="accent5">
                        <a:lumMod val="50000"/>
                      </a:schemeClr>
                    </a:solidFill>
                  </a:tcPr>
                </a:tc>
                <a:tc>
                  <a:txBody>
                    <a:bodyPr/>
                    <a:lstStyle/>
                    <a:p>
                      <a:pPr algn="ctr"/>
                      <a:r>
                        <a:rPr lang="en-US" sz="1800" b="1" dirty="0" smtClean="0">
                          <a:latin typeface="+mn-lt"/>
                        </a:rPr>
                        <a:t>PMK</a:t>
                      </a:r>
                      <a:endParaRPr lang="en-US" sz="1800" b="1" dirty="0">
                        <a:latin typeface="+mn-lt"/>
                      </a:endParaRPr>
                    </a:p>
                  </a:txBody>
                  <a:tcPr>
                    <a:solidFill>
                      <a:schemeClr val="accent5">
                        <a:lumMod val="50000"/>
                      </a:schemeClr>
                    </a:solidFill>
                  </a:tcPr>
                </a:tc>
                <a:extLst>
                  <a:ext uri="{0D108BD9-81ED-4DB2-BD59-A6C34878D82A}">
                    <a16:rowId xmlns="" xmlns:a16="http://schemas.microsoft.com/office/drawing/2014/main" val="2321559228"/>
                  </a:ext>
                </a:extLst>
              </a:tr>
              <a:tr h="960120">
                <a:tc>
                  <a:txBody>
                    <a:bodyPr/>
                    <a:lstStyle/>
                    <a:p>
                      <a:pPr algn="ctr"/>
                      <a:r>
                        <a:rPr lang="en-US" sz="1800" b="0" dirty="0" smtClean="0">
                          <a:latin typeface="+mn-lt"/>
                        </a:rPr>
                        <a:t>1</a:t>
                      </a:r>
                      <a:endParaRPr lang="en-US" sz="1800" b="0" dirty="0">
                        <a:latin typeface="+mn-lt"/>
                      </a:endParaRPr>
                    </a:p>
                  </a:txBody>
                  <a:tcPr>
                    <a:solidFill>
                      <a:schemeClr val="accent1">
                        <a:lumMod val="20000"/>
                        <a:lumOff val="80000"/>
                      </a:schemeClr>
                    </a:solidFill>
                  </a:tcPr>
                </a:tc>
                <a:tc>
                  <a:txBody>
                    <a:bodyPr/>
                    <a:lstStyle/>
                    <a:p>
                      <a:pPr algn="just"/>
                      <a:r>
                        <a:rPr lang="en-US" sz="1800" b="0" dirty="0" err="1" smtClean="0">
                          <a:latin typeface="+mn-lt"/>
                        </a:rPr>
                        <a:t>Pengangkatan</a:t>
                      </a:r>
                      <a:r>
                        <a:rPr lang="en-US" sz="1800" b="0" baseline="0" dirty="0" smtClean="0">
                          <a:latin typeface="+mn-lt"/>
                        </a:rPr>
                        <a:t> </a:t>
                      </a:r>
                      <a:r>
                        <a:rPr lang="en-US" sz="1800" b="0" baseline="0" dirty="0" err="1" smtClean="0">
                          <a:latin typeface="+mn-lt"/>
                        </a:rPr>
                        <a:t>Bendahara</a:t>
                      </a:r>
                      <a:r>
                        <a:rPr lang="en-US" sz="1800" b="0" baseline="0" dirty="0" smtClean="0">
                          <a:latin typeface="+mn-lt"/>
                        </a:rPr>
                        <a:t> </a:t>
                      </a:r>
                      <a:r>
                        <a:rPr lang="en-US" sz="1800" b="0" baseline="0" dirty="0" err="1" smtClean="0">
                          <a:latin typeface="+mn-lt"/>
                        </a:rPr>
                        <a:t>Pengeluara</a:t>
                      </a:r>
                      <a:r>
                        <a:rPr lang="id-ID" sz="1800" b="0" baseline="0" dirty="0" smtClean="0">
                          <a:latin typeface="+mn-lt"/>
                        </a:rPr>
                        <a:t>n</a:t>
                      </a:r>
                      <a:endParaRPr lang="en-US" sz="1800" b="0" dirty="0" smtClean="0">
                        <a:latin typeface="+mn-lt"/>
                      </a:endParaRPr>
                    </a:p>
                  </a:txBody>
                  <a:tcPr>
                    <a:solidFill>
                      <a:schemeClr val="accent1">
                        <a:lumMod val="20000"/>
                        <a:lumOff val="80000"/>
                      </a:schemeClr>
                    </a:solidFill>
                  </a:tcPr>
                </a:tc>
                <a:tc>
                  <a:txBody>
                    <a:bodyPr/>
                    <a:lstStyle/>
                    <a:p>
                      <a:pPr marL="0" indent="0" algn="just">
                        <a:buFont typeface="+mj-lt"/>
                        <a:buNone/>
                      </a:pPr>
                      <a:r>
                        <a:rPr lang="en-US" sz="1800" b="0" dirty="0" err="1" smtClean="0">
                          <a:latin typeface="+mn-lt"/>
                        </a:rPr>
                        <a:t>Untuk</a:t>
                      </a:r>
                      <a:r>
                        <a:rPr lang="en-US" sz="1800" b="0" dirty="0" smtClean="0">
                          <a:latin typeface="+mn-lt"/>
                        </a:rPr>
                        <a:t> </a:t>
                      </a:r>
                      <a:r>
                        <a:rPr lang="en-US" sz="1800" b="0" dirty="0" err="1" smtClean="0">
                          <a:latin typeface="+mn-lt"/>
                        </a:rPr>
                        <a:t>melaksanakan</a:t>
                      </a:r>
                      <a:r>
                        <a:rPr lang="en-US" sz="1800" b="0" dirty="0" smtClean="0">
                          <a:latin typeface="+mn-lt"/>
                        </a:rPr>
                        <a:t> </a:t>
                      </a:r>
                      <a:r>
                        <a:rPr lang="en-US" sz="1800" b="0" dirty="0" err="1" smtClean="0">
                          <a:latin typeface="+mn-lt"/>
                        </a:rPr>
                        <a:t>tugas</a:t>
                      </a:r>
                      <a:r>
                        <a:rPr lang="en-US" sz="1800" b="0" dirty="0" smtClean="0">
                          <a:latin typeface="+mn-lt"/>
                        </a:rPr>
                        <a:t> </a:t>
                      </a:r>
                      <a:r>
                        <a:rPr lang="en-US" sz="1800" b="0" dirty="0" err="1" smtClean="0">
                          <a:latin typeface="+mn-lt"/>
                        </a:rPr>
                        <a:t>kebendaharaan</a:t>
                      </a:r>
                      <a:r>
                        <a:rPr lang="en-US" sz="1800" b="0" dirty="0" smtClean="0">
                          <a:latin typeface="+mn-lt"/>
                        </a:rPr>
                        <a:t> </a:t>
                      </a:r>
                      <a:r>
                        <a:rPr lang="en-US" sz="1800" b="0" dirty="0" err="1" smtClean="0">
                          <a:latin typeface="+mn-lt"/>
                        </a:rPr>
                        <a:t>dalam</a:t>
                      </a:r>
                      <a:r>
                        <a:rPr lang="en-US" sz="1800" b="0" dirty="0" smtClean="0">
                          <a:latin typeface="+mn-lt"/>
                        </a:rPr>
                        <a:t> </a:t>
                      </a:r>
                      <a:r>
                        <a:rPr lang="en-US" sz="1800" b="0" dirty="0" err="1" smtClean="0">
                          <a:latin typeface="+mn-lt"/>
                        </a:rPr>
                        <a:t>rangka</a:t>
                      </a:r>
                      <a:r>
                        <a:rPr lang="en-US" sz="1800" b="0" dirty="0" smtClean="0">
                          <a:latin typeface="+mn-lt"/>
                        </a:rPr>
                        <a:t> </a:t>
                      </a:r>
                      <a:r>
                        <a:rPr lang="en-US" sz="1800" b="0" dirty="0" err="1" smtClean="0">
                          <a:latin typeface="+mn-lt"/>
                        </a:rPr>
                        <a:t>pelaksanaan</a:t>
                      </a:r>
                      <a:r>
                        <a:rPr lang="en-US" sz="1800" b="0" dirty="0" smtClean="0">
                          <a:latin typeface="+mn-lt"/>
                        </a:rPr>
                        <a:t> </a:t>
                      </a:r>
                      <a:r>
                        <a:rPr lang="en-US" sz="1800" b="0" dirty="0" err="1" smtClean="0">
                          <a:latin typeface="+mn-lt"/>
                        </a:rPr>
                        <a:t>anggaran</a:t>
                      </a:r>
                      <a:r>
                        <a:rPr lang="en-US" sz="1800" b="0" dirty="0" smtClean="0">
                          <a:latin typeface="+mn-lt"/>
                        </a:rPr>
                        <a:t> </a:t>
                      </a:r>
                      <a:r>
                        <a:rPr lang="en-US" sz="1800" b="0" dirty="0" err="1" smtClean="0">
                          <a:latin typeface="+mn-lt"/>
                        </a:rPr>
                        <a:t>belanja</a:t>
                      </a:r>
                      <a:r>
                        <a:rPr lang="en-US" sz="1800" b="0" dirty="0" smtClean="0">
                          <a:latin typeface="+mn-lt"/>
                        </a:rPr>
                        <a:t>:</a:t>
                      </a:r>
                    </a:p>
                    <a:p>
                      <a:pPr marL="342900" indent="-342900" algn="just">
                        <a:buFont typeface="+mj-lt"/>
                        <a:buAutoNum type="alphaLcPeriod"/>
                      </a:pPr>
                      <a:r>
                        <a:rPr lang="en-US" sz="1800" b="0" dirty="0" err="1" smtClean="0">
                          <a:latin typeface="+mn-lt"/>
                        </a:rPr>
                        <a:t>Menteri</a:t>
                      </a:r>
                      <a:r>
                        <a:rPr lang="en-US" sz="1800" b="0" dirty="0" smtClean="0">
                          <a:latin typeface="+mn-lt"/>
                        </a:rPr>
                        <a:t> </a:t>
                      </a:r>
                      <a:r>
                        <a:rPr lang="en-US" sz="1800" b="0" dirty="0" err="1" smtClean="0">
                          <a:latin typeface="+mn-lt"/>
                        </a:rPr>
                        <a:t>Pertahanan</a:t>
                      </a:r>
                      <a:r>
                        <a:rPr lang="en-US" sz="1800" b="0" dirty="0" smtClean="0">
                          <a:latin typeface="+mn-lt"/>
                        </a:rPr>
                        <a:t> </a:t>
                      </a:r>
                      <a:r>
                        <a:rPr lang="en-US" sz="1800" b="0" dirty="0" err="1" smtClean="0">
                          <a:latin typeface="+mn-lt"/>
                        </a:rPr>
                        <a:t>mengangkat</a:t>
                      </a:r>
                      <a:r>
                        <a:rPr lang="en-US" sz="1800" b="0" dirty="0" smtClean="0">
                          <a:latin typeface="+mn-lt"/>
                        </a:rPr>
                        <a:t> </a:t>
                      </a:r>
                      <a:r>
                        <a:rPr lang="en-US" sz="1800" b="0" dirty="0" err="1" smtClean="0">
                          <a:latin typeface="+mn-lt"/>
                        </a:rPr>
                        <a:t>Bendahara</a:t>
                      </a:r>
                      <a:r>
                        <a:rPr lang="en-US" sz="1800" b="0" dirty="0" smtClean="0">
                          <a:latin typeface="+mn-lt"/>
                        </a:rPr>
                        <a:t> </a:t>
                      </a:r>
                      <a:r>
                        <a:rPr lang="en-US" sz="1800" b="0" dirty="0" err="1" smtClean="0">
                          <a:latin typeface="+mn-lt"/>
                        </a:rPr>
                        <a:t>Pengeluaran</a:t>
                      </a:r>
                      <a:r>
                        <a:rPr lang="en-US" sz="1800" b="0" dirty="0" smtClean="0">
                          <a:latin typeface="+mn-lt"/>
                        </a:rPr>
                        <a:t> DIPA </a:t>
                      </a:r>
                      <a:r>
                        <a:rPr lang="en-US" sz="1800" b="0" dirty="0" err="1" smtClean="0">
                          <a:latin typeface="+mn-lt"/>
                        </a:rPr>
                        <a:t>Petikan</a:t>
                      </a:r>
                      <a:r>
                        <a:rPr lang="en-US" sz="1800" b="0" dirty="0" smtClean="0">
                          <a:latin typeface="+mn-lt"/>
                        </a:rPr>
                        <a:t> </a:t>
                      </a:r>
                      <a:r>
                        <a:rPr lang="en-US" sz="1800" b="0" dirty="0" err="1" smtClean="0">
                          <a:latin typeface="+mn-lt"/>
                        </a:rPr>
                        <a:t>Satker</a:t>
                      </a:r>
                      <a:r>
                        <a:rPr lang="en-US" sz="1800" b="0" dirty="0" smtClean="0">
                          <a:latin typeface="+mn-lt"/>
                        </a:rPr>
                        <a:t> </a:t>
                      </a:r>
                      <a:r>
                        <a:rPr lang="en-US" sz="1800" b="0" dirty="0" err="1" smtClean="0">
                          <a:latin typeface="+mn-lt"/>
                        </a:rPr>
                        <a:t>Pusat</a:t>
                      </a:r>
                      <a:r>
                        <a:rPr lang="en-US" sz="1800" b="0" dirty="0" smtClean="0">
                          <a:latin typeface="+mn-lt"/>
                        </a:rPr>
                        <a:t>;</a:t>
                      </a:r>
                    </a:p>
                    <a:p>
                      <a:pPr marL="342900" indent="-342900" algn="just">
                        <a:buFont typeface="+mj-lt"/>
                        <a:buAutoNum type="alphaLcPeriod"/>
                      </a:pPr>
                      <a:r>
                        <a:rPr lang="en-US" sz="1800" b="0" dirty="0" err="1" smtClean="0">
                          <a:latin typeface="+mn-lt"/>
                        </a:rPr>
                        <a:t>Kepala</a:t>
                      </a:r>
                      <a:r>
                        <a:rPr lang="en-US" sz="1800" b="0" dirty="0" smtClean="0">
                          <a:latin typeface="+mn-lt"/>
                        </a:rPr>
                        <a:t> UO </a:t>
                      </a:r>
                      <a:r>
                        <a:rPr lang="en-US" sz="1800" b="0" dirty="0" err="1" smtClean="0">
                          <a:latin typeface="+mn-lt"/>
                        </a:rPr>
                        <a:t>mengangkat</a:t>
                      </a:r>
                      <a:r>
                        <a:rPr lang="en-US" sz="1800" b="0" dirty="0" smtClean="0">
                          <a:latin typeface="+mn-lt"/>
                        </a:rPr>
                        <a:t> </a:t>
                      </a:r>
                      <a:r>
                        <a:rPr lang="en-US" sz="1800" b="0" dirty="0" err="1" smtClean="0">
                          <a:latin typeface="+mn-lt"/>
                        </a:rPr>
                        <a:t>Bendahara</a:t>
                      </a:r>
                      <a:r>
                        <a:rPr lang="en-US" sz="1800" b="0" dirty="0" smtClean="0">
                          <a:latin typeface="+mn-lt"/>
                        </a:rPr>
                        <a:t> </a:t>
                      </a:r>
                      <a:r>
                        <a:rPr lang="en-US" sz="1800" b="0" dirty="0" err="1" smtClean="0">
                          <a:latin typeface="+mn-lt"/>
                        </a:rPr>
                        <a:t>Pengeluaran</a:t>
                      </a:r>
                      <a:r>
                        <a:rPr lang="en-US" sz="1800" b="0" dirty="0" smtClean="0">
                          <a:latin typeface="+mn-lt"/>
                        </a:rPr>
                        <a:t> DIPA </a:t>
                      </a:r>
                      <a:r>
                        <a:rPr lang="en-US" sz="1800" b="0" dirty="0" err="1" smtClean="0">
                          <a:latin typeface="+mn-lt"/>
                        </a:rPr>
                        <a:t>Petikan</a:t>
                      </a:r>
                      <a:r>
                        <a:rPr lang="en-US" sz="1800" b="0" dirty="0" smtClean="0">
                          <a:latin typeface="+mn-lt"/>
                        </a:rPr>
                        <a:t> </a:t>
                      </a:r>
                      <a:r>
                        <a:rPr lang="en-US" sz="1800" b="0" dirty="0" err="1" smtClean="0">
                          <a:latin typeface="+mn-lt"/>
                        </a:rPr>
                        <a:t>Satker</a:t>
                      </a:r>
                      <a:r>
                        <a:rPr lang="en-US" sz="1800" b="0" dirty="0" smtClean="0">
                          <a:latin typeface="+mn-lt"/>
                        </a:rPr>
                        <a:t> Daerah,</a:t>
                      </a:r>
                      <a:r>
                        <a:rPr lang="en-US" sz="1800" b="0" baseline="0" dirty="0" smtClean="0">
                          <a:latin typeface="+mn-lt"/>
                        </a:rPr>
                        <a:t> </a:t>
                      </a:r>
                      <a:r>
                        <a:rPr lang="en-US" sz="1800" kern="1200" dirty="0" err="1" smtClean="0">
                          <a:solidFill>
                            <a:schemeClr val="dk1"/>
                          </a:solidFill>
                          <a:effectLst/>
                          <a:latin typeface="+mn-lt"/>
                          <a:ea typeface="+mn-ea"/>
                          <a:cs typeface="+mn-cs"/>
                        </a:rPr>
                        <a:t>atas</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usul</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Kepala</a:t>
                      </a:r>
                      <a:r>
                        <a:rPr lang="en-US" sz="1800" kern="1200" dirty="0" smtClean="0">
                          <a:solidFill>
                            <a:schemeClr val="dk1"/>
                          </a:solidFill>
                          <a:effectLst/>
                          <a:latin typeface="+mn-lt"/>
                          <a:ea typeface="+mn-ea"/>
                          <a:cs typeface="+mn-cs"/>
                        </a:rPr>
                        <a:t> Pembina </a:t>
                      </a:r>
                      <a:r>
                        <a:rPr lang="en-US" sz="1800" kern="1200" dirty="0" err="1" smtClean="0">
                          <a:solidFill>
                            <a:schemeClr val="dk1"/>
                          </a:solidFill>
                          <a:effectLst/>
                          <a:latin typeface="+mn-lt"/>
                          <a:ea typeface="+mn-ea"/>
                          <a:cs typeface="+mn-cs"/>
                        </a:rPr>
                        <a:t>Keuangan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pada</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masing-masing</a:t>
                      </a:r>
                      <a:r>
                        <a:rPr lang="en-US" sz="1800" kern="1200" dirty="0" smtClean="0">
                          <a:solidFill>
                            <a:schemeClr val="dk1"/>
                          </a:solidFill>
                          <a:effectLst/>
                          <a:latin typeface="+mn-lt"/>
                          <a:ea typeface="+mn-ea"/>
                          <a:cs typeface="+mn-cs"/>
                        </a:rPr>
                        <a:t> UO</a:t>
                      </a:r>
                      <a:endParaRPr lang="en-US" sz="1800" b="0" dirty="0" smtClean="0">
                        <a:latin typeface="+mn-lt"/>
                      </a:endParaRPr>
                    </a:p>
                    <a:p>
                      <a:pPr marL="0" lvl="0" indent="0" algn="just">
                        <a:buFont typeface="+mj-lt"/>
                        <a:buNone/>
                      </a:pPr>
                      <a:r>
                        <a:rPr lang="en-US" sz="1800" b="0" i="1" baseline="0" dirty="0" smtClean="0">
                          <a:solidFill>
                            <a:srgbClr val="C00000"/>
                          </a:solidFill>
                          <a:latin typeface="+mn-lt"/>
                        </a:rPr>
                        <a:t>(</a:t>
                      </a:r>
                      <a:r>
                        <a:rPr lang="en-US" sz="1800" b="0" i="1" baseline="0" dirty="0" err="1" smtClean="0">
                          <a:solidFill>
                            <a:srgbClr val="C00000"/>
                          </a:solidFill>
                          <a:latin typeface="+mn-lt"/>
                        </a:rPr>
                        <a:t>Pasal</a:t>
                      </a:r>
                      <a:r>
                        <a:rPr lang="en-US" sz="1800" b="0" i="1" baseline="0" dirty="0" smtClean="0">
                          <a:solidFill>
                            <a:srgbClr val="C00000"/>
                          </a:solidFill>
                          <a:latin typeface="+mn-lt"/>
                        </a:rPr>
                        <a:t> 10 </a:t>
                      </a:r>
                      <a:r>
                        <a:rPr lang="en-US" sz="1800" b="0" i="1" baseline="0" dirty="0" err="1" smtClean="0">
                          <a:solidFill>
                            <a:srgbClr val="C00000"/>
                          </a:solidFill>
                          <a:latin typeface="+mn-lt"/>
                        </a:rPr>
                        <a:t>ayat</a:t>
                      </a:r>
                      <a:r>
                        <a:rPr lang="en-US" sz="1800" b="0" i="1" baseline="0" dirty="0" smtClean="0">
                          <a:solidFill>
                            <a:srgbClr val="C00000"/>
                          </a:solidFill>
                          <a:latin typeface="+mn-lt"/>
                        </a:rPr>
                        <a:t> (1) da (2))</a:t>
                      </a:r>
                    </a:p>
                  </a:txBody>
                  <a:tcPr>
                    <a:solidFill>
                      <a:schemeClr val="accent1">
                        <a:lumMod val="20000"/>
                        <a:lumOff val="80000"/>
                      </a:schemeClr>
                    </a:solidFill>
                  </a:tcPr>
                </a:tc>
                <a:tc>
                  <a:txBody>
                    <a:bodyPr/>
                    <a:lstStyle/>
                    <a:p>
                      <a:pPr marL="0" indent="0" algn="just">
                        <a:buFont typeface="+mj-lt"/>
                        <a:buNone/>
                      </a:pPr>
                      <a:r>
                        <a:rPr lang="en-US" sz="1800" b="0" dirty="0" err="1" smtClean="0">
                          <a:latin typeface="+mn-lt"/>
                        </a:rPr>
                        <a:t>Untuk</a:t>
                      </a:r>
                      <a:r>
                        <a:rPr lang="en-US" sz="1800" b="0" dirty="0" smtClean="0">
                          <a:latin typeface="+mn-lt"/>
                        </a:rPr>
                        <a:t> </a:t>
                      </a:r>
                      <a:r>
                        <a:rPr lang="en-US" sz="1800" b="0" dirty="0" err="1" smtClean="0">
                          <a:latin typeface="+mn-lt"/>
                        </a:rPr>
                        <a:t>melaksanakan</a:t>
                      </a:r>
                      <a:r>
                        <a:rPr lang="en-US" sz="1800" b="0" dirty="0" smtClean="0">
                          <a:latin typeface="+mn-lt"/>
                        </a:rPr>
                        <a:t> </a:t>
                      </a:r>
                      <a:r>
                        <a:rPr lang="en-US" sz="1800" b="0" dirty="0" err="1" smtClean="0">
                          <a:latin typeface="+mn-lt"/>
                        </a:rPr>
                        <a:t>tugas</a:t>
                      </a:r>
                      <a:r>
                        <a:rPr lang="en-US" sz="1800" b="0" dirty="0" smtClean="0">
                          <a:latin typeface="+mn-lt"/>
                        </a:rPr>
                        <a:t> </a:t>
                      </a:r>
                      <a:r>
                        <a:rPr lang="en-US" sz="1800" b="0" dirty="0" err="1" smtClean="0">
                          <a:latin typeface="+mn-lt"/>
                        </a:rPr>
                        <a:t>kebendaharaan</a:t>
                      </a:r>
                      <a:r>
                        <a:rPr lang="en-US" sz="1800" b="0" dirty="0" smtClean="0">
                          <a:latin typeface="+mn-lt"/>
                        </a:rPr>
                        <a:t> </a:t>
                      </a:r>
                      <a:r>
                        <a:rPr lang="en-US" sz="1800" b="0" dirty="0" err="1" smtClean="0">
                          <a:latin typeface="+mn-lt"/>
                        </a:rPr>
                        <a:t>dalam</a:t>
                      </a:r>
                      <a:r>
                        <a:rPr lang="en-US" sz="1800" b="0" dirty="0" smtClean="0">
                          <a:latin typeface="+mn-lt"/>
                        </a:rPr>
                        <a:t> </a:t>
                      </a:r>
                      <a:r>
                        <a:rPr lang="en-US" sz="1800" b="0" dirty="0" err="1" smtClean="0">
                          <a:latin typeface="+mn-lt"/>
                        </a:rPr>
                        <a:t>pelaksanan</a:t>
                      </a:r>
                      <a:r>
                        <a:rPr lang="en-US" sz="1800" b="0" dirty="0" smtClean="0">
                          <a:latin typeface="+mn-lt"/>
                        </a:rPr>
                        <a:t> </a:t>
                      </a:r>
                      <a:r>
                        <a:rPr lang="en-US" sz="1800" b="0" dirty="0" err="1" smtClean="0">
                          <a:latin typeface="+mn-lt"/>
                        </a:rPr>
                        <a:t>anggaran</a:t>
                      </a:r>
                      <a:r>
                        <a:rPr lang="en-US" sz="1800" b="0" dirty="0" smtClean="0">
                          <a:latin typeface="+mn-lt"/>
                        </a:rPr>
                        <a:t> </a:t>
                      </a:r>
                      <a:r>
                        <a:rPr lang="en-US" sz="1800" b="0" dirty="0" err="1" smtClean="0">
                          <a:latin typeface="+mn-lt"/>
                        </a:rPr>
                        <a:t>belanja</a:t>
                      </a:r>
                      <a:r>
                        <a:rPr lang="en-US" sz="1800" b="0" dirty="0" smtClean="0">
                          <a:latin typeface="+mn-lt"/>
                        </a:rPr>
                        <a:t>:</a:t>
                      </a:r>
                    </a:p>
                    <a:p>
                      <a:pPr marL="342900" indent="-342900" algn="just">
                        <a:buFont typeface="+mj-lt"/>
                        <a:buAutoNum type="alphaLcPeriod"/>
                      </a:pPr>
                      <a:r>
                        <a:rPr lang="en-US" sz="1800" b="0" dirty="0" err="1" smtClean="0">
                          <a:latin typeface="+mn-lt"/>
                        </a:rPr>
                        <a:t>Menteri</a:t>
                      </a:r>
                      <a:r>
                        <a:rPr lang="en-US" sz="1800" b="0" dirty="0" smtClean="0">
                          <a:latin typeface="+mn-lt"/>
                        </a:rPr>
                        <a:t> </a:t>
                      </a:r>
                      <a:r>
                        <a:rPr lang="en-US" sz="1800" b="0" dirty="0" err="1" smtClean="0">
                          <a:latin typeface="+mn-lt"/>
                        </a:rPr>
                        <a:t>Pertahanan</a:t>
                      </a:r>
                      <a:r>
                        <a:rPr lang="en-US" sz="1800" b="0" dirty="0" smtClean="0">
                          <a:latin typeface="+mn-lt"/>
                        </a:rPr>
                        <a:t> </a:t>
                      </a:r>
                      <a:r>
                        <a:rPr lang="en-US" sz="1800" b="0" dirty="0" err="1" smtClean="0">
                          <a:latin typeface="+mn-lt"/>
                        </a:rPr>
                        <a:t>mengangkat</a:t>
                      </a:r>
                      <a:r>
                        <a:rPr lang="en-US" sz="1800" b="0" dirty="0" smtClean="0">
                          <a:latin typeface="+mn-lt"/>
                        </a:rPr>
                        <a:t> </a:t>
                      </a:r>
                      <a:r>
                        <a:rPr lang="en-US" sz="1800" b="0" dirty="0" err="1" smtClean="0">
                          <a:latin typeface="+mn-lt"/>
                        </a:rPr>
                        <a:t>Bendahara</a:t>
                      </a:r>
                      <a:r>
                        <a:rPr lang="en-US" sz="1800" b="0" dirty="0" smtClean="0">
                          <a:latin typeface="+mn-lt"/>
                        </a:rPr>
                        <a:t> </a:t>
                      </a:r>
                      <a:r>
                        <a:rPr lang="en-US" sz="1800" b="0" dirty="0" err="1" smtClean="0">
                          <a:latin typeface="+mn-lt"/>
                        </a:rPr>
                        <a:t>Pengeluaran</a:t>
                      </a:r>
                      <a:r>
                        <a:rPr lang="en-US" sz="1800" b="0" dirty="0" smtClean="0">
                          <a:latin typeface="+mn-lt"/>
                        </a:rPr>
                        <a:t> </a:t>
                      </a:r>
                      <a:r>
                        <a:rPr lang="en-US" sz="1800" b="0" dirty="0" err="1" smtClean="0">
                          <a:latin typeface="+mn-lt"/>
                        </a:rPr>
                        <a:t>berdasarkan</a:t>
                      </a:r>
                      <a:r>
                        <a:rPr lang="en-US" sz="1800" b="0" dirty="0" smtClean="0">
                          <a:latin typeface="+mn-lt"/>
                        </a:rPr>
                        <a:t> </a:t>
                      </a:r>
                      <a:r>
                        <a:rPr lang="en-US" sz="1800" b="0" dirty="0" err="1" smtClean="0">
                          <a:latin typeface="+mn-lt"/>
                        </a:rPr>
                        <a:t>usulan</a:t>
                      </a:r>
                      <a:r>
                        <a:rPr lang="en-US" sz="1800" b="0" dirty="0" smtClean="0">
                          <a:latin typeface="+mn-lt"/>
                        </a:rPr>
                        <a:t> </a:t>
                      </a:r>
                      <a:r>
                        <a:rPr lang="en-US" sz="1800" b="0" dirty="0" err="1" smtClean="0">
                          <a:latin typeface="+mn-lt"/>
                        </a:rPr>
                        <a:t>dari</a:t>
                      </a:r>
                      <a:r>
                        <a:rPr lang="en-US" sz="1800" b="0" dirty="0" smtClean="0">
                          <a:latin typeface="+mn-lt"/>
                        </a:rPr>
                        <a:t> </a:t>
                      </a:r>
                      <a:r>
                        <a:rPr lang="en-US" sz="1800" b="0" dirty="0" err="1" smtClean="0">
                          <a:latin typeface="+mn-lt"/>
                        </a:rPr>
                        <a:t>Kepala</a:t>
                      </a:r>
                      <a:r>
                        <a:rPr lang="en-US" sz="1800" b="0" dirty="0" smtClean="0">
                          <a:latin typeface="+mn-lt"/>
                        </a:rPr>
                        <a:t> Pembina </a:t>
                      </a:r>
                      <a:r>
                        <a:rPr lang="en-US" sz="1800" b="0" dirty="0" err="1" smtClean="0">
                          <a:latin typeface="+mn-lt"/>
                        </a:rPr>
                        <a:t>Keuangan</a:t>
                      </a:r>
                      <a:r>
                        <a:rPr lang="en-US" sz="1800" b="0" dirty="0" smtClean="0">
                          <a:latin typeface="+mn-lt"/>
                        </a:rPr>
                        <a:t> </a:t>
                      </a:r>
                      <a:r>
                        <a:rPr lang="en-US" sz="1800" b="0" dirty="0" err="1" smtClean="0">
                          <a:latin typeface="+mn-lt"/>
                        </a:rPr>
                        <a:t>pada</a:t>
                      </a:r>
                      <a:r>
                        <a:rPr lang="en-US" sz="1800" b="0" dirty="0" smtClean="0">
                          <a:latin typeface="+mn-lt"/>
                        </a:rPr>
                        <a:t> </a:t>
                      </a:r>
                      <a:r>
                        <a:rPr lang="en-US" sz="1800" b="0" dirty="0" err="1" smtClean="0">
                          <a:latin typeface="+mn-lt"/>
                        </a:rPr>
                        <a:t>masing-masing</a:t>
                      </a:r>
                      <a:r>
                        <a:rPr lang="en-US" sz="1800" b="0" dirty="0" smtClean="0">
                          <a:latin typeface="+mn-lt"/>
                        </a:rPr>
                        <a:t> UO </a:t>
                      </a:r>
                      <a:r>
                        <a:rPr lang="en-US" sz="1800" b="0" dirty="0" err="1" smtClean="0">
                          <a:latin typeface="+mn-lt"/>
                        </a:rPr>
                        <a:t>berdasarkan</a:t>
                      </a:r>
                      <a:r>
                        <a:rPr lang="en-US" sz="1800" b="0" dirty="0" smtClean="0">
                          <a:latin typeface="+mn-lt"/>
                        </a:rPr>
                        <a:t> </a:t>
                      </a:r>
                      <a:r>
                        <a:rPr lang="en-US" sz="1800" b="0" dirty="0" err="1" smtClean="0">
                          <a:latin typeface="+mn-lt"/>
                        </a:rPr>
                        <a:t>kemampuan</a:t>
                      </a:r>
                      <a:r>
                        <a:rPr lang="en-US" sz="1800" b="0" dirty="0" smtClean="0">
                          <a:latin typeface="+mn-lt"/>
                        </a:rPr>
                        <a:t> </a:t>
                      </a:r>
                      <a:r>
                        <a:rPr lang="en-US" sz="1800" b="0" dirty="0" err="1" smtClean="0">
                          <a:latin typeface="+mn-lt"/>
                        </a:rPr>
                        <a:t>dan</a:t>
                      </a:r>
                      <a:r>
                        <a:rPr lang="en-US" sz="1800" b="0" dirty="0" smtClean="0">
                          <a:latin typeface="+mn-lt"/>
                        </a:rPr>
                        <a:t> </a:t>
                      </a:r>
                      <a:r>
                        <a:rPr lang="en-US" sz="1800" b="0" dirty="0" err="1" smtClean="0">
                          <a:latin typeface="+mn-lt"/>
                        </a:rPr>
                        <a:t>pengalaman</a:t>
                      </a:r>
                      <a:r>
                        <a:rPr lang="en-US" sz="1800" b="0" dirty="0" smtClean="0">
                          <a:latin typeface="+mn-lt"/>
                        </a:rPr>
                        <a:t> </a:t>
                      </a:r>
                      <a:r>
                        <a:rPr lang="en-US" sz="1800" b="0" dirty="0" err="1" smtClean="0">
                          <a:latin typeface="+mn-lt"/>
                        </a:rPr>
                        <a:t>kerja</a:t>
                      </a:r>
                      <a:r>
                        <a:rPr lang="en-US" sz="1800" b="0" dirty="0" smtClean="0">
                          <a:latin typeface="+mn-lt"/>
                        </a:rPr>
                        <a:t> </a:t>
                      </a:r>
                      <a:r>
                        <a:rPr lang="en-US" sz="1800" b="0" dirty="0" err="1" smtClean="0">
                          <a:latin typeface="+mn-lt"/>
                        </a:rPr>
                        <a:t>pegawai</a:t>
                      </a:r>
                      <a:r>
                        <a:rPr lang="en-US" sz="1800" b="0" dirty="0" smtClean="0">
                          <a:latin typeface="+mn-lt"/>
                        </a:rPr>
                        <a:t> </a:t>
                      </a:r>
                      <a:r>
                        <a:rPr lang="en-US" sz="1800" b="0" dirty="0" err="1" smtClean="0">
                          <a:latin typeface="+mn-lt"/>
                        </a:rPr>
                        <a:t>pada</a:t>
                      </a:r>
                      <a:r>
                        <a:rPr lang="en-US" sz="1800" b="0" dirty="0" smtClean="0">
                          <a:latin typeface="+mn-lt"/>
                        </a:rPr>
                        <a:t> </a:t>
                      </a:r>
                      <a:r>
                        <a:rPr lang="en-US" sz="1800" b="0" dirty="0" err="1" smtClean="0">
                          <a:latin typeface="+mn-lt"/>
                        </a:rPr>
                        <a:t>pembina</a:t>
                      </a:r>
                      <a:r>
                        <a:rPr lang="en-US" sz="1800" b="0" dirty="0" smtClean="0">
                          <a:latin typeface="+mn-lt"/>
                        </a:rPr>
                        <a:t> </a:t>
                      </a:r>
                      <a:r>
                        <a:rPr lang="en-US" sz="1800" b="0" dirty="0" err="1" smtClean="0">
                          <a:latin typeface="+mn-lt"/>
                        </a:rPr>
                        <a:t>keuangan</a:t>
                      </a:r>
                      <a:r>
                        <a:rPr lang="en-US" sz="1800" b="0" dirty="0" smtClean="0">
                          <a:latin typeface="+mn-lt"/>
                        </a:rPr>
                        <a:t> di UO </a:t>
                      </a:r>
                      <a:r>
                        <a:rPr lang="en-US" sz="1800" b="0" kern="1200" dirty="0" err="1" smtClean="0">
                          <a:solidFill>
                            <a:schemeClr val="dk1"/>
                          </a:solidFill>
                          <a:latin typeface="+mn-lt"/>
                          <a:ea typeface="+mn-ea"/>
                          <a:cs typeface="+mn-cs"/>
                        </a:rPr>
                        <a:t>tersebut</a:t>
                      </a:r>
                      <a:r>
                        <a:rPr lang="en-US" sz="1800" b="0" kern="1200" dirty="0" smtClean="0">
                          <a:solidFill>
                            <a:schemeClr val="dk1"/>
                          </a:solidFill>
                          <a:latin typeface="+mn-lt"/>
                          <a:ea typeface="+mn-ea"/>
                          <a:cs typeface="+mn-cs"/>
                        </a:rPr>
                        <a:t>.</a:t>
                      </a:r>
                    </a:p>
                    <a:p>
                      <a:pPr marL="342900" indent="-342900" algn="just">
                        <a:buFont typeface="+mj-lt"/>
                        <a:buAutoNum type="alphaLcPeriod"/>
                      </a:pPr>
                      <a:r>
                        <a:rPr lang="en-US" sz="1800" b="0" kern="1200" dirty="0" err="1" smtClean="0">
                          <a:solidFill>
                            <a:schemeClr val="dk1"/>
                          </a:solidFill>
                          <a:latin typeface="+mn-lt"/>
                          <a:ea typeface="+mn-ea"/>
                          <a:cs typeface="+mn-cs"/>
                        </a:rPr>
                        <a:t>Kewenangan</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pengangkatan</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Bendahara</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Pengeluaran</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tersebut</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dapat</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didelegasikan</a:t>
                      </a:r>
                      <a:r>
                        <a:rPr lang="en-US" sz="1800" b="0" kern="1200" dirty="0" smtClean="0">
                          <a:solidFill>
                            <a:schemeClr val="dk1"/>
                          </a:solidFill>
                          <a:latin typeface="+mn-lt"/>
                          <a:ea typeface="+mn-ea"/>
                          <a:cs typeface="+mn-cs"/>
                        </a:rPr>
                        <a:t> </a:t>
                      </a:r>
                      <a:r>
                        <a:rPr lang="en-US" sz="1800" b="0" dirty="0" err="1" smtClean="0">
                          <a:latin typeface="+mn-lt"/>
                        </a:rPr>
                        <a:t>Menteri</a:t>
                      </a:r>
                      <a:r>
                        <a:rPr lang="en-US" sz="1800" b="0" dirty="0" smtClean="0">
                          <a:latin typeface="+mn-lt"/>
                        </a:rPr>
                        <a:t> </a:t>
                      </a:r>
                      <a:r>
                        <a:rPr lang="en-US" sz="1800" b="0" dirty="0" err="1" smtClean="0">
                          <a:latin typeface="+mn-lt"/>
                        </a:rPr>
                        <a:t>Pertahanan</a:t>
                      </a:r>
                      <a:r>
                        <a:rPr lang="en-US" sz="1800" b="0" dirty="0" smtClean="0">
                          <a:latin typeface="+mn-lt"/>
                        </a:rPr>
                        <a:t>  </a:t>
                      </a:r>
                      <a:r>
                        <a:rPr lang="en-US" sz="1800" b="0" kern="1200" dirty="0" err="1" smtClean="0">
                          <a:solidFill>
                            <a:schemeClr val="dk1"/>
                          </a:solidFill>
                          <a:latin typeface="+mn-lt"/>
                          <a:ea typeface="+mn-ea"/>
                          <a:cs typeface="+mn-cs"/>
                        </a:rPr>
                        <a:t>ke</a:t>
                      </a:r>
                      <a:r>
                        <a:rPr lang="en-US" sz="1800" b="0" kern="1200" dirty="0" smtClean="0">
                          <a:solidFill>
                            <a:schemeClr val="dk1"/>
                          </a:solidFill>
                          <a:latin typeface="+mn-lt"/>
                          <a:ea typeface="+mn-ea"/>
                          <a:cs typeface="+mn-cs"/>
                        </a:rPr>
                        <a:t> </a:t>
                      </a:r>
                      <a:r>
                        <a:rPr lang="id-ID" sz="1800" b="0" kern="1200" dirty="0" smtClean="0">
                          <a:solidFill>
                            <a:schemeClr val="dk1"/>
                          </a:solidFill>
                          <a:latin typeface="+mn-lt"/>
                          <a:ea typeface="+mn-ea"/>
                          <a:cs typeface="+mn-cs"/>
                        </a:rPr>
                        <a:t>K</a:t>
                      </a:r>
                      <a:r>
                        <a:rPr lang="en-US" sz="1800" b="0" kern="1200" dirty="0" err="1" smtClean="0">
                          <a:solidFill>
                            <a:schemeClr val="dk1"/>
                          </a:solidFill>
                          <a:latin typeface="+mn-lt"/>
                          <a:ea typeface="+mn-ea"/>
                          <a:cs typeface="+mn-cs"/>
                        </a:rPr>
                        <a:t>epala</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Satker</a:t>
                      </a:r>
                      <a:r>
                        <a:rPr lang="en-US" sz="1800" b="0" kern="1200" dirty="0" smtClean="0">
                          <a:solidFill>
                            <a:schemeClr val="dk1"/>
                          </a:solidFill>
                          <a:latin typeface="+mn-lt"/>
                          <a:ea typeface="+mn-ea"/>
                          <a:cs typeface="+mn-cs"/>
                        </a:rPr>
                        <a:t>. </a:t>
                      </a:r>
                    </a:p>
                    <a:p>
                      <a:pPr marL="342900" indent="-342900" algn="just">
                        <a:buFont typeface="+mj-lt"/>
                        <a:buAutoNum type="alphaLcPeriod"/>
                      </a:pPr>
                      <a:r>
                        <a:rPr lang="en-US" sz="1800" b="0" kern="1200" dirty="0" err="1" smtClean="0">
                          <a:solidFill>
                            <a:schemeClr val="dk1"/>
                          </a:solidFill>
                          <a:latin typeface="+mn-lt"/>
                          <a:ea typeface="+mn-ea"/>
                          <a:cs typeface="+mn-cs"/>
                        </a:rPr>
                        <a:t>Pengangkatan</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Bendahara</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Pengeluaran</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dilakukan</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sesuai</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dengan</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Peraturan</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Menteri</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Keuangan</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mengenai</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tata</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cara</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sertifikasi</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bendahara</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pada</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satuan</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kerja</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pengelola</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anggaran</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pendapatan</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dan</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belanja</a:t>
                      </a:r>
                      <a:r>
                        <a:rPr lang="en-US" sz="1800" b="0" kern="1200" dirty="0" smtClean="0">
                          <a:solidFill>
                            <a:schemeClr val="dk1"/>
                          </a:solidFill>
                          <a:latin typeface="+mn-lt"/>
                          <a:ea typeface="+mn-ea"/>
                          <a:cs typeface="+mn-cs"/>
                        </a:rPr>
                        <a:t> </a:t>
                      </a:r>
                      <a:r>
                        <a:rPr lang="en-US" sz="1800" b="0" kern="1200" dirty="0" err="1" smtClean="0">
                          <a:solidFill>
                            <a:schemeClr val="dk1"/>
                          </a:solidFill>
                          <a:latin typeface="+mn-lt"/>
                          <a:ea typeface="+mn-ea"/>
                          <a:cs typeface="+mn-cs"/>
                        </a:rPr>
                        <a:t>negara</a:t>
                      </a:r>
                      <a:r>
                        <a:rPr lang="en-US" sz="1800" b="0" kern="1200" dirty="0" smtClean="0">
                          <a:solidFill>
                            <a:schemeClr val="dk1"/>
                          </a:solidFill>
                          <a:latin typeface="+mn-lt"/>
                          <a:ea typeface="+mn-ea"/>
                          <a:cs typeface="+mn-cs"/>
                        </a:rPr>
                        <a:t>. </a:t>
                      </a:r>
                    </a:p>
                    <a:p>
                      <a:pPr marL="0" indent="0" algn="just">
                        <a:buFont typeface="+mj-lt"/>
                        <a:buNone/>
                      </a:pPr>
                      <a:r>
                        <a:rPr lang="en-US" sz="1800" b="0" i="1" kern="1200" dirty="0" smtClean="0">
                          <a:solidFill>
                            <a:srgbClr val="C00000"/>
                          </a:solidFill>
                          <a:latin typeface="+mn-lt"/>
                          <a:ea typeface="+mn-ea"/>
                          <a:cs typeface="+mn-cs"/>
                        </a:rPr>
                        <a:t>(</a:t>
                      </a:r>
                      <a:r>
                        <a:rPr lang="en-US" sz="1800" b="0" i="1" kern="1200" dirty="0" err="1" smtClean="0">
                          <a:solidFill>
                            <a:srgbClr val="C00000"/>
                          </a:solidFill>
                          <a:latin typeface="+mn-lt"/>
                          <a:ea typeface="+mn-ea"/>
                          <a:cs typeface="+mn-cs"/>
                        </a:rPr>
                        <a:t>Pasal</a:t>
                      </a:r>
                      <a:r>
                        <a:rPr lang="en-US" sz="1800" b="0" i="1" kern="1200" baseline="0" dirty="0" smtClean="0">
                          <a:solidFill>
                            <a:srgbClr val="C00000"/>
                          </a:solidFill>
                          <a:latin typeface="+mn-lt"/>
                          <a:ea typeface="+mn-ea"/>
                          <a:cs typeface="+mn-cs"/>
                        </a:rPr>
                        <a:t> 17 </a:t>
                      </a:r>
                      <a:r>
                        <a:rPr lang="en-US" sz="1800" b="0" i="1" kern="1200" baseline="0" dirty="0" err="1" smtClean="0">
                          <a:solidFill>
                            <a:srgbClr val="C00000"/>
                          </a:solidFill>
                          <a:latin typeface="+mn-lt"/>
                          <a:ea typeface="+mn-ea"/>
                          <a:cs typeface="+mn-cs"/>
                        </a:rPr>
                        <a:t>ayat</a:t>
                      </a:r>
                      <a:r>
                        <a:rPr lang="en-US" sz="1800" b="0" i="1" kern="1200" baseline="0" dirty="0" smtClean="0">
                          <a:solidFill>
                            <a:srgbClr val="C00000"/>
                          </a:solidFill>
                          <a:latin typeface="+mn-lt"/>
                          <a:ea typeface="+mn-ea"/>
                          <a:cs typeface="+mn-cs"/>
                        </a:rPr>
                        <a:t> (1), (2), </a:t>
                      </a:r>
                      <a:r>
                        <a:rPr lang="en-US" sz="1800" b="0" i="1" kern="1200" baseline="0" dirty="0" err="1" smtClean="0">
                          <a:solidFill>
                            <a:srgbClr val="C00000"/>
                          </a:solidFill>
                          <a:latin typeface="+mn-lt"/>
                          <a:ea typeface="+mn-ea"/>
                          <a:cs typeface="+mn-cs"/>
                        </a:rPr>
                        <a:t>dan</a:t>
                      </a:r>
                      <a:r>
                        <a:rPr lang="en-US" sz="1800" b="0" i="1" kern="1200" baseline="0" dirty="0" smtClean="0">
                          <a:solidFill>
                            <a:srgbClr val="C00000"/>
                          </a:solidFill>
                          <a:latin typeface="+mn-lt"/>
                          <a:ea typeface="+mn-ea"/>
                          <a:cs typeface="+mn-cs"/>
                        </a:rPr>
                        <a:t> (3))</a:t>
                      </a:r>
                      <a:endParaRPr lang="en-US" sz="1800" b="0" i="1" kern="1200" dirty="0">
                        <a:solidFill>
                          <a:srgbClr val="C00000"/>
                        </a:solidFill>
                        <a:latin typeface="+mn-lt"/>
                        <a:ea typeface="+mn-ea"/>
                        <a:cs typeface="+mn-cs"/>
                      </a:endParaRPr>
                    </a:p>
                  </a:txBody>
                  <a:tcPr>
                    <a:solidFill>
                      <a:schemeClr val="accent1">
                        <a:lumMod val="20000"/>
                        <a:lumOff val="80000"/>
                      </a:schemeClr>
                    </a:solidFill>
                  </a:tcPr>
                </a:tc>
                <a:extLst>
                  <a:ext uri="{0D108BD9-81ED-4DB2-BD59-A6C34878D82A}">
                    <a16:rowId xmlns="" xmlns:a16="http://schemas.microsoft.com/office/drawing/2014/main" val="11826385"/>
                  </a:ext>
                </a:extLst>
              </a:tr>
            </a:tbl>
          </a:graphicData>
        </a:graphic>
      </p:graphicFrame>
      <p:sp>
        <p:nvSpPr>
          <p:cNvPr id="12" name="TextBox 11"/>
          <p:cNvSpPr txBox="1"/>
          <p:nvPr/>
        </p:nvSpPr>
        <p:spPr>
          <a:xfrm>
            <a:off x="112831" y="5454376"/>
            <a:ext cx="11850571" cy="1323439"/>
          </a:xfrm>
          <a:prstGeom prst="rect">
            <a:avLst/>
          </a:prstGeom>
          <a:solidFill>
            <a:schemeClr val="accent6">
              <a:lumMod val="20000"/>
              <a:lumOff val="80000"/>
            </a:schemeClr>
          </a:solidFill>
        </p:spPr>
        <p:txBody>
          <a:bodyPr wrap="square" rtlCol="0">
            <a:spAutoFit/>
          </a:bodyPr>
          <a:lstStyle/>
          <a:p>
            <a:pPr algn="just"/>
            <a:r>
              <a:rPr lang="en-US" sz="2000" i="1" dirty="0" err="1" smtClean="0">
                <a:solidFill>
                  <a:srgbClr val="FF0000"/>
                </a:solidFill>
              </a:rPr>
              <a:t>Tidak</a:t>
            </a:r>
            <a:r>
              <a:rPr lang="en-US" sz="2000" i="1" dirty="0" smtClean="0">
                <a:solidFill>
                  <a:srgbClr val="FF0000"/>
                </a:solidFill>
              </a:rPr>
              <a:t> </a:t>
            </a:r>
            <a:r>
              <a:rPr lang="en-US" sz="2000" i="1" dirty="0" err="1" smtClean="0">
                <a:solidFill>
                  <a:srgbClr val="FF0000"/>
                </a:solidFill>
              </a:rPr>
              <a:t>ada</a:t>
            </a:r>
            <a:r>
              <a:rPr lang="en-US" sz="2000" i="1" dirty="0" smtClean="0">
                <a:solidFill>
                  <a:srgbClr val="FF0000"/>
                </a:solidFill>
              </a:rPr>
              <a:t> </a:t>
            </a:r>
            <a:r>
              <a:rPr lang="en-US" sz="2000" i="1" dirty="0" err="1" smtClean="0">
                <a:solidFill>
                  <a:srgbClr val="FF0000"/>
                </a:solidFill>
              </a:rPr>
              <a:t>lagi</a:t>
            </a:r>
            <a:r>
              <a:rPr lang="en-US" sz="2000" i="1" dirty="0" smtClean="0">
                <a:solidFill>
                  <a:srgbClr val="FF0000"/>
                </a:solidFill>
              </a:rPr>
              <a:t> </a:t>
            </a:r>
            <a:r>
              <a:rPr lang="en-US" sz="2000" i="1" dirty="0" err="1" smtClean="0">
                <a:solidFill>
                  <a:srgbClr val="FF0000"/>
                </a:solidFill>
              </a:rPr>
              <a:t>Bendahara</a:t>
            </a:r>
            <a:r>
              <a:rPr lang="en-US" sz="2000" i="1" dirty="0" smtClean="0">
                <a:solidFill>
                  <a:srgbClr val="FF0000"/>
                </a:solidFill>
              </a:rPr>
              <a:t> </a:t>
            </a:r>
            <a:r>
              <a:rPr lang="en-US" sz="2000" i="1" dirty="0" err="1" smtClean="0">
                <a:solidFill>
                  <a:srgbClr val="FF0000"/>
                </a:solidFill>
              </a:rPr>
              <a:t>Pengeluaran</a:t>
            </a:r>
            <a:r>
              <a:rPr lang="en-US" sz="2000" i="1" dirty="0" smtClean="0">
                <a:solidFill>
                  <a:srgbClr val="FF0000"/>
                </a:solidFill>
              </a:rPr>
              <a:t> DIPA </a:t>
            </a:r>
            <a:r>
              <a:rPr lang="en-US" sz="2000" i="1" dirty="0" err="1" smtClean="0">
                <a:solidFill>
                  <a:srgbClr val="FF0000"/>
                </a:solidFill>
              </a:rPr>
              <a:t>Pusat</a:t>
            </a:r>
            <a:r>
              <a:rPr lang="en-US" sz="2000" i="1" dirty="0" smtClean="0">
                <a:solidFill>
                  <a:srgbClr val="FF0000"/>
                </a:solidFill>
              </a:rPr>
              <a:t> </a:t>
            </a:r>
            <a:r>
              <a:rPr lang="en-US" sz="2000" i="1" dirty="0" err="1" smtClean="0">
                <a:solidFill>
                  <a:srgbClr val="FF0000"/>
                </a:solidFill>
              </a:rPr>
              <a:t>dengan</a:t>
            </a:r>
            <a:r>
              <a:rPr lang="en-US" sz="2000" i="1" dirty="0" smtClean="0">
                <a:solidFill>
                  <a:srgbClr val="FF0000"/>
                </a:solidFill>
              </a:rPr>
              <a:t> lima </a:t>
            </a:r>
            <a:r>
              <a:rPr lang="en-US" sz="2000" i="1" dirty="0" err="1" smtClean="0">
                <a:solidFill>
                  <a:srgbClr val="FF0000"/>
                </a:solidFill>
              </a:rPr>
              <a:t>Pembantu</a:t>
            </a:r>
            <a:r>
              <a:rPr lang="en-US" sz="2000" i="1" dirty="0" smtClean="0">
                <a:solidFill>
                  <a:srgbClr val="FF0000"/>
                </a:solidFill>
              </a:rPr>
              <a:t> </a:t>
            </a:r>
            <a:r>
              <a:rPr lang="en-US" sz="2000" i="1" dirty="0" err="1" smtClean="0">
                <a:solidFill>
                  <a:srgbClr val="FF0000"/>
                </a:solidFill>
              </a:rPr>
              <a:t>Bendahara</a:t>
            </a:r>
            <a:r>
              <a:rPr lang="en-US" sz="2000" i="1" dirty="0" smtClean="0">
                <a:solidFill>
                  <a:srgbClr val="FF0000"/>
                </a:solidFill>
              </a:rPr>
              <a:t> </a:t>
            </a:r>
            <a:r>
              <a:rPr lang="en-US" sz="2000" i="1" dirty="0" err="1" smtClean="0">
                <a:solidFill>
                  <a:srgbClr val="FF0000"/>
                </a:solidFill>
              </a:rPr>
              <a:t>Pengeluaran</a:t>
            </a:r>
            <a:r>
              <a:rPr lang="en-US" sz="2000" i="1" dirty="0" smtClean="0">
                <a:solidFill>
                  <a:srgbClr val="FF0000"/>
                </a:solidFill>
              </a:rPr>
              <a:t> di </a:t>
            </a:r>
            <a:r>
              <a:rPr lang="en-US" sz="2000" i="1" dirty="0" err="1" smtClean="0">
                <a:solidFill>
                  <a:srgbClr val="FF0000"/>
                </a:solidFill>
              </a:rPr>
              <a:t>masing-masing</a:t>
            </a:r>
            <a:r>
              <a:rPr lang="en-US" sz="2000" i="1" dirty="0" smtClean="0">
                <a:solidFill>
                  <a:srgbClr val="FF0000"/>
                </a:solidFill>
              </a:rPr>
              <a:t> UO. </a:t>
            </a:r>
            <a:endParaRPr lang="id-ID" sz="2000" i="1" dirty="0" smtClean="0">
              <a:solidFill>
                <a:srgbClr val="FF0000"/>
              </a:solidFill>
            </a:endParaRPr>
          </a:p>
          <a:p>
            <a:pPr algn="just"/>
            <a:r>
              <a:rPr lang="en-US" sz="2000" i="1" dirty="0" smtClean="0">
                <a:solidFill>
                  <a:srgbClr val="003300"/>
                </a:solidFill>
                <a:effectLst>
                  <a:outerShdw blurRad="38100" dist="38100" dir="2700000" algn="tl">
                    <a:srgbClr val="000000">
                      <a:alpha val="43137"/>
                    </a:srgbClr>
                  </a:outerShdw>
                </a:effectLst>
              </a:rPr>
              <a:t>Yang </a:t>
            </a:r>
            <a:r>
              <a:rPr lang="en-US" sz="2000" i="1" dirty="0" err="1" smtClean="0">
                <a:solidFill>
                  <a:srgbClr val="003300"/>
                </a:solidFill>
                <a:effectLst>
                  <a:outerShdw blurRad="38100" dist="38100" dir="2700000" algn="tl">
                    <a:srgbClr val="000000">
                      <a:alpha val="43137"/>
                    </a:srgbClr>
                  </a:outerShdw>
                </a:effectLst>
              </a:rPr>
              <a:t>ada</a:t>
            </a:r>
            <a:r>
              <a:rPr lang="en-US" sz="2000" i="1" dirty="0" smtClean="0">
                <a:solidFill>
                  <a:srgbClr val="003300"/>
                </a:solidFill>
                <a:effectLst>
                  <a:outerShdw blurRad="38100" dist="38100" dir="2700000" algn="tl">
                    <a:srgbClr val="000000">
                      <a:alpha val="43137"/>
                    </a:srgbClr>
                  </a:outerShdw>
                </a:effectLst>
              </a:rPr>
              <a:t> </a:t>
            </a:r>
            <a:r>
              <a:rPr lang="en-US" sz="2000" i="1" dirty="0" err="1" smtClean="0">
                <a:solidFill>
                  <a:srgbClr val="003300"/>
                </a:solidFill>
                <a:effectLst>
                  <a:outerShdw blurRad="38100" dist="38100" dir="2700000" algn="tl">
                    <a:srgbClr val="000000">
                      <a:alpha val="43137"/>
                    </a:srgbClr>
                  </a:outerShdw>
                </a:effectLst>
              </a:rPr>
              <a:t>Bendahara</a:t>
            </a:r>
            <a:r>
              <a:rPr lang="en-US" sz="2000" i="1" dirty="0" smtClean="0">
                <a:solidFill>
                  <a:srgbClr val="003300"/>
                </a:solidFill>
                <a:effectLst>
                  <a:outerShdw blurRad="38100" dist="38100" dir="2700000" algn="tl">
                    <a:srgbClr val="000000">
                      <a:alpha val="43137"/>
                    </a:srgbClr>
                  </a:outerShdw>
                </a:effectLst>
              </a:rPr>
              <a:t> </a:t>
            </a:r>
            <a:r>
              <a:rPr lang="en-US" sz="2000" i="1" dirty="0" err="1" smtClean="0">
                <a:solidFill>
                  <a:srgbClr val="003300"/>
                </a:solidFill>
                <a:effectLst>
                  <a:outerShdw blurRad="38100" dist="38100" dir="2700000" algn="tl">
                    <a:srgbClr val="000000">
                      <a:alpha val="43137"/>
                    </a:srgbClr>
                  </a:outerShdw>
                </a:effectLst>
              </a:rPr>
              <a:t>Pengeluaran</a:t>
            </a:r>
            <a:r>
              <a:rPr lang="en-US" sz="2000" i="1" dirty="0" smtClean="0">
                <a:solidFill>
                  <a:srgbClr val="003300"/>
                </a:solidFill>
                <a:effectLst>
                  <a:outerShdw blurRad="38100" dist="38100" dir="2700000" algn="tl">
                    <a:srgbClr val="000000">
                      <a:alpha val="43137"/>
                    </a:srgbClr>
                  </a:outerShdw>
                </a:effectLst>
              </a:rPr>
              <a:t> DIPA </a:t>
            </a:r>
            <a:r>
              <a:rPr lang="en-US" sz="2000" i="1" dirty="0" err="1" smtClean="0">
                <a:solidFill>
                  <a:srgbClr val="003300"/>
                </a:solidFill>
                <a:effectLst>
                  <a:outerShdw blurRad="38100" dist="38100" dir="2700000" algn="tl">
                    <a:srgbClr val="000000">
                      <a:alpha val="43137"/>
                    </a:srgbClr>
                  </a:outerShdw>
                </a:effectLst>
              </a:rPr>
              <a:t>Petikan</a:t>
            </a:r>
            <a:r>
              <a:rPr lang="en-US" sz="2000" i="1" dirty="0" smtClean="0">
                <a:solidFill>
                  <a:srgbClr val="003300"/>
                </a:solidFill>
                <a:effectLst>
                  <a:outerShdw blurRad="38100" dist="38100" dir="2700000" algn="tl">
                    <a:srgbClr val="000000">
                      <a:alpha val="43137"/>
                    </a:srgbClr>
                  </a:outerShdw>
                </a:effectLst>
              </a:rPr>
              <a:t> yang </a:t>
            </a:r>
            <a:r>
              <a:rPr lang="en-US" sz="2000" i="1" dirty="0" err="1" smtClean="0">
                <a:solidFill>
                  <a:srgbClr val="003300"/>
                </a:solidFill>
                <a:effectLst>
                  <a:outerShdw blurRad="38100" dist="38100" dir="2700000" algn="tl">
                    <a:srgbClr val="000000">
                      <a:alpha val="43137"/>
                    </a:srgbClr>
                  </a:outerShdw>
                </a:effectLst>
              </a:rPr>
              <a:t>diangkat</a:t>
            </a:r>
            <a:r>
              <a:rPr lang="en-US" sz="2000" i="1" dirty="0" smtClean="0">
                <a:solidFill>
                  <a:srgbClr val="003300"/>
                </a:solidFill>
                <a:effectLst>
                  <a:outerShdw blurRad="38100" dist="38100" dir="2700000" algn="tl">
                    <a:srgbClr val="000000">
                      <a:alpha val="43137"/>
                    </a:srgbClr>
                  </a:outerShdw>
                </a:effectLst>
              </a:rPr>
              <a:t> </a:t>
            </a:r>
            <a:r>
              <a:rPr lang="en-US" sz="2000" i="1" dirty="0" err="1" smtClean="0">
                <a:solidFill>
                  <a:srgbClr val="003300"/>
                </a:solidFill>
                <a:effectLst>
                  <a:outerShdw blurRad="38100" dist="38100" dir="2700000" algn="tl">
                    <a:srgbClr val="000000">
                      <a:alpha val="43137"/>
                    </a:srgbClr>
                  </a:outerShdw>
                </a:effectLst>
              </a:rPr>
              <a:t>oleh</a:t>
            </a:r>
            <a:r>
              <a:rPr lang="en-US" sz="2000" i="1" dirty="0" smtClean="0">
                <a:solidFill>
                  <a:srgbClr val="003300"/>
                </a:solidFill>
                <a:effectLst>
                  <a:outerShdw blurRad="38100" dist="38100" dir="2700000" algn="tl">
                    <a:srgbClr val="000000">
                      <a:alpha val="43137"/>
                    </a:srgbClr>
                  </a:outerShdw>
                </a:effectLst>
              </a:rPr>
              <a:t> PA </a:t>
            </a:r>
            <a:r>
              <a:rPr lang="en-US" sz="2000" i="1" dirty="0" err="1" smtClean="0">
                <a:solidFill>
                  <a:srgbClr val="003300"/>
                </a:solidFill>
                <a:effectLst>
                  <a:outerShdw blurRad="38100" dist="38100" dir="2700000" algn="tl">
                    <a:srgbClr val="000000">
                      <a:alpha val="43137"/>
                    </a:srgbClr>
                  </a:outerShdw>
                </a:effectLst>
              </a:rPr>
              <a:t>atau</a:t>
            </a:r>
            <a:r>
              <a:rPr lang="en-US" sz="2000" i="1" dirty="0" smtClean="0">
                <a:solidFill>
                  <a:srgbClr val="003300"/>
                </a:solidFill>
                <a:effectLst>
                  <a:outerShdw blurRad="38100" dist="38100" dir="2700000" algn="tl">
                    <a:srgbClr val="000000">
                      <a:alpha val="43137"/>
                    </a:srgbClr>
                  </a:outerShdw>
                </a:effectLst>
              </a:rPr>
              <a:t> </a:t>
            </a:r>
            <a:r>
              <a:rPr lang="en-US" sz="2000" i="1" dirty="0" err="1" smtClean="0">
                <a:solidFill>
                  <a:srgbClr val="003300"/>
                </a:solidFill>
                <a:effectLst>
                  <a:outerShdw blurRad="38100" dist="38100" dir="2700000" algn="tl">
                    <a:srgbClr val="000000">
                      <a:alpha val="43137"/>
                    </a:srgbClr>
                  </a:outerShdw>
                </a:effectLst>
              </a:rPr>
              <a:t>Kasatker</a:t>
            </a:r>
            <a:r>
              <a:rPr lang="en-US" sz="2000" i="1" dirty="0" smtClean="0">
                <a:solidFill>
                  <a:srgbClr val="003300"/>
                </a:solidFill>
                <a:effectLst>
                  <a:outerShdw blurRad="38100" dist="38100" dir="2700000" algn="tl">
                    <a:srgbClr val="000000">
                      <a:alpha val="43137"/>
                    </a:srgbClr>
                  </a:outerShdw>
                </a:effectLst>
              </a:rPr>
              <a:t> </a:t>
            </a:r>
            <a:r>
              <a:rPr lang="en-US" sz="2000" i="1" dirty="0" err="1" smtClean="0">
                <a:solidFill>
                  <a:srgbClr val="003300"/>
                </a:solidFill>
                <a:effectLst>
                  <a:outerShdw blurRad="38100" dist="38100" dir="2700000" algn="tl">
                    <a:srgbClr val="000000">
                      <a:alpha val="43137"/>
                    </a:srgbClr>
                  </a:outerShdw>
                </a:effectLst>
              </a:rPr>
              <a:t>sesuai</a:t>
            </a:r>
            <a:r>
              <a:rPr lang="en-US" sz="2000" i="1" dirty="0" smtClean="0">
                <a:solidFill>
                  <a:srgbClr val="003300"/>
                </a:solidFill>
                <a:effectLst>
                  <a:outerShdw blurRad="38100" dist="38100" dir="2700000" algn="tl">
                    <a:srgbClr val="000000">
                      <a:alpha val="43137"/>
                    </a:srgbClr>
                  </a:outerShdw>
                </a:effectLst>
              </a:rPr>
              <a:t> </a:t>
            </a:r>
            <a:r>
              <a:rPr lang="en-US" sz="2000" i="1" dirty="0" err="1" smtClean="0">
                <a:solidFill>
                  <a:srgbClr val="003300"/>
                </a:solidFill>
                <a:effectLst>
                  <a:outerShdw blurRad="38100" dist="38100" dir="2700000" algn="tl">
                    <a:srgbClr val="000000">
                      <a:alpha val="43137"/>
                    </a:srgbClr>
                  </a:outerShdw>
                </a:effectLst>
              </a:rPr>
              <a:t>dengan</a:t>
            </a:r>
            <a:r>
              <a:rPr lang="en-US" sz="2000" i="1" dirty="0" smtClean="0">
                <a:solidFill>
                  <a:srgbClr val="003300"/>
                </a:solidFill>
                <a:effectLst>
                  <a:outerShdw blurRad="38100" dist="38100" dir="2700000" algn="tl">
                    <a:srgbClr val="000000">
                      <a:alpha val="43137"/>
                    </a:srgbClr>
                  </a:outerShdw>
                </a:effectLst>
              </a:rPr>
              <a:t> </a:t>
            </a:r>
            <a:r>
              <a:rPr lang="en-US" sz="2000" i="1" dirty="0" err="1" smtClean="0">
                <a:solidFill>
                  <a:srgbClr val="003300"/>
                </a:solidFill>
                <a:effectLst>
                  <a:outerShdw blurRad="38100" dist="38100" dir="2700000" algn="tl">
                    <a:srgbClr val="000000">
                      <a:alpha val="43137"/>
                    </a:srgbClr>
                  </a:outerShdw>
                </a:effectLst>
              </a:rPr>
              <a:t>pelimpahan</a:t>
            </a:r>
            <a:r>
              <a:rPr lang="en-US" sz="2000" i="1" dirty="0" smtClean="0">
                <a:solidFill>
                  <a:srgbClr val="003300"/>
                </a:solidFill>
                <a:effectLst>
                  <a:outerShdw blurRad="38100" dist="38100" dir="2700000" algn="tl">
                    <a:srgbClr val="000000">
                      <a:alpha val="43137"/>
                    </a:srgbClr>
                  </a:outerShdw>
                </a:effectLst>
              </a:rPr>
              <a:t> </a:t>
            </a:r>
            <a:r>
              <a:rPr lang="en-US" sz="2000" i="1" dirty="0" err="1" smtClean="0">
                <a:solidFill>
                  <a:srgbClr val="003300"/>
                </a:solidFill>
                <a:effectLst>
                  <a:outerShdw blurRad="38100" dist="38100" dir="2700000" algn="tl">
                    <a:srgbClr val="000000">
                      <a:alpha val="43137"/>
                    </a:srgbClr>
                  </a:outerShdw>
                </a:effectLst>
              </a:rPr>
              <a:t>kewenangan</a:t>
            </a:r>
            <a:r>
              <a:rPr lang="en-US" sz="2000" i="1" dirty="0" smtClean="0">
                <a:solidFill>
                  <a:srgbClr val="003300"/>
                </a:solidFill>
                <a:effectLst>
                  <a:outerShdw blurRad="38100" dist="38100" dir="2700000" algn="tl">
                    <a:srgbClr val="000000">
                      <a:alpha val="43137"/>
                    </a:srgbClr>
                  </a:outerShdw>
                </a:effectLst>
              </a:rPr>
              <a:t> </a:t>
            </a:r>
            <a:r>
              <a:rPr lang="en-US" sz="2000" i="1" dirty="0" err="1" smtClean="0">
                <a:solidFill>
                  <a:srgbClr val="003300"/>
                </a:solidFill>
                <a:effectLst>
                  <a:outerShdw blurRad="38100" dist="38100" dir="2700000" algn="tl">
                    <a:srgbClr val="000000">
                      <a:alpha val="43137"/>
                    </a:srgbClr>
                  </a:outerShdw>
                </a:effectLst>
              </a:rPr>
              <a:t>dari</a:t>
            </a:r>
            <a:r>
              <a:rPr lang="en-US" sz="2000" i="1" dirty="0" smtClean="0">
                <a:solidFill>
                  <a:srgbClr val="003300"/>
                </a:solidFill>
                <a:effectLst>
                  <a:outerShdw blurRad="38100" dist="38100" dir="2700000" algn="tl">
                    <a:srgbClr val="000000">
                      <a:alpha val="43137"/>
                    </a:srgbClr>
                  </a:outerShdw>
                </a:effectLst>
              </a:rPr>
              <a:t> PA </a:t>
            </a:r>
            <a:endParaRPr lang="en-US" sz="2000" i="1"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6776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15" name="Picture 2" descr="Image result for bp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8143" y="1"/>
            <a:ext cx="12192000" cy="841828"/>
          </a:xfrm>
          <a:solidFill>
            <a:schemeClr val="tx1">
              <a:lumMod val="95000"/>
              <a:lumOff val="5000"/>
            </a:schemeClr>
          </a:solidFill>
          <a:ln>
            <a:solidFill>
              <a:schemeClr val="tx1"/>
            </a:solidFill>
          </a:ln>
        </p:spPr>
        <p:txBody>
          <a:bodyPr>
            <a:normAutofit/>
          </a:bodyPr>
          <a:lstStyle/>
          <a:p>
            <a:pPr algn="just"/>
            <a:r>
              <a:rPr lang="en-US" sz="2800" b="1" dirty="0" smtClean="0">
                <a:solidFill>
                  <a:schemeClr val="bg1"/>
                </a:solidFill>
                <a:latin typeface="+mn-lt"/>
              </a:rPr>
              <a:t>	4. Proses </a:t>
            </a:r>
            <a:r>
              <a:rPr lang="en-US" sz="2800" b="1" dirty="0" err="1" smtClean="0">
                <a:solidFill>
                  <a:schemeClr val="bg1"/>
                </a:solidFill>
                <a:latin typeface="+mn-lt"/>
              </a:rPr>
              <a:t>Pengadaan</a:t>
            </a:r>
            <a:endParaRPr lang="en-US" sz="2800" b="1" dirty="0">
              <a:solidFill>
                <a:schemeClr val="bg1"/>
              </a:solidFill>
              <a:latin typeface="+mn-lt"/>
            </a:endParaRPr>
          </a:p>
        </p:txBody>
      </p:sp>
      <p:sp>
        <p:nvSpPr>
          <p:cNvPr id="4" name="Rectangle 3"/>
          <p:cNvSpPr/>
          <p:nvPr/>
        </p:nvSpPr>
        <p:spPr>
          <a:xfrm>
            <a:off x="10559142" y="-1587"/>
            <a:ext cx="812800" cy="84329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382828" y="1"/>
            <a:ext cx="812800" cy="84329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889999" y="-3969"/>
            <a:ext cx="812800" cy="84329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746342" y="-2381"/>
            <a:ext cx="812800" cy="84329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253513" y="2383"/>
            <a:ext cx="812800" cy="84329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77199" y="3971"/>
            <a:ext cx="812800" cy="84329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flipV="1">
            <a:off x="-18143" y="2383"/>
            <a:ext cx="587829" cy="534646"/>
          </a:xfrm>
          <a:prstGeom prst="rtTriangle">
            <a:avLst/>
          </a:prstGeom>
          <a:solidFill>
            <a:schemeClr val="accent6">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p:cNvSpPr/>
          <p:nvPr/>
        </p:nvSpPr>
        <p:spPr>
          <a:xfrm flipH="1">
            <a:off x="-2" y="2384"/>
            <a:ext cx="569687" cy="534646"/>
          </a:xfrm>
          <a:prstGeom prst="rtTriangle">
            <a:avLst/>
          </a:prstGeom>
          <a:solidFill>
            <a:schemeClr val="tx1"/>
          </a:solid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p:cNvGraphicFramePr>
            <a:graphicFrameLocks noGrp="1"/>
          </p:cNvGraphicFramePr>
          <p:nvPr>
            <p:extLst>
              <p:ext uri="{D42A27DB-BD31-4B8C-83A1-F6EECF244321}">
                <p14:modId xmlns:p14="http://schemas.microsoft.com/office/powerpoint/2010/main" val="1960901837"/>
              </p:ext>
            </p:extLst>
          </p:nvPr>
        </p:nvGraphicFramePr>
        <p:xfrm>
          <a:off x="284841" y="1251858"/>
          <a:ext cx="11596915" cy="2931160"/>
        </p:xfrm>
        <a:graphic>
          <a:graphicData uri="http://schemas.openxmlformats.org/drawingml/2006/table">
            <a:tbl>
              <a:tblPr firstRow="1" bandRow="1">
                <a:tableStyleId>{5C22544A-7EE6-4342-B048-85BDC9FD1C3A}</a:tableStyleId>
              </a:tblPr>
              <a:tblGrid>
                <a:gridCol w="600530">
                  <a:extLst>
                    <a:ext uri="{9D8B030D-6E8A-4147-A177-3AD203B41FA5}">
                      <a16:colId xmlns="" xmlns:a16="http://schemas.microsoft.com/office/drawing/2014/main" val="365376176"/>
                    </a:ext>
                  </a:extLst>
                </a:gridCol>
                <a:gridCol w="2699658">
                  <a:extLst>
                    <a:ext uri="{9D8B030D-6E8A-4147-A177-3AD203B41FA5}">
                      <a16:colId xmlns="" xmlns:a16="http://schemas.microsoft.com/office/drawing/2014/main" val="1165434413"/>
                    </a:ext>
                  </a:extLst>
                </a:gridCol>
                <a:gridCol w="2133600">
                  <a:extLst>
                    <a:ext uri="{9D8B030D-6E8A-4147-A177-3AD203B41FA5}">
                      <a16:colId xmlns="" xmlns:a16="http://schemas.microsoft.com/office/drawing/2014/main" val="1537969679"/>
                    </a:ext>
                  </a:extLst>
                </a:gridCol>
                <a:gridCol w="6163127">
                  <a:extLst>
                    <a:ext uri="{9D8B030D-6E8A-4147-A177-3AD203B41FA5}">
                      <a16:colId xmlns="" xmlns:a16="http://schemas.microsoft.com/office/drawing/2014/main" val="414321270"/>
                    </a:ext>
                  </a:extLst>
                </a:gridCol>
              </a:tblGrid>
              <a:tr h="370840">
                <a:tc>
                  <a:txBody>
                    <a:bodyPr/>
                    <a:lstStyle/>
                    <a:p>
                      <a:pPr algn="ctr"/>
                      <a:r>
                        <a:rPr lang="en-US" sz="1800" b="1" dirty="0" smtClean="0">
                          <a:latin typeface="+mn-lt"/>
                        </a:rPr>
                        <a:t>No.</a:t>
                      </a:r>
                      <a:endParaRPr lang="en-US" sz="1800" b="1" dirty="0">
                        <a:latin typeface="+mn-lt"/>
                      </a:endParaRPr>
                    </a:p>
                  </a:txBody>
                  <a:tcPr>
                    <a:solidFill>
                      <a:schemeClr val="accent5">
                        <a:lumMod val="50000"/>
                      </a:schemeClr>
                    </a:solidFill>
                  </a:tcPr>
                </a:tc>
                <a:tc>
                  <a:txBody>
                    <a:bodyPr/>
                    <a:lstStyle/>
                    <a:p>
                      <a:pPr algn="ctr"/>
                      <a:r>
                        <a:rPr lang="en-US" sz="1800" b="1" dirty="0" err="1" smtClean="0">
                          <a:latin typeface="+mn-lt"/>
                        </a:rPr>
                        <a:t>Perbedaan</a:t>
                      </a:r>
                      <a:endParaRPr lang="en-US" sz="1800" b="1" dirty="0">
                        <a:latin typeface="+mn-lt"/>
                      </a:endParaRPr>
                    </a:p>
                  </a:txBody>
                  <a:tcPr>
                    <a:solidFill>
                      <a:schemeClr val="accent5">
                        <a:lumMod val="50000"/>
                      </a:schemeClr>
                    </a:solidFill>
                  </a:tcPr>
                </a:tc>
                <a:tc>
                  <a:txBody>
                    <a:bodyPr/>
                    <a:lstStyle/>
                    <a:p>
                      <a:pPr algn="ctr"/>
                      <a:r>
                        <a:rPr lang="en-US" sz="1800" b="1" dirty="0" smtClean="0">
                          <a:latin typeface="+mn-lt"/>
                        </a:rPr>
                        <a:t>PBM</a:t>
                      </a:r>
                      <a:endParaRPr lang="en-US" sz="1800" b="1" dirty="0">
                        <a:latin typeface="+mn-lt"/>
                      </a:endParaRPr>
                    </a:p>
                  </a:txBody>
                  <a:tcPr>
                    <a:solidFill>
                      <a:schemeClr val="accent5">
                        <a:lumMod val="50000"/>
                      </a:schemeClr>
                    </a:solidFill>
                  </a:tcPr>
                </a:tc>
                <a:tc>
                  <a:txBody>
                    <a:bodyPr/>
                    <a:lstStyle/>
                    <a:p>
                      <a:pPr algn="ctr"/>
                      <a:r>
                        <a:rPr lang="en-US" sz="1800" b="1" dirty="0" smtClean="0">
                          <a:latin typeface="+mn-lt"/>
                        </a:rPr>
                        <a:t>PMK</a:t>
                      </a:r>
                      <a:endParaRPr lang="en-US" sz="1800" b="1" dirty="0">
                        <a:latin typeface="+mn-lt"/>
                      </a:endParaRPr>
                    </a:p>
                  </a:txBody>
                  <a:tcPr>
                    <a:solidFill>
                      <a:schemeClr val="accent5">
                        <a:lumMod val="50000"/>
                      </a:schemeClr>
                    </a:solidFill>
                  </a:tcPr>
                </a:tc>
                <a:extLst>
                  <a:ext uri="{0D108BD9-81ED-4DB2-BD59-A6C34878D82A}">
                    <a16:rowId xmlns="" xmlns:a16="http://schemas.microsoft.com/office/drawing/2014/main" val="2321559228"/>
                  </a:ext>
                </a:extLst>
              </a:tr>
              <a:tr h="960120">
                <a:tc>
                  <a:txBody>
                    <a:bodyPr/>
                    <a:lstStyle/>
                    <a:p>
                      <a:pPr algn="ctr"/>
                      <a:r>
                        <a:rPr lang="en-US" sz="1800" b="0" dirty="0" smtClean="0">
                          <a:latin typeface="+mn-lt"/>
                        </a:rPr>
                        <a:t>1</a:t>
                      </a:r>
                      <a:endParaRPr lang="en-US" sz="1800" b="0" dirty="0">
                        <a:latin typeface="+mn-lt"/>
                      </a:endParaRPr>
                    </a:p>
                  </a:txBody>
                  <a:tcPr>
                    <a:solidFill>
                      <a:schemeClr val="accent1">
                        <a:lumMod val="20000"/>
                        <a:lumOff val="80000"/>
                      </a:schemeClr>
                    </a:solidFill>
                  </a:tcPr>
                </a:tc>
                <a:tc>
                  <a:txBody>
                    <a:bodyPr/>
                    <a:lstStyle/>
                    <a:p>
                      <a:pPr algn="just"/>
                      <a:r>
                        <a:rPr lang="en-US" sz="1800" b="0" dirty="0" err="1" smtClean="0">
                          <a:latin typeface="+mn-lt"/>
                        </a:rPr>
                        <a:t>Waktu</a:t>
                      </a:r>
                      <a:r>
                        <a:rPr lang="en-US" sz="1800" b="0" dirty="0" smtClean="0">
                          <a:latin typeface="+mn-lt"/>
                        </a:rPr>
                        <a:t> Proses</a:t>
                      </a:r>
                      <a:r>
                        <a:rPr lang="en-US" sz="1800" b="0" baseline="0" dirty="0" smtClean="0">
                          <a:latin typeface="+mn-lt"/>
                        </a:rPr>
                        <a:t> </a:t>
                      </a:r>
                      <a:r>
                        <a:rPr lang="en-US" sz="1800" b="0" baseline="0" dirty="0" err="1" smtClean="0">
                          <a:latin typeface="+mn-lt"/>
                        </a:rPr>
                        <a:t>Pengadaan</a:t>
                      </a:r>
                      <a:r>
                        <a:rPr lang="en-US" sz="1800" b="0" baseline="0" dirty="0" smtClean="0">
                          <a:latin typeface="+mn-lt"/>
                        </a:rPr>
                        <a:t> </a:t>
                      </a:r>
                      <a:r>
                        <a:rPr lang="en-US" sz="1800" b="0" baseline="0" dirty="0" err="1" smtClean="0">
                          <a:latin typeface="+mn-lt"/>
                        </a:rPr>
                        <a:t>dan</a:t>
                      </a:r>
                      <a:r>
                        <a:rPr lang="en-US" sz="1800" b="0" baseline="0" dirty="0" smtClean="0">
                          <a:latin typeface="+mn-lt"/>
                        </a:rPr>
                        <a:t> </a:t>
                      </a:r>
                      <a:r>
                        <a:rPr lang="en-US" sz="1800" b="0" dirty="0" err="1" smtClean="0">
                          <a:latin typeface="+mn-lt"/>
                        </a:rPr>
                        <a:t>Penandatanganan</a:t>
                      </a:r>
                      <a:r>
                        <a:rPr lang="en-US" sz="1800" b="0" dirty="0" smtClean="0">
                          <a:latin typeface="+mn-lt"/>
                        </a:rPr>
                        <a:t> </a:t>
                      </a:r>
                      <a:r>
                        <a:rPr lang="en-US" sz="1800" b="0" dirty="0" err="1" smtClean="0">
                          <a:latin typeface="+mn-lt"/>
                        </a:rPr>
                        <a:t>Perjanjian</a:t>
                      </a:r>
                      <a:endParaRPr lang="en-US" sz="1800" b="0" dirty="0">
                        <a:latin typeface="+mn-lt"/>
                      </a:endParaRPr>
                    </a:p>
                  </a:txBody>
                  <a:tcPr>
                    <a:solidFill>
                      <a:schemeClr val="accent1">
                        <a:lumMod val="20000"/>
                        <a:lumOff val="80000"/>
                      </a:schemeClr>
                    </a:solidFill>
                  </a:tcPr>
                </a:tc>
                <a:tc>
                  <a:txBody>
                    <a:bodyPr/>
                    <a:lstStyle/>
                    <a:p>
                      <a:pPr marL="0" indent="0" algn="just">
                        <a:buFont typeface="+mj-lt"/>
                        <a:buNone/>
                      </a:pPr>
                      <a:r>
                        <a:rPr lang="en-US" sz="1800" b="0" i="0" baseline="0" dirty="0" err="1" smtClean="0">
                          <a:latin typeface="+mn-lt"/>
                        </a:rPr>
                        <a:t>Tidak</a:t>
                      </a:r>
                      <a:r>
                        <a:rPr lang="en-US" sz="1800" b="0" i="0" baseline="0" dirty="0" smtClean="0">
                          <a:latin typeface="+mn-lt"/>
                        </a:rPr>
                        <a:t> </a:t>
                      </a:r>
                      <a:r>
                        <a:rPr lang="en-US" sz="1800" b="0" i="0" baseline="0" dirty="0" err="1" smtClean="0">
                          <a:latin typeface="+mn-lt"/>
                        </a:rPr>
                        <a:t>diatur</a:t>
                      </a:r>
                      <a:endParaRPr lang="en-US" sz="1800" b="0" i="0" baseline="0" dirty="0" smtClean="0">
                        <a:latin typeface="+mn-lt"/>
                      </a:endParaRPr>
                    </a:p>
                  </a:txBody>
                  <a:tcPr>
                    <a:solidFill>
                      <a:schemeClr val="accent1">
                        <a:lumMod val="20000"/>
                        <a:lumOff val="80000"/>
                      </a:schemeClr>
                    </a:solidFill>
                  </a:tcPr>
                </a:tc>
                <a:tc>
                  <a:txBody>
                    <a:bodyPr/>
                    <a:lstStyle/>
                    <a:p>
                      <a:pPr marL="342900" indent="-342900" algn="just">
                        <a:buFont typeface="+mj-lt"/>
                        <a:buAutoNum type="alphaLcPeriod"/>
                      </a:pPr>
                      <a:r>
                        <a:rPr lang="en-US" sz="1800" b="0" dirty="0" smtClean="0">
                          <a:latin typeface="+mn-lt"/>
                        </a:rPr>
                        <a:t>Proses </a:t>
                      </a:r>
                      <a:r>
                        <a:rPr lang="en-US" sz="1800" b="0" dirty="0" err="1" smtClean="0">
                          <a:latin typeface="+mn-lt"/>
                        </a:rPr>
                        <a:t>pengadaan</a:t>
                      </a:r>
                      <a:r>
                        <a:rPr lang="en-US" sz="1800" b="0" dirty="0" smtClean="0">
                          <a:latin typeface="+mn-lt"/>
                        </a:rPr>
                        <a:t> </a:t>
                      </a:r>
                      <a:r>
                        <a:rPr lang="en-US" sz="1800" b="0" dirty="0" err="1" smtClean="0">
                          <a:latin typeface="+mn-lt"/>
                        </a:rPr>
                        <a:t>sebelum</a:t>
                      </a:r>
                      <a:r>
                        <a:rPr lang="en-US" sz="1800" b="0" dirty="0" smtClean="0">
                          <a:latin typeface="+mn-lt"/>
                        </a:rPr>
                        <a:t> </a:t>
                      </a:r>
                      <a:r>
                        <a:rPr lang="en-US" sz="1800" b="0" dirty="0" err="1" smtClean="0">
                          <a:latin typeface="+mn-lt"/>
                        </a:rPr>
                        <a:t>adanya</a:t>
                      </a:r>
                      <a:r>
                        <a:rPr lang="en-US" sz="1800" b="0" dirty="0" smtClean="0">
                          <a:latin typeface="+mn-lt"/>
                        </a:rPr>
                        <a:t> </a:t>
                      </a:r>
                      <a:r>
                        <a:rPr lang="en-US" sz="1800" b="0" dirty="0" err="1" smtClean="0">
                          <a:latin typeface="+mn-lt"/>
                        </a:rPr>
                        <a:t>penandatanganan</a:t>
                      </a:r>
                      <a:r>
                        <a:rPr lang="en-US" sz="1800" b="0" dirty="0" smtClean="0">
                          <a:latin typeface="+mn-lt"/>
                        </a:rPr>
                        <a:t> </a:t>
                      </a:r>
                      <a:r>
                        <a:rPr lang="en-US" sz="1800" b="0" dirty="0" err="1" smtClean="0">
                          <a:latin typeface="+mn-lt"/>
                        </a:rPr>
                        <a:t>perjanjian</a:t>
                      </a:r>
                      <a:r>
                        <a:rPr lang="en-US" sz="1800" b="0" dirty="0" smtClean="0">
                          <a:latin typeface="+mn-lt"/>
                        </a:rPr>
                        <a:t> </a:t>
                      </a:r>
                      <a:r>
                        <a:rPr lang="en-US" sz="1800" b="0" dirty="0" err="1" smtClean="0">
                          <a:latin typeface="+mn-lt"/>
                        </a:rPr>
                        <a:t>dapat</a:t>
                      </a:r>
                      <a:r>
                        <a:rPr lang="en-US" sz="1800" b="0" dirty="0" smtClean="0">
                          <a:latin typeface="+mn-lt"/>
                        </a:rPr>
                        <a:t> </a:t>
                      </a:r>
                      <a:r>
                        <a:rPr lang="en-US" sz="1800" b="0" dirty="0" err="1" smtClean="0">
                          <a:latin typeface="+mn-lt"/>
                        </a:rPr>
                        <a:t>dilakukan</a:t>
                      </a:r>
                      <a:r>
                        <a:rPr lang="en-US" sz="1800" b="0" dirty="0" smtClean="0">
                          <a:latin typeface="+mn-lt"/>
                        </a:rPr>
                        <a:t> </a:t>
                      </a:r>
                      <a:r>
                        <a:rPr lang="en-US" sz="1800" b="0" i="1" dirty="0" err="1" smtClean="0">
                          <a:solidFill>
                            <a:srgbClr val="0070C0"/>
                          </a:solidFill>
                          <a:latin typeface="+mn-lt"/>
                        </a:rPr>
                        <a:t>sebelum</a:t>
                      </a:r>
                      <a:r>
                        <a:rPr lang="en-US" sz="1800" b="0" i="1" dirty="0" smtClean="0">
                          <a:solidFill>
                            <a:srgbClr val="0070C0"/>
                          </a:solidFill>
                          <a:latin typeface="+mn-lt"/>
                        </a:rPr>
                        <a:t> </a:t>
                      </a:r>
                      <a:r>
                        <a:rPr lang="en-US" sz="1800" b="0" i="1" dirty="0" err="1" smtClean="0">
                          <a:solidFill>
                            <a:srgbClr val="0070C0"/>
                          </a:solidFill>
                          <a:latin typeface="+mn-lt"/>
                        </a:rPr>
                        <a:t>tahun</a:t>
                      </a:r>
                      <a:r>
                        <a:rPr lang="en-US" sz="1800" b="0" i="1" dirty="0" smtClean="0">
                          <a:solidFill>
                            <a:srgbClr val="0070C0"/>
                          </a:solidFill>
                          <a:latin typeface="+mn-lt"/>
                        </a:rPr>
                        <a:t> </a:t>
                      </a:r>
                      <a:r>
                        <a:rPr lang="en-US" sz="1800" b="0" i="1" dirty="0" err="1" smtClean="0">
                          <a:solidFill>
                            <a:srgbClr val="0070C0"/>
                          </a:solidFill>
                          <a:latin typeface="+mn-lt"/>
                        </a:rPr>
                        <a:t>anggaran</a:t>
                      </a:r>
                      <a:r>
                        <a:rPr lang="en-US" sz="1800" b="0" i="1" dirty="0" smtClean="0">
                          <a:solidFill>
                            <a:srgbClr val="0070C0"/>
                          </a:solidFill>
                          <a:latin typeface="+mn-lt"/>
                        </a:rPr>
                        <a:t> </a:t>
                      </a:r>
                      <a:r>
                        <a:rPr lang="en-US" sz="1800" b="0" i="1" dirty="0" err="1" smtClean="0">
                          <a:solidFill>
                            <a:srgbClr val="0070C0"/>
                          </a:solidFill>
                          <a:latin typeface="+mn-lt"/>
                        </a:rPr>
                        <a:t>dimulai</a:t>
                      </a:r>
                      <a:r>
                        <a:rPr lang="en-US" sz="1800" b="0" i="1" dirty="0" smtClean="0">
                          <a:solidFill>
                            <a:srgbClr val="0070C0"/>
                          </a:solidFill>
                          <a:latin typeface="+mn-lt"/>
                        </a:rPr>
                        <a:t> </a:t>
                      </a:r>
                      <a:r>
                        <a:rPr lang="en-US" sz="1800" b="0" i="1" dirty="0" err="1" smtClean="0">
                          <a:solidFill>
                            <a:srgbClr val="FF0000"/>
                          </a:solidFill>
                          <a:latin typeface="+mn-lt"/>
                        </a:rPr>
                        <a:t>setelah</a:t>
                      </a:r>
                      <a:r>
                        <a:rPr lang="en-US" sz="1800" b="0" i="1" dirty="0" smtClean="0">
                          <a:solidFill>
                            <a:srgbClr val="FF0000"/>
                          </a:solidFill>
                          <a:latin typeface="+mn-lt"/>
                        </a:rPr>
                        <a:t> </a:t>
                      </a:r>
                      <a:r>
                        <a:rPr lang="en-US" sz="1800" b="0" i="1" dirty="0" err="1" smtClean="0">
                          <a:solidFill>
                            <a:srgbClr val="FF0000"/>
                          </a:solidFill>
                          <a:latin typeface="+mn-lt"/>
                        </a:rPr>
                        <a:t>rencana</a:t>
                      </a:r>
                      <a:r>
                        <a:rPr lang="en-US" sz="1800" b="0" i="1" dirty="0" smtClean="0">
                          <a:solidFill>
                            <a:srgbClr val="FF0000"/>
                          </a:solidFill>
                          <a:latin typeface="+mn-lt"/>
                        </a:rPr>
                        <a:t> </a:t>
                      </a:r>
                      <a:r>
                        <a:rPr lang="en-US" sz="1800" b="0" i="1" dirty="0" err="1" smtClean="0">
                          <a:solidFill>
                            <a:srgbClr val="FF0000"/>
                          </a:solidFill>
                          <a:latin typeface="+mn-lt"/>
                        </a:rPr>
                        <a:t>kerja</a:t>
                      </a:r>
                      <a:r>
                        <a:rPr lang="en-US" sz="1800" b="0" i="1" dirty="0" smtClean="0">
                          <a:solidFill>
                            <a:srgbClr val="FF0000"/>
                          </a:solidFill>
                          <a:latin typeface="+mn-lt"/>
                        </a:rPr>
                        <a:t> </a:t>
                      </a:r>
                      <a:r>
                        <a:rPr lang="en-US" sz="1800" b="0" i="1" dirty="0" err="1" smtClean="0">
                          <a:solidFill>
                            <a:srgbClr val="FF0000"/>
                          </a:solidFill>
                          <a:latin typeface="+mn-lt"/>
                        </a:rPr>
                        <a:t>dan</a:t>
                      </a:r>
                      <a:r>
                        <a:rPr lang="en-US" sz="1800" b="0" i="1" dirty="0" smtClean="0">
                          <a:solidFill>
                            <a:srgbClr val="FF0000"/>
                          </a:solidFill>
                          <a:latin typeface="+mn-lt"/>
                        </a:rPr>
                        <a:t> </a:t>
                      </a:r>
                      <a:r>
                        <a:rPr lang="en-US" sz="1800" b="0" i="1" dirty="0" err="1" smtClean="0">
                          <a:solidFill>
                            <a:srgbClr val="FF0000"/>
                          </a:solidFill>
                          <a:latin typeface="+mn-lt"/>
                        </a:rPr>
                        <a:t>anggaran</a:t>
                      </a:r>
                      <a:r>
                        <a:rPr lang="en-US" sz="1800" b="0" i="1" dirty="0" smtClean="0">
                          <a:solidFill>
                            <a:srgbClr val="FF0000"/>
                          </a:solidFill>
                          <a:latin typeface="+mn-lt"/>
                        </a:rPr>
                        <a:t> </a:t>
                      </a:r>
                      <a:r>
                        <a:rPr lang="en-US" sz="1800" b="0" dirty="0" err="1" smtClean="0">
                          <a:latin typeface="+mn-lt"/>
                        </a:rPr>
                        <a:t>disetujui</a:t>
                      </a:r>
                      <a:r>
                        <a:rPr lang="en-US" sz="1800" b="0" dirty="0" smtClean="0">
                          <a:latin typeface="+mn-lt"/>
                        </a:rPr>
                        <a:t> </a:t>
                      </a:r>
                      <a:r>
                        <a:rPr lang="en-US" sz="1800" b="0" dirty="0" err="1" smtClean="0">
                          <a:latin typeface="+mn-lt"/>
                        </a:rPr>
                        <a:t>oleh</a:t>
                      </a:r>
                      <a:r>
                        <a:rPr lang="en-US" sz="1800" b="0" dirty="0" smtClean="0">
                          <a:latin typeface="+mn-lt"/>
                        </a:rPr>
                        <a:t> DPR.</a:t>
                      </a:r>
                    </a:p>
                    <a:p>
                      <a:pPr marL="342900" indent="-342900" algn="just">
                        <a:buFont typeface="+mj-lt"/>
                        <a:buAutoNum type="alphaLcPeriod"/>
                      </a:pPr>
                      <a:r>
                        <a:rPr lang="en-US" sz="1800" b="0" dirty="0" err="1" smtClean="0">
                          <a:latin typeface="+mn-lt"/>
                        </a:rPr>
                        <a:t>Penandatanganan</a:t>
                      </a:r>
                      <a:r>
                        <a:rPr lang="en-US" sz="1800" b="0" dirty="0" smtClean="0">
                          <a:latin typeface="+mn-lt"/>
                        </a:rPr>
                        <a:t> </a:t>
                      </a:r>
                      <a:r>
                        <a:rPr lang="en-US" sz="1800" b="0" dirty="0" err="1" smtClean="0">
                          <a:latin typeface="+mn-lt"/>
                        </a:rPr>
                        <a:t>kontrak</a:t>
                      </a:r>
                      <a:r>
                        <a:rPr lang="en-US" sz="1800" b="0" dirty="0" smtClean="0">
                          <a:latin typeface="+mn-lt"/>
                        </a:rPr>
                        <a:t> </a:t>
                      </a:r>
                      <a:r>
                        <a:rPr lang="en-US" sz="1800" b="0" dirty="0" err="1" smtClean="0">
                          <a:latin typeface="+mn-lt"/>
                        </a:rPr>
                        <a:t>pengadaan</a:t>
                      </a:r>
                      <a:r>
                        <a:rPr lang="en-US" sz="1800" b="0" dirty="0" smtClean="0">
                          <a:latin typeface="+mn-lt"/>
                        </a:rPr>
                        <a:t> </a:t>
                      </a:r>
                      <a:r>
                        <a:rPr lang="en-US" sz="1800" b="0" dirty="0" err="1" smtClean="0">
                          <a:latin typeface="+mn-lt"/>
                        </a:rPr>
                        <a:t>barang</a:t>
                      </a:r>
                      <a:r>
                        <a:rPr lang="en-US" sz="1800" b="0" dirty="0" smtClean="0">
                          <a:latin typeface="+mn-lt"/>
                        </a:rPr>
                        <a:t>/</a:t>
                      </a:r>
                      <a:r>
                        <a:rPr lang="en-US" sz="1800" b="0" dirty="0" err="1" smtClean="0">
                          <a:latin typeface="+mn-lt"/>
                        </a:rPr>
                        <a:t>jasa</a:t>
                      </a:r>
                      <a:r>
                        <a:rPr lang="en-US" sz="1800" b="0" dirty="0" smtClean="0">
                          <a:latin typeface="+mn-lt"/>
                        </a:rPr>
                        <a:t> </a:t>
                      </a:r>
                      <a:r>
                        <a:rPr lang="en-US" sz="1800" b="0" dirty="0" err="1" smtClean="0">
                          <a:latin typeface="+mn-lt"/>
                        </a:rPr>
                        <a:t>dilaksanakan</a:t>
                      </a:r>
                      <a:r>
                        <a:rPr lang="en-US" sz="1800" b="0" dirty="0" smtClean="0">
                          <a:latin typeface="+mn-lt"/>
                        </a:rPr>
                        <a:t> </a:t>
                      </a:r>
                      <a:r>
                        <a:rPr lang="en-US" sz="1800" b="0" dirty="0" err="1" smtClean="0">
                          <a:latin typeface="+mn-lt"/>
                        </a:rPr>
                        <a:t>setelah</a:t>
                      </a:r>
                      <a:r>
                        <a:rPr lang="en-US" sz="1800" b="0" dirty="0" smtClean="0">
                          <a:latin typeface="+mn-lt"/>
                        </a:rPr>
                        <a:t> DIPA </a:t>
                      </a:r>
                      <a:r>
                        <a:rPr lang="en-US" sz="1800" b="0" dirty="0" err="1" smtClean="0">
                          <a:latin typeface="+mn-lt"/>
                        </a:rPr>
                        <a:t>disahkan</a:t>
                      </a:r>
                      <a:r>
                        <a:rPr lang="en-US" sz="1800" b="0" dirty="0" smtClean="0">
                          <a:latin typeface="+mn-lt"/>
                        </a:rPr>
                        <a:t>. </a:t>
                      </a:r>
                      <a:r>
                        <a:rPr lang="en-US" sz="1800" b="0" dirty="0" err="1" smtClean="0">
                          <a:latin typeface="+mn-lt"/>
                        </a:rPr>
                        <a:t>Jika</a:t>
                      </a:r>
                      <a:r>
                        <a:rPr lang="en-US" sz="1800" b="0" baseline="0" dirty="0" smtClean="0">
                          <a:latin typeface="+mn-lt"/>
                        </a:rPr>
                        <a:t> </a:t>
                      </a:r>
                      <a:r>
                        <a:rPr lang="en-US" sz="1800" b="0" dirty="0" err="1" smtClean="0">
                          <a:latin typeface="+mn-lt"/>
                        </a:rPr>
                        <a:t>Kontrak</a:t>
                      </a:r>
                      <a:r>
                        <a:rPr lang="en-US" sz="1800" b="0" dirty="0" smtClean="0">
                          <a:latin typeface="+mn-lt"/>
                        </a:rPr>
                        <a:t> </a:t>
                      </a:r>
                      <a:r>
                        <a:rPr lang="en-US" sz="1800" b="0" dirty="0" err="1" smtClean="0">
                          <a:latin typeface="+mn-lt"/>
                        </a:rPr>
                        <a:t>pengadaan</a:t>
                      </a:r>
                      <a:r>
                        <a:rPr lang="en-US" sz="1800" b="0" dirty="0" smtClean="0">
                          <a:latin typeface="+mn-lt"/>
                        </a:rPr>
                        <a:t> </a:t>
                      </a:r>
                      <a:r>
                        <a:rPr lang="en-US" sz="1800" b="0" dirty="0" err="1" smtClean="0">
                          <a:latin typeface="+mn-lt"/>
                        </a:rPr>
                        <a:t>barang</a:t>
                      </a:r>
                      <a:r>
                        <a:rPr lang="en-US" sz="1800" b="0" dirty="0" smtClean="0">
                          <a:latin typeface="+mn-lt"/>
                        </a:rPr>
                        <a:t>/</a:t>
                      </a:r>
                      <a:r>
                        <a:rPr lang="en-US" sz="1800" b="0" dirty="0" err="1" smtClean="0">
                          <a:latin typeface="+mn-lt"/>
                        </a:rPr>
                        <a:t>jasa</a:t>
                      </a:r>
                      <a:r>
                        <a:rPr lang="en-US" sz="1800" b="0" dirty="0" smtClean="0">
                          <a:latin typeface="+mn-lt"/>
                        </a:rPr>
                        <a:t> </a:t>
                      </a:r>
                      <a:r>
                        <a:rPr lang="en-US" sz="1800" b="0" dirty="0" err="1" smtClean="0">
                          <a:latin typeface="+mn-lt"/>
                        </a:rPr>
                        <a:t>ditandatangani</a:t>
                      </a:r>
                      <a:r>
                        <a:rPr lang="en-US" sz="1800" b="0" dirty="0" smtClean="0">
                          <a:latin typeface="+mn-lt"/>
                        </a:rPr>
                        <a:t> </a:t>
                      </a:r>
                      <a:r>
                        <a:rPr lang="en-US" sz="1800" b="0" dirty="0" err="1" smtClean="0">
                          <a:latin typeface="+mn-lt"/>
                        </a:rPr>
                        <a:t>sebelum</a:t>
                      </a:r>
                      <a:r>
                        <a:rPr lang="en-US" sz="1800" b="0" dirty="0" smtClean="0">
                          <a:latin typeface="+mn-lt"/>
                        </a:rPr>
                        <a:t> </a:t>
                      </a:r>
                      <a:r>
                        <a:rPr lang="en-US" sz="1800" b="0" dirty="0" err="1" smtClean="0">
                          <a:latin typeface="+mn-lt"/>
                        </a:rPr>
                        <a:t>tahun</a:t>
                      </a:r>
                      <a:r>
                        <a:rPr lang="en-US" sz="1800" b="0" dirty="0" smtClean="0">
                          <a:latin typeface="+mn-lt"/>
                        </a:rPr>
                        <a:t> </a:t>
                      </a:r>
                      <a:r>
                        <a:rPr lang="en-US" sz="1800" b="0" dirty="0" err="1" smtClean="0">
                          <a:latin typeface="+mn-lt"/>
                        </a:rPr>
                        <a:t>anggaran</a:t>
                      </a:r>
                      <a:r>
                        <a:rPr lang="en-US" sz="1800" b="0" dirty="0" smtClean="0">
                          <a:latin typeface="+mn-lt"/>
                        </a:rPr>
                        <a:t> </a:t>
                      </a:r>
                      <a:r>
                        <a:rPr lang="en-US" sz="1800" b="0" dirty="0" err="1" smtClean="0">
                          <a:latin typeface="+mn-lt"/>
                        </a:rPr>
                        <a:t>dimulai</a:t>
                      </a:r>
                      <a:r>
                        <a:rPr lang="en-US" sz="1800" b="0" dirty="0" smtClean="0">
                          <a:latin typeface="+mn-lt"/>
                        </a:rPr>
                        <a:t> </a:t>
                      </a:r>
                      <a:r>
                        <a:rPr lang="en-US" sz="1800" b="0" dirty="0" err="1" smtClean="0">
                          <a:latin typeface="+mn-lt"/>
                        </a:rPr>
                        <a:t>maka</a:t>
                      </a:r>
                      <a:r>
                        <a:rPr lang="en-US" sz="1800" b="0" dirty="0" smtClean="0">
                          <a:latin typeface="+mn-lt"/>
                        </a:rPr>
                        <a:t> </a:t>
                      </a:r>
                      <a:r>
                        <a:rPr lang="en-US" sz="1800" b="0" dirty="0" err="1" smtClean="0">
                          <a:latin typeface="+mn-lt"/>
                        </a:rPr>
                        <a:t>mulai</a:t>
                      </a:r>
                      <a:r>
                        <a:rPr lang="en-US" sz="1800" b="0" dirty="0" smtClean="0">
                          <a:latin typeface="+mn-lt"/>
                        </a:rPr>
                        <a:t> </a:t>
                      </a:r>
                      <a:r>
                        <a:rPr lang="en-US" sz="1800" b="0" dirty="0" err="1" smtClean="0">
                          <a:latin typeface="+mn-lt"/>
                        </a:rPr>
                        <a:t>berlaku</a:t>
                      </a:r>
                      <a:r>
                        <a:rPr lang="en-US" sz="1800" b="0" dirty="0" smtClean="0">
                          <a:latin typeface="+mn-lt"/>
                        </a:rPr>
                        <a:t> </a:t>
                      </a:r>
                      <a:r>
                        <a:rPr lang="en-US" sz="1800" b="0" dirty="0" err="1" smtClean="0">
                          <a:latin typeface="+mn-lt"/>
                        </a:rPr>
                        <a:t>dan</a:t>
                      </a:r>
                      <a:r>
                        <a:rPr lang="en-US" sz="1800" b="0" dirty="0" smtClean="0">
                          <a:latin typeface="+mn-lt"/>
                        </a:rPr>
                        <a:t> </a:t>
                      </a:r>
                      <a:r>
                        <a:rPr lang="en-US" sz="1800" b="0" dirty="0" err="1" smtClean="0">
                          <a:latin typeface="+mn-lt"/>
                        </a:rPr>
                        <a:t>dilaksanakan</a:t>
                      </a:r>
                      <a:r>
                        <a:rPr lang="en-US" sz="1800" b="0" dirty="0" smtClean="0">
                          <a:latin typeface="+mn-lt"/>
                        </a:rPr>
                        <a:t> </a:t>
                      </a:r>
                      <a:r>
                        <a:rPr lang="en-US" sz="1800" b="0" dirty="0" err="1" smtClean="0">
                          <a:latin typeface="+mn-lt"/>
                        </a:rPr>
                        <a:t>setelah</a:t>
                      </a:r>
                      <a:r>
                        <a:rPr lang="en-US" sz="1800" b="0" dirty="0" smtClean="0">
                          <a:latin typeface="+mn-lt"/>
                        </a:rPr>
                        <a:t> DIPA </a:t>
                      </a:r>
                      <a:r>
                        <a:rPr lang="en-US" sz="1800" b="0" dirty="0" err="1" smtClean="0">
                          <a:latin typeface="+mn-lt"/>
                        </a:rPr>
                        <a:t>berlaku</a:t>
                      </a:r>
                      <a:r>
                        <a:rPr lang="en-US" sz="1800" b="0" dirty="0" smtClean="0">
                          <a:latin typeface="+mn-lt"/>
                        </a:rPr>
                        <a:t> </a:t>
                      </a:r>
                      <a:r>
                        <a:rPr lang="en-US" sz="1800" b="0" dirty="0" err="1" smtClean="0">
                          <a:latin typeface="+mn-lt"/>
                        </a:rPr>
                        <a:t>efektif</a:t>
                      </a:r>
                      <a:r>
                        <a:rPr lang="en-US" sz="1800" b="0" dirty="0" smtClean="0">
                          <a:latin typeface="+mn-lt"/>
                        </a:rPr>
                        <a:t>. </a:t>
                      </a:r>
                    </a:p>
                    <a:p>
                      <a:pPr marL="0" indent="0" algn="just">
                        <a:buFont typeface="+mj-lt"/>
                        <a:buNone/>
                      </a:pPr>
                      <a:r>
                        <a:rPr lang="en-US" sz="1800" b="0" i="1" baseline="0" dirty="0" smtClean="0">
                          <a:solidFill>
                            <a:srgbClr val="C00000"/>
                          </a:solidFill>
                          <a:latin typeface="+mn-lt"/>
                        </a:rPr>
                        <a:t>(</a:t>
                      </a:r>
                      <a:r>
                        <a:rPr lang="en-US" sz="1800" b="0" i="1" baseline="0" dirty="0" err="1" smtClean="0">
                          <a:solidFill>
                            <a:srgbClr val="C00000"/>
                          </a:solidFill>
                          <a:latin typeface="+mn-lt"/>
                        </a:rPr>
                        <a:t>Pasal</a:t>
                      </a:r>
                      <a:r>
                        <a:rPr lang="en-US" sz="1800" b="0" i="1" baseline="0" dirty="0" smtClean="0">
                          <a:solidFill>
                            <a:srgbClr val="C00000"/>
                          </a:solidFill>
                          <a:latin typeface="+mn-lt"/>
                        </a:rPr>
                        <a:t> 38 </a:t>
                      </a:r>
                      <a:r>
                        <a:rPr lang="en-US" sz="1800" b="0" i="1" baseline="0" dirty="0" err="1" smtClean="0">
                          <a:solidFill>
                            <a:srgbClr val="C00000"/>
                          </a:solidFill>
                          <a:latin typeface="+mn-lt"/>
                        </a:rPr>
                        <a:t>ayat</a:t>
                      </a:r>
                      <a:r>
                        <a:rPr lang="en-US" sz="1800" b="0" i="1" baseline="0" dirty="0" smtClean="0">
                          <a:solidFill>
                            <a:srgbClr val="C00000"/>
                          </a:solidFill>
                          <a:latin typeface="+mn-lt"/>
                        </a:rPr>
                        <a:t> (1), (2), (3))</a:t>
                      </a:r>
                    </a:p>
                  </a:txBody>
                  <a:tcPr>
                    <a:solidFill>
                      <a:schemeClr val="accent1">
                        <a:lumMod val="20000"/>
                        <a:lumOff val="80000"/>
                      </a:schemeClr>
                    </a:solidFill>
                  </a:tcPr>
                </a:tc>
                <a:extLst>
                  <a:ext uri="{0D108BD9-81ED-4DB2-BD59-A6C34878D82A}">
                    <a16:rowId xmlns="" xmlns:a16="http://schemas.microsoft.com/office/drawing/2014/main" val="11826385"/>
                  </a:ext>
                </a:extLst>
              </a:tr>
            </a:tbl>
          </a:graphicData>
        </a:graphic>
      </p:graphicFrame>
      <p:sp>
        <p:nvSpPr>
          <p:cNvPr id="12" name="TextBox 11"/>
          <p:cNvSpPr txBox="1"/>
          <p:nvPr/>
        </p:nvSpPr>
        <p:spPr>
          <a:xfrm>
            <a:off x="275771" y="4477996"/>
            <a:ext cx="11605985" cy="707886"/>
          </a:xfrm>
          <a:prstGeom prst="rect">
            <a:avLst/>
          </a:prstGeom>
          <a:solidFill>
            <a:schemeClr val="accent6">
              <a:lumMod val="20000"/>
              <a:lumOff val="80000"/>
            </a:schemeClr>
          </a:solidFill>
        </p:spPr>
        <p:txBody>
          <a:bodyPr wrap="square" rtlCol="0">
            <a:spAutoFit/>
          </a:bodyPr>
          <a:lstStyle/>
          <a:p>
            <a:pPr algn="ctr"/>
            <a:r>
              <a:rPr lang="en-US" sz="2000" b="1" i="1" dirty="0" err="1" smtClean="0">
                <a:solidFill>
                  <a:srgbClr val="FF0000"/>
                </a:solidFill>
                <a:effectLst>
                  <a:outerShdw blurRad="38100" dist="38100" dir="2700000" algn="tl">
                    <a:srgbClr val="000000">
                      <a:alpha val="43137"/>
                    </a:srgbClr>
                  </a:outerShdw>
                </a:effectLst>
              </a:rPr>
              <a:t>Diperbolehkan</a:t>
            </a:r>
            <a:r>
              <a:rPr lang="en-US" sz="2000" b="1" i="1" dirty="0" smtClean="0">
                <a:solidFill>
                  <a:srgbClr val="FF0000"/>
                </a:solidFill>
                <a:effectLst>
                  <a:outerShdw blurRad="38100" dist="38100" dir="2700000" algn="tl">
                    <a:srgbClr val="000000">
                      <a:alpha val="43137"/>
                    </a:srgbClr>
                  </a:outerShdw>
                </a:effectLst>
              </a:rPr>
              <a:t> </a:t>
            </a:r>
            <a:r>
              <a:rPr lang="en-US" sz="2000" b="1" i="1" dirty="0" err="1" smtClean="0">
                <a:solidFill>
                  <a:srgbClr val="FF0000"/>
                </a:solidFill>
                <a:effectLst>
                  <a:outerShdw blurRad="38100" dist="38100" dir="2700000" algn="tl">
                    <a:srgbClr val="000000">
                      <a:alpha val="43137"/>
                    </a:srgbClr>
                  </a:outerShdw>
                </a:effectLst>
              </a:rPr>
              <a:t>melakukan</a:t>
            </a:r>
            <a:r>
              <a:rPr lang="en-US" sz="2000" b="1" i="1" dirty="0" smtClean="0">
                <a:solidFill>
                  <a:srgbClr val="FF0000"/>
                </a:solidFill>
                <a:effectLst>
                  <a:outerShdw blurRad="38100" dist="38100" dir="2700000" algn="tl">
                    <a:srgbClr val="000000">
                      <a:alpha val="43137"/>
                    </a:srgbClr>
                  </a:outerShdw>
                </a:effectLst>
              </a:rPr>
              <a:t> </a:t>
            </a:r>
            <a:r>
              <a:rPr lang="en-US" sz="2000" b="1" i="1" dirty="0" err="1" smtClean="0">
                <a:solidFill>
                  <a:srgbClr val="FF0000"/>
                </a:solidFill>
                <a:effectLst>
                  <a:outerShdw blurRad="38100" dist="38100" dir="2700000" algn="tl">
                    <a:srgbClr val="000000">
                      <a:alpha val="43137"/>
                    </a:srgbClr>
                  </a:outerShdw>
                </a:effectLst>
              </a:rPr>
              <a:t>pengadaan</a:t>
            </a:r>
            <a:r>
              <a:rPr lang="en-US" sz="2000" b="1" i="1" dirty="0" smtClean="0">
                <a:solidFill>
                  <a:srgbClr val="FF0000"/>
                </a:solidFill>
                <a:effectLst>
                  <a:outerShdw blurRad="38100" dist="38100" dir="2700000" algn="tl">
                    <a:srgbClr val="000000">
                      <a:alpha val="43137"/>
                    </a:srgbClr>
                  </a:outerShdw>
                </a:effectLst>
              </a:rPr>
              <a:t> </a:t>
            </a:r>
            <a:r>
              <a:rPr lang="en-US" sz="2000" b="1" i="1" dirty="0" err="1" smtClean="0">
                <a:solidFill>
                  <a:srgbClr val="FF0000"/>
                </a:solidFill>
                <a:effectLst>
                  <a:outerShdw blurRad="38100" dist="38100" dir="2700000" algn="tl">
                    <a:srgbClr val="000000">
                      <a:alpha val="43137"/>
                    </a:srgbClr>
                  </a:outerShdw>
                </a:effectLst>
              </a:rPr>
              <a:t>setelah</a:t>
            </a:r>
            <a:r>
              <a:rPr lang="en-US" sz="2000" b="1" i="1" dirty="0" smtClean="0">
                <a:solidFill>
                  <a:srgbClr val="FF0000"/>
                </a:solidFill>
                <a:effectLst>
                  <a:outerShdw blurRad="38100" dist="38100" dir="2700000" algn="tl">
                    <a:srgbClr val="000000">
                      <a:alpha val="43137"/>
                    </a:srgbClr>
                  </a:outerShdw>
                </a:effectLst>
              </a:rPr>
              <a:t> RKA </a:t>
            </a:r>
            <a:r>
              <a:rPr lang="en-US" sz="2000" b="1" i="1" dirty="0" err="1" smtClean="0">
                <a:solidFill>
                  <a:srgbClr val="FF0000"/>
                </a:solidFill>
                <a:effectLst>
                  <a:outerShdw blurRad="38100" dist="38100" dir="2700000" algn="tl">
                    <a:srgbClr val="000000">
                      <a:alpha val="43137"/>
                    </a:srgbClr>
                  </a:outerShdw>
                </a:effectLst>
              </a:rPr>
              <a:t>disetujui</a:t>
            </a:r>
            <a:r>
              <a:rPr lang="en-US" sz="2000" b="1" i="1" dirty="0" smtClean="0">
                <a:solidFill>
                  <a:srgbClr val="FF0000"/>
                </a:solidFill>
                <a:effectLst>
                  <a:outerShdw blurRad="38100" dist="38100" dir="2700000" algn="tl">
                    <a:srgbClr val="000000">
                      <a:alpha val="43137"/>
                    </a:srgbClr>
                  </a:outerShdw>
                </a:effectLst>
              </a:rPr>
              <a:t> </a:t>
            </a:r>
            <a:r>
              <a:rPr lang="en-US" sz="2000" b="1" i="1" dirty="0" err="1" smtClean="0">
                <a:solidFill>
                  <a:srgbClr val="FF0000"/>
                </a:solidFill>
                <a:effectLst>
                  <a:outerShdw blurRad="38100" dist="38100" dir="2700000" algn="tl">
                    <a:srgbClr val="000000">
                      <a:alpha val="43137"/>
                    </a:srgbClr>
                  </a:outerShdw>
                </a:effectLst>
              </a:rPr>
              <a:t>oleh</a:t>
            </a:r>
            <a:r>
              <a:rPr lang="en-US" sz="2000" b="1" i="1" dirty="0" smtClean="0">
                <a:solidFill>
                  <a:srgbClr val="FF0000"/>
                </a:solidFill>
                <a:effectLst>
                  <a:outerShdw blurRad="38100" dist="38100" dir="2700000" algn="tl">
                    <a:srgbClr val="000000">
                      <a:alpha val="43137"/>
                    </a:srgbClr>
                  </a:outerShdw>
                </a:effectLst>
              </a:rPr>
              <a:t> DPR </a:t>
            </a:r>
            <a:r>
              <a:rPr lang="id-ID" sz="2000" b="1" i="1" dirty="0" smtClean="0">
                <a:solidFill>
                  <a:srgbClr val="008000"/>
                </a:solidFill>
                <a:effectLst>
                  <a:outerShdw blurRad="38100" dist="38100" dir="2700000" algn="tl">
                    <a:srgbClr val="000000">
                      <a:alpha val="43137"/>
                    </a:srgbClr>
                  </a:outerShdw>
                </a:effectLst>
              </a:rPr>
              <a:t>(Sekitar bulan Oktober T-1)</a:t>
            </a:r>
          </a:p>
          <a:p>
            <a:pPr algn="ctr"/>
            <a:r>
              <a:rPr lang="en-US" sz="2000" b="1" i="1" dirty="0" err="1" smtClean="0">
                <a:solidFill>
                  <a:srgbClr val="FF0000"/>
                </a:solidFill>
                <a:effectLst>
                  <a:outerShdw blurRad="38100" dist="38100" dir="2700000" algn="tl">
                    <a:srgbClr val="000000">
                      <a:alpha val="43137"/>
                    </a:srgbClr>
                  </a:outerShdw>
                </a:effectLst>
              </a:rPr>
              <a:t>tanpa</a:t>
            </a:r>
            <a:r>
              <a:rPr lang="en-US" sz="2000" b="1" i="1" dirty="0" smtClean="0">
                <a:solidFill>
                  <a:srgbClr val="FF0000"/>
                </a:solidFill>
                <a:effectLst>
                  <a:outerShdw blurRad="38100" dist="38100" dir="2700000" algn="tl">
                    <a:srgbClr val="000000">
                      <a:alpha val="43137"/>
                    </a:srgbClr>
                  </a:outerShdw>
                </a:effectLst>
              </a:rPr>
              <a:t> </a:t>
            </a:r>
            <a:r>
              <a:rPr lang="en-US" sz="2000" b="1" i="1" dirty="0" err="1" smtClean="0">
                <a:solidFill>
                  <a:srgbClr val="FF0000"/>
                </a:solidFill>
                <a:effectLst>
                  <a:outerShdw blurRad="38100" dist="38100" dir="2700000" algn="tl">
                    <a:srgbClr val="000000">
                      <a:alpha val="43137"/>
                    </a:srgbClr>
                  </a:outerShdw>
                </a:effectLst>
              </a:rPr>
              <a:t>menunggu</a:t>
            </a:r>
            <a:r>
              <a:rPr lang="en-US" sz="2000" b="1" i="1" dirty="0" smtClean="0">
                <a:solidFill>
                  <a:srgbClr val="FF0000"/>
                </a:solidFill>
                <a:effectLst>
                  <a:outerShdw blurRad="38100" dist="38100" dir="2700000" algn="tl">
                    <a:srgbClr val="000000">
                      <a:alpha val="43137"/>
                    </a:srgbClr>
                  </a:outerShdw>
                </a:effectLst>
              </a:rPr>
              <a:t> DIPA </a:t>
            </a:r>
            <a:r>
              <a:rPr lang="en-US" sz="2000" b="1" i="1" dirty="0" err="1" smtClean="0">
                <a:solidFill>
                  <a:srgbClr val="FF0000"/>
                </a:solidFill>
                <a:effectLst>
                  <a:outerShdw blurRad="38100" dist="38100" dir="2700000" algn="tl">
                    <a:srgbClr val="000000">
                      <a:alpha val="43137"/>
                    </a:srgbClr>
                  </a:outerShdw>
                </a:effectLst>
              </a:rPr>
              <a:t>disahkan</a:t>
            </a:r>
            <a:r>
              <a:rPr lang="en-US" sz="2000" b="1" i="1" dirty="0" smtClean="0">
                <a:solidFill>
                  <a:srgbClr val="FF0000"/>
                </a:solidFill>
                <a:effectLst>
                  <a:outerShdw blurRad="38100" dist="38100" dir="2700000" algn="tl">
                    <a:srgbClr val="000000">
                      <a:alpha val="43137"/>
                    </a:srgbClr>
                  </a:outerShdw>
                </a:effectLst>
              </a:rPr>
              <a:t>. </a:t>
            </a:r>
            <a:endParaRPr lang="en-US" sz="2000"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785305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4309</TotalTime>
  <Words>2047</Words>
  <Application>Microsoft Office PowerPoint</Application>
  <PresentationFormat>Widescreen</PresentationFormat>
  <Paragraphs>229</Paragraphs>
  <Slides>23</Slides>
  <Notes>2</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23</vt:i4>
      </vt:variant>
    </vt:vector>
  </HeadingPairs>
  <TitlesOfParts>
    <vt:vector size="40" baseType="lpstr">
      <vt:lpstr>Andalus</vt:lpstr>
      <vt:lpstr>Arial</vt:lpstr>
      <vt:lpstr>Bell Gothic Std Black</vt:lpstr>
      <vt:lpstr>Calibri</vt:lpstr>
      <vt:lpstr>Calibri Light</vt:lpstr>
      <vt:lpstr>Garamond</vt:lpstr>
      <vt:lpstr>Helvetica Condensed</vt:lpstr>
      <vt:lpstr>Symbol</vt:lpstr>
      <vt:lpstr>Times New Roman</vt:lpstr>
      <vt:lpstr>Tw Cen MT</vt:lpstr>
      <vt:lpstr>Tw Cen MT Condensed</vt:lpstr>
      <vt:lpstr>Verdana</vt:lpstr>
      <vt:lpstr>Wingdings</vt:lpstr>
      <vt:lpstr>Wingdings 3</vt:lpstr>
      <vt:lpstr>Office Theme</vt:lpstr>
      <vt:lpstr>Integral</vt:lpstr>
      <vt:lpstr>6_Office Theme</vt:lpstr>
      <vt:lpstr>PERATURAN MENTERI KEUANGAN NOMOR 143/PMK.05/2018  TENTANG  MEKANISME PELAKSANAAN ANGGARAN BELANJA NEGARA DI LINGKUNGAN KEMENTERIAN PERTAHANAN DAN TNI</vt:lpstr>
      <vt:lpstr>Pada 14 Mei 2018, Ketua BPK telah melakukan pertemuan dengan Menteri Pertahanan (Menhan) dan Menteri Keuangan (Menkeu) yang antara lain menyepakati agar Menhan dan Menkeu berkoordinasi untuk memperbaiki permasalahan sistem DIPA di Kemhan yang tidak selaras dengan PP Nomor 45 Tahun 2013</vt:lpstr>
      <vt:lpstr>Peraturan Bersama Menteri Keuangan dan Menteri Pertahanan Nomor 67/PMK.05/2013 dan Nomor 15 Tahun 2013 tanggal 27 Maret 2013 tentang Mekanisme Pelaksanaan Anggaran Belanja Negara di Lingkungan Kementerian Pertahanan dan Tentara Nasional Indonesia </vt:lpstr>
      <vt:lpstr>PowerPoint Presentation</vt:lpstr>
      <vt:lpstr>Apakah hal baru yang baru di Peraturan Menteri Keuangan Nomor 143/PMK.05/2018 ?</vt:lpstr>
      <vt:lpstr> 1. Jenis DIPA</vt:lpstr>
      <vt:lpstr> 2. Pejabat Perbendaharaan</vt:lpstr>
      <vt:lpstr> 3. Bendahara Pengeluaran</vt:lpstr>
      <vt:lpstr> 4. Proses Pengadaan</vt:lpstr>
      <vt:lpstr>5. Tagihan Pembayaran Sebelum  Barang/Jasa Diterima</vt:lpstr>
      <vt:lpstr> 6. Dana Kontingensi</vt:lpstr>
      <vt:lpstr>7. Sisa Pekerjaan Yang Tidak Terselesaikan Sampai  Dengan Akhir Tahun Anggaran</vt:lpstr>
      <vt:lpstr>7. Sisa Pekerjaan Yang Tidak Terselesaikan  Sampai Dengan Akhir Tahun Anggaran</vt:lpstr>
      <vt:lpstr>8. Lain-lain</vt:lpstr>
      <vt:lpstr>Apakah KELEMAHAN Menteri Keuangan Nomor 143/PMK.05/2018 DAN PERATURAN PELAKSANAANNYA?</vt:lpstr>
      <vt:lpstr>PowerPoint Presentation</vt:lpstr>
      <vt:lpstr>HAL-HAL APAKAH YANG PERLU DIPERSIAPKAN  UNTUK EFEKTIFITAS IMPLEMENTASI  PMK 143/PMK.05/2018 DAN PERATURAN PELAKSANAANNYA?</vt:lpstr>
      <vt:lpstr>AREA PERBAIKAN UNTUK IMPLEMENTASI PMK 143</vt:lpstr>
      <vt:lpstr>PowerPoint Presentation</vt:lpstr>
      <vt:lpstr>PowerPoint Presentation</vt:lpstr>
      <vt:lpstr>FAKTOR2 YG MENDUKUNG KEBERHASILAN PERUBAHAN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Joko Kentir</dc:creator>
  <cp:lastModifiedBy>Edy Witono</cp:lastModifiedBy>
  <cp:revision>104</cp:revision>
  <cp:lastPrinted>2019-07-03T01:41:43Z</cp:lastPrinted>
  <dcterms:created xsi:type="dcterms:W3CDTF">2018-11-15T12:44:00Z</dcterms:created>
  <dcterms:modified xsi:type="dcterms:W3CDTF">2019-07-03T01:43:10Z</dcterms:modified>
</cp:coreProperties>
</file>