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1" r:id="rId2"/>
    <p:sldId id="322" r:id="rId3"/>
    <p:sldId id="312" r:id="rId4"/>
    <p:sldId id="318" r:id="rId5"/>
    <p:sldId id="319" r:id="rId6"/>
    <p:sldId id="323" r:id="rId7"/>
    <p:sldId id="324" r:id="rId8"/>
    <p:sldId id="315" r:id="rId9"/>
    <p:sldId id="313" r:id="rId10"/>
    <p:sldId id="311" r:id="rId11"/>
    <p:sldId id="302" r:id="rId12"/>
    <p:sldId id="303" r:id="rId13"/>
    <p:sldId id="304" r:id="rId14"/>
    <p:sldId id="305" r:id="rId15"/>
    <p:sldId id="306" r:id="rId16"/>
    <p:sldId id="307" r:id="rId17"/>
    <p:sldId id="308" r:id="rId18"/>
    <p:sldId id="309" r:id="rId19"/>
    <p:sldId id="310" r:id="rId20"/>
    <p:sldId id="276" r:id="rId21"/>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660" autoAdjust="0"/>
  </p:normalViewPr>
  <p:slideViewPr>
    <p:cSldViewPr>
      <p:cViewPr varScale="1">
        <p:scale>
          <a:sx n="60" d="100"/>
          <a:sy n="60" d="100"/>
        </p:scale>
        <p:origin x="138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259167-7296-47BA-8EFB-F50F23E0443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7620A4FE-7E0E-42D4-A17E-F52D6F0AC670}">
      <dgm:prSet/>
      <dgm:spPr/>
      <dgm:t>
        <a:bodyPr/>
        <a:lstStyle/>
        <a:p>
          <a:pPr rtl="0"/>
          <a:r>
            <a:rPr lang="id-ID" dirty="0"/>
            <a:t>Opini</a:t>
          </a:r>
          <a:endParaRPr lang="en-US" dirty="0"/>
        </a:p>
      </dgm:t>
    </dgm:pt>
    <dgm:pt modelId="{F200B0E6-3D29-4BB2-AC1F-549DE12D36F0}" type="parTrans" cxnId="{8A986266-EC1C-47FD-A28B-72F687C79F94}">
      <dgm:prSet/>
      <dgm:spPr/>
      <dgm:t>
        <a:bodyPr/>
        <a:lstStyle/>
        <a:p>
          <a:endParaRPr lang="id-ID"/>
        </a:p>
      </dgm:t>
    </dgm:pt>
    <dgm:pt modelId="{4087698A-4F2C-47E1-955F-4C3B4B7BB0BB}" type="sibTrans" cxnId="{8A986266-EC1C-47FD-A28B-72F687C79F94}">
      <dgm:prSet/>
      <dgm:spPr/>
      <dgm:t>
        <a:bodyPr/>
        <a:lstStyle/>
        <a:p>
          <a:endParaRPr lang="id-ID"/>
        </a:p>
      </dgm:t>
    </dgm:pt>
    <dgm:pt modelId="{6C781B5B-279C-4CFB-8163-2E91217B8BBB}">
      <dgm:prSet/>
      <dgm:spPr/>
      <dgm:t>
        <a:bodyPr/>
        <a:lstStyle/>
        <a:p>
          <a:pPr rtl="0"/>
          <a:r>
            <a:rPr lang="en-US" dirty="0"/>
            <a:t>K</a:t>
          </a:r>
          <a:r>
            <a:rPr lang="id-ID" dirty="0"/>
            <a:t>riteria</a:t>
          </a:r>
        </a:p>
      </dgm:t>
    </dgm:pt>
    <dgm:pt modelId="{4A39F01D-E87D-44BF-9D1A-9D14AE54892C}" type="parTrans" cxnId="{28AA2558-5CBC-4179-AD3A-EC39762A3E53}">
      <dgm:prSet/>
      <dgm:spPr/>
      <dgm:t>
        <a:bodyPr/>
        <a:lstStyle/>
        <a:p>
          <a:endParaRPr lang="id-ID"/>
        </a:p>
      </dgm:t>
    </dgm:pt>
    <dgm:pt modelId="{BC110906-5B02-49C0-BF4F-90204B6EB30A}" type="sibTrans" cxnId="{28AA2558-5CBC-4179-AD3A-EC39762A3E53}">
      <dgm:prSet/>
      <dgm:spPr/>
      <dgm:t>
        <a:bodyPr/>
        <a:lstStyle/>
        <a:p>
          <a:endParaRPr lang="id-ID"/>
        </a:p>
      </dgm:t>
    </dgm:pt>
    <dgm:pt modelId="{EA890E23-040D-4443-9A03-863F47A2CB4B}">
      <dgm:prSet custT="1"/>
      <dgm:spPr/>
      <dgm:t>
        <a:bodyPr/>
        <a:lstStyle/>
        <a:p>
          <a:pPr rtl="0"/>
          <a:r>
            <a:rPr lang="id-ID" sz="1800" dirty="0"/>
            <a:t>kesesuaian dengan Standar Akuntansi Pemerintahan</a:t>
          </a:r>
          <a:r>
            <a:rPr lang="en-US" sz="1800" dirty="0"/>
            <a:t> (SAP)</a:t>
          </a:r>
          <a:r>
            <a:rPr lang="id-ID" sz="1800" dirty="0"/>
            <a:t>, </a:t>
          </a:r>
          <a:endParaRPr lang="en-US" sz="1800" dirty="0"/>
        </a:p>
      </dgm:t>
    </dgm:pt>
    <dgm:pt modelId="{2DD00D11-3165-4C10-850B-B16FCA20423D}" type="parTrans" cxnId="{A710F87B-C216-48A8-A86F-22E359456673}">
      <dgm:prSet/>
      <dgm:spPr/>
      <dgm:t>
        <a:bodyPr/>
        <a:lstStyle/>
        <a:p>
          <a:endParaRPr lang="id-ID"/>
        </a:p>
      </dgm:t>
    </dgm:pt>
    <dgm:pt modelId="{75B61A5D-6594-4DEF-8D96-FAA2B2D392D7}" type="sibTrans" cxnId="{A710F87B-C216-48A8-A86F-22E359456673}">
      <dgm:prSet/>
      <dgm:spPr/>
      <dgm:t>
        <a:bodyPr/>
        <a:lstStyle/>
        <a:p>
          <a:endParaRPr lang="id-ID"/>
        </a:p>
      </dgm:t>
    </dgm:pt>
    <dgm:pt modelId="{266C4668-6AE8-4690-874E-3CE7202AC43C}">
      <dgm:prSet custT="1"/>
      <dgm:spPr/>
      <dgm:t>
        <a:bodyPr/>
        <a:lstStyle/>
        <a:p>
          <a:pPr rtl="0"/>
          <a:r>
            <a:rPr lang="id-ID" sz="1800" dirty="0"/>
            <a:t>kecukupan pengungkapan (</a:t>
          </a:r>
          <a:r>
            <a:rPr lang="id-ID" sz="1800" i="1" dirty="0"/>
            <a:t>adequate disclosures</a:t>
          </a:r>
          <a:r>
            <a:rPr lang="id-ID" sz="1800" dirty="0"/>
            <a:t>), </a:t>
          </a:r>
          <a:endParaRPr lang="en-US" sz="1800" dirty="0"/>
        </a:p>
      </dgm:t>
    </dgm:pt>
    <dgm:pt modelId="{AE1CF018-63F5-4D99-91F9-6B1E12F30B0F}" type="parTrans" cxnId="{ED31F8C3-BFAE-494A-8DBF-926989CBE8B8}">
      <dgm:prSet/>
      <dgm:spPr/>
      <dgm:t>
        <a:bodyPr/>
        <a:lstStyle/>
        <a:p>
          <a:endParaRPr lang="id-ID"/>
        </a:p>
      </dgm:t>
    </dgm:pt>
    <dgm:pt modelId="{8A6EE3B5-93BD-490D-9AF5-4C3FC865EFB0}" type="sibTrans" cxnId="{ED31F8C3-BFAE-494A-8DBF-926989CBE8B8}">
      <dgm:prSet/>
      <dgm:spPr/>
      <dgm:t>
        <a:bodyPr/>
        <a:lstStyle/>
        <a:p>
          <a:endParaRPr lang="id-ID"/>
        </a:p>
      </dgm:t>
    </dgm:pt>
    <dgm:pt modelId="{6BCC6EBD-1A9E-488F-91E6-A6088F178D98}">
      <dgm:prSet custT="1"/>
      <dgm:spPr/>
      <dgm:t>
        <a:bodyPr/>
        <a:lstStyle/>
        <a:p>
          <a:pPr rtl="0"/>
          <a:r>
            <a:rPr lang="id-ID" sz="1800" dirty="0"/>
            <a:t>kepatuhan terhadap peraturan perundang-</a:t>
          </a:r>
          <a:r>
            <a:rPr lang="en-US" sz="1800" dirty="0"/>
            <a:t> </a:t>
          </a:r>
          <a:r>
            <a:rPr lang="id-ID" sz="1800" dirty="0"/>
            <a:t>undangan, dan </a:t>
          </a:r>
          <a:endParaRPr lang="en-US" sz="1800" dirty="0"/>
        </a:p>
      </dgm:t>
    </dgm:pt>
    <dgm:pt modelId="{57263744-D4C7-4B99-9D77-92B0D33E450C}" type="parTrans" cxnId="{4DEDB126-B5BE-4B13-AF9A-76211DAA8FBD}">
      <dgm:prSet/>
      <dgm:spPr/>
      <dgm:t>
        <a:bodyPr/>
        <a:lstStyle/>
        <a:p>
          <a:endParaRPr lang="id-ID"/>
        </a:p>
      </dgm:t>
    </dgm:pt>
    <dgm:pt modelId="{C3AE5D96-25E9-41BC-AC6D-67E880B85A31}" type="sibTrans" cxnId="{4DEDB126-B5BE-4B13-AF9A-76211DAA8FBD}">
      <dgm:prSet/>
      <dgm:spPr/>
      <dgm:t>
        <a:bodyPr/>
        <a:lstStyle/>
        <a:p>
          <a:endParaRPr lang="id-ID"/>
        </a:p>
      </dgm:t>
    </dgm:pt>
    <dgm:pt modelId="{A3D8C599-202D-4580-8991-07BC983577B7}">
      <dgm:prSet custT="1"/>
      <dgm:spPr/>
      <dgm:t>
        <a:bodyPr/>
        <a:lstStyle/>
        <a:p>
          <a:pPr rtl="0"/>
          <a:r>
            <a:rPr lang="id-ID" sz="1800" dirty="0"/>
            <a:t>efektivitas sistem pengendalian intern.</a:t>
          </a:r>
        </a:p>
      </dgm:t>
    </dgm:pt>
    <dgm:pt modelId="{A0FFC8BE-CED4-405E-845A-1C5C2C227753}" type="parTrans" cxnId="{F73C2D88-AF60-4B6D-BF17-D0392757E561}">
      <dgm:prSet/>
      <dgm:spPr/>
      <dgm:t>
        <a:bodyPr/>
        <a:lstStyle/>
        <a:p>
          <a:endParaRPr lang="id-ID"/>
        </a:p>
      </dgm:t>
    </dgm:pt>
    <dgm:pt modelId="{80441BE7-20D6-41ED-9EED-E5A113859343}" type="sibTrans" cxnId="{F73C2D88-AF60-4B6D-BF17-D0392757E561}">
      <dgm:prSet/>
      <dgm:spPr/>
      <dgm:t>
        <a:bodyPr/>
        <a:lstStyle/>
        <a:p>
          <a:endParaRPr lang="id-ID"/>
        </a:p>
      </dgm:t>
    </dgm:pt>
    <dgm:pt modelId="{AC36B90D-630A-40ED-AE5C-90EE2A864535}">
      <dgm:prSet custT="1"/>
      <dgm:spPr/>
      <dgm:t>
        <a:bodyPr/>
        <a:lstStyle/>
        <a:p>
          <a:pPr rtl="0"/>
          <a:r>
            <a:rPr lang="id-ID" sz="2000" dirty="0"/>
            <a:t>pernyataan profesional sebagai kesimpulan pemeriksa mengenai kewajaran informasi yang disajikan dalam laporan keuangan. </a:t>
          </a:r>
          <a:endParaRPr lang="en-US" sz="2000" dirty="0"/>
        </a:p>
      </dgm:t>
    </dgm:pt>
    <dgm:pt modelId="{EB4251F3-5E60-4710-8CC0-7C8C93167C86}" type="parTrans" cxnId="{B142ECBB-4CCD-4ABE-8FBF-A51B8E8AA84C}">
      <dgm:prSet/>
      <dgm:spPr/>
      <dgm:t>
        <a:bodyPr/>
        <a:lstStyle/>
        <a:p>
          <a:endParaRPr lang="id-ID"/>
        </a:p>
      </dgm:t>
    </dgm:pt>
    <dgm:pt modelId="{275843A7-EAA7-46BF-853C-FB77FB59FB06}" type="sibTrans" cxnId="{B142ECBB-4CCD-4ABE-8FBF-A51B8E8AA84C}">
      <dgm:prSet/>
      <dgm:spPr/>
      <dgm:t>
        <a:bodyPr/>
        <a:lstStyle/>
        <a:p>
          <a:endParaRPr lang="id-ID"/>
        </a:p>
      </dgm:t>
    </dgm:pt>
    <dgm:pt modelId="{7307CB99-6A5F-496A-B38A-E31E4CCE994E}" type="pres">
      <dgm:prSet presAssocID="{D0259167-7296-47BA-8EFB-F50F23E04439}" presName="Name0" presStyleCnt="0">
        <dgm:presLayoutVars>
          <dgm:dir/>
          <dgm:animLvl val="lvl"/>
          <dgm:resizeHandles val="exact"/>
        </dgm:presLayoutVars>
      </dgm:prSet>
      <dgm:spPr/>
    </dgm:pt>
    <dgm:pt modelId="{E77CAE20-FF2A-4820-ADBE-A25BE8F51820}" type="pres">
      <dgm:prSet presAssocID="{7620A4FE-7E0E-42D4-A17E-F52D6F0AC670}" presName="linNode" presStyleCnt="0"/>
      <dgm:spPr/>
    </dgm:pt>
    <dgm:pt modelId="{65BF6115-911C-4461-A6B3-83C890B7CBD3}" type="pres">
      <dgm:prSet presAssocID="{7620A4FE-7E0E-42D4-A17E-F52D6F0AC670}" presName="parentText" presStyleLbl="node1" presStyleIdx="0" presStyleCnt="2">
        <dgm:presLayoutVars>
          <dgm:chMax val="1"/>
          <dgm:bulletEnabled val="1"/>
        </dgm:presLayoutVars>
      </dgm:prSet>
      <dgm:spPr/>
    </dgm:pt>
    <dgm:pt modelId="{761A799E-55BB-4EF5-BCAA-BD7380CDF06F}" type="pres">
      <dgm:prSet presAssocID="{7620A4FE-7E0E-42D4-A17E-F52D6F0AC670}" presName="descendantText" presStyleLbl="alignAccFollowNode1" presStyleIdx="0" presStyleCnt="2">
        <dgm:presLayoutVars>
          <dgm:bulletEnabled val="1"/>
        </dgm:presLayoutVars>
      </dgm:prSet>
      <dgm:spPr/>
    </dgm:pt>
    <dgm:pt modelId="{085DB2FC-726A-45B1-A9D3-4ED48ED2FFF7}" type="pres">
      <dgm:prSet presAssocID="{4087698A-4F2C-47E1-955F-4C3B4B7BB0BB}" presName="sp" presStyleCnt="0"/>
      <dgm:spPr/>
    </dgm:pt>
    <dgm:pt modelId="{AFB7A386-8C3B-40A6-93BE-B80B54F46FE1}" type="pres">
      <dgm:prSet presAssocID="{6C781B5B-279C-4CFB-8163-2E91217B8BBB}" presName="linNode" presStyleCnt="0"/>
      <dgm:spPr/>
    </dgm:pt>
    <dgm:pt modelId="{0127BECF-E8B0-4BCC-9FD2-A50649F9FEDC}" type="pres">
      <dgm:prSet presAssocID="{6C781B5B-279C-4CFB-8163-2E91217B8BBB}" presName="parentText" presStyleLbl="node1" presStyleIdx="1" presStyleCnt="2">
        <dgm:presLayoutVars>
          <dgm:chMax val="1"/>
          <dgm:bulletEnabled val="1"/>
        </dgm:presLayoutVars>
      </dgm:prSet>
      <dgm:spPr/>
    </dgm:pt>
    <dgm:pt modelId="{2AEE2498-F574-436B-BA0F-7A70AA8CFED3}" type="pres">
      <dgm:prSet presAssocID="{6C781B5B-279C-4CFB-8163-2E91217B8BBB}" presName="descendantText" presStyleLbl="alignAccFollowNode1" presStyleIdx="1" presStyleCnt="2">
        <dgm:presLayoutVars>
          <dgm:bulletEnabled val="1"/>
        </dgm:presLayoutVars>
      </dgm:prSet>
      <dgm:spPr/>
    </dgm:pt>
  </dgm:ptLst>
  <dgm:cxnLst>
    <dgm:cxn modelId="{4DEDB126-B5BE-4B13-AF9A-76211DAA8FBD}" srcId="{6C781B5B-279C-4CFB-8163-2E91217B8BBB}" destId="{6BCC6EBD-1A9E-488F-91E6-A6088F178D98}" srcOrd="2" destOrd="0" parTransId="{57263744-D4C7-4B99-9D77-92B0D33E450C}" sibTransId="{C3AE5D96-25E9-41BC-AC6D-67E880B85A31}"/>
    <dgm:cxn modelId="{8A986266-EC1C-47FD-A28B-72F687C79F94}" srcId="{D0259167-7296-47BA-8EFB-F50F23E04439}" destId="{7620A4FE-7E0E-42D4-A17E-F52D6F0AC670}" srcOrd="0" destOrd="0" parTransId="{F200B0E6-3D29-4BB2-AC1F-549DE12D36F0}" sibTransId="{4087698A-4F2C-47E1-955F-4C3B4B7BB0BB}"/>
    <dgm:cxn modelId="{2EF6766B-B857-4E64-801B-BE743F9E560D}" type="presOf" srcId="{A3D8C599-202D-4580-8991-07BC983577B7}" destId="{2AEE2498-F574-436B-BA0F-7A70AA8CFED3}" srcOrd="0" destOrd="3" presId="urn:microsoft.com/office/officeart/2005/8/layout/vList5"/>
    <dgm:cxn modelId="{28AA2558-5CBC-4179-AD3A-EC39762A3E53}" srcId="{D0259167-7296-47BA-8EFB-F50F23E04439}" destId="{6C781B5B-279C-4CFB-8163-2E91217B8BBB}" srcOrd="1" destOrd="0" parTransId="{4A39F01D-E87D-44BF-9D1A-9D14AE54892C}" sibTransId="{BC110906-5B02-49C0-BF4F-90204B6EB30A}"/>
    <dgm:cxn modelId="{A710F87B-C216-48A8-A86F-22E359456673}" srcId="{6C781B5B-279C-4CFB-8163-2E91217B8BBB}" destId="{EA890E23-040D-4443-9A03-863F47A2CB4B}" srcOrd="0" destOrd="0" parTransId="{2DD00D11-3165-4C10-850B-B16FCA20423D}" sibTransId="{75B61A5D-6594-4DEF-8D96-FAA2B2D392D7}"/>
    <dgm:cxn modelId="{D7B54B7F-67D3-4D9B-97A2-05845CD7A71E}" type="presOf" srcId="{6C781B5B-279C-4CFB-8163-2E91217B8BBB}" destId="{0127BECF-E8B0-4BCC-9FD2-A50649F9FEDC}" srcOrd="0" destOrd="0" presId="urn:microsoft.com/office/officeart/2005/8/layout/vList5"/>
    <dgm:cxn modelId="{F73C2D88-AF60-4B6D-BF17-D0392757E561}" srcId="{6C781B5B-279C-4CFB-8163-2E91217B8BBB}" destId="{A3D8C599-202D-4580-8991-07BC983577B7}" srcOrd="3" destOrd="0" parTransId="{A0FFC8BE-CED4-405E-845A-1C5C2C227753}" sibTransId="{80441BE7-20D6-41ED-9EED-E5A113859343}"/>
    <dgm:cxn modelId="{D7D7BCAB-E3D5-4451-9D5F-C7D8EA14E3ED}" type="presOf" srcId="{7620A4FE-7E0E-42D4-A17E-F52D6F0AC670}" destId="{65BF6115-911C-4461-A6B3-83C890B7CBD3}" srcOrd="0" destOrd="0" presId="urn:microsoft.com/office/officeart/2005/8/layout/vList5"/>
    <dgm:cxn modelId="{B142ECBB-4CCD-4ABE-8FBF-A51B8E8AA84C}" srcId="{7620A4FE-7E0E-42D4-A17E-F52D6F0AC670}" destId="{AC36B90D-630A-40ED-AE5C-90EE2A864535}" srcOrd="0" destOrd="0" parTransId="{EB4251F3-5E60-4710-8CC0-7C8C93167C86}" sibTransId="{275843A7-EAA7-46BF-853C-FB77FB59FB06}"/>
    <dgm:cxn modelId="{F41816BC-9E1F-4EE4-889F-DDE432D8C4DC}" type="presOf" srcId="{EA890E23-040D-4443-9A03-863F47A2CB4B}" destId="{2AEE2498-F574-436B-BA0F-7A70AA8CFED3}" srcOrd="0" destOrd="0" presId="urn:microsoft.com/office/officeart/2005/8/layout/vList5"/>
    <dgm:cxn modelId="{ED31F8C3-BFAE-494A-8DBF-926989CBE8B8}" srcId="{6C781B5B-279C-4CFB-8163-2E91217B8BBB}" destId="{266C4668-6AE8-4690-874E-3CE7202AC43C}" srcOrd="1" destOrd="0" parTransId="{AE1CF018-63F5-4D99-91F9-6B1E12F30B0F}" sibTransId="{8A6EE3B5-93BD-490D-9AF5-4C3FC865EFB0}"/>
    <dgm:cxn modelId="{3A2718C5-F369-435E-B6B5-A3DDB18BB753}" type="presOf" srcId="{AC36B90D-630A-40ED-AE5C-90EE2A864535}" destId="{761A799E-55BB-4EF5-BCAA-BD7380CDF06F}" srcOrd="0" destOrd="0" presId="urn:microsoft.com/office/officeart/2005/8/layout/vList5"/>
    <dgm:cxn modelId="{042326EE-AFC5-40A4-9460-ED9E1C2CFA59}" type="presOf" srcId="{266C4668-6AE8-4690-874E-3CE7202AC43C}" destId="{2AEE2498-F574-436B-BA0F-7A70AA8CFED3}" srcOrd="0" destOrd="1" presId="urn:microsoft.com/office/officeart/2005/8/layout/vList5"/>
    <dgm:cxn modelId="{3EC514F3-2F77-4620-8D5E-C0E063689165}" type="presOf" srcId="{D0259167-7296-47BA-8EFB-F50F23E04439}" destId="{7307CB99-6A5F-496A-B38A-E31E4CCE994E}" srcOrd="0" destOrd="0" presId="urn:microsoft.com/office/officeart/2005/8/layout/vList5"/>
    <dgm:cxn modelId="{9F7ACDF3-B32B-495C-A415-4713A91C5B98}" type="presOf" srcId="{6BCC6EBD-1A9E-488F-91E6-A6088F178D98}" destId="{2AEE2498-F574-436B-BA0F-7A70AA8CFED3}" srcOrd="0" destOrd="2" presId="urn:microsoft.com/office/officeart/2005/8/layout/vList5"/>
    <dgm:cxn modelId="{594BDC93-F132-44F0-9AFC-36FE49534D0B}" type="presParOf" srcId="{7307CB99-6A5F-496A-B38A-E31E4CCE994E}" destId="{E77CAE20-FF2A-4820-ADBE-A25BE8F51820}" srcOrd="0" destOrd="0" presId="urn:microsoft.com/office/officeart/2005/8/layout/vList5"/>
    <dgm:cxn modelId="{8C05ACCC-CEB8-4B7F-BD81-7C56BAC860A0}" type="presParOf" srcId="{E77CAE20-FF2A-4820-ADBE-A25BE8F51820}" destId="{65BF6115-911C-4461-A6B3-83C890B7CBD3}" srcOrd="0" destOrd="0" presId="urn:microsoft.com/office/officeart/2005/8/layout/vList5"/>
    <dgm:cxn modelId="{FA3292B7-B261-4222-B52C-79A1D133A81E}" type="presParOf" srcId="{E77CAE20-FF2A-4820-ADBE-A25BE8F51820}" destId="{761A799E-55BB-4EF5-BCAA-BD7380CDF06F}" srcOrd="1" destOrd="0" presId="urn:microsoft.com/office/officeart/2005/8/layout/vList5"/>
    <dgm:cxn modelId="{D7110F3A-F480-40AF-B0B2-DD6228CE0CE7}" type="presParOf" srcId="{7307CB99-6A5F-496A-B38A-E31E4CCE994E}" destId="{085DB2FC-726A-45B1-A9D3-4ED48ED2FFF7}" srcOrd="1" destOrd="0" presId="urn:microsoft.com/office/officeart/2005/8/layout/vList5"/>
    <dgm:cxn modelId="{9957CECB-006E-4CE5-976E-10B55D594C77}" type="presParOf" srcId="{7307CB99-6A5F-496A-B38A-E31E4CCE994E}" destId="{AFB7A386-8C3B-40A6-93BE-B80B54F46FE1}" srcOrd="2" destOrd="0" presId="urn:microsoft.com/office/officeart/2005/8/layout/vList5"/>
    <dgm:cxn modelId="{08FEEA4A-6B16-441E-B471-8937C92579FE}" type="presParOf" srcId="{AFB7A386-8C3B-40A6-93BE-B80B54F46FE1}" destId="{0127BECF-E8B0-4BCC-9FD2-A50649F9FEDC}" srcOrd="0" destOrd="0" presId="urn:microsoft.com/office/officeart/2005/8/layout/vList5"/>
    <dgm:cxn modelId="{B7DCDFBE-B255-44CD-8C41-96ED12118697}" type="presParOf" srcId="{AFB7A386-8C3B-40A6-93BE-B80B54F46FE1}" destId="{2AEE2498-F574-436B-BA0F-7A70AA8CFED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9B6C25-D681-4705-89E5-CED2D93B331B}" type="doc">
      <dgm:prSet loTypeId="urn:microsoft.com/office/officeart/2005/8/layout/hierarchy2" loCatId="hierarchy" qsTypeId="urn:microsoft.com/office/officeart/2005/8/quickstyle/3d2#1" qsCatId="3D" csTypeId="urn:microsoft.com/office/officeart/2005/8/colors/accent1_2" csCatId="accent1" phldr="1"/>
      <dgm:spPr/>
      <dgm:t>
        <a:bodyPr/>
        <a:lstStyle/>
        <a:p>
          <a:endParaRPr lang="id-ID"/>
        </a:p>
      </dgm:t>
    </dgm:pt>
    <dgm:pt modelId="{6F458FE3-51C0-4665-B431-F193B30BE046}">
      <dgm:prSet phldrT="[Text]"/>
      <dgm:spPr/>
      <dgm:t>
        <a:bodyPr/>
        <a:lstStyle/>
        <a:p>
          <a:r>
            <a:rPr lang="en-US" dirty="0" err="1"/>
            <a:t>Opini</a:t>
          </a:r>
          <a:endParaRPr lang="id-ID" dirty="0"/>
        </a:p>
      </dgm:t>
    </dgm:pt>
    <dgm:pt modelId="{C3E2AA80-AA0A-40B2-BB1C-B31DC68FD8D6}" type="parTrans" cxnId="{B6A9CE86-BF37-4AB9-AF5D-3BA1901A7352}">
      <dgm:prSet/>
      <dgm:spPr/>
      <dgm:t>
        <a:bodyPr/>
        <a:lstStyle/>
        <a:p>
          <a:endParaRPr lang="id-ID"/>
        </a:p>
      </dgm:t>
    </dgm:pt>
    <dgm:pt modelId="{EF2B0098-ECEC-45EE-AFC6-9581BC49B228}" type="sibTrans" cxnId="{B6A9CE86-BF37-4AB9-AF5D-3BA1901A7352}">
      <dgm:prSet/>
      <dgm:spPr/>
      <dgm:t>
        <a:bodyPr/>
        <a:lstStyle/>
        <a:p>
          <a:endParaRPr lang="id-ID"/>
        </a:p>
      </dgm:t>
    </dgm:pt>
    <dgm:pt modelId="{9D1EA1CD-C45C-4471-83A6-4F91D5D0D26C}">
      <dgm:prSet phldrT="[Text]"/>
      <dgm:spPr/>
      <dgm:t>
        <a:bodyPr/>
        <a:lstStyle/>
        <a:p>
          <a:r>
            <a:rPr lang="en-US" dirty="0"/>
            <a:t>WTP</a:t>
          </a:r>
          <a:endParaRPr lang="id-ID" dirty="0"/>
        </a:p>
      </dgm:t>
    </dgm:pt>
    <dgm:pt modelId="{7295B29D-8810-408C-9059-65A7D33C5609}" type="parTrans" cxnId="{63C5F725-1ADC-4122-A3A5-53D6860F5DDD}">
      <dgm:prSet/>
      <dgm:spPr/>
      <dgm:t>
        <a:bodyPr/>
        <a:lstStyle/>
        <a:p>
          <a:endParaRPr lang="id-ID"/>
        </a:p>
      </dgm:t>
    </dgm:pt>
    <dgm:pt modelId="{FC44CE18-C1D6-4A1A-8A33-82E8A2F73860}" type="sibTrans" cxnId="{63C5F725-1ADC-4122-A3A5-53D6860F5DDD}">
      <dgm:prSet/>
      <dgm:spPr/>
      <dgm:t>
        <a:bodyPr/>
        <a:lstStyle/>
        <a:p>
          <a:endParaRPr lang="id-ID"/>
        </a:p>
      </dgm:t>
    </dgm:pt>
    <dgm:pt modelId="{4EB2060D-3F95-46F6-BC63-0F02398DDC11}">
      <dgm:prSet phldrT="[Text]"/>
      <dgm:spPr>
        <a:gradFill rotWithShape="0">
          <a:gsLst>
            <a:gs pos="0">
              <a:schemeClr val="accent2">
                <a:lumMod val="5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dgm:spPr>
      <dgm:t>
        <a:bodyPr/>
        <a:lstStyle/>
        <a:p>
          <a:r>
            <a:rPr lang="en-US" dirty="0"/>
            <a:t>TW</a:t>
          </a:r>
          <a:endParaRPr lang="id-ID" dirty="0"/>
        </a:p>
      </dgm:t>
    </dgm:pt>
    <dgm:pt modelId="{51643685-E213-431B-A58F-606239FDCAC3}" type="parTrans" cxnId="{7B5E6D96-5690-47B1-8DD5-32BADD602175}">
      <dgm:prSet/>
      <dgm:spPr/>
      <dgm:t>
        <a:bodyPr/>
        <a:lstStyle/>
        <a:p>
          <a:endParaRPr lang="id-ID"/>
        </a:p>
      </dgm:t>
    </dgm:pt>
    <dgm:pt modelId="{08F2637C-2339-4036-BD41-8300B6ED9902}" type="sibTrans" cxnId="{7B5E6D96-5690-47B1-8DD5-32BADD602175}">
      <dgm:prSet/>
      <dgm:spPr/>
      <dgm:t>
        <a:bodyPr/>
        <a:lstStyle/>
        <a:p>
          <a:endParaRPr lang="id-ID"/>
        </a:p>
      </dgm:t>
    </dgm:pt>
    <dgm:pt modelId="{054DFEA4-093E-497D-9502-9B51248D18E1}">
      <dgm:prSet phldrT="[Text]"/>
      <dgm:spPr>
        <a:gradFill rotWithShape="0">
          <a:gsLst>
            <a:gs pos="0">
              <a:schemeClr val="accent2">
                <a:lumMod val="75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dgm:spPr>
      <dgm:t>
        <a:bodyPr/>
        <a:lstStyle/>
        <a:p>
          <a:r>
            <a:rPr lang="en-US" dirty="0"/>
            <a:t>TMP</a:t>
          </a:r>
          <a:endParaRPr lang="id-ID" dirty="0"/>
        </a:p>
      </dgm:t>
    </dgm:pt>
    <dgm:pt modelId="{0D46BAA1-9876-4DD1-9856-2FC5BD272FF1}" type="parTrans" cxnId="{0F73D3FE-1D56-4334-BCF8-0EEC9C67DA38}">
      <dgm:prSet/>
      <dgm:spPr/>
      <dgm:t>
        <a:bodyPr/>
        <a:lstStyle/>
        <a:p>
          <a:endParaRPr lang="id-ID"/>
        </a:p>
      </dgm:t>
    </dgm:pt>
    <dgm:pt modelId="{9D51D9CE-A901-43F1-AEA9-602F2F202C64}" type="sibTrans" cxnId="{0F73D3FE-1D56-4334-BCF8-0EEC9C67DA38}">
      <dgm:prSet/>
      <dgm:spPr/>
      <dgm:t>
        <a:bodyPr/>
        <a:lstStyle/>
        <a:p>
          <a:endParaRPr lang="id-ID"/>
        </a:p>
      </dgm:t>
    </dgm:pt>
    <dgm:pt modelId="{BA9A83B1-DBB3-44A4-9AFF-7CA0D77CA40D}">
      <dgm:prSet phldrT="[Text]"/>
      <dgm:spPr/>
      <dgm:t>
        <a:bodyPr/>
        <a:lstStyle/>
        <a:p>
          <a:r>
            <a:rPr lang="en-US" dirty="0"/>
            <a:t>WDP</a:t>
          </a:r>
          <a:endParaRPr lang="id-ID" dirty="0"/>
        </a:p>
      </dgm:t>
    </dgm:pt>
    <dgm:pt modelId="{46B4A63F-0EBD-4C5D-BABB-2A911309416B}" type="parTrans" cxnId="{68A45653-B867-4CF5-AA2F-243C0684085F}">
      <dgm:prSet/>
      <dgm:spPr/>
      <dgm:t>
        <a:bodyPr/>
        <a:lstStyle/>
        <a:p>
          <a:endParaRPr lang="id-ID"/>
        </a:p>
      </dgm:t>
    </dgm:pt>
    <dgm:pt modelId="{D1D6F1E7-9C40-4FA9-87B9-7E06E848120B}" type="sibTrans" cxnId="{68A45653-B867-4CF5-AA2F-243C0684085F}">
      <dgm:prSet/>
      <dgm:spPr/>
      <dgm:t>
        <a:bodyPr/>
        <a:lstStyle/>
        <a:p>
          <a:endParaRPr lang="id-ID"/>
        </a:p>
      </dgm:t>
    </dgm:pt>
    <dgm:pt modelId="{25F87E43-9B9B-4E00-8732-090DF467A2DA}">
      <dgm:prSet phldrT="[Text]"/>
      <dgm:spPr/>
      <dgm:t>
        <a:bodyPr/>
        <a:lstStyle/>
        <a:p>
          <a:r>
            <a:rPr lang="en-US" dirty="0"/>
            <a:t>WTP-PP</a:t>
          </a:r>
          <a:endParaRPr lang="id-ID" dirty="0"/>
        </a:p>
      </dgm:t>
    </dgm:pt>
    <dgm:pt modelId="{486B0BEF-7895-4E44-9DBB-01D58E0CEA56}" type="parTrans" cxnId="{35256A72-8061-4F6E-9020-C86EDDC59658}">
      <dgm:prSet/>
      <dgm:spPr/>
      <dgm:t>
        <a:bodyPr/>
        <a:lstStyle/>
        <a:p>
          <a:endParaRPr lang="id-ID"/>
        </a:p>
      </dgm:t>
    </dgm:pt>
    <dgm:pt modelId="{766D9024-FEB8-4648-AB9B-D6C19E8F3CC6}" type="sibTrans" cxnId="{35256A72-8061-4F6E-9020-C86EDDC59658}">
      <dgm:prSet/>
      <dgm:spPr/>
      <dgm:t>
        <a:bodyPr/>
        <a:lstStyle/>
        <a:p>
          <a:endParaRPr lang="id-ID"/>
        </a:p>
      </dgm:t>
    </dgm:pt>
    <dgm:pt modelId="{7616F25D-2838-45F1-8B55-84737A1FD12E}" type="pres">
      <dgm:prSet presAssocID="{359B6C25-D681-4705-89E5-CED2D93B331B}" presName="diagram" presStyleCnt="0">
        <dgm:presLayoutVars>
          <dgm:chPref val="1"/>
          <dgm:dir/>
          <dgm:animOne val="branch"/>
          <dgm:animLvl val="lvl"/>
          <dgm:resizeHandles val="exact"/>
        </dgm:presLayoutVars>
      </dgm:prSet>
      <dgm:spPr/>
    </dgm:pt>
    <dgm:pt modelId="{A4F8A14A-4459-4121-9B62-BDCA80600D71}" type="pres">
      <dgm:prSet presAssocID="{6F458FE3-51C0-4665-B431-F193B30BE046}" presName="root1" presStyleCnt="0"/>
      <dgm:spPr/>
    </dgm:pt>
    <dgm:pt modelId="{13B23D36-7A88-4E61-8FE9-0A947D26C7C1}" type="pres">
      <dgm:prSet presAssocID="{6F458FE3-51C0-4665-B431-F193B30BE046}" presName="LevelOneTextNode" presStyleLbl="node0" presStyleIdx="0" presStyleCnt="1">
        <dgm:presLayoutVars>
          <dgm:chPref val="3"/>
        </dgm:presLayoutVars>
      </dgm:prSet>
      <dgm:spPr/>
    </dgm:pt>
    <dgm:pt modelId="{D8D4CA5B-2A7A-4F7E-97D7-D74DCEE0D433}" type="pres">
      <dgm:prSet presAssocID="{6F458FE3-51C0-4665-B431-F193B30BE046}" presName="level2hierChild" presStyleCnt="0"/>
      <dgm:spPr/>
    </dgm:pt>
    <dgm:pt modelId="{9516C2D5-1303-4EB5-A411-5BA084F46F91}" type="pres">
      <dgm:prSet presAssocID="{7295B29D-8810-408C-9059-65A7D33C5609}" presName="conn2-1" presStyleLbl="parChTrans1D2" presStyleIdx="0" presStyleCnt="4"/>
      <dgm:spPr/>
    </dgm:pt>
    <dgm:pt modelId="{BC5D3943-6C47-4F00-84B7-D74FE2A6F9C3}" type="pres">
      <dgm:prSet presAssocID="{7295B29D-8810-408C-9059-65A7D33C5609}" presName="connTx" presStyleLbl="parChTrans1D2" presStyleIdx="0" presStyleCnt="4"/>
      <dgm:spPr/>
    </dgm:pt>
    <dgm:pt modelId="{D110E584-EA39-4858-8F4A-7F56D59D9B04}" type="pres">
      <dgm:prSet presAssocID="{9D1EA1CD-C45C-4471-83A6-4F91D5D0D26C}" presName="root2" presStyleCnt="0"/>
      <dgm:spPr/>
    </dgm:pt>
    <dgm:pt modelId="{9C6075EF-C98D-4377-90B8-6E1F8C885474}" type="pres">
      <dgm:prSet presAssocID="{9D1EA1CD-C45C-4471-83A6-4F91D5D0D26C}" presName="LevelTwoTextNode" presStyleLbl="node2" presStyleIdx="0" presStyleCnt="4">
        <dgm:presLayoutVars>
          <dgm:chPref val="3"/>
        </dgm:presLayoutVars>
      </dgm:prSet>
      <dgm:spPr/>
    </dgm:pt>
    <dgm:pt modelId="{69924A6F-D958-44D9-AD63-F34E63B935CC}" type="pres">
      <dgm:prSet presAssocID="{9D1EA1CD-C45C-4471-83A6-4F91D5D0D26C}" presName="level3hierChild" presStyleCnt="0"/>
      <dgm:spPr/>
    </dgm:pt>
    <dgm:pt modelId="{E63A0FC5-7583-46DC-8E24-8AD96445B33F}" type="pres">
      <dgm:prSet presAssocID="{486B0BEF-7895-4E44-9DBB-01D58E0CEA56}" presName="conn2-1" presStyleLbl="parChTrans1D3" presStyleIdx="0" presStyleCnt="1"/>
      <dgm:spPr/>
    </dgm:pt>
    <dgm:pt modelId="{F7E00B12-2BCD-4EFF-B68D-DB58650D309C}" type="pres">
      <dgm:prSet presAssocID="{486B0BEF-7895-4E44-9DBB-01D58E0CEA56}" presName="connTx" presStyleLbl="parChTrans1D3" presStyleIdx="0" presStyleCnt="1"/>
      <dgm:spPr/>
    </dgm:pt>
    <dgm:pt modelId="{72B2E1DA-C209-4AB7-AF2A-DBC50D3BC5DE}" type="pres">
      <dgm:prSet presAssocID="{25F87E43-9B9B-4E00-8732-090DF467A2DA}" presName="root2" presStyleCnt="0"/>
      <dgm:spPr/>
    </dgm:pt>
    <dgm:pt modelId="{1CD6D53B-6C3C-4C55-9A43-AA3A5A8D740D}" type="pres">
      <dgm:prSet presAssocID="{25F87E43-9B9B-4E00-8732-090DF467A2DA}" presName="LevelTwoTextNode" presStyleLbl="node3" presStyleIdx="0" presStyleCnt="1">
        <dgm:presLayoutVars>
          <dgm:chPref val="3"/>
        </dgm:presLayoutVars>
      </dgm:prSet>
      <dgm:spPr/>
    </dgm:pt>
    <dgm:pt modelId="{0E0B3273-0EE2-4E29-8E4D-56F88B85A809}" type="pres">
      <dgm:prSet presAssocID="{25F87E43-9B9B-4E00-8732-090DF467A2DA}" presName="level3hierChild" presStyleCnt="0"/>
      <dgm:spPr/>
    </dgm:pt>
    <dgm:pt modelId="{43728701-1836-48BE-BE81-BD2B60C51D58}" type="pres">
      <dgm:prSet presAssocID="{46B4A63F-0EBD-4C5D-BABB-2A911309416B}" presName="conn2-1" presStyleLbl="parChTrans1D2" presStyleIdx="1" presStyleCnt="4"/>
      <dgm:spPr/>
    </dgm:pt>
    <dgm:pt modelId="{B524AD8E-E417-4AFB-AE76-246E86D97C96}" type="pres">
      <dgm:prSet presAssocID="{46B4A63F-0EBD-4C5D-BABB-2A911309416B}" presName="connTx" presStyleLbl="parChTrans1D2" presStyleIdx="1" presStyleCnt="4"/>
      <dgm:spPr/>
    </dgm:pt>
    <dgm:pt modelId="{9E33394C-6EAA-4EC4-BFA4-012BA60E628C}" type="pres">
      <dgm:prSet presAssocID="{BA9A83B1-DBB3-44A4-9AFF-7CA0D77CA40D}" presName="root2" presStyleCnt="0"/>
      <dgm:spPr/>
    </dgm:pt>
    <dgm:pt modelId="{83BC254B-59AE-415B-B3EE-5A8D7AE7383F}" type="pres">
      <dgm:prSet presAssocID="{BA9A83B1-DBB3-44A4-9AFF-7CA0D77CA40D}" presName="LevelTwoTextNode" presStyleLbl="node2" presStyleIdx="1" presStyleCnt="4">
        <dgm:presLayoutVars>
          <dgm:chPref val="3"/>
        </dgm:presLayoutVars>
      </dgm:prSet>
      <dgm:spPr/>
    </dgm:pt>
    <dgm:pt modelId="{04052D8F-F9C1-48D3-9AFA-261861B6A42D}" type="pres">
      <dgm:prSet presAssocID="{BA9A83B1-DBB3-44A4-9AFF-7CA0D77CA40D}" presName="level3hierChild" presStyleCnt="0"/>
      <dgm:spPr/>
    </dgm:pt>
    <dgm:pt modelId="{3A373750-CAA6-458A-8804-26870FB7C15F}" type="pres">
      <dgm:prSet presAssocID="{51643685-E213-431B-A58F-606239FDCAC3}" presName="conn2-1" presStyleLbl="parChTrans1D2" presStyleIdx="2" presStyleCnt="4"/>
      <dgm:spPr/>
    </dgm:pt>
    <dgm:pt modelId="{E29301A0-2C6B-4FD2-A21D-F9580262BEAB}" type="pres">
      <dgm:prSet presAssocID="{51643685-E213-431B-A58F-606239FDCAC3}" presName="connTx" presStyleLbl="parChTrans1D2" presStyleIdx="2" presStyleCnt="4"/>
      <dgm:spPr/>
    </dgm:pt>
    <dgm:pt modelId="{2E1C5838-1F4E-4E60-9CB8-95F4B129BD7D}" type="pres">
      <dgm:prSet presAssocID="{4EB2060D-3F95-46F6-BC63-0F02398DDC11}" presName="root2" presStyleCnt="0"/>
      <dgm:spPr/>
    </dgm:pt>
    <dgm:pt modelId="{830A4D17-634F-4CF3-94BC-79A479197D8D}" type="pres">
      <dgm:prSet presAssocID="{4EB2060D-3F95-46F6-BC63-0F02398DDC11}" presName="LevelTwoTextNode" presStyleLbl="node2" presStyleIdx="2" presStyleCnt="4">
        <dgm:presLayoutVars>
          <dgm:chPref val="3"/>
        </dgm:presLayoutVars>
      </dgm:prSet>
      <dgm:spPr/>
    </dgm:pt>
    <dgm:pt modelId="{CF145594-592C-450C-BEA6-2B9D9EE91BF2}" type="pres">
      <dgm:prSet presAssocID="{4EB2060D-3F95-46F6-BC63-0F02398DDC11}" presName="level3hierChild" presStyleCnt="0"/>
      <dgm:spPr/>
    </dgm:pt>
    <dgm:pt modelId="{8B6FA764-82F9-4225-8B70-BB1F6300D55E}" type="pres">
      <dgm:prSet presAssocID="{0D46BAA1-9876-4DD1-9856-2FC5BD272FF1}" presName="conn2-1" presStyleLbl="parChTrans1D2" presStyleIdx="3" presStyleCnt="4"/>
      <dgm:spPr/>
    </dgm:pt>
    <dgm:pt modelId="{73CCCD2E-1853-4A27-B63C-05767B464432}" type="pres">
      <dgm:prSet presAssocID="{0D46BAA1-9876-4DD1-9856-2FC5BD272FF1}" presName="connTx" presStyleLbl="parChTrans1D2" presStyleIdx="3" presStyleCnt="4"/>
      <dgm:spPr/>
    </dgm:pt>
    <dgm:pt modelId="{B72E48F0-3988-4A80-AF76-EB239DE865F0}" type="pres">
      <dgm:prSet presAssocID="{054DFEA4-093E-497D-9502-9B51248D18E1}" presName="root2" presStyleCnt="0"/>
      <dgm:spPr/>
    </dgm:pt>
    <dgm:pt modelId="{877C0C0E-67F2-443F-AC85-9A7CA57FAB53}" type="pres">
      <dgm:prSet presAssocID="{054DFEA4-093E-497D-9502-9B51248D18E1}" presName="LevelTwoTextNode" presStyleLbl="node2" presStyleIdx="3" presStyleCnt="4">
        <dgm:presLayoutVars>
          <dgm:chPref val="3"/>
        </dgm:presLayoutVars>
      </dgm:prSet>
      <dgm:spPr/>
    </dgm:pt>
    <dgm:pt modelId="{B484B52C-EE54-42BF-B850-A0D20A31BD90}" type="pres">
      <dgm:prSet presAssocID="{054DFEA4-093E-497D-9502-9B51248D18E1}" presName="level3hierChild" presStyleCnt="0"/>
      <dgm:spPr/>
    </dgm:pt>
  </dgm:ptLst>
  <dgm:cxnLst>
    <dgm:cxn modelId="{63C5F725-1ADC-4122-A3A5-53D6860F5DDD}" srcId="{6F458FE3-51C0-4665-B431-F193B30BE046}" destId="{9D1EA1CD-C45C-4471-83A6-4F91D5D0D26C}" srcOrd="0" destOrd="0" parTransId="{7295B29D-8810-408C-9059-65A7D33C5609}" sibTransId="{FC44CE18-C1D6-4A1A-8A33-82E8A2F73860}"/>
    <dgm:cxn modelId="{1EB54729-7B71-4E5C-96D7-CF85DB018625}" type="presOf" srcId="{7295B29D-8810-408C-9059-65A7D33C5609}" destId="{9516C2D5-1303-4EB5-A411-5BA084F46F91}" srcOrd="0" destOrd="0" presId="urn:microsoft.com/office/officeart/2005/8/layout/hierarchy2"/>
    <dgm:cxn modelId="{1CB2FC2C-B13F-41B3-83E8-319A67AFB53C}" type="presOf" srcId="{054DFEA4-093E-497D-9502-9B51248D18E1}" destId="{877C0C0E-67F2-443F-AC85-9A7CA57FAB53}" srcOrd="0" destOrd="0" presId="urn:microsoft.com/office/officeart/2005/8/layout/hierarchy2"/>
    <dgm:cxn modelId="{01A0B631-ECBD-4855-913D-46AF7B014E26}" type="presOf" srcId="{9D1EA1CD-C45C-4471-83A6-4F91D5D0D26C}" destId="{9C6075EF-C98D-4377-90B8-6E1F8C885474}" srcOrd="0" destOrd="0" presId="urn:microsoft.com/office/officeart/2005/8/layout/hierarchy2"/>
    <dgm:cxn modelId="{D06F8A42-9C3F-4464-9495-D50F0FCD2E2D}" type="presOf" srcId="{0D46BAA1-9876-4DD1-9856-2FC5BD272FF1}" destId="{73CCCD2E-1853-4A27-B63C-05767B464432}" srcOrd="1" destOrd="0" presId="urn:microsoft.com/office/officeart/2005/8/layout/hierarchy2"/>
    <dgm:cxn modelId="{CAB0C84D-A7D4-4C05-9A0A-FFDFD1F7383B}" type="presOf" srcId="{6F458FE3-51C0-4665-B431-F193B30BE046}" destId="{13B23D36-7A88-4E61-8FE9-0A947D26C7C1}" srcOrd="0" destOrd="0" presId="urn:microsoft.com/office/officeart/2005/8/layout/hierarchy2"/>
    <dgm:cxn modelId="{0BD41A51-FDCB-43E9-AD5B-ADFF72C686FD}" type="presOf" srcId="{46B4A63F-0EBD-4C5D-BABB-2A911309416B}" destId="{43728701-1836-48BE-BE81-BD2B60C51D58}" srcOrd="0" destOrd="0" presId="urn:microsoft.com/office/officeart/2005/8/layout/hierarchy2"/>
    <dgm:cxn modelId="{35256A72-8061-4F6E-9020-C86EDDC59658}" srcId="{9D1EA1CD-C45C-4471-83A6-4F91D5D0D26C}" destId="{25F87E43-9B9B-4E00-8732-090DF467A2DA}" srcOrd="0" destOrd="0" parTransId="{486B0BEF-7895-4E44-9DBB-01D58E0CEA56}" sibTransId="{766D9024-FEB8-4648-AB9B-D6C19E8F3CC6}"/>
    <dgm:cxn modelId="{68A45653-B867-4CF5-AA2F-243C0684085F}" srcId="{6F458FE3-51C0-4665-B431-F193B30BE046}" destId="{BA9A83B1-DBB3-44A4-9AFF-7CA0D77CA40D}" srcOrd="1" destOrd="0" parTransId="{46B4A63F-0EBD-4C5D-BABB-2A911309416B}" sibTransId="{D1D6F1E7-9C40-4FA9-87B9-7E06E848120B}"/>
    <dgm:cxn modelId="{27D4B584-98F1-46BB-8A16-5AC49970CD3F}" type="presOf" srcId="{7295B29D-8810-408C-9059-65A7D33C5609}" destId="{BC5D3943-6C47-4F00-84B7-D74FE2A6F9C3}" srcOrd="1" destOrd="0" presId="urn:microsoft.com/office/officeart/2005/8/layout/hierarchy2"/>
    <dgm:cxn modelId="{EC104586-C7F4-4BB4-A078-46AC9FC416C9}" type="presOf" srcId="{359B6C25-D681-4705-89E5-CED2D93B331B}" destId="{7616F25D-2838-45F1-8B55-84737A1FD12E}" srcOrd="0" destOrd="0" presId="urn:microsoft.com/office/officeart/2005/8/layout/hierarchy2"/>
    <dgm:cxn modelId="{B6A9CE86-BF37-4AB9-AF5D-3BA1901A7352}" srcId="{359B6C25-D681-4705-89E5-CED2D93B331B}" destId="{6F458FE3-51C0-4665-B431-F193B30BE046}" srcOrd="0" destOrd="0" parTransId="{C3E2AA80-AA0A-40B2-BB1C-B31DC68FD8D6}" sibTransId="{EF2B0098-ECEC-45EE-AFC6-9581BC49B228}"/>
    <dgm:cxn modelId="{156E7C92-8483-4364-A867-7824F35EE6A2}" type="presOf" srcId="{BA9A83B1-DBB3-44A4-9AFF-7CA0D77CA40D}" destId="{83BC254B-59AE-415B-B3EE-5A8D7AE7383F}" srcOrd="0" destOrd="0" presId="urn:microsoft.com/office/officeart/2005/8/layout/hierarchy2"/>
    <dgm:cxn modelId="{7B5E6D96-5690-47B1-8DD5-32BADD602175}" srcId="{6F458FE3-51C0-4665-B431-F193B30BE046}" destId="{4EB2060D-3F95-46F6-BC63-0F02398DDC11}" srcOrd="2" destOrd="0" parTransId="{51643685-E213-431B-A58F-606239FDCAC3}" sibTransId="{08F2637C-2339-4036-BD41-8300B6ED9902}"/>
    <dgm:cxn modelId="{45AFFE9B-FF4B-40C4-8E8F-B781BFA13A8E}" type="presOf" srcId="{486B0BEF-7895-4E44-9DBB-01D58E0CEA56}" destId="{E63A0FC5-7583-46DC-8E24-8AD96445B33F}" srcOrd="0" destOrd="0" presId="urn:microsoft.com/office/officeart/2005/8/layout/hierarchy2"/>
    <dgm:cxn modelId="{DA43AB9D-FC73-416D-86FD-93D83124E2ED}" type="presOf" srcId="{51643685-E213-431B-A58F-606239FDCAC3}" destId="{3A373750-CAA6-458A-8804-26870FB7C15F}" srcOrd="0" destOrd="0" presId="urn:microsoft.com/office/officeart/2005/8/layout/hierarchy2"/>
    <dgm:cxn modelId="{24FC99A8-9BD7-4C6C-A9A4-017D0A265804}" type="presOf" srcId="{46B4A63F-0EBD-4C5D-BABB-2A911309416B}" destId="{B524AD8E-E417-4AFB-AE76-246E86D97C96}" srcOrd="1" destOrd="0" presId="urn:microsoft.com/office/officeart/2005/8/layout/hierarchy2"/>
    <dgm:cxn modelId="{6C9091DC-2390-4D62-AD48-F9DAF714B43D}" type="presOf" srcId="{4EB2060D-3F95-46F6-BC63-0F02398DDC11}" destId="{830A4D17-634F-4CF3-94BC-79A479197D8D}" srcOrd="0" destOrd="0" presId="urn:microsoft.com/office/officeart/2005/8/layout/hierarchy2"/>
    <dgm:cxn modelId="{193766E8-DE22-48BF-ABE7-671123450985}" type="presOf" srcId="{486B0BEF-7895-4E44-9DBB-01D58E0CEA56}" destId="{F7E00B12-2BCD-4EFF-B68D-DB58650D309C}" srcOrd="1" destOrd="0" presId="urn:microsoft.com/office/officeart/2005/8/layout/hierarchy2"/>
    <dgm:cxn modelId="{78AD06ED-380B-4F7E-BBCE-BFF0BD40D388}" type="presOf" srcId="{25F87E43-9B9B-4E00-8732-090DF467A2DA}" destId="{1CD6D53B-6C3C-4C55-9A43-AA3A5A8D740D}" srcOrd="0" destOrd="0" presId="urn:microsoft.com/office/officeart/2005/8/layout/hierarchy2"/>
    <dgm:cxn modelId="{2212A5F8-FAB9-4FE3-9621-5E0D535C73BA}" type="presOf" srcId="{0D46BAA1-9876-4DD1-9856-2FC5BD272FF1}" destId="{8B6FA764-82F9-4225-8B70-BB1F6300D55E}" srcOrd="0" destOrd="0" presId="urn:microsoft.com/office/officeart/2005/8/layout/hierarchy2"/>
    <dgm:cxn modelId="{3C3996FC-BFE7-4298-A661-0CFE98403D8A}" type="presOf" srcId="{51643685-E213-431B-A58F-606239FDCAC3}" destId="{E29301A0-2C6B-4FD2-A21D-F9580262BEAB}" srcOrd="1" destOrd="0" presId="urn:microsoft.com/office/officeart/2005/8/layout/hierarchy2"/>
    <dgm:cxn modelId="{0F73D3FE-1D56-4334-BCF8-0EEC9C67DA38}" srcId="{6F458FE3-51C0-4665-B431-F193B30BE046}" destId="{054DFEA4-093E-497D-9502-9B51248D18E1}" srcOrd="3" destOrd="0" parTransId="{0D46BAA1-9876-4DD1-9856-2FC5BD272FF1}" sibTransId="{9D51D9CE-A901-43F1-AEA9-602F2F202C64}"/>
    <dgm:cxn modelId="{25E6E176-1414-414D-979E-61D2364606B8}" type="presParOf" srcId="{7616F25D-2838-45F1-8B55-84737A1FD12E}" destId="{A4F8A14A-4459-4121-9B62-BDCA80600D71}" srcOrd="0" destOrd="0" presId="urn:microsoft.com/office/officeart/2005/8/layout/hierarchy2"/>
    <dgm:cxn modelId="{17825353-CD6C-4F60-B52D-E0087DA342CF}" type="presParOf" srcId="{A4F8A14A-4459-4121-9B62-BDCA80600D71}" destId="{13B23D36-7A88-4E61-8FE9-0A947D26C7C1}" srcOrd="0" destOrd="0" presId="urn:microsoft.com/office/officeart/2005/8/layout/hierarchy2"/>
    <dgm:cxn modelId="{192E17C0-DE0B-41B2-87B0-DF642B867809}" type="presParOf" srcId="{A4F8A14A-4459-4121-9B62-BDCA80600D71}" destId="{D8D4CA5B-2A7A-4F7E-97D7-D74DCEE0D433}" srcOrd="1" destOrd="0" presId="urn:microsoft.com/office/officeart/2005/8/layout/hierarchy2"/>
    <dgm:cxn modelId="{3FE680F5-8017-45C7-80FD-D0F4BDDF33F3}" type="presParOf" srcId="{D8D4CA5B-2A7A-4F7E-97D7-D74DCEE0D433}" destId="{9516C2D5-1303-4EB5-A411-5BA084F46F91}" srcOrd="0" destOrd="0" presId="urn:microsoft.com/office/officeart/2005/8/layout/hierarchy2"/>
    <dgm:cxn modelId="{DD5E7A1F-070C-4578-8B34-DD5142C22CD5}" type="presParOf" srcId="{9516C2D5-1303-4EB5-A411-5BA084F46F91}" destId="{BC5D3943-6C47-4F00-84B7-D74FE2A6F9C3}" srcOrd="0" destOrd="0" presId="urn:microsoft.com/office/officeart/2005/8/layout/hierarchy2"/>
    <dgm:cxn modelId="{AE463C46-AEE6-42F9-8C22-E059D22A162E}" type="presParOf" srcId="{D8D4CA5B-2A7A-4F7E-97D7-D74DCEE0D433}" destId="{D110E584-EA39-4858-8F4A-7F56D59D9B04}" srcOrd="1" destOrd="0" presId="urn:microsoft.com/office/officeart/2005/8/layout/hierarchy2"/>
    <dgm:cxn modelId="{6C04F67D-8344-498F-B2E5-261D01E2F96F}" type="presParOf" srcId="{D110E584-EA39-4858-8F4A-7F56D59D9B04}" destId="{9C6075EF-C98D-4377-90B8-6E1F8C885474}" srcOrd="0" destOrd="0" presId="urn:microsoft.com/office/officeart/2005/8/layout/hierarchy2"/>
    <dgm:cxn modelId="{B1CEFC52-A255-472F-B99F-BC2F17871977}" type="presParOf" srcId="{D110E584-EA39-4858-8F4A-7F56D59D9B04}" destId="{69924A6F-D958-44D9-AD63-F34E63B935CC}" srcOrd="1" destOrd="0" presId="urn:microsoft.com/office/officeart/2005/8/layout/hierarchy2"/>
    <dgm:cxn modelId="{D31A372A-AA0A-4CCC-9B62-42B9C427DD7E}" type="presParOf" srcId="{69924A6F-D958-44D9-AD63-F34E63B935CC}" destId="{E63A0FC5-7583-46DC-8E24-8AD96445B33F}" srcOrd="0" destOrd="0" presId="urn:microsoft.com/office/officeart/2005/8/layout/hierarchy2"/>
    <dgm:cxn modelId="{AA051687-0230-4AC1-A09E-7E7F64540110}" type="presParOf" srcId="{E63A0FC5-7583-46DC-8E24-8AD96445B33F}" destId="{F7E00B12-2BCD-4EFF-B68D-DB58650D309C}" srcOrd="0" destOrd="0" presId="urn:microsoft.com/office/officeart/2005/8/layout/hierarchy2"/>
    <dgm:cxn modelId="{62690379-F815-4F37-944F-A860C0AA209A}" type="presParOf" srcId="{69924A6F-D958-44D9-AD63-F34E63B935CC}" destId="{72B2E1DA-C209-4AB7-AF2A-DBC50D3BC5DE}" srcOrd="1" destOrd="0" presId="urn:microsoft.com/office/officeart/2005/8/layout/hierarchy2"/>
    <dgm:cxn modelId="{BEA36349-7DF5-4BC7-B135-0CDF86B75CD3}" type="presParOf" srcId="{72B2E1DA-C209-4AB7-AF2A-DBC50D3BC5DE}" destId="{1CD6D53B-6C3C-4C55-9A43-AA3A5A8D740D}" srcOrd="0" destOrd="0" presId="urn:microsoft.com/office/officeart/2005/8/layout/hierarchy2"/>
    <dgm:cxn modelId="{CD483108-21DC-4D04-9996-8FC30C323F17}" type="presParOf" srcId="{72B2E1DA-C209-4AB7-AF2A-DBC50D3BC5DE}" destId="{0E0B3273-0EE2-4E29-8E4D-56F88B85A809}" srcOrd="1" destOrd="0" presId="urn:microsoft.com/office/officeart/2005/8/layout/hierarchy2"/>
    <dgm:cxn modelId="{F2F6662C-DE9E-4740-9615-85CB149A0003}" type="presParOf" srcId="{D8D4CA5B-2A7A-4F7E-97D7-D74DCEE0D433}" destId="{43728701-1836-48BE-BE81-BD2B60C51D58}" srcOrd="2" destOrd="0" presId="urn:microsoft.com/office/officeart/2005/8/layout/hierarchy2"/>
    <dgm:cxn modelId="{3055D353-CC78-471D-8D7E-B3937117AB8F}" type="presParOf" srcId="{43728701-1836-48BE-BE81-BD2B60C51D58}" destId="{B524AD8E-E417-4AFB-AE76-246E86D97C96}" srcOrd="0" destOrd="0" presId="urn:microsoft.com/office/officeart/2005/8/layout/hierarchy2"/>
    <dgm:cxn modelId="{EA34E5AE-CBCC-4E0A-908A-AD1C884164B8}" type="presParOf" srcId="{D8D4CA5B-2A7A-4F7E-97D7-D74DCEE0D433}" destId="{9E33394C-6EAA-4EC4-BFA4-012BA60E628C}" srcOrd="3" destOrd="0" presId="urn:microsoft.com/office/officeart/2005/8/layout/hierarchy2"/>
    <dgm:cxn modelId="{9845BE34-9501-4751-A36A-59206CC6BF36}" type="presParOf" srcId="{9E33394C-6EAA-4EC4-BFA4-012BA60E628C}" destId="{83BC254B-59AE-415B-B3EE-5A8D7AE7383F}" srcOrd="0" destOrd="0" presId="urn:microsoft.com/office/officeart/2005/8/layout/hierarchy2"/>
    <dgm:cxn modelId="{BBC7567D-2B8F-42CD-8C56-01DACEC8FE88}" type="presParOf" srcId="{9E33394C-6EAA-4EC4-BFA4-012BA60E628C}" destId="{04052D8F-F9C1-48D3-9AFA-261861B6A42D}" srcOrd="1" destOrd="0" presId="urn:microsoft.com/office/officeart/2005/8/layout/hierarchy2"/>
    <dgm:cxn modelId="{649A732C-B56B-4A22-80F6-0D87EB880F75}" type="presParOf" srcId="{D8D4CA5B-2A7A-4F7E-97D7-D74DCEE0D433}" destId="{3A373750-CAA6-458A-8804-26870FB7C15F}" srcOrd="4" destOrd="0" presId="urn:microsoft.com/office/officeart/2005/8/layout/hierarchy2"/>
    <dgm:cxn modelId="{22DB33D7-B071-4020-8009-6A70470AC3A3}" type="presParOf" srcId="{3A373750-CAA6-458A-8804-26870FB7C15F}" destId="{E29301A0-2C6B-4FD2-A21D-F9580262BEAB}" srcOrd="0" destOrd="0" presId="urn:microsoft.com/office/officeart/2005/8/layout/hierarchy2"/>
    <dgm:cxn modelId="{3BF028B3-AFAE-41B9-8593-BFE14606056A}" type="presParOf" srcId="{D8D4CA5B-2A7A-4F7E-97D7-D74DCEE0D433}" destId="{2E1C5838-1F4E-4E60-9CB8-95F4B129BD7D}" srcOrd="5" destOrd="0" presId="urn:microsoft.com/office/officeart/2005/8/layout/hierarchy2"/>
    <dgm:cxn modelId="{537695DE-0405-49C0-BF16-AFD99D643EEA}" type="presParOf" srcId="{2E1C5838-1F4E-4E60-9CB8-95F4B129BD7D}" destId="{830A4D17-634F-4CF3-94BC-79A479197D8D}" srcOrd="0" destOrd="0" presId="urn:microsoft.com/office/officeart/2005/8/layout/hierarchy2"/>
    <dgm:cxn modelId="{A0CED6B3-3ECE-4A25-ADD7-7BA251F67147}" type="presParOf" srcId="{2E1C5838-1F4E-4E60-9CB8-95F4B129BD7D}" destId="{CF145594-592C-450C-BEA6-2B9D9EE91BF2}" srcOrd="1" destOrd="0" presId="urn:microsoft.com/office/officeart/2005/8/layout/hierarchy2"/>
    <dgm:cxn modelId="{CF29399B-B9D3-4703-A5A1-C01C42D6795F}" type="presParOf" srcId="{D8D4CA5B-2A7A-4F7E-97D7-D74DCEE0D433}" destId="{8B6FA764-82F9-4225-8B70-BB1F6300D55E}" srcOrd="6" destOrd="0" presId="urn:microsoft.com/office/officeart/2005/8/layout/hierarchy2"/>
    <dgm:cxn modelId="{C5FFAC94-C482-4905-9DCF-EDDAC250DB8C}" type="presParOf" srcId="{8B6FA764-82F9-4225-8B70-BB1F6300D55E}" destId="{73CCCD2E-1853-4A27-B63C-05767B464432}" srcOrd="0" destOrd="0" presId="urn:microsoft.com/office/officeart/2005/8/layout/hierarchy2"/>
    <dgm:cxn modelId="{3D59CEA1-1EB6-4A20-8858-D308E93A5B84}" type="presParOf" srcId="{D8D4CA5B-2A7A-4F7E-97D7-D74DCEE0D433}" destId="{B72E48F0-3988-4A80-AF76-EB239DE865F0}" srcOrd="7" destOrd="0" presId="urn:microsoft.com/office/officeart/2005/8/layout/hierarchy2"/>
    <dgm:cxn modelId="{482BEB22-0CFC-480B-93EC-069005FC1B0B}" type="presParOf" srcId="{B72E48F0-3988-4A80-AF76-EB239DE865F0}" destId="{877C0C0E-67F2-443F-AC85-9A7CA57FAB53}" srcOrd="0" destOrd="0" presId="urn:microsoft.com/office/officeart/2005/8/layout/hierarchy2"/>
    <dgm:cxn modelId="{3C1409E5-8A6A-4881-AEDF-402243CD0288}" type="presParOf" srcId="{B72E48F0-3988-4A80-AF76-EB239DE865F0}" destId="{B484B52C-EE54-42BF-B850-A0D20A31BD9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A799E-55BB-4EF5-BCAA-BD7380CDF06F}">
      <dsp:nvSpPr>
        <dsp:cNvPr id="0" name=""/>
        <dsp:cNvSpPr/>
      </dsp:nvSpPr>
      <dsp:spPr>
        <a:xfrm rot="5400000">
          <a:off x="4920298" y="-1627086"/>
          <a:ext cx="1766186" cy="546201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id-ID" sz="2000" kern="1200" dirty="0"/>
            <a:t>pernyataan profesional sebagai kesimpulan pemeriksa mengenai kewajaran informasi yang disajikan dalam laporan keuangan. </a:t>
          </a:r>
          <a:endParaRPr lang="en-US" sz="2000" kern="1200" dirty="0"/>
        </a:p>
      </dsp:txBody>
      <dsp:txXfrm rot="-5400000">
        <a:off x="3072383" y="307047"/>
        <a:ext cx="5375798" cy="1593750"/>
      </dsp:txXfrm>
    </dsp:sp>
    <dsp:sp modelId="{65BF6115-911C-4461-A6B3-83C890B7CBD3}">
      <dsp:nvSpPr>
        <dsp:cNvPr id="0" name=""/>
        <dsp:cNvSpPr/>
      </dsp:nvSpPr>
      <dsp:spPr>
        <a:xfrm>
          <a:off x="0" y="55"/>
          <a:ext cx="3072384"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id-ID" sz="5000" kern="1200" dirty="0"/>
            <a:t>Opini</a:t>
          </a:r>
          <a:endParaRPr lang="en-US" sz="5000" kern="1200" dirty="0"/>
        </a:p>
      </dsp:txBody>
      <dsp:txXfrm>
        <a:off x="107773" y="107828"/>
        <a:ext cx="2856838" cy="1992186"/>
      </dsp:txXfrm>
    </dsp:sp>
    <dsp:sp modelId="{2AEE2498-F574-436B-BA0F-7A70AA8CFED3}">
      <dsp:nvSpPr>
        <dsp:cNvPr id="0" name=""/>
        <dsp:cNvSpPr/>
      </dsp:nvSpPr>
      <dsp:spPr>
        <a:xfrm rot="5400000">
          <a:off x="4920298" y="691033"/>
          <a:ext cx="1766186" cy="546201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id-ID" sz="1800" kern="1200" dirty="0"/>
            <a:t>kesesuaian dengan Standar Akuntansi Pemerintahan</a:t>
          </a:r>
          <a:r>
            <a:rPr lang="en-US" sz="1800" kern="1200" dirty="0"/>
            <a:t> (SAP)</a:t>
          </a:r>
          <a:r>
            <a:rPr lang="id-ID" sz="1800" kern="1200" dirty="0"/>
            <a:t>, </a:t>
          </a:r>
          <a:endParaRPr lang="en-US" sz="1800" kern="1200" dirty="0"/>
        </a:p>
        <a:p>
          <a:pPr marL="171450" lvl="1" indent="-171450" algn="l" defTabSz="800100" rtl="0">
            <a:lnSpc>
              <a:spcPct val="90000"/>
            </a:lnSpc>
            <a:spcBef>
              <a:spcPct val="0"/>
            </a:spcBef>
            <a:spcAft>
              <a:spcPct val="15000"/>
            </a:spcAft>
            <a:buChar char="•"/>
          </a:pPr>
          <a:r>
            <a:rPr lang="id-ID" sz="1800" kern="1200" dirty="0"/>
            <a:t>kecukupan pengungkapan (</a:t>
          </a:r>
          <a:r>
            <a:rPr lang="id-ID" sz="1800" i="1" kern="1200" dirty="0"/>
            <a:t>adequate disclosures</a:t>
          </a:r>
          <a:r>
            <a:rPr lang="id-ID" sz="1800" kern="1200" dirty="0"/>
            <a:t>), </a:t>
          </a:r>
          <a:endParaRPr lang="en-US" sz="1800" kern="1200" dirty="0"/>
        </a:p>
        <a:p>
          <a:pPr marL="171450" lvl="1" indent="-171450" algn="l" defTabSz="800100" rtl="0">
            <a:lnSpc>
              <a:spcPct val="90000"/>
            </a:lnSpc>
            <a:spcBef>
              <a:spcPct val="0"/>
            </a:spcBef>
            <a:spcAft>
              <a:spcPct val="15000"/>
            </a:spcAft>
            <a:buChar char="•"/>
          </a:pPr>
          <a:r>
            <a:rPr lang="id-ID" sz="1800" kern="1200" dirty="0"/>
            <a:t>kepatuhan terhadap peraturan perundang-</a:t>
          </a:r>
          <a:r>
            <a:rPr lang="en-US" sz="1800" kern="1200" dirty="0"/>
            <a:t> </a:t>
          </a:r>
          <a:r>
            <a:rPr lang="id-ID" sz="1800" kern="1200" dirty="0"/>
            <a:t>undangan, dan </a:t>
          </a:r>
          <a:endParaRPr lang="en-US" sz="1800" kern="1200" dirty="0"/>
        </a:p>
        <a:p>
          <a:pPr marL="171450" lvl="1" indent="-171450" algn="l" defTabSz="800100" rtl="0">
            <a:lnSpc>
              <a:spcPct val="90000"/>
            </a:lnSpc>
            <a:spcBef>
              <a:spcPct val="0"/>
            </a:spcBef>
            <a:spcAft>
              <a:spcPct val="15000"/>
            </a:spcAft>
            <a:buChar char="•"/>
          </a:pPr>
          <a:r>
            <a:rPr lang="id-ID" sz="1800" kern="1200" dirty="0"/>
            <a:t>efektivitas sistem pengendalian intern.</a:t>
          </a:r>
        </a:p>
      </dsp:txBody>
      <dsp:txXfrm rot="-5400000">
        <a:off x="3072383" y="2625166"/>
        <a:ext cx="5375798" cy="1593750"/>
      </dsp:txXfrm>
    </dsp:sp>
    <dsp:sp modelId="{0127BECF-E8B0-4BCC-9FD2-A50649F9FEDC}">
      <dsp:nvSpPr>
        <dsp:cNvPr id="0" name=""/>
        <dsp:cNvSpPr/>
      </dsp:nvSpPr>
      <dsp:spPr>
        <a:xfrm>
          <a:off x="0" y="2318174"/>
          <a:ext cx="3072384"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en-US" sz="5000" kern="1200" dirty="0"/>
            <a:t>K</a:t>
          </a:r>
          <a:r>
            <a:rPr lang="id-ID" sz="5000" kern="1200" dirty="0"/>
            <a:t>riteria</a:t>
          </a:r>
        </a:p>
      </dsp:txBody>
      <dsp:txXfrm>
        <a:off x="107773" y="2425947"/>
        <a:ext cx="2856838" cy="1992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23D36-7A88-4E61-8FE9-0A947D26C7C1}">
      <dsp:nvSpPr>
        <dsp:cNvPr id="0" name=""/>
        <dsp:cNvSpPr/>
      </dsp:nvSpPr>
      <dsp:spPr>
        <a:xfrm>
          <a:off x="251820" y="175469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err="1"/>
            <a:t>Opini</a:t>
          </a:r>
          <a:endParaRPr lang="id-ID" sz="3900" kern="1200" dirty="0"/>
        </a:p>
      </dsp:txBody>
      <dsp:txXfrm>
        <a:off x="281594" y="1784468"/>
        <a:ext cx="1973598" cy="957025"/>
      </dsp:txXfrm>
    </dsp:sp>
    <dsp:sp modelId="{9516C2D5-1303-4EB5-A411-5BA084F46F91}">
      <dsp:nvSpPr>
        <dsp:cNvPr id="0" name=""/>
        <dsp:cNvSpPr/>
      </dsp:nvSpPr>
      <dsp:spPr>
        <a:xfrm rot="17692822">
          <a:off x="1725100" y="1365971"/>
          <a:ext cx="1932993" cy="40429"/>
        </a:xfrm>
        <a:custGeom>
          <a:avLst/>
          <a:gdLst/>
          <a:ahLst/>
          <a:cxnLst/>
          <a:rect l="0" t="0" r="0" b="0"/>
          <a:pathLst>
            <a:path>
              <a:moveTo>
                <a:pt x="0" y="20214"/>
              </a:moveTo>
              <a:lnTo>
                <a:pt x="1932993"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d-ID" sz="600" kern="1200"/>
        </a:p>
      </dsp:txBody>
      <dsp:txXfrm>
        <a:off x="2643272" y="1337861"/>
        <a:ext cx="96649" cy="96649"/>
      </dsp:txXfrm>
    </dsp:sp>
    <dsp:sp modelId="{9C6075EF-C98D-4377-90B8-6E1F8C885474}">
      <dsp:nvSpPr>
        <dsp:cNvPr id="0" name=""/>
        <dsp:cNvSpPr/>
      </dsp:nvSpPr>
      <dsp:spPr>
        <a:xfrm>
          <a:off x="3098226" y="110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WTP</a:t>
          </a:r>
          <a:endParaRPr lang="id-ID" sz="3900" kern="1200" dirty="0"/>
        </a:p>
      </dsp:txBody>
      <dsp:txXfrm>
        <a:off x="3128000" y="30878"/>
        <a:ext cx="1973598" cy="957025"/>
      </dsp:txXfrm>
    </dsp:sp>
    <dsp:sp modelId="{E63A0FC5-7583-46DC-8E24-8AD96445B33F}">
      <dsp:nvSpPr>
        <dsp:cNvPr id="0" name=""/>
        <dsp:cNvSpPr/>
      </dsp:nvSpPr>
      <dsp:spPr>
        <a:xfrm>
          <a:off x="5131373" y="489176"/>
          <a:ext cx="813258" cy="40429"/>
        </a:xfrm>
        <a:custGeom>
          <a:avLst/>
          <a:gdLst/>
          <a:ahLst/>
          <a:cxnLst/>
          <a:rect l="0" t="0" r="0" b="0"/>
          <a:pathLst>
            <a:path>
              <a:moveTo>
                <a:pt x="0" y="20214"/>
              </a:moveTo>
              <a:lnTo>
                <a:pt x="813258" y="202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5517671" y="489060"/>
        <a:ext cx="40662" cy="40662"/>
      </dsp:txXfrm>
    </dsp:sp>
    <dsp:sp modelId="{1CD6D53B-6C3C-4C55-9A43-AA3A5A8D740D}">
      <dsp:nvSpPr>
        <dsp:cNvPr id="0" name=""/>
        <dsp:cNvSpPr/>
      </dsp:nvSpPr>
      <dsp:spPr>
        <a:xfrm>
          <a:off x="5944632" y="110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WTP-PP</a:t>
          </a:r>
          <a:endParaRPr lang="id-ID" sz="3900" kern="1200" dirty="0"/>
        </a:p>
      </dsp:txBody>
      <dsp:txXfrm>
        <a:off x="5974406" y="30878"/>
        <a:ext cx="1973598" cy="957025"/>
      </dsp:txXfrm>
    </dsp:sp>
    <dsp:sp modelId="{43728701-1836-48BE-BE81-BD2B60C51D58}">
      <dsp:nvSpPr>
        <dsp:cNvPr id="0" name=""/>
        <dsp:cNvSpPr/>
      </dsp:nvSpPr>
      <dsp:spPr>
        <a:xfrm rot="19457599">
          <a:off x="2190831" y="1950501"/>
          <a:ext cx="1001531" cy="40429"/>
        </a:xfrm>
        <a:custGeom>
          <a:avLst/>
          <a:gdLst/>
          <a:ahLst/>
          <a:cxnLst/>
          <a:rect l="0" t="0" r="0" b="0"/>
          <a:pathLst>
            <a:path>
              <a:moveTo>
                <a:pt x="0" y="20214"/>
              </a:moveTo>
              <a:lnTo>
                <a:pt x="1001531"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2666558" y="1945677"/>
        <a:ext cx="50076" cy="50076"/>
      </dsp:txXfrm>
    </dsp:sp>
    <dsp:sp modelId="{83BC254B-59AE-415B-B3EE-5A8D7AE7383F}">
      <dsp:nvSpPr>
        <dsp:cNvPr id="0" name=""/>
        <dsp:cNvSpPr/>
      </dsp:nvSpPr>
      <dsp:spPr>
        <a:xfrm>
          <a:off x="3098226" y="117016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WDP</a:t>
          </a:r>
          <a:endParaRPr lang="id-ID" sz="3900" kern="1200" dirty="0"/>
        </a:p>
      </dsp:txBody>
      <dsp:txXfrm>
        <a:off x="3128000" y="1199938"/>
        <a:ext cx="1973598" cy="957025"/>
      </dsp:txXfrm>
    </dsp:sp>
    <dsp:sp modelId="{3A373750-CAA6-458A-8804-26870FB7C15F}">
      <dsp:nvSpPr>
        <dsp:cNvPr id="0" name=""/>
        <dsp:cNvSpPr/>
      </dsp:nvSpPr>
      <dsp:spPr>
        <a:xfrm rot="2142401">
          <a:off x="2190831" y="2535031"/>
          <a:ext cx="1001531" cy="40429"/>
        </a:xfrm>
        <a:custGeom>
          <a:avLst/>
          <a:gdLst/>
          <a:ahLst/>
          <a:cxnLst/>
          <a:rect l="0" t="0" r="0" b="0"/>
          <a:pathLst>
            <a:path>
              <a:moveTo>
                <a:pt x="0" y="20214"/>
              </a:moveTo>
              <a:lnTo>
                <a:pt x="1001531"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2666558" y="2530207"/>
        <a:ext cx="50076" cy="50076"/>
      </dsp:txXfrm>
    </dsp:sp>
    <dsp:sp modelId="{830A4D17-634F-4CF3-94BC-79A479197D8D}">
      <dsp:nvSpPr>
        <dsp:cNvPr id="0" name=""/>
        <dsp:cNvSpPr/>
      </dsp:nvSpPr>
      <dsp:spPr>
        <a:xfrm>
          <a:off x="3098226" y="2339224"/>
          <a:ext cx="2033146" cy="1016573"/>
        </a:xfrm>
        <a:prstGeom prst="roundRect">
          <a:avLst>
            <a:gd name="adj" fmla="val 10000"/>
          </a:avLst>
        </a:prstGeom>
        <a:gradFill rotWithShape="0">
          <a:gsLst>
            <a:gs pos="0">
              <a:schemeClr val="accent2">
                <a:lumMod val="5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TW</a:t>
          </a:r>
          <a:endParaRPr lang="id-ID" sz="3900" kern="1200" dirty="0"/>
        </a:p>
      </dsp:txBody>
      <dsp:txXfrm>
        <a:off x="3128000" y="2368998"/>
        <a:ext cx="1973598" cy="957025"/>
      </dsp:txXfrm>
    </dsp:sp>
    <dsp:sp modelId="{8B6FA764-82F9-4225-8B70-BB1F6300D55E}">
      <dsp:nvSpPr>
        <dsp:cNvPr id="0" name=""/>
        <dsp:cNvSpPr/>
      </dsp:nvSpPr>
      <dsp:spPr>
        <a:xfrm rot="3907178">
          <a:off x="1725100" y="3119560"/>
          <a:ext cx="1932993" cy="40429"/>
        </a:xfrm>
        <a:custGeom>
          <a:avLst/>
          <a:gdLst/>
          <a:ahLst/>
          <a:cxnLst/>
          <a:rect l="0" t="0" r="0" b="0"/>
          <a:pathLst>
            <a:path>
              <a:moveTo>
                <a:pt x="0" y="20214"/>
              </a:moveTo>
              <a:lnTo>
                <a:pt x="1932993"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d-ID" sz="600" kern="1200"/>
        </a:p>
      </dsp:txBody>
      <dsp:txXfrm>
        <a:off x="2643272" y="3091450"/>
        <a:ext cx="96649" cy="96649"/>
      </dsp:txXfrm>
    </dsp:sp>
    <dsp:sp modelId="{877C0C0E-67F2-443F-AC85-9A7CA57FAB53}">
      <dsp:nvSpPr>
        <dsp:cNvPr id="0" name=""/>
        <dsp:cNvSpPr/>
      </dsp:nvSpPr>
      <dsp:spPr>
        <a:xfrm>
          <a:off x="3098226" y="3508283"/>
          <a:ext cx="2033146" cy="1016573"/>
        </a:xfrm>
        <a:prstGeom prst="roundRect">
          <a:avLst>
            <a:gd name="adj" fmla="val 10000"/>
          </a:avLst>
        </a:prstGeom>
        <a:gradFill rotWithShape="0">
          <a:gsLst>
            <a:gs pos="0">
              <a:schemeClr val="accent2">
                <a:lumMod val="75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TMP</a:t>
          </a:r>
          <a:endParaRPr lang="id-ID" sz="3900" kern="1200" dirty="0"/>
        </a:p>
      </dsp:txBody>
      <dsp:txXfrm>
        <a:off x="3128000" y="3538057"/>
        <a:ext cx="1973598" cy="95702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CEEB55A5-F88C-4ED6-A113-0ABFF1E3F526}"/>
              </a:ext>
            </a:extLst>
          </p:cNvPr>
          <p:cNvGrpSpPr>
            <a:grpSpLocks/>
          </p:cNvGrpSpPr>
          <p:nvPr/>
        </p:nvGrpSpPr>
        <p:grpSpPr bwMode="auto">
          <a:xfrm>
            <a:off x="-6350" y="4724400"/>
            <a:ext cx="9144000" cy="2133600"/>
            <a:chOff x="0" y="2976"/>
            <a:chExt cx="5760" cy="1344"/>
          </a:xfrm>
        </p:grpSpPr>
        <p:sp>
          <p:nvSpPr>
            <p:cNvPr id="5" name="Rectangle 19">
              <a:extLst>
                <a:ext uri="{FF2B5EF4-FFF2-40B4-BE49-F238E27FC236}">
                  <a16:creationId xmlns:a16="http://schemas.microsoft.com/office/drawing/2014/main" id="{ECE2E6F5-3A6B-4F6A-A7A5-74F7598D6A26}"/>
                </a:ext>
              </a:extLst>
            </p:cNvPr>
            <p:cNvSpPr>
              <a:spLocks noChangeArrowheads="1"/>
            </p:cNvSpPr>
            <p:nvPr/>
          </p:nvSpPr>
          <p:spPr bwMode="ltGray">
            <a:xfrm>
              <a:off x="53" y="2976"/>
              <a:ext cx="5666" cy="13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6" name="Rectangle 20">
              <a:extLst>
                <a:ext uri="{FF2B5EF4-FFF2-40B4-BE49-F238E27FC236}">
                  <a16:creationId xmlns:a16="http://schemas.microsoft.com/office/drawing/2014/main" id="{7CDD2C31-BF0A-482F-BAA4-38FAE4C60F45}"/>
                </a:ext>
              </a:extLst>
            </p:cNvPr>
            <p:cNvSpPr>
              <a:spLocks noChangeArrowheads="1"/>
            </p:cNvSpPr>
            <p:nvPr/>
          </p:nvSpPr>
          <p:spPr bwMode="ltGray">
            <a:xfrm>
              <a:off x="0" y="2976"/>
              <a:ext cx="5760" cy="227"/>
            </a:xfrm>
            <a:prstGeom prst="rect">
              <a:avLst/>
            </a:prstGeom>
            <a:gradFill rotWithShape="1">
              <a:gsLst>
                <a:gs pos="0">
                  <a:schemeClr val="accent1">
                    <a:gamma/>
                    <a:shade val="69804"/>
                    <a:invGamma/>
                  </a:schemeClr>
                </a:gs>
                <a:gs pos="100000">
                  <a:schemeClr val="accent1"/>
                </a:gs>
              </a:gsLst>
              <a:lin ang="5400000" scaled="1"/>
            </a:gradFill>
            <a:ln w="9525">
              <a:noFill/>
              <a:miter lim="800000"/>
              <a:headEnd/>
              <a:tailEnd/>
            </a:ln>
            <a:effectLst/>
          </p:spPr>
          <p:txBody>
            <a:bodyPr wrap="none" anchor="ctr"/>
            <a:lstStyle/>
            <a:p>
              <a:pPr eaLnBrk="1" hangingPunct="1">
                <a:defRPr/>
              </a:pPr>
              <a:endParaRPr lang="id-ID">
                <a:latin typeface="Arial" charset="0"/>
              </a:endParaRPr>
            </a:p>
          </p:txBody>
        </p:sp>
      </p:grpSp>
      <p:sp>
        <p:nvSpPr>
          <p:cNvPr id="7" name="Rectangle 21">
            <a:extLst>
              <a:ext uri="{FF2B5EF4-FFF2-40B4-BE49-F238E27FC236}">
                <a16:creationId xmlns:a16="http://schemas.microsoft.com/office/drawing/2014/main" id="{6111A87B-7ECE-4236-AF33-7A544FDD23F3}"/>
              </a:ext>
            </a:extLst>
          </p:cNvPr>
          <p:cNvSpPr>
            <a:spLocks noChangeArrowheads="1"/>
          </p:cNvSpPr>
          <p:nvPr/>
        </p:nvSpPr>
        <p:spPr bwMode="ltGray">
          <a:xfrm>
            <a:off x="-6350" y="0"/>
            <a:ext cx="9144000" cy="2205038"/>
          </a:xfrm>
          <a:prstGeom prst="rect">
            <a:avLst/>
          </a:prstGeom>
          <a:gradFill rotWithShape="1">
            <a:gsLst>
              <a:gs pos="0">
                <a:schemeClr val="folHlink"/>
              </a:gs>
              <a:gs pos="100000">
                <a:schemeClr val="folHlink">
                  <a:gamma/>
                  <a:shade val="46275"/>
                  <a:invGamma/>
                </a:schemeClr>
              </a:gs>
            </a:gsLst>
            <a:lin ang="5400000" scaled="1"/>
          </a:gradFill>
          <a:ln w="9525">
            <a:solidFill>
              <a:schemeClr val="tx1"/>
            </a:solidFill>
            <a:miter lim="800000"/>
            <a:headEnd/>
            <a:tailEnd/>
          </a:ln>
          <a:effectLst/>
        </p:spPr>
        <p:txBody>
          <a:bodyPr wrap="none" anchor="ctr"/>
          <a:lstStyle/>
          <a:p>
            <a:pPr eaLnBrk="1" hangingPunct="1">
              <a:defRPr/>
            </a:pPr>
            <a:endParaRPr lang="id-ID">
              <a:latin typeface="Arial" charset="0"/>
            </a:endParaRPr>
          </a:p>
        </p:txBody>
      </p:sp>
      <p:pic>
        <p:nvPicPr>
          <p:cNvPr id="8" name="Picture 22">
            <a:extLst>
              <a:ext uri="{FF2B5EF4-FFF2-40B4-BE49-F238E27FC236}">
                <a16:creationId xmlns:a16="http://schemas.microsoft.com/office/drawing/2014/main" id="{F15AD6A4-7FB5-4F7A-8C0D-0F9AA94BF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260600"/>
            <a:ext cx="8982075" cy="239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3">
            <a:extLst>
              <a:ext uri="{FF2B5EF4-FFF2-40B4-BE49-F238E27FC236}">
                <a16:creationId xmlns:a16="http://schemas.microsoft.com/office/drawing/2014/main" id="{E827563B-02D0-4B8C-8A98-1387614228C7}"/>
              </a:ext>
            </a:extLst>
          </p:cNvPr>
          <p:cNvGrpSpPr>
            <a:grpSpLocks/>
          </p:cNvGrpSpPr>
          <p:nvPr/>
        </p:nvGrpSpPr>
        <p:grpSpPr bwMode="auto">
          <a:xfrm>
            <a:off x="-6350" y="0"/>
            <a:ext cx="9155113" cy="6859588"/>
            <a:chOff x="0" y="0"/>
            <a:chExt cx="5764" cy="4321"/>
          </a:xfrm>
        </p:grpSpPr>
        <p:sp>
          <p:nvSpPr>
            <p:cNvPr id="10" name="AutoShape 24">
              <a:extLst>
                <a:ext uri="{FF2B5EF4-FFF2-40B4-BE49-F238E27FC236}">
                  <a16:creationId xmlns:a16="http://schemas.microsoft.com/office/drawing/2014/main" id="{A1A3EF4E-8463-4E1A-B2DB-FF0A9FFF2303}"/>
                </a:ext>
              </a:extLst>
            </p:cNvPr>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1" name="Freeform 25">
              <a:extLst>
                <a:ext uri="{FF2B5EF4-FFF2-40B4-BE49-F238E27FC236}">
                  <a16:creationId xmlns:a16="http://schemas.microsoft.com/office/drawing/2014/main" id="{7A3A0857-6710-42E7-9633-4CBA60647234}"/>
                </a:ext>
              </a:extLst>
            </p:cNvPr>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2">
                  <a:moveTo>
                    <a:pt x="2" y="282"/>
                  </a:moveTo>
                  <a:lnTo>
                    <a:pt x="82" y="144"/>
                  </a:lnTo>
                  <a:lnTo>
                    <a:pt x="165" y="36"/>
                  </a:lnTo>
                  <a:lnTo>
                    <a:pt x="288" y="0"/>
                  </a:lnTo>
                  <a:lnTo>
                    <a:pt x="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2" name="Freeform 26">
              <a:extLst>
                <a:ext uri="{FF2B5EF4-FFF2-40B4-BE49-F238E27FC236}">
                  <a16:creationId xmlns:a16="http://schemas.microsoft.com/office/drawing/2014/main" id="{0A9C2FD5-A744-424E-B52E-10F155C4C7CF}"/>
                </a:ext>
              </a:extLst>
            </p:cNvPr>
            <p:cNvSpPr>
              <a:spLocks/>
            </p:cNvSpPr>
            <p:nvPr/>
          </p:nvSpPr>
          <p:spPr bwMode="white">
            <a:xfrm>
              <a:off x="5" y="3985"/>
              <a:ext cx="244" cy="336"/>
            </a:xfrm>
            <a:custGeom>
              <a:avLst/>
              <a:gdLst>
                <a:gd name="T0" fmla="*/ 244 w 243"/>
                <a:gd name="T1" fmla="*/ 335 h 336"/>
                <a:gd name="T2" fmla="*/ 123 w 243"/>
                <a:gd name="T3" fmla="*/ 239 h 336"/>
                <a:gd name="T4" fmla="*/ 30 w 243"/>
                <a:gd name="T5" fmla="*/ 144 h 336"/>
                <a:gd name="T6" fmla="*/ 0 w 243"/>
                <a:gd name="T7" fmla="*/ 0 h 336"/>
                <a:gd name="T8" fmla="*/ 1 w 243"/>
                <a:gd name="T9" fmla="*/ 336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3" name="Freeform 27">
              <a:extLst>
                <a:ext uri="{FF2B5EF4-FFF2-40B4-BE49-F238E27FC236}">
                  <a16:creationId xmlns:a16="http://schemas.microsoft.com/office/drawing/2014/main" id="{89358F37-B2B8-4596-AE91-69DCC263B24F}"/>
                </a:ext>
              </a:extLst>
            </p:cNvPr>
            <p:cNvSpPr>
              <a:spLocks/>
            </p:cNvSpPr>
            <p:nvPr/>
          </p:nvSpPr>
          <p:spPr bwMode="white">
            <a:xfrm>
              <a:off x="5511" y="4029"/>
              <a:ext cx="253" cy="290"/>
            </a:xfrm>
            <a:custGeom>
              <a:avLst/>
              <a:gdLst>
                <a:gd name="T0" fmla="*/ 250 w 232"/>
                <a:gd name="T1" fmla="*/ 0 h 290"/>
                <a:gd name="T2" fmla="*/ 179 w 232"/>
                <a:gd name="T3" fmla="*/ 144 h 290"/>
                <a:gd name="T4" fmla="*/ 107 w 232"/>
                <a:gd name="T5" fmla="*/ 253 h 290"/>
                <a:gd name="T6" fmla="*/ 0 w 232"/>
                <a:gd name="T7" fmla="*/ 290 h 290"/>
                <a:gd name="T8" fmla="*/ 253 w 232"/>
                <a:gd name="T9" fmla="*/ 28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endParaRPr lang="id-ID"/>
            </a:p>
          </p:txBody>
        </p:sp>
        <p:sp>
          <p:nvSpPr>
            <p:cNvPr id="14" name="Freeform 28">
              <a:extLst>
                <a:ext uri="{FF2B5EF4-FFF2-40B4-BE49-F238E27FC236}">
                  <a16:creationId xmlns:a16="http://schemas.microsoft.com/office/drawing/2014/main" id="{C19B530D-C1F7-418D-9211-EF1BB70F0CC8}"/>
                </a:ext>
              </a:extLst>
            </p:cNvPr>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sp>
        <p:nvSpPr>
          <p:cNvPr id="3074" name="Rectangle 2"/>
          <p:cNvSpPr>
            <a:spLocks noGrp="1" noChangeArrowheads="1"/>
          </p:cNvSpPr>
          <p:nvPr>
            <p:ph type="ctrTitle"/>
          </p:nvPr>
        </p:nvSpPr>
        <p:spPr>
          <a:xfrm>
            <a:off x="914400" y="1404938"/>
            <a:ext cx="7239000" cy="762000"/>
          </a:xfrm>
        </p:spPr>
        <p:txBody>
          <a:bodyPr/>
          <a:lstStyle>
            <a:lvl1pPr>
              <a:defRPr sz="4400"/>
            </a:lvl1pPr>
          </a:lstStyle>
          <a:p>
            <a:r>
              <a:rPr lang="en-US"/>
              <a:t>Click to edit Master title style</a:t>
            </a:r>
          </a:p>
        </p:txBody>
      </p:sp>
      <p:sp>
        <p:nvSpPr>
          <p:cNvPr id="3075" name="Rectangle 3"/>
          <p:cNvSpPr>
            <a:spLocks noGrp="1" noChangeArrowheads="1"/>
          </p:cNvSpPr>
          <p:nvPr>
            <p:ph type="subTitle" idx="1"/>
          </p:nvPr>
        </p:nvSpPr>
        <p:spPr bwMode="white">
          <a:xfrm>
            <a:off x="990600" y="5334000"/>
            <a:ext cx="7086600" cy="609600"/>
          </a:xfrm>
        </p:spPr>
        <p:txBody>
          <a:bodyPr/>
          <a:lstStyle>
            <a:lvl1pPr marL="0" indent="0" algn="ctr">
              <a:buFont typeface="Wingdings" pitchFamily="2" charset="2"/>
              <a:buNone/>
              <a:defRPr sz="1600">
                <a:solidFill>
                  <a:schemeClr val="tx2"/>
                </a:solidFill>
              </a:defRPr>
            </a:lvl1pPr>
          </a:lstStyle>
          <a:p>
            <a:r>
              <a:rPr lang="en-US"/>
              <a:t>Click to edit Master subtitle style</a:t>
            </a:r>
          </a:p>
        </p:txBody>
      </p:sp>
    </p:spTree>
    <p:extLst>
      <p:ext uri="{BB962C8B-B14F-4D97-AF65-F5344CB8AC3E}">
        <p14:creationId xmlns:p14="http://schemas.microsoft.com/office/powerpoint/2010/main" val="130536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213238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6062663"/>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28600"/>
            <a:ext cx="6019800" cy="6062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3679188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900113"/>
          </a:xfrm>
        </p:spPr>
        <p:txBody>
          <a:bodyPr/>
          <a:lstStyle/>
          <a:p>
            <a:r>
              <a:rPr lang="en-US"/>
              <a:t>Click to edit Master title style</a:t>
            </a:r>
            <a:endParaRPr lang="id-ID"/>
          </a:p>
        </p:txBody>
      </p:sp>
      <p:sp>
        <p:nvSpPr>
          <p:cNvPr id="3" name="Table Placeholder 2"/>
          <p:cNvSpPr>
            <a:spLocks noGrp="1"/>
          </p:cNvSpPr>
          <p:nvPr>
            <p:ph type="tbl" idx="1"/>
          </p:nvPr>
        </p:nvSpPr>
        <p:spPr>
          <a:xfrm>
            <a:off x="457200" y="1343025"/>
            <a:ext cx="8229600" cy="4948238"/>
          </a:xfrm>
        </p:spPr>
        <p:txBody>
          <a:bodyPr/>
          <a:lstStyle/>
          <a:p>
            <a:pPr lvl="0"/>
            <a:r>
              <a:rPr lang="en-US" noProof="0"/>
              <a:t>Click icon to add table</a:t>
            </a:r>
            <a:endParaRPr lang="id-ID" noProof="0"/>
          </a:p>
        </p:txBody>
      </p:sp>
    </p:spTree>
    <p:extLst>
      <p:ext uri="{BB962C8B-B14F-4D97-AF65-F5344CB8AC3E}">
        <p14:creationId xmlns:p14="http://schemas.microsoft.com/office/powerpoint/2010/main" val="1501277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86672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8874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52602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42937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Tree>
    <p:extLst>
      <p:ext uri="{BB962C8B-B14F-4D97-AF65-F5344CB8AC3E}">
        <p14:creationId xmlns:p14="http://schemas.microsoft.com/office/powerpoint/2010/main" val="397627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16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061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72540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5">
            <a:extLst>
              <a:ext uri="{FF2B5EF4-FFF2-40B4-BE49-F238E27FC236}">
                <a16:creationId xmlns:a16="http://schemas.microsoft.com/office/drawing/2014/main" id="{0850BE0F-04DF-4C0C-B114-5D8B68DF5217}"/>
              </a:ext>
            </a:extLst>
          </p:cNvPr>
          <p:cNvGraphicFramePr>
            <a:graphicFrameLocks noChangeAspect="1"/>
          </p:cNvGraphicFramePr>
          <p:nvPr/>
        </p:nvGraphicFramePr>
        <p:xfrm>
          <a:off x="20638" y="22225"/>
          <a:ext cx="9101137" cy="1181100"/>
        </p:xfrm>
        <a:graphic>
          <a:graphicData uri="http://schemas.openxmlformats.org/presentationml/2006/ole">
            <mc:AlternateContent xmlns:mc="http://schemas.openxmlformats.org/markup-compatibility/2006">
              <mc:Choice xmlns:v="urn:schemas-microsoft-com:vml" Requires="v">
                <p:oleObj spid="_x0000_s1051" name="Image" r:id="rId15" imgW="6653968" imgH="1180952" progId="Photoshop.Image.6">
                  <p:embed/>
                </p:oleObj>
              </mc:Choice>
              <mc:Fallback>
                <p:oleObj name="Image" r:id="rId15" imgW="6653968" imgH="1180952" progId="Photoshop.Image.6">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638" y="22225"/>
                        <a:ext cx="9101137"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16">
            <a:extLst>
              <a:ext uri="{FF2B5EF4-FFF2-40B4-BE49-F238E27FC236}">
                <a16:creationId xmlns:a16="http://schemas.microsoft.com/office/drawing/2014/main" id="{6757B3CE-408D-40BA-9C9D-29FB41DA214B}"/>
              </a:ext>
            </a:extLst>
          </p:cNvPr>
          <p:cNvSpPr>
            <a:spLocks noChangeArrowheads="1"/>
          </p:cNvSpPr>
          <p:nvPr/>
        </p:nvSpPr>
        <p:spPr bwMode="invGray">
          <a:xfrm>
            <a:off x="0" y="6453188"/>
            <a:ext cx="9109075" cy="40481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028" name="Rectangle 3">
            <a:extLst>
              <a:ext uri="{FF2B5EF4-FFF2-40B4-BE49-F238E27FC236}">
                <a16:creationId xmlns:a16="http://schemas.microsoft.com/office/drawing/2014/main" id="{DFD1CF75-9435-439C-B636-BA53F50C54EA}"/>
              </a:ext>
            </a:extLst>
          </p:cNvPr>
          <p:cNvSpPr>
            <a:spLocks noGrp="1" noChangeArrowheads="1"/>
          </p:cNvSpPr>
          <p:nvPr>
            <p:ph type="body" idx="1"/>
          </p:nvPr>
        </p:nvSpPr>
        <p:spPr bwMode="auto">
          <a:xfrm>
            <a:off x="457200" y="1343025"/>
            <a:ext cx="8229600" cy="494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5">
            <a:extLst>
              <a:ext uri="{FF2B5EF4-FFF2-40B4-BE49-F238E27FC236}">
                <a16:creationId xmlns:a16="http://schemas.microsoft.com/office/drawing/2014/main" id="{BEC0562D-92DA-450F-8C5D-B041DB4DA2D9}"/>
              </a:ext>
            </a:extLst>
          </p:cNvPr>
          <p:cNvSpPr>
            <a:spLocks noGrp="1" noChangeArrowheads="1"/>
          </p:cNvSpPr>
          <p:nvPr>
            <p:ph type="ftr" sz="quarter" idx="3"/>
          </p:nvPr>
        </p:nvSpPr>
        <p:spPr bwMode="auto">
          <a:xfrm>
            <a:off x="7315200" y="6461125"/>
            <a:ext cx="1676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1">
                <a:solidFill>
                  <a:schemeClr val="bg1"/>
                </a:solidFill>
                <a:latin typeface="+mn-lt"/>
              </a:defRPr>
            </a:lvl1pPr>
          </a:lstStyle>
          <a:p>
            <a:pPr>
              <a:defRPr/>
            </a:pPr>
            <a:r>
              <a:rPr lang="en-US"/>
              <a:t>Company Logo</a:t>
            </a:r>
          </a:p>
        </p:txBody>
      </p:sp>
      <p:sp>
        <p:nvSpPr>
          <p:cNvPr id="1030" name="Rectangle 6">
            <a:extLst>
              <a:ext uri="{FF2B5EF4-FFF2-40B4-BE49-F238E27FC236}">
                <a16:creationId xmlns:a16="http://schemas.microsoft.com/office/drawing/2014/main" id="{99AFAB2F-3935-414C-8D35-DA0CAAE26DD8}"/>
              </a:ext>
            </a:extLst>
          </p:cNvPr>
          <p:cNvSpPr>
            <a:spLocks noGrp="1" noChangeArrowheads="1"/>
          </p:cNvSpPr>
          <p:nvPr>
            <p:ph type="sldNum" sz="quarter" idx="4"/>
          </p:nvPr>
        </p:nvSpPr>
        <p:spPr bwMode="auto">
          <a:xfrm>
            <a:off x="457200" y="6472238"/>
            <a:ext cx="609600" cy="2333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1">
                <a:solidFill>
                  <a:schemeClr val="bg1"/>
                </a:solidFill>
                <a:latin typeface="Verdana" panose="020B0604030504040204" pitchFamily="34" charset="0"/>
              </a:defRPr>
            </a:lvl1pPr>
          </a:lstStyle>
          <a:p>
            <a:pPr>
              <a:defRPr/>
            </a:pPr>
            <a:fld id="{7B91F249-DC73-4FF7-BA32-BE480FCDBBA9}" type="slidenum">
              <a:rPr lang="en-US" altLang="en-US"/>
              <a:pPr>
                <a:defRPr/>
              </a:pPr>
              <a:t>‹#›</a:t>
            </a:fld>
            <a:endParaRPr lang="en-US" altLang="en-US"/>
          </a:p>
        </p:txBody>
      </p:sp>
      <p:sp>
        <p:nvSpPr>
          <p:cNvPr id="1031" name="Rectangle 2">
            <a:extLst>
              <a:ext uri="{FF2B5EF4-FFF2-40B4-BE49-F238E27FC236}">
                <a16:creationId xmlns:a16="http://schemas.microsoft.com/office/drawing/2014/main" id="{E643D149-3D0D-4B31-A9F9-81BDA712E486}"/>
              </a:ext>
            </a:extLst>
          </p:cNvPr>
          <p:cNvSpPr>
            <a:spLocks noGrp="1" noChangeArrowheads="1"/>
          </p:cNvSpPr>
          <p:nvPr>
            <p:ph type="title"/>
          </p:nvPr>
        </p:nvSpPr>
        <p:spPr bwMode="white">
          <a:xfrm>
            <a:off x="457200" y="228600"/>
            <a:ext cx="81534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grpSp>
        <p:nvGrpSpPr>
          <p:cNvPr id="1032" name="Group 17">
            <a:extLst>
              <a:ext uri="{FF2B5EF4-FFF2-40B4-BE49-F238E27FC236}">
                <a16:creationId xmlns:a16="http://schemas.microsoft.com/office/drawing/2014/main" id="{079C8C3F-3CFC-4AC6-9DCE-BFD0A9E4BE13}"/>
              </a:ext>
            </a:extLst>
          </p:cNvPr>
          <p:cNvGrpSpPr>
            <a:grpSpLocks/>
          </p:cNvGrpSpPr>
          <p:nvPr/>
        </p:nvGrpSpPr>
        <p:grpSpPr bwMode="auto">
          <a:xfrm>
            <a:off x="-11113" y="0"/>
            <a:ext cx="9159876" cy="6859588"/>
            <a:chOff x="0" y="0"/>
            <a:chExt cx="5764" cy="4321"/>
          </a:xfrm>
        </p:grpSpPr>
        <p:sp>
          <p:nvSpPr>
            <p:cNvPr id="1033" name="AutoShape 18">
              <a:extLst>
                <a:ext uri="{FF2B5EF4-FFF2-40B4-BE49-F238E27FC236}">
                  <a16:creationId xmlns:a16="http://schemas.microsoft.com/office/drawing/2014/main" id="{B812CF72-A915-4C16-82F0-ACC9702C62AB}"/>
                </a:ext>
              </a:extLst>
            </p:cNvPr>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034" name="Freeform 19">
              <a:extLst>
                <a:ext uri="{FF2B5EF4-FFF2-40B4-BE49-F238E27FC236}">
                  <a16:creationId xmlns:a16="http://schemas.microsoft.com/office/drawing/2014/main" id="{7D7505DD-BE24-4C96-B6FD-043955ED98D8}"/>
                </a:ext>
              </a:extLst>
            </p:cNvPr>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2">
                  <a:moveTo>
                    <a:pt x="2" y="282"/>
                  </a:moveTo>
                  <a:lnTo>
                    <a:pt x="82" y="144"/>
                  </a:lnTo>
                  <a:lnTo>
                    <a:pt x="165" y="36"/>
                  </a:lnTo>
                  <a:lnTo>
                    <a:pt x="288" y="0"/>
                  </a:lnTo>
                  <a:lnTo>
                    <a:pt x="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035" name="Freeform 20">
              <a:extLst>
                <a:ext uri="{FF2B5EF4-FFF2-40B4-BE49-F238E27FC236}">
                  <a16:creationId xmlns:a16="http://schemas.microsoft.com/office/drawing/2014/main" id="{F5124DD4-870D-46D2-85D4-4449D24D09A9}"/>
                </a:ext>
              </a:extLst>
            </p:cNvPr>
            <p:cNvSpPr>
              <a:spLocks/>
            </p:cNvSpPr>
            <p:nvPr/>
          </p:nvSpPr>
          <p:spPr bwMode="white">
            <a:xfrm>
              <a:off x="5" y="3985"/>
              <a:ext cx="244" cy="336"/>
            </a:xfrm>
            <a:custGeom>
              <a:avLst/>
              <a:gdLst>
                <a:gd name="T0" fmla="*/ 244 w 243"/>
                <a:gd name="T1" fmla="*/ 335 h 336"/>
                <a:gd name="T2" fmla="*/ 123 w 243"/>
                <a:gd name="T3" fmla="*/ 239 h 336"/>
                <a:gd name="T4" fmla="*/ 30 w 243"/>
                <a:gd name="T5" fmla="*/ 144 h 336"/>
                <a:gd name="T6" fmla="*/ 0 w 243"/>
                <a:gd name="T7" fmla="*/ 0 h 336"/>
                <a:gd name="T8" fmla="*/ 1 w 243"/>
                <a:gd name="T9" fmla="*/ 336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036" name="Freeform 21">
              <a:extLst>
                <a:ext uri="{FF2B5EF4-FFF2-40B4-BE49-F238E27FC236}">
                  <a16:creationId xmlns:a16="http://schemas.microsoft.com/office/drawing/2014/main" id="{8278216B-D2FA-4C18-8F46-BB23F8446515}"/>
                </a:ext>
              </a:extLst>
            </p:cNvPr>
            <p:cNvSpPr>
              <a:spLocks/>
            </p:cNvSpPr>
            <p:nvPr/>
          </p:nvSpPr>
          <p:spPr bwMode="white">
            <a:xfrm>
              <a:off x="5511" y="4029"/>
              <a:ext cx="253" cy="290"/>
            </a:xfrm>
            <a:custGeom>
              <a:avLst/>
              <a:gdLst>
                <a:gd name="T0" fmla="*/ 250 w 232"/>
                <a:gd name="T1" fmla="*/ 0 h 290"/>
                <a:gd name="T2" fmla="*/ 179 w 232"/>
                <a:gd name="T3" fmla="*/ 144 h 290"/>
                <a:gd name="T4" fmla="*/ 107 w 232"/>
                <a:gd name="T5" fmla="*/ 253 h 290"/>
                <a:gd name="T6" fmla="*/ 0 w 232"/>
                <a:gd name="T7" fmla="*/ 290 h 290"/>
                <a:gd name="T8" fmla="*/ 253 w 232"/>
                <a:gd name="T9" fmla="*/ 28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endParaRPr lang="id-ID"/>
            </a:p>
          </p:txBody>
        </p:sp>
        <p:sp>
          <p:nvSpPr>
            <p:cNvPr id="1037" name="Freeform 22">
              <a:extLst>
                <a:ext uri="{FF2B5EF4-FFF2-40B4-BE49-F238E27FC236}">
                  <a16:creationId xmlns:a16="http://schemas.microsoft.com/office/drawing/2014/main" id="{1D40CFF8-E1A1-4E8B-898F-72192200339D}"/>
                </a:ext>
              </a:extLst>
            </p:cNvPr>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hf sldNum="0" hdr="0" dt="0"/>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defRPr>
      </a:lvl2pPr>
      <a:lvl3pPr algn="ctr" rtl="0" eaLnBrk="0" fontAlgn="base" hangingPunct="0">
        <a:spcBef>
          <a:spcPct val="0"/>
        </a:spcBef>
        <a:spcAft>
          <a:spcPct val="0"/>
        </a:spcAft>
        <a:defRPr sz="3600" b="1">
          <a:solidFill>
            <a:schemeClr val="bg1"/>
          </a:solidFill>
          <a:latin typeface="Arial" charset="0"/>
        </a:defRPr>
      </a:lvl3pPr>
      <a:lvl4pPr algn="ctr" rtl="0" eaLnBrk="0" fontAlgn="base" hangingPunct="0">
        <a:spcBef>
          <a:spcPct val="0"/>
        </a:spcBef>
        <a:spcAft>
          <a:spcPct val="0"/>
        </a:spcAft>
        <a:defRPr sz="3600" b="1">
          <a:solidFill>
            <a:schemeClr val="bg1"/>
          </a:solidFill>
          <a:latin typeface="Arial" charset="0"/>
        </a:defRPr>
      </a:lvl4pPr>
      <a:lvl5pPr algn="ctr" rtl="0" eaLnBrk="0" fontAlgn="base" hangingPunct="0">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hlink"/>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j-lt"/>
        </a:defRPr>
      </a:lvl2pPr>
      <a:lvl3pPr marL="1143000" indent="-228600" algn="l" rtl="0" eaLnBrk="0" fontAlgn="base" hangingPunct="0">
        <a:spcBef>
          <a:spcPct val="20000"/>
        </a:spcBef>
        <a:spcAft>
          <a:spcPct val="0"/>
        </a:spcAft>
        <a:buClr>
          <a:schemeClr val="tx1"/>
        </a:buClr>
        <a:buChar char="•"/>
        <a:defRPr sz="2400">
          <a:solidFill>
            <a:schemeClr val="tx1"/>
          </a:solidFill>
          <a:latin typeface="+mj-lt"/>
        </a:defRPr>
      </a:lvl3pPr>
      <a:lvl4pPr marL="1600200" indent="-228600" algn="l" rtl="0" eaLnBrk="0" fontAlgn="base" hangingPunct="0">
        <a:spcBef>
          <a:spcPct val="20000"/>
        </a:spcBef>
        <a:spcAft>
          <a:spcPct val="0"/>
        </a:spcAft>
        <a:buChar char="–"/>
        <a:defRPr sz="2000">
          <a:solidFill>
            <a:schemeClr val="tx1"/>
          </a:solidFill>
          <a:latin typeface="+mj-lt"/>
        </a:defRPr>
      </a:lvl4pPr>
      <a:lvl5pPr marL="2057400" indent="-228600" algn="l" rtl="0" eaLnBrk="0" fontAlgn="base" hangingPunct="0">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D9B9-D8D1-427D-B651-50FF84A1257D}"/>
              </a:ext>
            </a:extLst>
          </p:cNvPr>
          <p:cNvSpPr>
            <a:spLocks noGrp="1"/>
          </p:cNvSpPr>
          <p:nvPr>
            <p:ph type="title"/>
          </p:nvPr>
        </p:nvSpPr>
        <p:spPr>
          <a:xfrm>
            <a:off x="457200" y="3104951"/>
            <a:ext cx="8153400" cy="900113"/>
          </a:xfrm>
        </p:spPr>
        <p:txBody>
          <a:bodyPr/>
          <a:lstStyle/>
          <a:p>
            <a:r>
              <a:rPr lang="en-US" dirty="0" err="1">
                <a:solidFill>
                  <a:schemeClr val="tx1">
                    <a:lumMod val="75000"/>
                  </a:schemeClr>
                </a:solidFill>
              </a:rPr>
              <a:t>Memahami</a:t>
            </a:r>
            <a:r>
              <a:rPr lang="en-US" dirty="0">
                <a:solidFill>
                  <a:schemeClr val="tx1">
                    <a:lumMod val="75000"/>
                  </a:schemeClr>
                </a:solidFill>
              </a:rPr>
              <a:t> </a:t>
            </a:r>
            <a:r>
              <a:rPr lang="en-US" dirty="0" err="1">
                <a:solidFill>
                  <a:schemeClr val="tx1">
                    <a:lumMod val="75000"/>
                  </a:schemeClr>
                </a:solidFill>
              </a:rPr>
              <a:t>Opini</a:t>
            </a:r>
            <a:r>
              <a:rPr lang="en-US" dirty="0">
                <a:solidFill>
                  <a:schemeClr val="tx1">
                    <a:lumMod val="75000"/>
                  </a:schemeClr>
                </a:solidFill>
              </a:rPr>
              <a:t> Hasil </a:t>
            </a:r>
            <a:r>
              <a:rPr lang="en-US" dirty="0" err="1">
                <a:solidFill>
                  <a:schemeClr val="tx1">
                    <a:lumMod val="75000"/>
                  </a:schemeClr>
                </a:solidFill>
              </a:rPr>
              <a:t>Pemeriksaan</a:t>
            </a:r>
            <a:r>
              <a:rPr lang="en-US" dirty="0">
                <a:solidFill>
                  <a:schemeClr val="tx1">
                    <a:lumMod val="75000"/>
                  </a:schemeClr>
                </a:solidFill>
              </a:rPr>
              <a:t> </a:t>
            </a:r>
            <a:r>
              <a:rPr lang="en-US" dirty="0" err="1">
                <a:solidFill>
                  <a:schemeClr val="tx1">
                    <a:lumMod val="75000"/>
                  </a:schemeClr>
                </a:solidFill>
              </a:rPr>
              <a:t>atas</a:t>
            </a:r>
            <a:r>
              <a:rPr lang="en-US" dirty="0">
                <a:solidFill>
                  <a:schemeClr val="tx1">
                    <a:lumMod val="75000"/>
                  </a:schemeClr>
                </a:solidFill>
              </a:rPr>
              <a:t> </a:t>
            </a:r>
            <a:r>
              <a:rPr lang="en-US" dirty="0" err="1">
                <a:solidFill>
                  <a:schemeClr val="tx1">
                    <a:lumMod val="75000"/>
                  </a:schemeClr>
                </a:solidFill>
              </a:rPr>
              <a:t>Laporan</a:t>
            </a:r>
            <a:r>
              <a:rPr lang="en-US" dirty="0">
                <a:solidFill>
                  <a:schemeClr val="tx1">
                    <a:lumMod val="75000"/>
                  </a:schemeClr>
                </a:solidFill>
              </a:rPr>
              <a:t> </a:t>
            </a:r>
            <a:r>
              <a:rPr lang="en-US" dirty="0" err="1">
                <a:solidFill>
                  <a:schemeClr val="tx1">
                    <a:lumMod val="75000"/>
                  </a:schemeClr>
                </a:solidFill>
              </a:rPr>
              <a:t>Keuangan</a:t>
            </a:r>
            <a:r>
              <a:rPr lang="en-US" dirty="0">
                <a:solidFill>
                  <a:schemeClr val="tx1">
                    <a:lumMod val="75000"/>
                  </a:schemeClr>
                </a:solidFill>
              </a:rPr>
              <a:t> </a:t>
            </a:r>
            <a:endParaRPr lang="id-ID" dirty="0">
              <a:solidFill>
                <a:schemeClr val="tx1">
                  <a:lumMod val="75000"/>
                </a:schemeClr>
              </a:solidFill>
            </a:endParaRPr>
          </a:p>
        </p:txBody>
      </p:sp>
    </p:spTree>
    <p:extLst>
      <p:ext uri="{BB962C8B-B14F-4D97-AF65-F5344CB8AC3E}">
        <p14:creationId xmlns:p14="http://schemas.microsoft.com/office/powerpoint/2010/main" val="288299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408462B-2A7C-4A96-8DE4-7146CB10CC40}"/>
              </a:ext>
            </a:extLst>
          </p:cNvPr>
          <p:cNvSpPr>
            <a:spLocks noGrp="1" noChangeArrowheads="1"/>
          </p:cNvSpPr>
          <p:nvPr>
            <p:ph type="title"/>
          </p:nvPr>
        </p:nvSpPr>
        <p:spPr/>
        <p:txBody>
          <a:bodyPr/>
          <a:lstStyle/>
          <a:p>
            <a:pPr eaLnBrk="1" hangingPunct="1"/>
            <a:r>
              <a:rPr lang="id-ID" altLang="en-US"/>
              <a:t>Mekanisme dalam penentuan Opini</a:t>
            </a:r>
          </a:p>
        </p:txBody>
      </p:sp>
      <p:sp>
        <p:nvSpPr>
          <p:cNvPr id="16387" name="Content Placeholder 2">
            <a:extLst>
              <a:ext uri="{FF2B5EF4-FFF2-40B4-BE49-F238E27FC236}">
                <a16:creationId xmlns:a16="http://schemas.microsoft.com/office/drawing/2014/main" id="{9E90F759-CC3B-4924-B2B5-AA3405BC819B}"/>
              </a:ext>
            </a:extLst>
          </p:cNvPr>
          <p:cNvSpPr>
            <a:spLocks noGrp="1" noChangeArrowheads="1"/>
          </p:cNvSpPr>
          <p:nvPr>
            <p:ph idx="1"/>
          </p:nvPr>
        </p:nvSpPr>
        <p:spPr/>
        <p:txBody>
          <a:bodyPr/>
          <a:lstStyle/>
          <a:p>
            <a:pPr algn="ctr" eaLnBrk="1" hangingPunct="1">
              <a:buFont typeface="Wingdings" panose="05000000000000000000" pitchFamily="2" charset="2"/>
              <a:buNone/>
            </a:pPr>
            <a:r>
              <a:rPr lang="id-ID" altLang="en-US" sz="1800"/>
              <a:t>Hubungan antara tingkatan salah saji, keadaan, dan opini</a:t>
            </a:r>
          </a:p>
          <a:p>
            <a:pPr algn="ct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a:p>
        </p:txBody>
      </p:sp>
      <p:graphicFrame>
        <p:nvGraphicFramePr>
          <p:cNvPr id="5" name="Table 4">
            <a:extLst>
              <a:ext uri="{FF2B5EF4-FFF2-40B4-BE49-F238E27FC236}">
                <a16:creationId xmlns:a16="http://schemas.microsoft.com/office/drawing/2014/main" id="{878AF96B-8D38-4803-B469-7AA7BC5B5E80}"/>
              </a:ext>
            </a:extLst>
          </p:cNvPr>
          <p:cNvGraphicFramePr>
            <a:graphicFrameLocks noGrp="1"/>
          </p:cNvGraphicFramePr>
          <p:nvPr/>
        </p:nvGraphicFramePr>
        <p:xfrm>
          <a:off x="1908175" y="2060575"/>
          <a:ext cx="6386513" cy="3727451"/>
        </p:xfrm>
        <a:graphic>
          <a:graphicData uri="http://schemas.openxmlformats.org/drawingml/2006/table">
            <a:tbl>
              <a:tblPr firstRow="1" bandRow="1">
                <a:tableStyleId>{5940675A-B579-460E-94D1-54222C63F5DA}</a:tableStyleId>
              </a:tblPr>
              <a:tblGrid>
                <a:gridCol w="1849886">
                  <a:extLst>
                    <a:ext uri="{9D8B030D-6E8A-4147-A177-3AD203B41FA5}">
                      <a16:colId xmlns:a16="http://schemas.microsoft.com/office/drawing/2014/main" val="20000"/>
                    </a:ext>
                  </a:extLst>
                </a:gridCol>
                <a:gridCol w="1512209">
                  <a:extLst>
                    <a:ext uri="{9D8B030D-6E8A-4147-A177-3AD203B41FA5}">
                      <a16:colId xmlns:a16="http://schemas.microsoft.com/office/drawing/2014/main" val="20001"/>
                    </a:ext>
                  </a:extLst>
                </a:gridCol>
                <a:gridCol w="1512209">
                  <a:extLst>
                    <a:ext uri="{9D8B030D-6E8A-4147-A177-3AD203B41FA5}">
                      <a16:colId xmlns:a16="http://schemas.microsoft.com/office/drawing/2014/main" val="20002"/>
                    </a:ext>
                  </a:extLst>
                </a:gridCol>
                <a:gridCol w="1512209">
                  <a:extLst>
                    <a:ext uri="{9D8B030D-6E8A-4147-A177-3AD203B41FA5}">
                      <a16:colId xmlns:a16="http://schemas.microsoft.com/office/drawing/2014/main" val="20003"/>
                    </a:ext>
                  </a:extLst>
                </a:gridCol>
              </a:tblGrid>
              <a:tr h="708468">
                <a:tc>
                  <a:txBody>
                    <a:bodyPr/>
                    <a:lstStyle/>
                    <a:p>
                      <a:pPr algn="ctr"/>
                      <a:r>
                        <a:rPr lang="id-ID" sz="1800" b="1" dirty="0"/>
                        <a:t>Tingkatan</a:t>
                      </a:r>
                      <a:r>
                        <a:rPr lang="id-ID" sz="1800" b="1" baseline="0" dirty="0"/>
                        <a:t> salah saji</a:t>
                      </a:r>
                      <a:endParaRPr lang="id-ID" sz="1800" b="1" dirty="0"/>
                    </a:p>
                  </a:txBody>
                  <a:tcPr marL="91443" marR="91443" marT="45717" marB="45717">
                    <a:solidFill>
                      <a:srgbClr val="00CCFF"/>
                    </a:solidFill>
                  </a:tcPr>
                </a:tc>
                <a:tc rowSpan="2">
                  <a:txBody>
                    <a:bodyPr/>
                    <a:lstStyle/>
                    <a:p>
                      <a:pPr algn="ctr"/>
                      <a:r>
                        <a:rPr lang="id-ID" sz="1800" dirty="0"/>
                        <a:t>Tidak Material</a:t>
                      </a:r>
                    </a:p>
                  </a:txBody>
                  <a:tcPr marL="91443" marR="91443" marT="45717" marB="45717">
                    <a:solidFill>
                      <a:srgbClr val="00CCFF"/>
                    </a:solidFill>
                  </a:tcPr>
                </a:tc>
                <a:tc rowSpan="2">
                  <a:txBody>
                    <a:bodyPr/>
                    <a:lstStyle/>
                    <a:p>
                      <a:pPr algn="ctr"/>
                      <a:r>
                        <a:rPr lang="id-ID" sz="1800" dirty="0"/>
                        <a:t>Material</a:t>
                      </a:r>
                    </a:p>
                  </a:txBody>
                  <a:tcPr marL="91443" marR="91443" marT="45717" marB="45717">
                    <a:solidFill>
                      <a:srgbClr val="00CCFF"/>
                    </a:solidFill>
                  </a:tcPr>
                </a:tc>
                <a:tc rowSpan="2">
                  <a:txBody>
                    <a:bodyPr/>
                    <a:lstStyle/>
                    <a:p>
                      <a:pPr algn="ctr"/>
                      <a:r>
                        <a:rPr lang="id-ID" sz="1800" dirty="0"/>
                        <a:t>Sangat material</a:t>
                      </a:r>
                    </a:p>
                  </a:txBody>
                  <a:tcPr marL="91443" marR="91443" marT="45717" marB="45717">
                    <a:solidFill>
                      <a:srgbClr val="00CCFF"/>
                    </a:solidFill>
                  </a:tcPr>
                </a:tc>
                <a:extLst>
                  <a:ext uri="{0D108BD9-81ED-4DB2-BD59-A6C34878D82A}">
                    <a16:rowId xmlns:a16="http://schemas.microsoft.com/office/drawing/2014/main" val="10000"/>
                  </a:ext>
                </a:extLst>
              </a:tr>
              <a:tr h="567750">
                <a:tc>
                  <a:txBody>
                    <a:bodyPr/>
                    <a:lstStyle/>
                    <a:p>
                      <a:pPr algn="ctr"/>
                      <a:r>
                        <a:rPr lang="id-ID" sz="1800" b="1" dirty="0"/>
                        <a:t>Keadaan</a:t>
                      </a:r>
                    </a:p>
                  </a:txBody>
                  <a:tcPr marL="91443" marR="91443" marT="45717" marB="45717">
                    <a:solidFill>
                      <a:schemeClr val="accent1">
                        <a:lumMod val="40000"/>
                        <a:lumOff val="60000"/>
                      </a:schemeClr>
                    </a:solidFill>
                  </a:tcPr>
                </a:tc>
                <a:tc vMerge="1">
                  <a:txBody>
                    <a:bodyPr/>
                    <a:lstStyle/>
                    <a:p>
                      <a:endParaRPr lang="id-ID"/>
                    </a:p>
                  </a:txBody>
                  <a:tcPr/>
                </a:tc>
                <a:tc vMerge="1">
                  <a:txBody>
                    <a:bodyPr/>
                    <a:lstStyle/>
                    <a:p>
                      <a:endParaRPr lang="id-ID"/>
                    </a:p>
                  </a:txBody>
                  <a:tcPr/>
                </a:tc>
                <a:tc vMerge="1">
                  <a:txBody>
                    <a:bodyPr/>
                    <a:lstStyle/>
                    <a:p>
                      <a:endParaRPr lang="id-ID"/>
                    </a:p>
                  </a:txBody>
                  <a:tcPr/>
                </a:tc>
                <a:extLst>
                  <a:ext uri="{0D108BD9-81ED-4DB2-BD59-A6C34878D82A}">
                    <a16:rowId xmlns:a16="http://schemas.microsoft.com/office/drawing/2014/main" val="10001"/>
                  </a:ext>
                </a:extLst>
              </a:tr>
              <a:tr h="1135499">
                <a:tc>
                  <a:txBody>
                    <a:bodyPr/>
                    <a:lstStyle/>
                    <a:p>
                      <a:pPr algn="ctr"/>
                      <a:r>
                        <a:rPr lang="id-ID" sz="1800" dirty="0"/>
                        <a:t>Pembatasan Lingkup</a:t>
                      </a:r>
                    </a:p>
                  </a:txBody>
                  <a:tcPr marL="91443" marR="91443" marT="45717" marB="45717" anchor="ctr">
                    <a:solidFill>
                      <a:schemeClr val="accent1">
                        <a:lumMod val="40000"/>
                        <a:lumOff val="60000"/>
                      </a:schemeClr>
                    </a:solidFill>
                  </a:tcPr>
                </a:tc>
                <a:tc>
                  <a:txBody>
                    <a:bodyPr/>
                    <a:lstStyle/>
                    <a:p>
                      <a:pPr algn="ctr"/>
                      <a:r>
                        <a:rPr lang="id-ID" sz="1800" dirty="0"/>
                        <a:t>WTP</a:t>
                      </a:r>
                    </a:p>
                  </a:txBody>
                  <a:tcPr marL="91443" marR="91443" marT="45717" marB="45717" anchor="ctr">
                    <a:solidFill>
                      <a:srgbClr val="CCFFFF"/>
                    </a:solidFill>
                  </a:tcPr>
                </a:tc>
                <a:tc>
                  <a:txBody>
                    <a:bodyPr/>
                    <a:lstStyle/>
                    <a:p>
                      <a:pPr algn="ctr"/>
                      <a:r>
                        <a:rPr lang="id-ID" sz="1800" dirty="0"/>
                        <a:t>WDP</a:t>
                      </a:r>
                    </a:p>
                  </a:txBody>
                  <a:tcPr marL="91443" marR="91443" marT="45717" marB="45717" anchor="ctr">
                    <a:solidFill>
                      <a:srgbClr val="CCFFFF"/>
                    </a:solidFill>
                  </a:tcPr>
                </a:tc>
                <a:tc>
                  <a:txBody>
                    <a:bodyPr/>
                    <a:lstStyle/>
                    <a:p>
                      <a:pPr algn="ctr"/>
                      <a:r>
                        <a:rPr lang="id-ID" sz="1800" dirty="0"/>
                        <a:t>Disclaimer</a:t>
                      </a:r>
                    </a:p>
                  </a:txBody>
                  <a:tcPr marL="91443" marR="91443" marT="45717" marB="45717" anchor="ctr">
                    <a:solidFill>
                      <a:srgbClr val="CCFFFF"/>
                    </a:solidFill>
                  </a:tcPr>
                </a:tc>
                <a:extLst>
                  <a:ext uri="{0D108BD9-81ED-4DB2-BD59-A6C34878D82A}">
                    <a16:rowId xmlns:a16="http://schemas.microsoft.com/office/drawing/2014/main" val="10002"/>
                  </a:ext>
                </a:extLst>
              </a:tr>
              <a:tr h="657867">
                <a:tc>
                  <a:txBody>
                    <a:bodyPr/>
                    <a:lstStyle/>
                    <a:p>
                      <a:pPr algn="ctr"/>
                      <a:r>
                        <a:rPr lang="id-ID" sz="1800" dirty="0"/>
                        <a:t>SAK/SAP</a:t>
                      </a:r>
                    </a:p>
                  </a:txBody>
                  <a:tcPr marL="91443" marR="91443" marT="45717" marB="45717">
                    <a:solidFill>
                      <a:schemeClr val="accent1">
                        <a:lumMod val="40000"/>
                        <a:lumOff val="60000"/>
                      </a:schemeClr>
                    </a:solidFill>
                  </a:tcPr>
                </a:tc>
                <a:tc>
                  <a:txBody>
                    <a:bodyPr/>
                    <a:lstStyle/>
                    <a:p>
                      <a:pPr algn="ctr"/>
                      <a:r>
                        <a:rPr lang="id-ID" sz="1800" dirty="0"/>
                        <a:t>WTP</a:t>
                      </a:r>
                    </a:p>
                  </a:txBody>
                  <a:tcPr marL="91443" marR="91443" marT="45717" marB="45717" anchor="ctr">
                    <a:solidFill>
                      <a:srgbClr val="CCFFFF"/>
                    </a:solidFill>
                  </a:tcPr>
                </a:tc>
                <a:tc>
                  <a:txBody>
                    <a:bodyPr/>
                    <a:lstStyle/>
                    <a:p>
                      <a:pPr algn="ctr"/>
                      <a:r>
                        <a:rPr lang="id-ID" sz="1800" dirty="0"/>
                        <a:t>WDP</a:t>
                      </a:r>
                    </a:p>
                  </a:txBody>
                  <a:tcPr marL="91443" marR="91443" marT="45717" marB="45717" anchor="ctr">
                    <a:solidFill>
                      <a:srgbClr val="CCFFFF"/>
                    </a:solidFill>
                  </a:tcPr>
                </a:tc>
                <a:tc>
                  <a:txBody>
                    <a:bodyPr/>
                    <a:lstStyle/>
                    <a:p>
                      <a:pPr algn="ctr"/>
                      <a:r>
                        <a:rPr lang="id-ID" sz="1800" dirty="0"/>
                        <a:t>Adverse</a:t>
                      </a:r>
                    </a:p>
                  </a:txBody>
                  <a:tcPr marL="91443" marR="91443" marT="45717" marB="45717" anchor="ctr">
                    <a:solidFill>
                      <a:srgbClr val="CCFFFF"/>
                    </a:solidFill>
                  </a:tcPr>
                </a:tc>
                <a:extLst>
                  <a:ext uri="{0D108BD9-81ED-4DB2-BD59-A6C34878D82A}">
                    <a16:rowId xmlns:a16="http://schemas.microsoft.com/office/drawing/2014/main" val="10003"/>
                  </a:ext>
                </a:extLst>
              </a:tr>
              <a:tr h="657867">
                <a:tc>
                  <a:txBody>
                    <a:bodyPr/>
                    <a:lstStyle/>
                    <a:p>
                      <a:pPr algn="ctr"/>
                      <a:r>
                        <a:rPr lang="id-ID" sz="1800" dirty="0"/>
                        <a:t>Penekanan</a:t>
                      </a:r>
                    </a:p>
                  </a:txBody>
                  <a:tcPr marL="91443" marR="91443" marT="45717" marB="45717">
                    <a:solidFill>
                      <a:schemeClr val="accent1">
                        <a:lumMod val="40000"/>
                        <a:lumOff val="60000"/>
                      </a:schemeClr>
                    </a:solidFill>
                  </a:tcPr>
                </a:tc>
                <a:tc>
                  <a:txBody>
                    <a:bodyPr/>
                    <a:lstStyle/>
                    <a:p>
                      <a:pPr algn="ctr"/>
                      <a:r>
                        <a:rPr lang="id-ID" sz="1800" dirty="0"/>
                        <a:t>WTP PP</a:t>
                      </a:r>
                    </a:p>
                  </a:txBody>
                  <a:tcPr marL="91443" marR="91443" marT="45717" marB="45717" anchor="ctr">
                    <a:solidFill>
                      <a:srgbClr val="CCFFFF"/>
                    </a:solidFill>
                  </a:tcPr>
                </a:tc>
                <a:tc>
                  <a:txBody>
                    <a:bodyPr/>
                    <a:lstStyle/>
                    <a:p>
                      <a:pPr algn="ctr"/>
                      <a:endParaRPr lang="id-ID" sz="1800" dirty="0"/>
                    </a:p>
                  </a:txBody>
                  <a:tcPr marL="91443" marR="91443" marT="45717" marB="45717" anchor="ctr">
                    <a:solidFill>
                      <a:srgbClr val="CCFFFF"/>
                    </a:solidFill>
                  </a:tcPr>
                </a:tc>
                <a:tc>
                  <a:txBody>
                    <a:bodyPr/>
                    <a:lstStyle/>
                    <a:p>
                      <a:pPr algn="ctr"/>
                      <a:endParaRPr lang="id-ID" sz="1800" dirty="0"/>
                    </a:p>
                  </a:txBody>
                  <a:tcPr marL="91443" marR="91443" marT="45717" marB="45717" anchor="ctr">
                    <a:solidFill>
                      <a:srgbClr val="CCFFFF"/>
                    </a:solidFill>
                  </a:tcPr>
                </a:tc>
                <a:extLst>
                  <a:ext uri="{0D108BD9-81ED-4DB2-BD59-A6C34878D82A}">
                    <a16:rowId xmlns:a16="http://schemas.microsoft.com/office/drawing/2014/main" val="10004"/>
                  </a:ext>
                </a:extLst>
              </a:tr>
            </a:tbl>
          </a:graphicData>
        </a:graphic>
      </p:graphicFrame>
      <p:sp>
        <p:nvSpPr>
          <p:cNvPr id="6" name="Right Arrow 5">
            <a:extLst>
              <a:ext uri="{FF2B5EF4-FFF2-40B4-BE49-F238E27FC236}">
                <a16:creationId xmlns:a16="http://schemas.microsoft.com/office/drawing/2014/main" id="{582CE0E0-22DB-4363-AC3E-4FD4F9EF4F85}"/>
              </a:ext>
            </a:extLst>
          </p:cNvPr>
          <p:cNvSpPr/>
          <p:nvPr/>
        </p:nvSpPr>
        <p:spPr>
          <a:xfrm>
            <a:off x="539750" y="4581525"/>
            <a:ext cx="1152525" cy="576263"/>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d-ID" dirty="0"/>
          </a:p>
        </p:txBody>
      </p:sp>
      <p:sp>
        <p:nvSpPr>
          <p:cNvPr id="7" name="Right Arrow 6">
            <a:extLst>
              <a:ext uri="{FF2B5EF4-FFF2-40B4-BE49-F238E27FC236}">
                <a16:creationId xmlns:a16="http://schemas.microsoft.com/office/drawing/2014/main" id="{0B5E9D88-E4EB-44F6-9BA4-EB07B49C8AA9}"/>
              </a:ext>
            </a:extLst>
          </p:cNvPr>
          <p:cNvSpPr/>
          <p:nvPr/>
        </p:nvSpPr>
        <p:spPr>
          <a:xfrm>
            <a:off x="539750" y="3789363"/>
            <a:ext cx="1152525" cy="58420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d-ID"/>
          </a:p>
        </p:txBody>
      </p:sp>
      <p:sp>
        <p:nvSpPr>
          <p:cNvPr id="16419" name="TextBox 7">
            <a:extLst>
              <a:ext uri="{FF2B5EF4-FFF2-40B4-BE49-F238E27FC236}">
                <a16:creationId xmlns:a16="http://schemas.microsoft.com/office/drawing/2014/main" id="{34CB7B69-7D14-4283-A737-F1A6FA885B45}"/>
              </a:ext>
            </a:extLst>
          </p:cNvPr>
          <p:cNvSpPr txBox="1">
            <a:spLocks noChangeArrowheads="1"/>
          </p:cNvSpPr>
          <p:nvPr/>
        </p:nvSpPr>
        <p:spPr bwMode="auto">
          <a:xfrm>
            <a:off x="492125" y="3860800"/>
            <a:ext cx="1055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id-ID" altLang="en-US" sz="1800">
                <a:solidFill>
                  <a:schemeClr val="tx2"/>
                </a:solidFill>
                <a:latin typeface="Arial" panose="020B0604020202020204" pitchFamily="34" charset="0"/>
              </a:rPr>
              <a:t>Auditor</a:t>
            </a:r>
          </a:p>
        </p:txBody>
      </p:sp>
      <p:sp>
        <p:nvSpPr>
          <p:cNvPr id="16420" name="TextBox 8">
            <a:extLst>
              <a:ext uri="{FF2B5EF4-FFF2-40B4-BE49-F238E27FC236}">
                <a16:creationId xmlns:a16="http://schemas.microsoft.com/office/drawing/2014/main" id="{F9CE8AD8-FF88-4E9C-B612-A317A5E0E9A8}"/>
              </a:ext>
            </a:extLst>
          </p:cNvPr>
          <p:cNvSpPr txBox="1">
            <a:spLocks noChangeArrowheads="1"/>
          </p:cNvSpPr>
          <p:nvPr/>
        </p:nvSpPr>
        <p:spPr bwMode="auto">
          <a:xfrm>
            <a:off x="539750" y="4652963"/>
            <a:ext cx="1079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id-ID" altLang="en-US" sz="1800">
                <a:solidFill>
                  <a:schemeClr val="tx2"/>
                </a:solidFill>
                <a:latin typeface="Arial" panose="020B0604020202020204" pitchFamily="34" charset="0"/>
              </a:rPr>
              <a:t>Auditee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A797B9-1DB2-4104-8FD6-30858356090D}"/>
              </a:ext>
            </a:extLst>
          </p:cNvPr>
          <p:cNvSpPr>
            <a:spLocks noGrp="1"/>
          </p:cNvSpPr>
          <p:nvPr>
            <p:ph idx="1"/>
          </p:nvPr>
        </p:nvSpPr>
        <p:spPr>
          <a:xfrm>
            <a:off x="684213" y="1700213"/>
            <a:ext cx="8208962" cy="3451225"/>
          </a:xfrm>
        </p:spPr>
        <p:txBody>
          <a:bodyPr>
            <a:normAutofit fontScale="85000" lnSpcReduction="10000"/>
          </a:bodyPr>
          <a:lstStyle/>
          <a:p>
            <a:pPr marL="0" indent="0" algn="just">
              <a:buFont typeface="Wingdings" panose="05000000000000000000" pitchFamily="2" charset="2"/>
              <a:buNone/>
              <a:defRPr/>
            </a:pPr>
            <a:r>
              <a:rPr lang="id-ID" dirty="0"/>
              <a:t>Dengan memperhatikan kriteria pemberian opini, pada dasarnya terdapat 4 kondisi yang dapat mempengaruhi pemberian opini yaitu:</a:t>
            </a:r>
          </a:p>
          <a:p>
            <a:pPr algn="just">
              <a:defRPr/>
            </a:pPr>
            <a:r>
              <a:rPr lang="id-ID" dirty="0"/>
              <a:t>Pembatasan lingkup audit atau kecukupan bukti; </a:t>
            </a:r>
          </a:p>
          <a:p>
            <a:pPr algn="just">
              <a:defRPr/>
            </a:pPr>
            <a:r>
              <a:rPr lang="id-ID" dirty="0"/>
              <a:t>Penyimpangan dari prinsip akuntansi atau salah saji;</a:t>
            </a:r>
          </a:p>
          <a:p>
            <a:pPr algn="just">
              <a:defRPr/>
            </a:pPr>
            <a:r>
              <a:rPr lang="id-ID" dirty="0"/>
              <a:t>Materialitas;</a:t>
            </a:r>
          </a:p>
          <a:p>
            <a:pPr algn="just">
              <a:defRPr/>
            </a:pPr>
            <a:r>
              <a:rPr lang="id-ID" dirty="0"/>
              <a:t>Pervasiveness.</a:t>
            </a:r>
          </a:p>
        </p:txBody>
      </p:sp>
      <p:sp>
        <p:nvSpPr>
          <p:cNvPr id="17411" name="Title 2">
            <a:extLst>
              <a:ext uri="{FF2B5EF4-FFF2-40B4-BE49-F238E27FC236}">
                <a16:creationId xmlns:a16="http://schemas.microsoft.com/office/drawing/2014/main" id="{6817653A-1920-4A62-BDF2-04132665873D}"/>
              </a:ext>
            </a:extLst>
          </p:cNvPr>
          <p:cNvSpPr>
            <a:spLocks noGrp="1" noChangeArrowheads="1"/>
          </p:cNvSpPr>
          <p:nvPr>
            <p:ph type="title"/>
          </p:nvPr>
        </p:nvSpPr>
        <p:spPr/>
        <p:txBody>
          <a:bodyPr/>
          <a:lstStyle/>
          <a:p>
            <a:r>
              <a:rPr lang="id-ID" altLang="en-US"/>
              <a:t>Kondisi yang Menentukan Opini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2E17EF28-A118-47FD-AC36-CC4106ECBDCE}"/>
              </a:ext>
            </a:extLst>
          </p:cNvPr>
          <p:cNvSpPr>
            <a:spLocks noGrp="1" noChangeArrowheads="1"/>
          </p:cNvSpPr>
          <p:nvPr>
            <p:ph idx="1"/>
          </p:nvPr>
        </p:nvSpPr>
        <p:spPr>
          <a:xfrm>
            <a:off x="395288" y="1628775"/>
            <a:ext cx="8461375" cy="4425950"/>
          </a:xfrm>
        </p:spPr>
        <p:txBody>
          <a:bodyPr/>
          <a:lstStyle/>
          <a:p>
            <a:pPr algn="just"/>
            <a:r>
              <a:rPr lang="id-ID" altLang="en-US" sz="2400"/>
              <a:t>Dalam standar pekerjaan lapangan dijelaskan bahwa pemeriksa wajib mengumpulkan bukti yang kompeten melalui inspeksi, pengamatan, pengajuan pertanyaan dan konfirmasi sebagai dasar untuk menyatakan pendapat atas laporan keuangan yang diaudit.</a:t>
            </a:r>
          </a:p>
          <a:p>
            <a:pPr algn="just"/>
            <a:r>
              <a:rPr lang="id-ID" altLang="en-US" sz="2400"/>
              <a:t>Ketidakmampuan auditor dalam memeroleh bukti adalah merupakan pembatasan lingkup bagi auditor dalam memenuhi stadar pemeriksaan.</a:t>
            </a:r>
          </a:p>
        </p:txBody>
      </p:sp>
      <p:sp>
        <p:nvSpPr>
          <p:cNvPr id="3" name="Title 2">
            <a:extLst>
              <a:ext uri="{FF2B5EF4-FFF2-40B4-BE49-F238E27FC236}">
                <a16:creationId xmlns:a16="http://schemas.microsoft.com/office/drawing/2014/main" id="{6EFA1F10-CE1B-4E52-9918-7D7500AA0437}"/>
              </a:ext>
            </a:extLst>
          </p:cNvPr>
          <p:cNvSpPr>
            <a:spLocks noGrp="1"/>
          </p:cNvSpPr>
          <p:nvPr>
            <p:ph type="title"/>
          </p:nvPr>
        </p:nvSpPr>
        <p:spPr/>
        <p:txBody>
          <a:bodyPr>
            <a:normAutofit fontScale="90000"/>
          </a:bodyPr>
          <a:lstStyle/>
          <a:p>
            <a:pPr algn="l">
              <a:defRPr/>
            </a:pPr>
            <a:r>
              <a:rPr lang="id-ID" dirty="0"/>
              <a:t>Pembatasan lingkup audit atau kecukupan bukti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9768E4-1AE8-4A90-BD88-93BB25FAC3FC}"/>
              </a:ext>
            </a:extLst>
          </p:cNvPr>
          <p:cNvSpPr>
            <a:spLocks noGrp="1"/>
          </p:cNvSpPr>
          <p:nvPr>
            <p:ph idx="1"/>
          </p:nvPr>
        </p:nvSpPr>
        <p:spPr>
          <a:xfrm>
            <a:off x="323850" y="1844675"/>
            <a:ext cx="8569325" cy="4608513"/>
          </a:xfrm>
        </p:spPr>
        <p:txBody>
          <a:bodyPr>
            <a:normAutofit/>
          </a:bodyPr>
          <a:lstStyle/>
          <a:p>
            <a:pPr marL="457200" indent="-457200">
              <a:buFont typeface="+mj-lt"/>
              <a:buAutoNum type="arabicPeriod"/>
              <a:defRPr/>
            </a:pPr>
            <a:r>
              <a:rPr lang="id-ID" sz="1800" dirty="0"/>
              <a:t>Keadaan di luar kendali entitas;</a:t>
            </a:r>
          </a:p>
          <a:p>
            <a:pPr marL="455613" lvl="1" indent="0" algn="just">
              <a:buFont typeface="Wingdings" panose="05000000000000000000" pitchFamily="2" charset="2"/>
              <a:buNone/>
              <a:defRPr/>
            </a:pPr>
            <a:r>
              <a:rPr lang="id-ID" sz="1800" dirty="0"/>
              <a:t>Contoh: Catatan akuntansi hancur (karena kebakaran misalnya), Catatan akuntansi telah disita oleh aparat pemerintah untuk waktu yang tidak dapat ditentukan, Adanya ketidakpastian 	</a:t>
            </a:r>
          </a:p>
          <a:p>
            <a:pPr marL="457200" indent="-457200">
              <a:buFont typeface="+mj-lt"/>
              <a:buAutoNum type="arabicPeriod"/>
              <a:defRPr/>
            </a:pPr>
            <a:r>
              <a:rPr lang="id-ID" sz="1800" dirty="0"/>
              <a:t>Keadaan terkait sifat dan waktu penugasan;</a:t>
            </a:r>
          </a:p>
          <a:p>
            <a:pPr marL="455613" lvl="1" indent="0" algn="just">
              <a:buFont typeface="Wingdings" panose="05000000000000000000" pitchFamily="2" charset="2"/>
              <a:buNone/>
              <a:defRPr/>
            </a:pPr>
            <a:r>
              <a:rPr lang="id-ID" sz="1800" dirty="0"/>
              <a:t>Contoh: Waktu yang tersedia untuk penghitungan persediaan tidak cukup, Pengendalian entitas tidak efektif dan  pemeriksa tidak dapat menerapkan prosedur alternatif untuk memperoleh bukti yang cukup dan Ketidakcukupan catatan akuntansi</a:t>
            </a:r>
          </a:p>
          <a:p>
            <a:pPr marL="457200" indent="-457200">
              <a:buFont typeface="+mj-lt"/>
              <a:buAutoNum type="arabicPeriod"/>
              <a:defRPr/>
            </a:pPr>
            <a:r>
              <a:rPr lang="id-ID" sz="1800" dirty="0"/>
              <a:t>Pembatasan oleh manajemen;</a:t>
            </a:r>
          </a:p>
          <a:p>
            <a:pPr marL="450850" indent="0">
              <a:buFont typeface="Wingdings" panose="05000000000000000000" pitchFamily="2" charset="2"/>
              <a:buNone/>
              <a:defRPr/>
            </a:pPr>
            <a:r>
              <a:rPr lang="id-ID" sz="1800" dirty="0"/>
              <a:t>Misalnya, manajemen membatasi auditor melaksanakan prosedur peninjauan fisik, konfirmasi kepada pihak ketiga, ataupun pembatasan lainnya dalam pemeriksa melaksanakan prosedur pemeriksaan.</a:t>
            </a:r>
          </a:p>
        </p:txBody>
      </p:sp>
      <p:sp>
        <p:nvSpPr>
          <p:cNvPr id="19459" name="Title 2">
            <a:extLst>
              <a:ext uri="{FF2B5EF4-FFF2-40B4-BE49-F238E27FC236}">
                <a16:creationId xmlns:a16="http://schemas.microsoft.com/office/drawing/2014/main" id="{2E42DA05-6CA4-4D95-9C62-65560603812E}"/>
              </a:ext>
            </a:extLst>
          </p:cNvPr>
          <p:cNvSpPr>
            <a:spLocks noGrp="1" noChangeArrowheads="1"/>
          </p:cNvSpPr>
          <p:nvPr>
            <p:ph type="title"/>
          </p:nvPr>
        </p:nvSpPr>
        <p:spPr/>
        <p:txBody>
          <a:bodyPr/>
          <a:lstStyle/>
          <a:p>
            <a:r>
              <a:rPr lang="id-ID" altLang="en-US"/>
              <a:t>Hal dalam Pembatasan Lingkup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B2A11D22-7C31-4BE0-8863-58EDEC28D5AC}"/>
              </a:ext>
            </a:extLst>
          </p:cNvPr>
          <p:cNvSpPr>
            <a:spLocks noGrp="1" noChangeArrowheads="1"/>
          </p:cNvSpPr>
          <p:nvPr>
            <p:ph idx="1"/>
          </p:nvPr>
        </p:nvSpPr>
        <p:spPr/>
        <p:txBody>
          <a:bodyPr/>
          <a:lstStyle/>
          <a:p>
            <a:pPr marL="0" indent="0" algn="just">
              <a:buFont typeface="Wingdings" panose="05000000000000000000" pitchFamily="2" charset="2"/>
              <a:buNone/>
            </a:pPr>
            <a:r>
              <a:rPr lang="id-ID" altLang="en-US" sz="2400"/>
              <a:t>Ketidakmampuan auditor dalam menerapkan suatu prosedur tidak boleh dianggap sebagai pembatasan audit apabila auditor masih dapat melakukan prosedur alternatif untuk mengumpulkan bukti yang diperlukan. Auditor baru boleh berhenti dalam mengumpulkan bukti dan menyimpulkan bahwa bukti yang cukup tidak dapat diperoleh apabila auditor tidak dapat menjalankan prosedur alternatif</a:t>
            </a:r>
          </a:p>
        </p:txBody>
      </p:sp>
      <p:sp>
        <p:nvSpPr>
          <p:cNvPr id="20483" name="Title 2">
            <a:extLst>
              <a:ext uri="{FF2B5EF4-FFF2-40B4-BE49-F238E27FC236}">
                <a16:creationId xmlns:a16="http://schemas.microsoft.com/office/drawing/2014/main" id="{BBA69124-A140-4800-9F42-94613FD306A4}"/>
              </a:ext>
            </a:extLst>
          </p:cNvPr>
          <p:cNvSpPr>
            <a:spLocks noGrp="1" noChangeArrowheads="1"/>
          </p:cNvSpPr>
          <p:nvPr>
            <p:ph type="title"/>
          </p:nvPr>
        </p:nvSpPr>
        <p:spPr/>
        <p:txBody>
          <a:bodyPr/>
          <a:lstStyle/>
          <a:p>
            <a:r>
              <a:rPr lang="id-ID" altLang="en-US"/>
              <a:t>Prosedur Alternatif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B43CA7-D87D-4C51-B75D-ADDD84C5D5E9}"/>
              </a:ext>
            </a:extLst>
          </p:cNvPr>
          <p:cNvSpPr>
            <a:spLocks noGrp="1"/>
          </p:cNvSpPr>
          <p:nvPr>
            <p:ph idx="1"/>
          </p:nvPr>
        </p:nvSpPr>
        <p:spPr>
          <a:xfrm>
            <a:off x="323850" y="1700213"/>
            <a:ext cx="8569325" cy="4681537"/>
          </a:xfrm>
        </p:spPr>
        <p:txBody>
          <a:bodyPr/>
          <a:lstStyle/>
          <a:p>
            <a:pPr>
              <a:defRPr/>
            </a:pPr>
            <a:r>
              <a:rPr lang="id-ID" sz="2000" dirty="0"/>
              <a:t>Pemberian opini atas laporan keuangan harus didasarkan pada keyakinan yang memadai bahwa laporan keuangan telah disajikan secara wajar dalam semua hal yang material sesuai dengan prinsip akuntansi berlaku umum. </a:t>
            </a:r>
          </a:p>
          <a:p>
            <a:pPr>
              <a:defRPr/>
            </a:pPr>
            <a:r>
              <a:rPr lang="id-ID" sz="2000" dirty="0"/>
              <a:t>Penyajian laporan keuangan secara wajar artinya bahwa tidak terdapat salah saji yang material dalam pelaporan keuangan</a:t>
            </a:r>
          </a:p>
          <a:p>
            <a:pPr>
              <a:defRPr/>
            </a:pPr>
            <a:r>
              <a:rPr lang="id-ID" sz="2000" dirty="0"/>
              <a:t>Salah saji dapat diklasifikasikan:</a:t>
            </a:r>
          </a:p>
          <a:p>
            <a:pPr marL="985838" indent="-450850">
              <a:buFont typeface="+mj-lt"/>
              <a:buAutoNum type="arabicPeriod"/>
              <a:defRPr/>
            </a:pPr>
            <a:r>
              <a:rPr lang="id-ID" sz="2000" dirty="0"/>
              <a:t>Kesesuaian Pilihan Kebijakan Akuntansi;</a:t>
            </a:r>
          </a:p>
          <a:p>
            <a:pPr marL="985838" indent="-450850">
              <a:buFont typeface="+mj-lt"/>
              <a:buAutoNum type="arabicPeriod"/>
              <a:defRPr/>
            </a:pPr>
            <a:r>
              <a:rPr lang="id-ID" sz="2000" dirty="0"/>
              <a:t>Penerapan kebijakan akutansi terpilih;</a:t>
            </a:r>
          </a:p>
          <a:p>
            <a:pPr marL="985838" indent="-450850">
              <a:buFont typeface="+mj-lt"/>
              <a:buAutoNum type="arabicPeriod"/>
              <a:defRPr/>
            </a:pPr>
            <a:r>
              <a:rPr lang="id-ID" sz="2000" dirty="0"/>
              <a:t>Kesesuaian atau kecukupan pengungkapan dalam laporan keuangan.</a:t>
            </a:r>
          </a:p>
          <a:p>
            <a:pPr marL="0" indent="0">
              <a:buFont typeface="Wingdings" panose="05000000000000000000" pitchFamily="2" charset="2"/>
              <a:buNone/>
              <a:defRPr/>
            </a:pPr>
            <a:endParaRPr lang="id-ID" sz="2000" dirty="0"/>
          </a:p>
        </p:txBody>
      </p:sp>
      <p:sp>
        <p:nvSpPr>
          <p:cNvPr id="3" name="Title 2">
            <a:extLst>
              <a:ext uri="{FF2B5EF4-FFF2-40B4-BE49-F238E27FC236}">
                <a16:creationId xmlns:a16="http://schemas.microsoft.com/office/drawing/2014/main" id="{CD70F609-7F47-49B9-8FCA-37C74BDB59C5}"/>
              </a:ext>
            </a:extLst>
          </p:cNvPr>
          <p:cNvSpPr>
            <a:spLocks noGrp="1"/>
          </p:cNvSpPr>
          <p:nvPr>
            <p:ph type="title"/>
          </p:nvPr>
        </p:nvSpPr>
        <p:spPr/>
        <p:txBody>
          <a:bodyPr>
            <a:normAutofit fontScale="90000"/>
          </a:bodyPr>
          <a:lstStyle/>
          <a:p>
            <a:pPr>
              <a:defRPr/>
            </a:pPr>
            <a:r>
              <a:rPr lang="id-ID" dirty="0"/>
              <a:t>Penyimpangan dari prinsip akuntansi atau salah saji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8ECACD97-4905-45A0-8101-A0206D5512BD}"/>
              </a:ext>
            </a:extLst>
          </p:cNvPr>
          <p:cNvSpPr>
            <a:spLocks noGrp="1" noChangeArrowheads="1"/>
          </p:cNvSpPr>
          <p:nvPr>
            <p:ph idx="1"/>
          </p:nvPr>
        </p:nvSpPr>
        <p:spPr>
          <a:xfrm>
            <a:off x="323850" y="1628775"/>
            <a:ext cx="8640763" cy="4968875"/>
          </a:xfrm>
        </p:spPr>
        <p:txBody>
          <a:bodyPr/>
          <a:lstStyle/>
          <a:p>
            <a:pPr algn="just">
              <a:lnSpc>
                <a:spcPct val="80000"/>
              </a:lnSpc>
            </a:pPr>
            <a:r>
              <a:rPr lang="id-ID" altLang="en-US" sz="2000"/>
              <a:t>Salah saji dapat disebabkan oleh (1) ketidakpatuhan terhadap peraturan perundang-undangan; (2) kecurangan (fraud); dan (3) ketidakpatutan (abuse). Ketidakpatutan merupakan perbuatan yang tidak masuk akal dan di luar praktik-praktik yang lazim.</a:t>
            </a:r>
          </a:p>
          <a:p>
            <a:pPr algn="just">
              <a:lnSpc>
                <a:spcPct val="80000"/>
              </a:lnSpc>
            </a:pPr>
            <a:r>
              <a:rPr lang="id-ID" altLang="en-US" sz="2000"/>
              <a:t>Salah saji juga dapat terjadi karena tidak efektifnya pengendalian intern. Karena kita mengacu pada SPAP, makna dari ketidaksesuaian dengan SAP seyogyanya dapat diperluas bukan hanya untuk hal-hal yang diatur dalam PSAP, akan tetapi dapat diperluas sebagai berikut.</a:t>
            </a:r>
          </a:p>
          <a:p>
            <a:pPr marL="1038225" lvl="2" indent="-457200" algn="just">
              <a:lnSpc>
                <a:spcPct val="80000"/>
              </a:lnSpc>
              <a:buFontTx/>
              <a:buAutoNum type="arabicPeriod"/>
            </a:pPr>
            <a:r>
              <a:rPr lang="id-ID" altLang="en-US" sz="1700"/>
              <a:t>Prinsip akuntansi yang sudah diatur dalam PSAP dan Interprestasinya serta Buletin Teknis dalam hal ini termasuk kerangka konseptual.</a:t>
            </a:r>
          </a:p>
          <a:p>
            <a:pPr marL="1038225" lvl="2" indent="-457200" algn="just">
              <a:lnSpc>
                <a:spcPct val="80000"/>
              </a:lnSpc>
              <a:buFontTx/>
              <a:buAutoNum type="arabicPeriod"/>
            </a:pPr>
            <a:r>
              <a:rPr lang="id-ID" altLang="en-US" sz="1700"/>
              <a:t>Ketentuan atau peraturan yang dikeluarkan oleh pihak yang berwenang, misalnya Permendagri, Peraturan Meteri Keuangan.</a:t>
            </a:r>
          </a:p>
          <a:p>
            <a:pPr marL="1038225" lvl="2" indent="-457200" algn="just">
              <a:lnSpc>
                <a:spcPct val="80000"/>
              </a:lnSpc>
              <a:buFontTx/>
              <a:buAutoNum type="arabicPeriod"/>
            </a:pPr>
            <a:r>
              <a:rPr lang="id-ID" altLang="en-US" sz="1700"/>
              <a:t>Praktik atau pernyataan resmi yang sudah diakui secara luas berlaku umum karena sudah merupakan praktik yang lazim dalam pemerintahan</a:t>
            </a:r>
          </a:p>
          <a:p>
            <a:pPr algn="just">
              <a:lnSpc>
                <a:spcPct val="80000"/>
              </a:lnSpc>
            </a:pPr>
            <a:endParaRPr lang="id-ID" altLang="en-US" sz="2000"/>
          </a:p>
        </p:txBody>
      </p:sp>
      <p:sp>
        <p:nvSpPr>
          <p:cNvPr id="22531" name="Title 2">
            <a:extLst>
              <a:ext uri="{FF2B5EF4-FFF2-40B4-BE49-F238E27FC236}">
                <a16:creationId xmlns:a16="http://schemas.microsoft.com/office/drawing/2014/main" id="{D7E66732-23EE-47FB-A87C-8022ABF84C08}"/>
              </a:ext>
            </a:extLst>
          </p:cNvPr>
          <p:cNvSpPr>
            <a:spLocks noGrp="1" noChangeArrowheads="1"/>
          </p:cNvSpPr>
          <p:nvPr>
            <p:ph type="title"/>
          </p:nvPr>
        </p:nvSpPr>
        <p:spPr/>
        <p:txBody>
          <a:bodyPr/>
          <a:lstStyle/>
          <a:p>
            <a:r>
              <a:rPr lang="id-ID" altLang="en-US"/>
              <a:t>Penyebab Salah Saji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7B8102-A3FB-48C8-BBBA-BAE9EC3C0F8D}"/>
              </a:ext>
            </a:extLst>
          </p:cNvPr>
          <p:cNvSpPr>
            <a:spLocks noGrp="1"/>
          </p:cNvSpPr>
          <p:nvPr>
            <p:ph idx="1"/>
          </p:nvPr>
        </p:nvSpPr>
        <p:spPr>
          <a:xfrm>
            <a:off x="250825" y="1773238"/>
            <a:ext cx="8713788" cy="4392612"/>
          </a:xfrm>
        </p:spPr>
        <p:txBody>
          <a:bodyPr>
            <a:normAutofit fontScale="70000" lnSpcReduction="20000"/>
          </a:bodyPr>
          <a:lstStyle/>
          <a:p>
            <a:pPr algn="just">
              <a:defRPr/>
            </a:pPr>
            <a:r>
              <a:rPr lang="id-ID" dirty="0"/>
              <a:t>Materialitas adalah besarnya informasi akuntansi yang apabila terjadi menghilangan atau salah saji, dilihat dari keadaan yang melingkupinya, mungkin dapat mengubah atau mempengaruhi pertimbangan orang yang meletakkan kepercayaan atas informasi tersebut. </a:t>
            </a:r>
          </a:p>
          <a:p>
            <a:pPr algn="just">
              <a:defRPr/>
            </a:pPr>
            <a:r>
              <a:rPr lang="id-ID" dirty="0"/>
              <a:t>Penetapan batas materialitas meliputi pertimbangan secara kuantitatif maupun kualitatif. Dalam sektor publik, materialitas tidak hanya dinilai dari segi kuantitatif  tetapi juga segi kualitatif, terutama terkait dengan tingkat kepentingan para pihak terhadap laporan keuangan pemerintah</a:t>
            </a:r>
          </a:p>
          <a:p>
            <a:pPr algn="just">
              <a:defRPr/>
            </a:pPr>
            <a:r>
              <a:rPr lang="id-ID" dirty="0"/>
              <a:t>Sebuah salah saji dapat dikatakan material apabila kesalahan penyajian tersebut dapat  mempengaruhi keputusan yang diambil oleh pengguna laporan. Dalam penerapan konsep materialitas ini, terdapat tiga tingkatan nilai yang digunakan untuk menentukan jenis opini yang akan diterbitkan</a:t>
            </a:r>
            <a:r>
              <a:rPr lang="id-ID" i="1" dirty="0"/>
              <a:t>.</a:t>
            </a:r>
            <a:endParaRPr lang="id-ID" dirty="0"/>
          </a:p>
        </p:txBody>
      </p:sp>
      <p:sp>
        <p:nvSpPr>
          <p:cNvPr id="23555" name="Title 2">
            <a:extLst>
              <a:ext uri="{FF2B5EF4-FFF2-40B4-BE49-F238E27FC236}">
                <a16:creationId xmlns:a16="http://schemas.microsoft.com/office/drawing/2014/main" id="{A9E62ECC-E19E-413C-9B3C-A91968EF6AA6}"/>
              </a:ext>
            </a:extLst>
          </p:cNvPr>
          <p:cNvSpPr>
            <a:spLocks noGrp="1" noChangeArrowheads="1"/>
          </p:cNvSpPr>
          <p:nvPr>
            <p:ph type="title"/>
          </p:nvPr>
        </p:nvSpPr>
        <p:spPr/>
        <p:txBody>
          <a:bodyPr/>
          <a:lstStyle/>
          <a:p>
            <a:r>
              <a:rPr lang="id-ID" altLang="en-US"/>
              <a:t>Materialitas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21DCEE-3902-4C00-B840-CC2743D6A4FE}"/>
              </a:ext>
            </a:extLst>
          </p:cNvPr>
          <p:cNvSpPr>
            <a:spLocks noGrp="1"/>
          </p:cNvSpPr>
          <p:nvPr>
            <p:ph idx="1"/>
          </p:nvPr>
        </p:nvSpPr>
        <p:spPr>
          <a:xfrm>
            <a:off x="250825" y="1773238"/>
            <a:ext cx="8642350" cy="4679950"/>
          </a:xfrm>
        </p:spPr>
        <p:txBody>
          <a:bodyPr>
            <a:normAutofit fontScale="77500" lnSpcReduction="20000"/>
          </a:bodyPr>
          <a:lstStyle/>
          <a:p>
            <a:pPr>
              <a:defRPr/>
            </a:pPr>
            <a:r>
              <a:rPr lang="id-ID" dirty="0"/>
              <a:t>Tidak Material;</a:t>
            </a:r>
          </a:p>
          <a:p>
            <a:pPr marL="355600" indent="0" algn="just">
              <a:buFont typeface="Wingdings" panose="05000000000000000000" pitchFamily="2" charset="2"/>
              <a:buNone/>
              <a:defRPr/>
            </a:pPr>
            <a:r>
              <a:rPr lang="id-ID" sz="2100" dirty="0"/>
              <a:t>Kesalahan penyajian dapat terjadi tetapi salah saji tersebut tidak mempengaruhi keputusan yang dibuat oleh pengguna laporan keuangan</a:t>
            </a:r>
          </a:p>
          <a:p>
            <a:pPr>
              <a:defRPr/>
            </a:pPr>
            <a:r>
              <a:rPr lang="id-ID" dirty="0"/>
              <a:t>Material tetapi tidak mempengaruhi keseluruhan penyajian laporan keuangan;</a:t>
            </a:r>
          </a:p>
          <a:p>
            <a:pPr marL="273050" indent="0" algn="just">
              <a:buFont typeface="Wingdings" panose="05000000000000000000" pitchFamily="2" charset="2"/>
              <a:buNone/>
              <a:defRPr/>
            </a:pPr>
            <a:r>
              <a:rPr lang="id-ID" sz="2000" dirty="0"/>
              <a:t>Kesalahan penyajian dapat mempengaruhi keputusan seorang pengguna laporan keuangan, tetapi secara keseluruhan laporan keuangan tetap disajikan secara wajar dan tetap dapat digunakan, atau salah saji tersebut tidak memiliki pengaruh menyeluruh pada kewajaran laporan keuangan, karena dampaknya hanya terjadi pada akun tersebut.</a:t>
            </a:r>
          </a:p>
          <a:p>
            <a:pPr algn="just">
              <a:defRPr/>
            </a:pPr>
            <a:r>
              <a:rPr lang="id-ID" dirty="0"/>
              <a:t>Sangat material sehingga mempengaruhi kewajaran penyajian seluruh laporan keuangan.</a:t>
            </a:r>
          </a:p>
          <a:p>
            <a:pPr marL="355600" indent="0" algn="just">
              <a:buFont typeface="Wingdings" panose="05000000000000000000" pitchFamily="2" charset="2"/>
              <a:buNone/>
              <a:defRPr/>
            </a:pPr>
            <a:r>
              <a:rPr lang="id-ID" sz="2000" dirty="0"/>
              <a:t>Yang dimaksud dengan salah saji sangat material terhadap keseluruhan laporan keuangan adalah apabila salah saji tersebut secara nilai sangat material dan/atau mempunyai pengaruh secara luas terhadap akun dan/atau laporan lainnya</a:t>
            </a:r>
            <a:endParaRPr lang="id-ID" dirty="0"/>
          </a:p>
        </p:txBody>
      </p:sp>
      <p:sp>
        <p:nvSpPr>
          <p:cNvPr id="24579" name="Title 2">
            <a:extLst>
              <a:ext uri="{FF2B5EF4-FFF2-40B4-BE49-F238E27FC236}">
                <a16:creationId xmlns:a16="http://schemas.microsoft.com/office/drawing/2014/main" id="{E441C675-BDE8-4B01-8B28-CEF2A588FB10}"/>
              </a:ext>
            </a:extLst>
          </p:cNvPr>
          <p:cNvSpPr>
            <a:spLocks noGrp="1" noChangeArrowheads="1"/>
          </p:cNvSpPr>
          <p:nvPr>
            <p:ph type="title"/>
          </p:nvPr>
        </p:nvSpPr>
        <p:spPr/>
        <p:txBody>
          <a:bodyPr/>
          <a:lstStyle/>
          <a:p>
            <a:r>
              <a:rPr lang="id-ID" altLang="en-US"/>
              <a:t>Tiga Tingkatan Nilai Materilitas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65C496-56B1-4B76-8B99-507E4FA98A3B}"/>
              </a:ext>
            </a:extLst>
          </p:cNvPr>
          <p:cNvSpPr>
            <a:spLocks noGrp="1"/>
          </p:cNvSpPr>
          <p:nvPr>
            <p:ph idx="1"/>
          </p:nvPr>
        </p:nvSpPr>
        <p:spPr>
          <a:xfrm>
            <a:off x="250825" y="1628775"/>
            <a:ext cx="8642350" cy="4968875"/>
          </a:xfrm>
        </p:spPr>
        <p:txBody>
          <a:bodyPr/>
          <a:lstStyle/>
          <a:p>
            <a:pPr algn="just">
              <a:defRPr/>
            </a:pPr>
            <a:r>
              <a:rPr lang="id-ID" sz="2000" dirty="0"/>
              <a:t>Saat menentukan tingkat materialitas dari suatu kesalahan penyajian, auditor juga harus mempertimbangkan seberapa besar pengaruh salah saji tersebut terhadap bagian-bagian laporan keuangan lainnya. Pengaruh semacam ini disebut sebagai tingkat resapan atau rembetan (pervasiveness). Suatu salah saji dikatakan pervasive apabila salah saji tersebut memiliki pengaruh pada akun lain. </a:t>
            </a:r>
          </a:p>
          <a:p>
            <a:pPr algn="just">
              <a:defRPr/>
            </a:pPr>
            <a:r>
              <a:rPr lang="id-ID" sz="2000" dirty="0"/>
              <a:t>Pertimbangan atas pervasive dapat didasarkan pada 3 faktor berikut:</a:t>
            </a:r>
          </a:p>
          <a:p>
            <a:pPr marL="990600" indent="-457200" algn="just">
              <a:buFont typeface="+mj-lt"/>
              <a:buAutoNum type="arabicPeriod"/>
              <a:defRPr/>
            </a:pPr>
            <a:r>
              <a:rPr lang="id-ID" sz="2000" dirty="0"/>
              <a:t>Kompleksitas</a:t>
            </a:r>
          </a:p>
          <a:p>
            <a:pPr marL="990600" indent="-457200" algn="just">
              <a:buFont typeface="+mj-lt"/>
              <a:buAutoNum type="arabicPeriod"/>
              <a:defRPr/>
            </a:pPr>
            <a:r>
              <a:rPr lang="id-ID" sz="2000" dirty="0"/>
              <a:t>Proporsi</a:t>
            </a:r>
          </a:p>
          <a:p>
            <a:pPr marL="990600" indent="-457200" algn="just">
              <a:buFont typeface="+mj-lt"/>
              <a:buAutoNum type="arabicPeriod"/>
              <a:defRPr/>
            </a:pPr>
            <a:r>
              <a:rPr lang="id-ID" sz="2000" dirty="0"/>
              <a:t>Pengungkapan yang bersifat fundamental</a:t>
            </a:r>
          </a:p>
          <a:p>
            <a:pPr marL="0" indent="0" algn="just">
              <a:buFont typeface="Wingdings" panose="05000000000000000000" pitchFamily="2" charset="2"/>
              <a:buNone/>
              <a:defRPr/>
            </a:pPr>
            <a:endParaRPr lang="id-ID" dirty="0"/>
          </a:p>
        </p:txBody>
      </p:sp>
      <p:sp>
        <p:nvSpPr>
          <p:cNvPr id="25603" name="Title 2">
            <a:extLst>
              <a:ext uri="{FF2B5EF4-FFF2-40B4-BE49-F238E27FC236}">
                <a16:creationId xmlns:a16="http://schemas.microsoft.com/office/drawing/2014/main" id="{B3E07243-D441-4A19-9B91-EA5BD73BF4A8}"/>
              </a:ext>
            </a:extLst>
          </p:cNvPr>
          <p:cNvSpPr>
            <a:spLocks noGrp="1" noChangeArrowheads="1"/>
          </p:cNvSpPr>
          <p:nvPr>
            <p:ph type="title"/>
          </p:nvPr>
        </p:nvSpPr>
        <p:spPr/>
        <p:txBody>
          <a:bodyPr/>
          <a:lstStyle/>
          <a:p>
            <a:r>
              <a:rPr lang="id-ID" altLang="en-US"/>
              <a:t>Pervasiveness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676EE-78A1-4D32-A81A-AC41BC51215B}"/>
              </a:ext>
            </a:extLst>
          </p:cNvPr>
          <p:cNvSpPr>
            <a:spLocks noGrp="1"/>
          </p:cNvSpPr>
          <p:nvPr>
            <p:ph type="title"/>
          </p:nvPr>
        </p:nvSpPr>
        <p:spPr/>
        <p:txBody>
          <a:bodyPr/>
          <a:lstStyle/>
          <a:p>
            <a:r>
              <a:rPr lang="en-US" dirty="0"/>
              <a:t>Dasar </a:t>
            </a:r>
            <a:r>
              <a:rPr lang="en-US" dirty="0" err="1"/>
              <a:t>Hukum</a:t>
            </a:r>
            <a:r>
              <a:rPr lang="en-US" dirty="0"/>
              <a:t> </a:t>
            </a:r>
            <a:r>
              <a:rPr lang="en-US" dirty="0" err="1"/>
              <a:t>Reviu</a:t>
            </a:r>
            <a:r>
              <a:rPr lang="en-US" dirty="0"/>
              <a:t> </a:t>
            </a:r>
            <a:endParaRPr lang="id-ID" dirty="0"/>
          </a:p>
        </p:txBody>
      </p:sp>
      <p:sp>
        <p:nvSpPr>
          <p:cNvPr id="3" name="Content Placeholder 2">
            <a:extLst>
              <a:ext uri="{FF2B5EF4-FFF2-40B4-BE49-F238E27FC236}">
                <a16:creationId xmlns:a16="http://schemas.microsoft.com/office/drawing/2014/main" id="{0F4A3B35-8299-46A9-B82E-4CAC55A3D9FE}"/>
              </a:ext>
            </a:extLst>
          </p:cNvPr>
          <p:cNvSpPr>
            <a:spLocks noGrp="1"/>
          </p:cNvSpPr>
          <p:nvPr>
            <p:ph idx="1"/>
          </p:nvPr>
        </p:nvSpPr>
        <p:spPr/>
        <p:txBody>
          <a:bodyPr/>
          <a:lstStyle/>
          <a:p>
            <a:endParaRPr lang="id-ID"/>
          </a:p>
        </p:txBody>
      </p:sp>
      <p:sp>
        <p:nvSpPr>
          <p:cNvPr id="4" name="Rectangle 3">
            <a:extLst>
              <a:ext uri="{FF2B5EF4-FFF2-40B4-BE49-F238E27FC236}">
                <a16:creationId xmlns:a16="http://schemas.microsoft.com/office/drawing/2014/main" id="{9847529C-2EC6-46AA-996F-4CD7BE046EDC}"/>
              </a:ext>
            </a:extLst>
          </p:cNvPr>
          <p:cNvSpPr>
            <a:spLocks noChangeArrowheads="1"/>
          </p:cNvSpPr>
          <p:nvPr/>
        </p:nvSpPr>
        <p:spPr bwMode="auto">
          <a:xfrm>
            <a:off x="533400" y="1981200"/>
            <a:ext cx="78486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952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d-ID" altLang="id-ID" sz="2000" b="1" dirty="0">
                <a:solidFill>
                  <a:srgbClr val="B06F10"/>
                </a:solidFill>
                <a:latin typeface="Trebuchet MS" panose="020B0603020202020204" pitchFamily="34" charset="0"/>
              </a:rPr>
              <a:t>Pasal 55 ayat (4)</a:t>
            </a:r>
            <a:r>
              <a:rPr lang="id-ID" altLang="id-ID" sz="2000" b="1" dirty="0">
                <a:solidFill>
                  <a:srgbClr val="3333FF"/>
                </a:solidFill>
                <a:latin typeface="Trebuchet MS" panose="020B0603020202020204" pitchFamily="34" charset="0"/>
              </a:rPr>
              <a:t> : Menteri/Pimpinan lembaga selaku Pengguna Anggaran/Pengguna Barang </a:t>
            </a:r>
            <a:r>
              <a:rPr lang="id-ID" altLang="id-ID" sz="2000" b="1" dirty="0">
                <a:solidFill>
                  <a:srgbClr val="FF0000"/>
                </a:solidFill>
                <a:latin typeface="Trebuchet MS" panose="020B0603020202020204" pitchFamily="34" charset="0"/>
              </a:rPr>
              <a:t>memberikan pernyataan </a:t>
            </a:r>
            <a:r>
              <a:rPr lang="id-ID" altLang="id-ID" sz="2000" b="1" dirty="0">
                <a:solidFill>
                  <a:srgbClr val="3333FF"/>
                </a:solidFill>
                <a:latin typeface="Trebuchet MS" panose="020B0603020202020204" pitchFamily="34" charset="0"/>
              </a:rPr>
              <a:t>bahwa pengelolaan APBN telah diselenggarakan berdasarkan </a:t>
            </a:r>
            <a:r>
              <a:rPr lang="id-ID" altLang="id-ID" sz="2000" b="1" dirty="0">
                <a:solidFill>
                  <a:srgbClr val="FF3300"/>
                </a:solidFill>
                <a:latin typeface="Trebuchet MS" panose="020B0603020202020204" pitchFamily="34" charset="0"/>
              </a:rPr>
              <a:t>Sistem Pengendalian Intern</a:t>
            </a:r>
            <a:r>
              <a:rPr lang="id-ID" altLang="id-ID" sz="2000" b="1" dirty="0">
                <a:solidFill>
                  <a:srgbClr val="3333FF"/>
                </a:solidFill>
                <a:latin typeface="Trebuchet MS" panose="020B0603020202020204" pitchFamily="34" charset="0"/>
              </a:rPr>
              <a:t> yang memadai dan akuntansi keuangan telah diselenggarakan sesuai dengan </a:t>
            </a:r>
            <a:r>
              <a:rPr lang="id-ID" altLang="id-ID" sz="2000" b="1" dirty="0">
                <a:solidFill>
                  <a:srgbClr val="FF0000"/>
                </a:solidFill>
                <a:latin typeface="Trebuchet MS" panose="020B0603020202020204" pitchFamily="34" charset="0"/>
              </a:rPr>
              <a:t>Standar Akuntansi Pemerintah (SAP)</a:t>
            </a:r>
            <a:r>
              <a:rPr lang="en-US" altLang="id-ID" sz="2000" b="1" dirty="0">
                <a:solidFill>
                  <a:srgbClr val="FF0000"/>
                </a:solidFill>
                <a:latin typeface="Trebuchet MS" panose="020B0603020202020204" pitchFamily="34" charset="0"/>
              </a:rPr>
              <a:t>.</a:t>
            </a:r>
            <a:endParaRPr lang="id-ID" altLang="id-ID" sz="2000" b="1" dirty="0">
              <a:solidFill>
                <a:srgbClr val="FF0000"/>
              </a:solidFill>
              <a:latin typeface="Trebuchet MS" panose="020B0603020202020204" pitchFamily="34" charset="0"/>
            </a:endParaRPr>
          </a:p>
          <a:p>
            <a:pPr eaLnBrk="1" hangingPunct="1"/>
            <a:endParaRPr lang="en-US" altLang="id-ID" sz="2000" b="1" dirty="0">
              <a:solidFill>
                <a:srgbClr val="B06F10"/>
              </a:solidFill>
              <a:latin typeface="Trebuchet MS" panose="020B0603020202020204" pitchFamily="34" charset="0"/>
            </a:endParaRPr>
          </a:p>
          <a:p>
            <a:pPr eaLnBrk="1" hangingPunct="1"/>
            <a:r>
              <a:rPr lang="id-ID" altLang="id-ID" sz="2000" b="1" dirty="0">
                <a:solidFill>
                  <a:srgbClr val="B06F10"/>
                </a:solidFill>
                <a:latin typeface="Trebuchet MS" panose="020B0603020202020204" pitchFamily="34" charset="0"/>
              </a:rPr>
              <a:t>Pasal 58 ayat (1) dan (2)</a:t>
            </a:r>
            <a:r>
              <a:rPr lang="id-ID" altLang="id-ID" sz="2000" b="1" dirty="0">
                <a:solidFill>
                  <a:srgbClr val="3333FF"/>
                </a:solidFill>
                <a:latin typeface="Trebuchet MS" panose="020B0603020202020204" pitchFamily="34" charset="0"/>
              </a:rPr>
              <a:t> : Dalam rangka meningkatkan kinerja, transparansi dan akuntabilitas pengelolaan keuangan negara, Presiden selaku Kepala Pemerintah mengatur dan menyelenggarakan </a:t>
            </a:r>
            <a:r>
              <a:rPr lang="id-ID" altLang="id-ID" sz="2000" b="1" dirty="0">
                <a:solidFill>
                  <a:srgbClr val="FF3300"/>
                </a:solidFill>
                <a:latin typeface="Trebuchet MS" panose="020B0603020202020204" pitchFamily="34" charset="0"/>
              </a:rPr>
              <a:t>Sistem Pengendalian Intern</a:t>
            </a:r>
            <a:r>
              <a:rPr lang="id-ID" altLang="id-ID" sz="2000" b="1" dirty="0">
                <a:solidFill>
                  <a:srgbClr val="3333FF"/>
                </a:solidFill>
                <a:latin typeface="Trebuchet MS" panose="020B0603020202020204" pitchFamily="34" charset="0"/>
              </a:rPr>
              <a:t> di lingkungan pemerintah secara </a:t>
            </a:r>
            <a:r>
              <a:rPr lang="en-US" altLang="id-ID" sz="2000" b="1" dirty="0">
                <a:solidFill>
                  <a:srgbClr val="3333FF"/>
                </a:solidFill>
                <a:latin typeface="Trebuchet MS" panose="020B0603020202020204" pitchFamily="34" charset="0"/>
              </a:rPr>
              <a:t>m</a:t>
            </a:r>
            <a:r>
              <a:rPr lang="id-ID" altLang="id-ID" sz="2000" b="1" dirty="0">
                <a:solidFill>
                  <a:srgbClr val="3333FF"/>
                </a:solidFill>
                <a:latin typeface="Trebuchet MS" panose="020B0603020202020204" pitchFamily="34" charset="0"/>
              </a:rPr>
              <a:t>enyeluruh. </a:t>
            </a:r>
            <a:r>
              <a:rPr lang="id-ID" altLang="id-ID" sz="2000" b="1" dirty="0">
                <a:solidFill>
                  <a:srgbClr val="FF3300"/>
                </a:solidFill>
                <a:latin typeface="Trebuchet MS" panose="020B0603020202020204" pitchFamily="34" charset="0"/>
              </a:rPr>
              <a:t>SPI </a:t>
            </a:r>
            <a:r>
              <a:rPr lang="id-ID" altLang="id-ID" sz="2000" b="1" dirty="0">
                <a:solidFill>
                  <a:srgbClr val="3333FF"/>
                </a:solidFill>
                <a:latin typeface="Trebuchet MS" panose="020B0603020202020204" pitchFamily="34" charset="0"/>
              </a:rPr>
              <a:t>ditetapkan dengan </a:t>
            </a:r>
            <a:r>
              <a:rPr lang="id-ID" altLang="id-ID" sz="2000" b="1" dirty="0">
                <a:solidFill>
                  <a:srgbClr val="FF3300"/>
                </a:solidFill>
                <a:latin typeface="Trebuchet MS" panose="020B0603020202020204" pitchFamily="34" charset="0"/>
              </a:rPr>
              <a:t>Peraturan Pemerintah</a:t>
            </a:r>
            <a:r>
              <a:rPr lang="en-US" altLang="id-ID" sz="2000" b="1" dirty="0">
                <a:solidFill>
                  <a:srgbClr val="FF3300"/>
                </a:solidFill>
                <a:latin typeface="Trebuchet MS" panose="020B0603020202020204" pitchFamily="34" charset="0"/>
              </a:rPr>
              <a:t>.</a:t>
            </a:r>
          </a:p>
          <a:p>
            <a:pPr eaLnBrk="1" hangingPunct="1"/>
            <a:endParaRPr lang="id-ID" altLang="id-ID" sz="2000" b="1" dirty="0">
              <a:solidFill>
                <a:srgbClr val="3333FF"/>
              </a:solidFill>
              <a:latin typeface="Trebuchet MS" panose="020B0603020202020204" pitchFamily="34" charset="0"/>
            </a:endParaRPr>
          </a:p>
        </p:txBody>
      </p:sp>
      <p:sp>
        <p:nvSpPr>
          <p:cNvPr id="5" name="Rectangle 4">
            <a:extLst>
              <a:ext uri="{FF2B5EF4-FFF2-40B4-BE49-F238E27FC236}">
                <a16:creationId xmlns:a16="http://schemas.microsoft.com/office/drawing/2014/main" id="{8FFF4A09-750A-4411-888F-814EB0A921DD}"/>
              </a:ext>
            </a:extLst>
          </p:cNvPr>
          <p:cNvSpPr>
            <a:spLocks noChangeArrowheads="1"/>
          </p:cNvSpPr>
          <p:nvPr/>
        </p:nvSpPr>
        <p:spPr bwMode="auto">
          <a:xfrm>
            <a:off x="395536" y="1293812"/>
            <a:ext cx="8153400" cy="369332"/>
          </a:xfrm>
          <a:prstGeom prst="rect">
            <a:avLst/>
          </a:prstGeom>
          <a:solidFill>
            <a:srgbClr val="3333FF"/>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wrap="square">
            <a:spAutoFit/>
          </a:bodyPr>
          <a:lstStyle/>
          <a:p>
            <a:pPr marL="95250" fontAlgn="auto">
              <a:spcBef>
                <a:spcPct val="50000"/>
              </a:spcBef>
              <a:spcAft>
                <a:spcPts val="0"/>
              </a:spcAft>
              <a:buClr>
                <a:srgbClr val="3333FF"/>
              </a:buClr>
              <a:buFont typeface="Wingdings" pitchFamily="2" charset="2"/>
              <a:buNone/>
              <a:defRPr/>
            </a:pPr>
            <a:r>
              <a:rPr lang="id-ID" dirty="0">
                <a:ln w="18415" cmpd="sng">
                  <a:solidFill>
                    <a:srgbClr val="FFFFFF"/>
                  </a:solidFill>
                  <a:prstDash val="solid"/>
                </a:ln>
                <a:solidFill>
                  <a:schemeClr val="tx1"/>
                </a:solidFill>
                <a:effectLst>
                  <a:outerShdw blurRad="63500" dir="3600000" algn="tl" rotWithShape="0">
                    <a:srgbClr val="000000">
                      <a:alpha val="70000"/>
                    </a:srgbClr>
                  </a:outerShdw>
                </a:effectLst>
              </a:rPr>
              <a:t>Undang-Undang No. 1 Tahun 2004 tentang Perbendaharaan Negara</a:t>
            </a:r>
          </a:p>
        </p:txBody>
      </p:sp>
    </p:spTree>
    <p:extLst>
      <p:ext uri="{BB962C8B-B14F-4D97-AF65-F5344CB8AC3E}">
        <p14:creationId xmlns:p14="http://schemas.microsoft.com/office/powerpoint/2010/main" val="411676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6" name="WordArt 6">
            <a:extLst>
              <a:ext uri="{FF2B5EF4-FFF2-40B4-BE49-F238E27FC236}">
                <a16:creationId xmlns:a16="http://schemas.microsoft.com/office/drawing/2014/main" id="{B872AE2A-7257-495F-8CD9-2379ADE2C0F5}"/>
              </a:ext>
            </a:extLst>
          </p:cNvPr>
          <p:cNvSpPr>
            <a:spLocks noChangeArrowheads="1" noChangeShapeType="1" noTextEdit="1"/>
          </p:cNvSpPr>
          <p:nvPr/>
        </p:nvSpPr>
        <p:spPr bwMode="gray">
          <a:xfrm>
            <a:off x="1752600" y="2971800"/>
            <a:ext cx="5759450" cy="762000"/>
          </a:xfrm>
          <a:prstGeom prst="rect">
            <a:avLst/>
          </a:prstGeom>
        </p:spPr>
        <p:txBody>
          <a:bodyPr wrap="none" fromWordArt="1">
            <a:prstTxWarp prst="textDeflate">
              <a:avLst>
                <a:gd name="adj" fmla="val 0"/>
              </a:avLst>
            </a:prstTxWarp>
          </a:bodyPr>
          <a:lstStyle/>
          <a:p>
            <a:pPr algn="ctr"/>
            <a:r>
              <a:rPr lang="id-ID" sz="3600" b="1" kern="10">
                <a:ln w="19050">
                  <a:solidFill>
                    <a:schemeClr val="bg1"/>
                  </a:solidFill>
                  <a:round/>
                  <a:headEnd/>
                  <a:tailEnd/>
                </a:ln>
                <a:gradFill rotWithShape="1">
                  <a:gsLst>
                    <a:gs pos="0">
                      <a:schemeClr val="tx1"/>
                    </a:gs>
                    <a:gs pos="100000">
                      <a:schemeClr val="accent1"/>
                    </a:gs>
                  </a:gsLst>
                  <a:lin ang="0" scaled="1"/>
                </a:gradFill>
                <a:effectLst>
                  <a:outerShdw dist="63500" dir="2212194" algn="ctr" rotWithShape="0">
                    <a:srgbClr val="868686">
                      <a:alpha val="50000"/>
                    </a:srgbClr>
                  </a:outerShdw>
                </a:effectLst>
                <a:cs typeface="Arial" panose="020B0604020202020204" pitchFamily="34" charset="0"/>
              </a:rPr>
              <a:t>Terima Kasih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87046"/>
                                        </p:tgtEl>
                                        <p:attrNameLst>
                                          <p:attrName>style.visibility</p:attrName>
                                        </p:attrNameLst>
                                      </p:cBhvr>
                                      <p:to>
                                        <p:strVal val="visible"/>
                                      </p:to>
                                    </p:set>
                                    <p:anim calcmode="lin" valueType="num">
                                      <p:cBhvr>
                                        <p:cTn id="7" dur="500" fill="hold"/>
                                        <p:tgtEl>
                                          <p:spTgt spid="87046"/>
                                        </p:tgtEl>
                                        <p:attrNameLst>
                                          <p:attrName>ppt_w</p:attrName>
                                        </p:attrNameLst>
                                      </p:cBhvr>
                                      <p:tavLst>
                                        <p:tav tm="0">
                                          <p:val>
                                            <p:fltVal val="0"/>
                                          </p:val>
                                        </p:tav>
                                        <p:tav tm="100000">
                                          <p:val>
                                            <p:strVal val="#ppt_w"/>
                                          </p:val>
                                        </p:tav>
                                      </p:tavLst>
                                    </p:anim>
                                    <p:anim calcmode="lin" valueType="num">
                                      <p:cBhvr>
                                        <p:cTn id="8" dur="500" fill="hold"/>
                                        <p:tgtEl>
                                          <p:spTgt spid="87046"/>
                                        </p:tgtEl>
                                        <p:attrNameLst>
                                          <p:attrName>ppt_h</p:attrName>
                                        </p:attrNameLst>
                                      </p:cBhvr>
                                      <p:tavLst>
                                        <p:tav tm="0">
                                          <p:val>
                                            <p:fltVal val="0"/>
                                          </p:val>
                                        </p:tav>
                                        <p:tav tm="100000">
                                          <p:val>
                                            <p:strVal val="#ppt_h"/>
                                          </p:val>
                                        </p:tav>
                                      </p:tavLst>
                                    </p:anim>
                                    <p:animEffect transition="in" filter="fade">
                                      <p:cBhvr>
                                        <p:cTn id="9"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41990"/>
            <a:ext cx="8153400" cy="900113"/>
          </a:xfrm>
        </p:spPr>
        <p:txBody>
          <a:bodyPr>
            <a:normAutofit fontScale="90000"/>
          </a:bodyPr>
          <a:lstStyle/>
          <a:p>
            <a:r>
              <a:rPr lang="en-US" dirty="0" err="1"/>
              <a:t>Pernyataan</a:t>
            </a:r>
            <a:r>
              <a:rPr lang="en-US" dirty="0"/>
              <a:t> </a:t>
            </a:r>
            <a:r>
              <a:rPr lang="en-US" dirty="0" err="1"/>
              <a:t>Tanggung</a:t>
            </a:r>
            <a:r>
              <a:rPr lang="en-US" dirty="0"/>
              <a:t> </a:t>
            </a:r>
            <a:r>
              <a:rPr lang="en-US" dirty="0" err="1"/>
              <a:t>Jawab</a:t>
            </a:r>
            <a:r>
              <a:rPr lang="en-US" dirty="0"/>
              <a:t> UAKPA/UAPA</a:t>
            </a:r>
          </a:p>
        </p:txBody>
      </p:sp>
      <p:sp>
        <p:nvSpPr>
          <p:cNvPr id="5" name="Rectangle 4"/>
          <p:cNvSpPr/>
          <p:nvPr/>
        </p:nvSpPr>
        <p:spPr>
          <a:xfrm>
            <a:off x="1143000" y="2971800"/>
            <a:ext cx="7696200" cy="12954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defRPr/>
            </a:pPr>
            <a:r>
              <a:rPr lang="en-US" sz="2000" dirty="0">
                <a:solidFill>
                  <a:schemeClr val="tx1"/>
                </a:solidFill>
              </a:rPr>
              <a:t>P</a:t>
            </a:r>
            <a:r>
              <a:rPr lang="id-ID" sz="2000" dirty="0">
                <a:solidFill>
                  <a:schemeClr val="tx1"/>
                </a:solidFill>
              </a:rPr>
              <a:t>ernyataan bahwa  pengelolaan APBN telah diselenggarakan berdasarkan  sistem pengendalian intern yang memadai</a:t>
            </a:r>
            <a:endParaRPr lang="en-US" sz="2000" dirty="0">
              <a:solidFill>
                <a:schemeClr val="tx1"/>
              </a:solidFill>
            </a:endParaRPr>
          </a:p>
        </p:txBody>
      </p:sp>
      <p:sp>
        <p:nvSpPr>
          <p:cNvPr id="6" name="Rectangle 5"/>
          <p:cNvSpPr/>
          <p:nvPr/>
        </p:nvSpPr>
        <p:spPr>
          <a:xfrm>
            <a:off x="1143000" y="4495800"/>
            <a:ext cx="7696200" cy="9144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defRPr/>
            </a:pPr>
            <a:r>
              <a:rPr lang="id-ID" sz="2000" dirty="0"/>
              <a:t>pernyataan bahwa akuntansi keuangan telah disusun sesuai dengan SAP</a:t>
            </a:r>
            <a:endParaRPr lang="en-US" sz="2000" dirty="0"/>
          </a:p>
        </p:txBody>
      </p:sp>
      <p:sp>
        <p:nvSpPr>
          <p:cNvPr id="7" name="Rectangle 6"/>
          <p:cNvSpPr/>
          <p:nvPr/>
        </p:nvSpPr>
        <p:spPr>
          <a:xfrm>
            <a:off x="1143000" y="5638800"/>
            <a:ext cx="7696200" cy="9144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defRPr/>
            </a:pPr>
            <a:r>
              <a:rPr lang="id-ID" sz="2000" dirty="0"/>
              <a:t>dapat diberikan paragraf penjelasan atas suatu kejadian yang belum termuat dalam Laporan Keuangan</a:t>
            </a:r>
            <a:endParaRPr lang="en-US" sz="2000" dirty="0"/>
          </a:p>
        </p:txBody>
      </p:sp>
      <p:sp>
        <p:nvSpPr>
          <p:cNvPr id="8" name="Pentagon 7"/>
          <p:cNvSpPr/>
          <p:nvPr/>
        </p:nvSpPr>
        <p:spPr>
          <a:xfrm>
            <a:off x="228600" y="1905000"/>
            <a:ext cx="762000" cy="762000"/>
          </a:xfrm>
          <a:prstGeom prst="homePlate">
            <a:avLst/>
          </a:prstGeom>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rPr>
              <a:t>1</a:t>
            </a:r>
          </a:p>
        </p:txBody>
      </p:sp>
      <p:sp>
        <p:nvSpPr>
          <p:cNvPr id="9" name="Pentagon 8"/>
          <p:cNvSpPr/>
          <p:nvPr/>
        </p:nvSpPr>
        <p:spPr>
          <a:xfrm>
            <a:off x="228600" y="3200400"/>
            <a:ext cx="762000" cy="762000"/>
          </a:xfrm>
          <a:prstGeom prst="homePlate">
            <a:avLst/>
          </a:prstGeom>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rPr>
              <a:t>2</a:t>
            </a:r>
          </a:p>
        </p:txBody>
      </p:sp>
      <p:sp>
        <p:nvSpPr>
          <p:cNvPr id="10" name="Pentagon 9"/>
          <p:cNvSpPr/>
          <p:nvPr/>
        </p:nvSpPr>
        <p:spPr>
          <a:xfrm>
            <a:off x="228600" y="4572000"/>
            <a:ext cx="762000" cy="762000"/>
          </a:xfrm>
          <a:prstGeom prst="homePlate">
            <a:avLst/>
          </a:prstGeom>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rPr>
              <a:t>3</a:t>
            </a:r>
          </a:p>
        </p:txBody>
      </p:sp>
      <p:sp>
        <p:nvSpPr>
          <p:cNvPr id="11" name="Rectangle 10"/>
          <p:cNvSpPr/>
          <p:nvPr/>
        </p:nvSpPr>
        <p:spPr>
          <a:xfrm>
            <a:off x="1143000" y="1828800"/>
            <a:ext cx="7696200" cy="9144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defRPr/>
            </a:pPr>
            <a:r>
              <a:rPr lang="en-US" sz="2000" dirty="0">
                <a:solidFill>
                  <a:schemeClr val="tx1"/>
                </a:solidFill>
              </a:rPr>
              <a:t>P</a:t>
            </a:r>
            <a:r>
              <a:rPr lang="id-ID" sz="2000" dirty="0">
                <a:solidFill>
                  <a:schemeClr val="tx1"/>
                </a:solidFill>
              </a:rPr>
              <a:t>ernyataan </a:t>
            </a:r>
            <a:r>
              <a:rPr lang="en-US" sz="2000" dirty="0" err="1">
                <a:solidFill>
                  <a:schemeClr val="tx1"/>
                </a:solidFill>
              </a:rPr>
              <a:t>terhadap</a:t>
            </a:r>
            <a:r>
              <a:rPr lang="en-US" sz="2000" dirty="0">
                <a:solidFill>
                  <a:schemeClr val="tx1"/>
                </a:solidFill>
              </a:rPr>
              <a:t> </a:t>
            </a:r>
            <a:r>
              <a:rPr lang="en-US" sz="2000" dirty="0" err="1">
                <a:solidFill>
                  <a:schemeClr val="tx1"/>
                </a:solidFill>
              </a:rPr>
              <a:t>substansi</a:t>
            </a:r>
            <a:r>
              <a:rPr lang="en-US" sz="2000" dirty="0">
                <a:solidFill>
                  <a:schemeClr val="tx1"/>
                </a:solidFill>
              </a:rPr>
              <a:t> </a:t>
            </a:r>
            <a:r>
              <a:rPr lang="en-US" sz="2000" dirty="0" err="1">
                <a:solidFill>
                  <a:schemeClr val="tx1"/>
                </a:solidFill>
              </a:rPr>
              <a:t>elemen</a:t>
            </a:r>
            <a:r>
              <a:rPr lang="en-US" sz="2000" dirty="0">
                <a:solidFill>
                  <a:schemeClr val="tx1"/>
                </a:solidFill>
              </a:rPr>
              <a:t> </a:t>
            </a:r>
            <a:r>
              <a:rPr lang="en-US" sz="2000" dirty="0" err="1">
                <a:solidFill>
                  <a:schemeClr val="tx1"/>
                </a:solidFill>
              </a:rPr>
              <a:t>Laporan</a:t>
            </a:r>
            <a:r>
              <a:rPr lang="en-US" sz="2000" dirty="0">
                <a:solidFill>
                  <a:schemeClr val="tx1"/>
                </a:solidFill>
              </a:rPr>
              <a:t> </a:t>
            </a:r>
            <a:r>
              <a:rPr lang="en-US" sz="2000" dirty="0" err="1">
                <a:solidFill>
                  <a:schemeClr val="tx1"/>
                </a:solidFill>
              </a:rPr>
              <a:t>Keuangan</a:t>
            </a:r>
            <a:r>
              <a:rPr lang="en-US" sz="2000" dirty="0">
                <a:solidFill>
                  <a:schemeClr val="tx1"/>
                </a:solidFill>
              </a:rPr>
              <a:t> yang </a:t>
            </a:r>
            <a:r>
              <a:rPr lang="en-US" sz="2000" dirty="0" err="1">
                <a:solidFill>
                  <a:schemeClr val="tx1"/>
                </a:solidFill>
              </a:rPr>
              <a:t>menjadi</a:t>
            </a:r>
            <a:r>
              <a:rPr lang="en-US" sz="2000" dirty="0">
                <a:solidFill>
                  <a:schemeClr val="tx1"/>
                </a:solidFill>
              </a:rPr>
              <a:t> </a:t>
            </a:r>
            <a:r>
              <a:rPr lang="en-US" sz="2000" dirty="0" err="1">
                <a:solidFill>
                  <a:schemeClr val="tx1"/>
                </a:solidFill>
              </a:rPr>
              <a:t>tanggung</a:t>
            </a:r>
            <a:r>
              <a:rPr lang="en-US" sz="2000" dirty="0">
                <a:solidFill>
                  <a:schemeClr val="tx1"/>
                </a:solidFill>
              </a:rPr>
              <a:t> </a:t>
            </a:r>
            <a:r>
              <a:rPr lang="en-US" sz="2000" dirty="0" err="1">
                <a:solidFill>
                  <a:schemeClr val="tx1"/>
                </a:solidFill>
              </a:rPr>
              <a:t>jawab</a:t>
            </a:r>
            <a:endParaRPr lang="en-US" sz="2000" dirty="0">
              <a:solidFill>
                <a:schemeClr val="tx1"/>
              </a:solidFill>
            </a:endParaRPr>
          </a:p>
        </p:txBody>
      </p:sp>
      <p:sp>
        <p:nvSpPr>
          <p:cNvPr id="12" name="Pentagon 11"/>
          <p:cNvSpPr/>
          <p:nvPr/>
        </p:nvSpPr>
        <p:spPr>
          <a:xfrm>
            <a:off x="228600" y="5715000"/>
            <a:ext cx="762000" cy="762000"/>
          </a:xfrm>
          <a:prstGeom prst="homePlate">
            <a:avLst/>
          </a:prstGeom>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rPr>
              <a:t>4</a:t>
            </a:r>
          </a:p>
        </p:txBody>
      </p:sp>
    </p:spTree>
    <p:extLst>
      <p:ext uri="{BB962C8B-B14F-4D97-AF65-F5344CB8AC3E}">
        <p14:creationId xmlns:p14="http://schemas.microsoft.com/office/powerpoint/2010/main" val="55033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76200"/>
            <a:ext cx="9144000" cy="884238"/>
          </a:xfrm>
        </p:spPr>
        <p:txBody>
          <a:bodyPr/>
          <a:lstStyle/>
          <a:p>
            <a:r>
              <a:rPr lang="en-US" sz="3600" dirty="0" err="1"/>
              <a:t>Pernyataan</a:t>
            </a:r>
            <a:r>
              <a:rPr lang="en-US" sz="3600" dirty="0"/>
              <a:t> </a:t>
            </a:r>
            <a:r>
              <a:rPr lang="en-US" sz="3600" dirty="0" err="1"/>
              <a:t>Tanggung</a:t>
            </a:r>
            <a:r>
              <a:rPr lang="en-US" sz="3600" dirty="0"/>
              <a:t> </a:t>
            </a:r>
            <a:r>
              <a:rPr lang="en-US" sz="3600" dirty="0" err="1"/>
              <a:t>Jawab</a:t>
            </a:r>
            <a:r>
              <a:rPr lang="en-US" sz="3600" dirty="0"/>
              <a:t> UAKPA</a:t>
            </a:r>
          </a:p>
        </p:txBody>
      </p:sp>
      <p:pic>
        <p:nvPicPr>
          <p:cNvPr id="45059" name="Picture 1" descr="C:\Documents and Settings\Owner\My Documents\Hasil Download\2014-01-26_2005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32644"/>
            <a:ext cx="8839200" cy="588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696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4238"/>
          </a:xfrm>
        </p:spPr>
        <p:txBody>
          <a:bodyPr>
            <a:normAutofit/>
          </a:bodyPr>
          <a:lstStyle/>
          <a:p>
            <a:pPr>
              <a:defRPr/>
            </a:pPr>
            <a:r>
              <a:rPr lang="en-US" sz="3000" dirty="0" err="1"/>
              <a:t>Pernyataan</a:t>
            </a:r>
            <a:r>
              <a:rPr lang="en-US" sz="3000" dirty="0"/>
              <a:t> </a:t>
            </a:r>
            <a:r>
              <a:rPr lang="en-US" sz="3000" dirty="0" err="1"/>
              <a:t>Tanggung</a:t>
            </a:r>
            <a:r>
              <a:rPr lang="en-US" sz="3000" dirty="0"/>
              <a:t> </a:t>
            </a:r>
            <a:r>
              <a:rPr lang="en-US" sz="3000" dirty="0" err="1"/>
              <a:t>Jawab</a:t>
            </a:r>
            <a:r>
              <a:rPr lang="en-US" sz="3000" dirty="0"/>
              <a:t> UAPA (K/L)</a:t>
            </a:r>
          </a:p>
        </p:txBody>
      </p:sp>
      <p:pic>
        <p:nvPicPr>
          <p:cNvPr id="47107" name="Picture 2" descr="C:\Documents and Settings\Owner\My Documents\Hasil Download\2014-01-26_2007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33425"/>
            <a:ext cx="8991600" cy="597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316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F3BA4-D84A-4CA1-B67D-E8340988E354}"/>
              </a:ext>
            </a:extLst>
          </p:cNvPr>
          <p:cNvSpPr>
            <a:spLocks noGrp="1"/>
          </p:cNvSpPr>
          <p:nvPr>
            <p:ph type="title"/>
          </p:nvPr>
        </p:nvSpPr>
        <p:spPr/>
        <p:txBody>
          <a:bodyPr/>
          <a:lstStyle/>
          <a:p>
            <a:r>
              <a:rPr lang="en-US" dirty="0" err="1"/>
              <a:t>Pegertian</a:t>
            </a:r>
            <a:r>
              <a:rPr lang="en-US" dirty="0"/>
              <a:t> SAP dan SPIP</a:t>
            </a:r>
            <a:endParaRPr lang="id-ID" dirty="0"/>
          </a:p>
        </p:txBody>
      </p:sp>
      <p:sp>
        <p:nvSpPr>
          <p:cNvPr id="3" name="Content Placeholder 2">
            <a:extLst>
              <a:ext uri="{FF2B5EF4-FFF2-40B4-BE49-F238E27FC236}">
                <a16:creationId xmlns:a16="http://schemas.microsoft.com/office/drawing/2014/main" id="{BD44172C-FEB9-425A-8161-E5E0E192A902}"/>
              </a:ext>
            </a:extLst>
          </p:cNvPr>
          <p:cNvSpPr>
            <a:spLocks noGrp="1"/>
          </p:cNvSpPr>
          <p:nvPr>
            <p:ph idx="1"/>
          </p:nvPr>
        </p:nvSpPr>
        <p:spPr>
          <a:xfrm>
            <a:off x="457200" y="1124744"/>
            <a:ext cx="8229600" cy="5400600"/>
          </a:xfrm>
        </p:spPr>
        <p:txBody>
          <a:bodyPr/>
          <a:lstStyle/>
          <a:p>
            <a:r>
              <a:rPr lang="sv-SE" sz="2300" b="0" dirty="0">
                <a:solidFill>
                  <a:schemeClr val="tx1">
                    <a:lumMod val="50000"/>
                  </a:schemeClr>
                </a:solidFill>
                <a:latin typeface="Arial" panose="020B0604020202020204" pitchFamily="34" charset="0"/>
                <a:cs typeface="Arial" panose="020B0604020202020204" pitchFamily="34" charset="0"/>
              </a:rPr>
              <a:t>Standar Akuntansi Pemerintahan, yang selanjutnya </a:t>
            </a:r>
            <a:r>
              <a:rPr lang="id-ID" sz="2300" b="0" dirty="0">
                <a:solidFill>
                  <a:schemeClr val="tx1">
                    <a:lumMod val="50000"/>
                  </a:schemeClr>
                </a:solidFill>
                <a:latin typeface="Arial" panose="020B0604020202020204" pitchFamily="34" charset="0"/>
                <a:cs typeface="Arial" panose="020B0604020202020204" pitchFamily="34" charset="0"/>
              </a:rPr>
              <a:t>disingkat SAP, adalah prinsip-prinsip akuntansi yang</a:t>
            </a:r>
            <a:r>
              <a:rPr lang="en-US" sz="2300" b="0" dirty="0">
                <a:solidFill>
                  <a:schemeClr val="tx1">
                    <a:lumMod val="50000"/>
                  </a:schemeClr>
                </a:solidFill>
                <a:latin typeface="Arial" panose="020B0604020202020204" pitchFamily="34" charset="0"/>
                <a:cs typeface="Arial" panose="020B0604020202020204" pitchFamily="34" charset="0"/>
              </a:rPr>
              <a:t> </a:t>
            </a:r>
            <a:r>
              <a:rPr lang="id-ID" sz="2300" b="0" dirty="0">
                <a:solidFill>
                  <a:schemeClr val="tx1">
                    <a:lumMod val="50000"/>
                  </a:schemeClr>
                </a:solidFill>
                <a:latin typeface="Arial" panose="020B0604020202020204" pitchFamily="34" charset="0"/>
                <a:cs typeface="Arial" panose="020B0604020202020204" pitchFamily="34" charset="0"/>
              </a:rPr>
              <a:t>diterapkan dalam menyusun dan menyajikan laporan</a:t>
            </a:r>
            <a:r>
              <a:rPr lang="en-US" sz="2300" b="0" dirty="0">
                <a:solidFill>
                  <a:schemeClr val="tx1">
                    <a:lumMod val="50000"/>
                  </a:schemeClr>
                </a:solidFill>
                <a:latin typeface="Arial" panose="020B0604020202020204" pitchFamily="34" charset="0"/>
                <a:cs typeface="Arial" panose="020B0604020202020204" pitchFamily="34" charset="0"/>
              </a:rPr>
              <a:t> </a:t>
            </a:r>
            <a:r>
              <a:rPr lang="id-ID" sz="2300" b="0" dirty="0">
                <a:solidFill>
                  <a:schemeClr val="tx1">
                    <a:lumMod val="50000"/>
                  </a:schemeClr>
                </a:solidFill>
                <a:latin typeface="Arial" panose="020B0604020202020204" pitchFamily="34" charset="0"/>
                <a:cs typeface="Arial" panose="020B0604020202020204" pitchFamily="34" charset="0"/>
              </a:rPr>
              <a:t>keuangan pemerintah</a:t>
            </a:r>
            <a:r>
              <a:rPr lang="en-US" sz="2300" b="0" dirty="0">
                <a:solidFill>
                  <a:schemeClr val="tx1">
                    <a:lumMod val="50000"/>
                  </a:schemeClr>
                </a:solidFill>
                <a:latin typeface="Arial" panose="020B0604020202020204" pitchFamily="34" charset="0"/>
                <a:cs typeface="Arial" panose="020B0604020202020204" pitchFamily="34" charset="0"/>
              </a:rPr>
              <a:t> (PP No 71 </a:t>
            </a:r>
            <a:r>
              <a:rPr lang="en-US" sz="2300" b="0" dirty="0" err="1">
                <a:solidFill>
                  <a:schemeClr val="tx1">
                    <a:lumMod val="50000"/>
                  </a:schemeClr>
                </a:solidFill>
                <a:latin typeface="Arial" panose="020B0604020202020204" pitchFamily="34" charset="0"/>
                <a:cs typeface="Arial" panose="020B0604020202020204" pitchFamily="34" charset="0"/>
              </a:rPr>
              <a:t>Tahun</a:t>
            </a:r>
            <a:r>
              <a:rPr lang="en-US" sz="2300" b="0" dirty="0">
                <a:solidFill>
                  <a:schemeClr val="tx1">
                    <a:lumMod val="50000"/>
                  </a:schemeClr>
                </a:solidFill>
                <a:latin typeface="Arial" panose="020B0604020202020204" pitchFamily="34" charset="0"/>
                <a:cs typeface="Arial" panose="020B0604020202020204" pitchFamily="34" charset="0"/>
              </a:rPr>
              <a:t> 2010)</a:t>
            </a:r>
            <a:r>
              <a:rPr lang="id-ID" sz="2300" b="0" dirty="0">
                <a:solidFill>
                  <a:schemeClr val="tx1">
                    <a:lumMod val="50000"/>
                  </a:schemeClr>
                </a:solidFill>
                <a:latin typeface="Arial" panose="020B0604020202020204" pitchFamily="34" charset="0"/>
                <a:cs typeface="Arial" panose="020B0604020202020204" pitchFamily="34" charset="0"/>
              </a:rPr>
              <a:t>.</a:t>
            </a:r>
            <a:endParaRPr lang="en-US" sz="2300" b="0" dirty="0">
              <a:solidFill>
                <a:schemeClr val="tx1">
                  <a:lumMod val="50000"/>
                </a:schemeClr>
              </a:solidFill>
              <a:latin typeface="Arial" panose="020B0604020202020204" pitchFamily="34" charset="0"/>
              <a:cs typeface="Arial" panose="020B0604020202020204" pitchFamily="34" charset="0"/>
            </a:endParaRPr>
          </a:p>
          <a:p>
            <a:pPr eaLnBrk="1" hangingPunct="1">
              <a:lnSpc>
                <a:spcPct val="120000"/>
              </a:lnSpc>
            </a:pPr>
            <a:r>
              <a:rPr lang="en-US" altLang="id-ID" sz="2300" dirty="0" err="1">
                <a:solidFill>
                  <a:schemeClr val="tx1">
                    <a:lumMod val="50000"/>
                  </a:schemeClr>
                </a:solidFill>
                <a:latin typeface="Arial" panose="020B0604020202020204" pitchFamily="34" charset="0"/>
                <a:cs typeface="Arial" panose="020B0604020202020204" pitchFamily="34" charset="0"/>
              </a:rPr>
              <a:t>Sistem</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Pengendalian</a:t>
            </a:r>
            <a:r>
              <a:rPr lang="en-US" altLang="id-ID" sz="2300" dirty="0">
                <a:solidFill>
                  <a:schemeClr val="tx1">
                    <a:lumMod val="50000"/>
                  </a:schemeClr>
                </a:solidFill>
                <a:latin typeface="Arial" panose="020B0604020202020204" pitchFamily="34" charset="0"/>
                <a:cs typeface="Arial" panose="020B0604020202020204" pitchFamily="34" charset="0"/>
              </a:rPr>
              <a:t> Intern </a:t>
            </a:r>
            <a:r>
              <a:rPr lang="en-US" altLang="id-ID" sz="2300" dirty="0" err="1">
                <a:solidFill>
                  <a:schemeClr val="tx1">
                    <a:lumMod val="50000"/>
                  </a:schemeClr>
                </a:solidFill>
                <a:latin typeface="Arial" panose="020B0604020202020204" pitchFamily="34" charset="0"/>
                <a:cs typeface="Arial" panose="020B0604020202020204" pitchFamily="34" charset="0"/>
              </a:rPr>
              <a:t>adalah</a:t>
            </a:r>
            <a:r>
              <a:rPr lang="en-US" altLang="id-ID" sz="2300" dirty="0">
                <a:solidFill>
                  <a:schemeClr val="tx1">
                    <a:lumMod val="50000"/>
                  </a:schemeClr>
                </a:solidFill>
                <a:latin typeface="Arial" panose="020B0604020202020204" pitchFamily="34" charset="0"/>
                <a:cs typeface="Arial" panose="020B0604020202020204" pitchFamily="34" charset="0"/>
              </a:rPr>
              <a:t> proses yang integral pada </a:t>
            </a:r>
            <a:r>
              <a:rPr lang="en-US" altLang="id-ID" sz="2300" dirty="0" err="1">
                <a:solidFill>
                  <a:schemeClr val="tx1">
                    <a:lumMod val="50000"/>
                  </a:schemeClr>
                </a:solidFill>
                <a:latin typeface="Arial" panose="020B0604020202020204" pitchFamily="34" charset="0"/>
                <a:cs typeface="Arial" panose="020B0604020202020204" pitchFamily="34" charset="0"/>
              </a:rPr>
              <a:t>tindakan</a:t>
            </a:r>
            <a:r>
              <a:rPr lang="en-US" altLang="id-ID" sz="2300" dirty="0">
                <a:solidFill>
                  <a:schemeClr val="tx1">
                    <a:lumMod val="50000"/>
                  </a:schemeClr>
                </a:solidFill>
                <a:latin typeface="Arial" panose="020B0604020202020204" pitchFamily="34" charset="0"/>
                <a:cs typeface="Arial" panose="020B0604020202020204" pitchFamily="34" charset="0"/>
              </a:rPr>
              <a:t> dan </a:t>
            </a:r>
            <a:r>
              <a:rPr lang="en-US" altLang="id-ID" sz="2300" dirty="0" err="1">
                <a:solidFill>
                  <a:schemeClr val="tx1">
                    <a:lumMod val="50000"/>
                  </a:schemeClr>
                </a:solidFill>
                <a:latin typeface="Arial" panose="020B0604020202020204" pitchFamily="34" charset="0"/>
                <a:cs typeface="Arial" panose="020B0604020202020204" pitchFamily="34" charset="0"/>
              </a:rPr>
              <a:t>kegiatan</a:t>
            </a:r>
            <a:r>
              <a:rPr lang="en-US" altLang="id-ID" sz="2300" dirty="0">
                <a:solidFill>
                  <a:schemeClr val="tx1">
                    <a:lumMod val="50000"/>
                  </a:schemeClr>
                </a:solidFill>
                <a:latin typeface="Arial" panose="020B0604020202020204" pitchFamily="34" charset="0"/>
                <a:cs typeface="Arial" panose="020B0604020202020204" pitchFamily="34" charset="0"/>
              </a:rPr>
              <a:t> yang </a:t>
            </a:r>
            <a:r>
              <a:rPr lang="en-US" altLang="id-ID" sz="2300" dirty="0" err="1">
                <a:solidFill>
                  <a:schemeClr val="tx1">
                    <a:lumMod val="50000"/>
                  </a:schemeClr>
                </a:solidFill>
                <a:latin typeface="Arial" panose="020B0604020202020204" pitchFamily="34" charset="0"/>
                <a:cs typeface="Arial" panose="020B0604020202020204" pitchFamily="34" charset="0"/>
              </a:rPr>
              <a:t>dilakukan</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secara</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terus</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menerus</a:t>
            </a:r>
            <a:r>
              <a:rPr lang="en-US" altLang="id-ID" sz="2300" dirty="0">
                <a:solidFill>
                  <a:schemeClr val="tx1">
                    <a:lumMod val="50000"/>
                  </a:schemeClr>
                </a:solidFill>
                <a:latin typeface="Arial" panose="020B0604020202020204" pitchFamily="34" charset="0"/>
                <a:cs typeface="Arial" panose="020B0604020202020204" pitchFamily="34" charset="0"/>
              </a:rPr>
              <a:t> oleh </a:t>
            </a:r>
            <a:r>
              <a:rPr lang="en-US" altLang="id-ID" sz="2300" dirty="0" err="1">
                <a:solidFill>
                  <a:schemeClr val="tx1">
                    <a:lumMod val="50000"/>
                  </a:schemeClr>
                </a:solidFill>
                <a:latin typeface="Arial" panose="020B0604020202020204" pitchFamily="34" charset="0"/>
                <a:cs typeface="Arial" panose="020B0604020202020204" pitchFamily="34" charset="0"/>
              </a:rPr>
              <a:t>pimpinan</a:t>
            </a:r>
            <a:r>
              <a:rPr lang="en-US" altLang="id-ID" sz="2300" dirty="0">
                <a:solidFill>
                  <a:schemeClr val="tx1">
                    <a:lumMod val="50000"/>
                  </a:schemeClr>
                </a:solidFill>
                <a:latin typeface="Arial" panose="020B0604020202020204" pitchFamily="34" charset="0"/>
                <a:cs typeface="Arial" panose="020B0604020202020204" pitchFamily="34" charset="0"/>
              </a:rPr>
              <a:t> dan </a:t>
            </a:r>
            <a:r>
              <a:rPr lang="en-US" altLang="id-ID" sz="2300" dirty="0" err="1">
                <a:solidFill>
                  <a:schemeClr val="tx1">
                    <a:lumMod val="50000"/>
                  </a:schemeClr>
                </a:solidFill>
                <a:latin typeface="Arial" panose="020B0604020202020204" pitchFamily="34" charset="0"/>
                <a:cs typeface="Arial" panose="020B0604020202020204" pitchFamily="34" charset="0"/>
              </a:rPr>
              <a:t>seluruh</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pegawai</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untuk</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memberikan</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keyakinan</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memadai</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atas</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tercapainya</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tujuan</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organisasi</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melalui</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chemeClr val="tx1">
                    <a:lumMod val="50000"/>
                  </a:schemeClr>
                </a:solidFill>
                <a:latin typeface="Arial" panose="020B0604020202020204" pitchFamily="34" charset="0"/>
                <a:cs typeface="Arial" panose="020B0604020202020204" pitchFamily="34" charset="0"/>
              </a:rPr>
              <a:t>kegiatan</a:t>
            </a:r>
            <a:r>
              <a:rPr lang="en-US" altLang="id-ID" sz="2300" dirty="0">
                <a:solidFill>
                  <a:schemeClr val="tx1">
                    <a:lumMod val="50000"/>
                  </a:schemeClr>
                </a:solidFill>
                <a:latin typeface="Arial" panose="020B0604020202020204" pitchFamily="34" charset="0"/>
                <a:cs typeface="Arial" panose="020B0604020202020204" pitchFamily="34" charset="0"/>
              </a:rPr>
              <a:t> yang </a:t>
            </a:r>
            <a:r>
              <a:rPr lang="en-US" altLang="id-ID" sz="2300" dirty="0" err="1">
                <a:solidFill>
                  <a:schemeClr val="tx1">
                    <a:lumMod val="50000"/>
                  </a:schemeClr>
                </a:solidFill>
                <a:latin typeface="Arial" panose="020B0604020202020204" pitchFamily="34" charset="0"/>
                <a:cs typeface="Arial" panose="020B0604020202020204" pitchFamily="34" charset="0"/>
              </a:rPr>
              <a:t>efektif</a:t>
            </a:r>
            <a:r>
              <a:rPr lang="en-US" altLang="id-ID" sz="2300" dirty="0">
                <a:solidFill>
                  <a:schemeClr val="tx1">
                    <a:lumMod val="50000"/>
                  </a:schemeClr>
                </a:solidFill>
                <a:latin typeface="Arial" panose="020B0604020202020204" pitchFamily="34" charset="0"/>
                <a:cs typeface="Arial" panose="020B0604020202020204" pitchFamily="34" charset="0"/>
              </a:rPr>
              <a:t> dan </a:t>
            </a:r>
            <a:r>
              <a:rPr lang="en-US" altLang="id-ID" sz="2300" dirty="0" err="1">
                <a:solidFill>
                  <a:schemeClr val="tx1">
                    <a:lumMod val="50000"/>
                  </a:schemeClr>
                </a:solidFill>
                <a:latin typeface="Arial" panose="020B0604020202020204" pitchFamily="34" charset="0"/>
                <a:cs typeface="Arial" panose="020B0604020202020204" pitchFamily="34" charset="0"/>
              </a:rPr>
              <a:t>efisien</a:t>
            </a:r>
            <a:r>
              <a:rPr lang="en-US" altLang="id-ID" sz="2300" dirty="0">
                <a:solidFill>
                  <a:schemeClr val="tx1">
                    <a:lumMod val="50000"/>
                  </a:schemeClr>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keandalan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pelaporan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keuangan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pengamanan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aset</a:t>
            </a:r>
            <a:r>
              <a:rPr lang="en-US" altLang="id-ID" sz="2300" dirty="0">
                <a:solidFill>
                  <a:srgbClr val="C00000"/>
                </a:solidFill>
                <a:latin typeface="Arial" panose="020B0604020202020204" pitchFamily="34" charset="0"/>
                <a:cs typeface="Arial" panose="020B0604020202020204" pitchFamily="34" charset="0"/>
              </a:rPr>
              <a:t> negara, dan </a:t>
            </a:r>
            <a:r>
              <a:rPr lang="en-US" altLang="id-ID" sz="2300" dirty="0" err="1">
                <a:solidFill>
                  <a:srgbClr val="C00000"/>
                </a:solidFill>
                <a:latin typeface="Arial" panose="020B0604020202020204" pitchFamily="34" charset="0"/>
                <a:cs typeface="Arial" panose="020B0604020202020204" pitchFamily="34" charset="0"/>
              </a:rPr>
              <a:t>ketaatan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terhadap</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peraturan</a:t>
            </a:r>
            <a:r>
              <a:rPr lang="en-US" altLang="id-ID" sz="2300" dirty="0">
                <a:solidFill>
                  <a:srgbClr val="C00000"/>
                </a:solidFill>
                <a:latin typeface="Arial" panose="020B0604020202020204" pitchFamily="34" charset="0"/>
                <a:cs typeface="Arial" panose="020B0604020202020204" pitchFamily="34" charset="0"/>
              </a:rPr>
              <a:t> </a:t>
            </a:r>
            <a:r>
              <a:rPr lang="en-US" altLang="id-ID" sz="2300" dirty="0" err="1">
                <a:solidFill>
                  <a:srgbClr val="C00000"/>
                </a:solidFill>
                <a:latin typeface="Arial" panose="020B0604020202020204" pitchFamily="34" charset="0"/>
                <a:cs typeface="Arial" panose="020B0604020202020204" pitchFamily="34" charset="0"/>
              </a:rPr>
              <a:t>perundang-undangan</a:t>
            </a:r>
            <a:r>
              <a:rPr lang="en-US" altLang="id-ID" sz="2300" dirty="0">
                <a:solidFill>
                  <a:srgbClr val="C00000"/>
                </a:solidFill>
                <a:latin typeface="Arial" panose="020B0604020202020204" pitchFamily="34" charset="0"/>
                <a:cs typeface="Arial" panose="020B0604020202020204" pitchFamily="34" charset="0"/>
              </a:rPr>
              <a:t> (PP No 60 </a:t>
            </a:r>
            <a:r>
              <a:rPr lang="en-US" altLang="id-ID" sz="2300" dirty="0" err="1">
                <a:solidFill>
                  <a:srgbClr val="C00000"/>
                </a:solidFill>
                <a:latin typeface="Arial" panose="020B0604020202020204" pitchFamily="34" charset="0"/>
                <a:cs typeface="Arial" panose="020B0604020202020204" pitchFamily="34" charset="0"/>
              </a:rPr>
              <a:t>Tahun</a:t>
            </a:r>
            <a:r>
              <a:rPr lang="en-US" altLang="id-ID" sz="2300" dirty="0">
                <a:solidFill>
                  <a:srgbClr val="C00000"/>
                </a:solidFill>
                <a:latin typeface="Arial" panose="020B0604020202020204" pitchFamily="34" charset="0"/>
                <a:cs typeface="Arial" panose="020B0604020202020204" pitchFamily="34" charset="0"/>
              </a:rPr>
              <a:t> 2008).</a:t>
            </a:r>
          </a:p>
          <a:p>
            <a:endParaRPr lang="id-ID" sz="2300" dirty="0">
              <a:solidFill>
                <a:schemeClr val="tx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1129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3E330-E27F-41F4-BB80-3E7D464B68C3}"/>
              </a:ext>
            </a:extLst>
          </p:cNvPr>
          <p:cNvSpPr>
            <a:spLocks noGrp="1"/>
          </p:cNvSpPr>
          <p:nvPr>
            <p:ph type="title"/>
          </p:nvPr>
        </p:nvSpPr>
        <p:spPr/>
        <p:txBody>
          <a:bodyPr/>
          <a:lstStyle/>
          <a:p>
            <a:r>
              <a:rPr lang="en-US" dirty="0" err="1"/>
              <a:t>Standar</a:t>
            </a:r>
            <a:r>
              <a:rPr lang="en-US" dirty="0"/>
              <a:t> /</a:t>
            </a:r>
            <a:r>
              <a:rPr lang="en-US" dirty="0" err="1"/>
              <a:t>Pedoman</a:t>
            </a:r>
            <a:r>
              <a:rPr lang="en-US" dirty="0"/>
              <a:t> </a:t>
            </a:r>
            <a:r>
              <a:rPr lang="en-US" dirty="0" err="1"/>
              <a:t>Reviu</a:t>
            </a:r>
            <a:r>
              <a:rPr lang="en-US" dirty="0"/>
              <a:t> LK dan SPI</a:t>
            </a:r>
            <a:endParaRPr lang="id-ID" dirty="0"/>
          </a:p>
        </p:txBody>
      </p:sp>
      <p:sp>
        <p:nvSpPr>
          <p:cNvPr id="3" name="Content Placeholder 2">
            <a:extLst>
              <a:ext uri="{FF2B5EF4-FFF2-40B4-BE49-F238E27FC236}">
                <a16:creationId xmlns:a16="http://schemas.microsoft.com/office/drawing/2014/main" id="{93FE84B6-74C7-4351-AD54-A00D074235C7}"/>
              </a:ext>
            </a:extLst>
          </p:cNvPr>
          <p:cNvSpPr>
            <a:spLocks noGrp="1"/>
          </p:cNvSpPr>
          <p:nvPr>
            <p:ph idx="1"/>
          </p:nvPr>
        </p:nvSpPr>
        <p:spPr/>
        <p:txBody>
          <a:bodyPr/>
          <a:lstStyle/>
          <a:p>
            <a:pPr algn="just"/>
            <a:r>
              <a:rPr lang="en-US" sz="3200" dirty="0" err="1">
                <a:solidFill>
                  <a:schemeClr val="tx1">
                    <a:lumMod val="50000"/>
                  </a:schemeClr>
                </a:solidFill>
              </a:rPr>
              <a:t>Peraturan</a:t>
            </a:r>
            <a:r>
              <a:rPr lang="en-US" sz="3200" dirty="0">
                <a:solidFill>
                  <a:schemeClr val="tx1">
                    <a:lumMod val="50000"/>
                  </a:schemeClr>
                </a:solidFill>
              </a:rPr>
              <a:t> Menteri </a:t>
            </a:r>
            <a:r>
              <a:rPr lang="en-US" sz="3200" dirty="0" err="1">
                <a:solidFill>
                  <a:schemeClr val="tx1">
                    <a:lumMod val="50000"/>
                  </a:schemeClr>
                </a:solidFill>
              </a:rPr>
              <a:t>Keuangan</a:t>
            </a:r>
            <a:r>
              <a:rPr lang="en-US" sz="3200" dirty="0">
                <a:solidFill>
                  <a:schemeClr val="tx1">
                    <a:lumMod val="50000"/>
                  </a:schemeClr>
                </a:solidFill>
              </a:rPr>
              <a:t> </a:t>
            </a:r>
            <a:r>
              <a:rPr lang="en-US" sz="3200" dirty="0" err="1">
                <a:solidFill>
                  <a:schemeClr val="tx1">
                    <a:lumMod val="50000"/>
                  </a:schemeClr>
                </a:solidFill>
              </a:rPr>
              <a:t>Nomor</a:t>
            </a:r>
            <a:r>
              <a:rPr lang="en-US" sz="3200" dirty="0">
                <a:solidFill>
                  <a:schemeClr val="tx1">
                    <a:lumMod val="50000"/>
                  </a:schemeClr>
                </a:solidFill>
              </a:rPr>
              <a:t> </a:t>
            </a:r>
            <a:r>
              <a:rPr lang="id-ID" sz="3200" b="0" dirty="0">
                <a:solidFill>
                  <a:schemeClr val="tx1">
                    <a:lumMod val="50000"/>
                  </a:schemeClr>
                </a:solidFill>
              </a:rPr>
              <a:t>255 /PMK. 09/2015</a:t>
            </a:r>
            <a:r>
              <a:rPr lang="en-US" sz="3200" b="0" dirty="0">
                <a:solidFill>
                  <a:schemeClr val="tx1">
                    <a:lumMod val="50000"/>
                  </a:schemeClr>
                </a:solidFill>
              </a:rPr>
              <a:t> </a:t>
            </a:r>
            <a:r>
              <a:rPr lang="en-US" sz="3200" b="0" dirty="0" err="1">
                <a:solidFill>
                  <a:schemeClr val="tx1">
                    <a:lumMod val="50000"/>
                  </a:schemeClr>
                </a:solidFill>
              </a:rPr>
              <a:t>Ttg</a:t>
            </a:r>
            <a:r>
              <a:rPr lang="en-US" sz="3200" b="0" dirty="0">
                <a:solidFill>
                  <a:schemeClr val="tx1">
                    <a:lumMod val="50000"/>
                  </a:schemeClr>
                </a:solidFill>
              </a:rPr>
              <a:t> </a:t>
            </a:r>
            <a:r>
              <a:rPr lang="en-US" sz="3200" b="0" dirty="0" err="1">
                <a:solidFill>
                  <a:schemeClr val="tx1">
                    <a:lumMod val="50000"/>
                  </a:schemeClr>
                </a:solidFill>
              </a:rPr>
              <a:t>Standar</a:t>
            </a:r>
            <a:r>
              <a:rPr lang="en-US" sz="3200" b="0" dirty="0">
                <a:solidFill>
                  <a:schemeClr val="tx1">
                    <a:lumMod val="50000"/>
                  </a:schemeClr>
                </a:solidFill>
              </a:rPr>
              <a:t> </a:t>
            </a:r>
            <a:r>
              <a:rPr lang="en-US" sz="3200" b="0" dirty="0" err="1">
                <a:solidFill>
                  <a:schemeClr val="tx1">
                    <a:lumMod val="50000"/>
                  </a:schemeClr>
                </a:solidFill>
              </a:rPr>
              <a:t>Reviu</a:t>
            </a:r>
            <a:r>
              <a:rPr lang="en-US" sz="3200" b="0" dirty="0">
                <a:solidFill>
                  <a:schemeClr val="tx1">
                    <a:lumMod val="50000"/>
                  </a:schemeClr>
                </a:solidFill>
              </a:rPr>
              <a:t> </a:t>
            </a:r>
            <a:r>
              <a:rPr lang="en-US" sz="3200" b="0" dirty="0" err="1">
                <a:solidFill>
                  <a:schemeClr val="tx1">
                    <a:lumMod val="50000"/>
                  </a:schemeClr>
                </a:solidFill>
              </a:rPr>
              <a:t>atas</a:t>
            </a:r>
            <a:r>
              <a:rPr lang="en-US" sz="3200" b="0" dirty="0">
                <a:solidFill>
                  <a:schemeClr val="tx1">
                    <a:lumMod val="50000"/>
                  </a:schemeClr>
                </a:solidFill>
              </a:rPr>
              <a:t> </a:t>
            </a:r>
            <a:r>
              <a:rPr lang="en-US" sz="3200" b="0" dirty="0" err="1">
                <a:solidFill>
                  <a:schemeClr val="tx1">
                    <a:lumMod val="50000"/>
                  </a:schemeClr>
                </a:solidFill>
              </a:rPr>
              <a:t>Laporan</a:t>
            </a:r>
            <a:r>
              <a:rPr lang="en-US" sz="3200" b="0" dirty="0">
                <a:solidFill>
                  <a:schemeClr val="tx1">
                    <a:lumMod val="50000"/>
                  </a:schemeClr>
                </a:solidFill>
              </a:rPr>
              <a:t> </a:t>
            </a:r>
            <a:r>
              <a:rPr lang="en-US" sz="3200" b="0" dirty="0" err="1">
                <a:solidFill>
                  <a:schemeClr val="tx1">
                    <a:lumMod val="50000"/>
                  </a:schemeClr>
                </a:solidFill>
              </a:rPr>
              <a:t>Keuangan</a:t>
            </a:r>
            <a:r>
              <a:rPr lang="en-US" sz="3200" b="0" dirty="0">
                <a:solidFill>
                  <a:schemeClr val="tx1">
                    <a:lumMod val="50000"/>
                  </a:schemeClr>
                </a:solidFill>
              </a:rPr>
              <a:t> Kementerian Lembaga</a:t>
            </a:r>
          </a:p>
          <a:p>
            <a:pPr algn="just" fontAlgn="auto">
              <a:spcBef>
                <a:spcPts val="580"/>
              </a:spcBef>
              <a:spcAft>
                <a:spcPts val="0"/>
              </a:spcAft>
              <a:buClr>
                <a:srgbClr val="D34817"/>
              </a:buClr>
              <a:buSzPct val="85000"/>
              <a:defRPr/>
            </a:pPr>
            <a:r>
              <a:rPr lang="en-US" sz="3200" dirty="0">
                <a:solidFill>
                  <a:schemeClr val="tx1">
                    <a:lumMod val="50000"/>
                  </a:schemeClr>
                </a:solidFill>
              </a:rPr>
              <a:t> </a:t>
            </a:r>
            <a:r>
              <a:rPr lang="en-US" sz="3200" dirty="0" err="1">
                <a:solidFill>
                  <a:schemeClr val="tx1">
                    <a:lumMod val="50000"/>
                  </a:schemeClr>
                </a:solidFill>
              </a:rPr>
              <a:t>Peraturan</a:t>
            </a:r>
            <a:r>
              <a:rPr lang="en-US" sz="3200" dirty="0">
                <a:solidFill>
                  <a:schemeClr val="tx1">
                    <a:lumMod val="50000"/>
                  </a:schemeClr>
                </a:solidFill>
              </a:rPr>
              <a:t> Menteri </a:t>
            </a:r>
            <a:r>
              <a:rPr lang="en-US" sz="3200" dirty="0" err="1">
                <a:solidFill>
                  <a:schemeClr val="tx1">
                    <a:lumMod val="50000"/>
                  </a:schemeClr>
                </a:solidFill>
              </a:rPr>
              <a:t>Keuangan</a:t>
            </a:r>
            <a:r>
              <a:rPr lang="en-US" sz="3200" dirty="0">
                <a:solidFill>
                  <a:schemeClr val="tx1">
                    <a:lumMod val="50000"/>
                  </a:schemeClr>
                </a:solidFill>
              </a:rPr>
              <a:t> </a:t>
            </a:r>
            <a:r>
              <a:rPr lang="en-US" sz="3200" dirty="0" err="1">
                <a:solidFill>
                  <a:schemeClr val="tx1">
                    <a:lumMod val="50000"/>
                  </a:schemeClr>
                </a:solidFill>
              </a:rPr>
              <a:t>Nomor</a:t>
            </a:r>
            <a:r>
              <a:rPr lang="en-US" sz="3200" dirty="0">
                <a:solidFill>
                  <a:schemeClr val="tx1">
                    <a:lumMod val="50000"/>
                  </a:schemeClr>
                </a:solidFill>
              </a:rPr>
              <a:t> </a:t>
            </a:r>
            <a:r>
              <a:rPr lang="en-US" sz="3200" dirty="0">
                <a:solidFill>
                  <a:schemeClr val="tx1">
                    <a:lumMod val="50000"/>
                  </a:schemeClr>
                </a:solidFill>
                <a:latin typeface="Perpetua"/>
              </a:rPr>
              <a:t>No.</a:t>
            </a:r>
            <a:r>
              <a:rPr lang="en-US" sz="3200" dirty="0">
                <a:solidFill>
                  <a:schemeClr val="tx1">
                    <a:lumMod val="50000"/>
                  </a:schemeClr>
                </a:solidFill>
                <a:latin typeface="Perpetua" panose="02020502060401020303" pitchFamily="18" charset="0"/>
              </a:rPr>
              <a:t>1</a:t>
            </a:r>
            <a:r>
              <a:rPr lang="id-ID" sz="3200" dirty="0">
                <a:solidFill>
                  <a:schemeClr val="tx1">
                    <a:lumMod val="50000"/>
                  </a:schemeClr>
                </a:solidFill>
                <a:latin typeface="Perpetua" panose="02020502060401020303" pitchFamily="18" charset="0"/>
              </a:rPr>
              <a:t>7</a:t>
            </a:r>
            <a:r>
              <a:rPr lang="en-US" sz="3200" dirty="0">
                <a:solidFill>
                  <a:schemeClr val="tx1">
                    <a:lumMod val="50000"/>
                  </a:schemeClr>
                </a:solidFill>
                <a:latin typeface="Perpetua" panose="02020502060401020303" pitchFamily="18" charset="0"/>
              </a:rPr>
              <a:t>/PMK.09/201</a:t>
            </a:r>
            <a:r>
              <a:rPr lang="id-ID" sz="3200" dirty="0">
                <a:solidFill>
                  <a:schemeClr val="tx1">
                    <a:lumMod val="50000"/>
                  </a:schemeClr>
                </a:solidFill>
                <a:latin typeface="Perpetua" panose="02020502060401020303" pitchFamily="18" charset="0"/>
              </a:rPr>
              <a:t>9</a:t>
            </a:r>
            <a:r>
              <a:rPr lang="en-US" sz="3200" dirty="0">
                <a:solidFill>
                  <a:schemeClr val="tx1">
                    <a:lumMod val="50000"/>
                  </a:schemeClr>
                </a:solidFill>
                <a:latin typeface="Perpetua" panose="02020502060401020303" pitchFamily="18" charset="0"/>
              </a:rPr>
              <a:t> </a:t>
            </a:r>
            <a:r>
              <a:rPr lang="en-US" sz="3200" dirty="0" err="1">
                <a:solidFill>
                  <a:schemeClr val="tx1">
                    <a:lumMod val="50000"/>
                  </a:schemeClr>
                </a:solidFill>
                <a:latin typeface="Perpetua" panose="02020502060401020303" pitchFamily="18" charset="0"/>
              </a:rPr>
              <a:t>Ttg</a:t>
            </a:r>
            <a:r>
              <a:rPr lang="en-US" sz="3200" dirty="0">
                <a:solidFill>
                  <a:schemeClr val="tx1">
                    <a:lumMod val="50000"/>
                  </a:schemeClr>
                </a:solidFill>
                <a:latin typeface="Perpetua" panose="02020502060401020303" pitchFamily="18" charset="0"/>
              </a:rPr>
              <a:t> </a:t>
            </a:r>
            <a:r>
              <a:rPr lang="en-AU" sz="3200" dirty="0" err="1">
                <a:solidFill>
                  <a:schemeClr val="tx1">
                    <a:lumMod val="50000"/>
                  </a:schemeClr>
                </a:solidFill>
                <a:latin typeface="Perpetua"/>
              </a:rPr>
              <a:t>Pedoman</a:t>
            </a:r>
            <a:r>
              <a:rPr lang="en-AU" sz="3200" dirty="0">
                <a:solidFill>
                  <a:schemeClr val="tx1">
                    <a:lumMod val="50000"/>
                  </a:schemeClr>
                </a:solidFill>
                <a:latin typeface="Perpetua"/>
              </a:rPr>
              <a:t> </a:t>
            </a:r>
            <a:r>
              <a:rPr lang="id-ID" sz="3200" dirty="0">
                <a:solidFill>
                  <a:schemeClr val="tx1">
                    <a:lumMod val="50000"/>
                  </a:schemeClr>
                </a:solidFill>
                <a:latin typeface="Perpetua"/>
              </a:rPr>
              <a:t>Penerapan, Penilaian</a:t>
            </a:r>
            <a:r>
              <a:rPr lang="en-AU" sz="3200" dirty="0">
                <a:solidFill>
                  <a:schemeClr val="tx1">
                    <a:lumMod val="50000"/>
                  </a:schemeClr>
                </a:solidFill>
                <a:latin typeface="Perpetua"/>
              </a:rPr>
              <a:t>,</a:t>
            </a:r>
            <a:r>
              <a:rPr lang="id-ID" sz="3200" dirty="0">
                <a:solidFill>
                  <a:schemeClr val="tx1">
                    <a:lumMod val="50000"/>
                  </a:schemeClr>
                </a:solidFill>
                <a:latin typeface="Perpetua"/>
              </a:rPr>
              <a:t> dan Reviu</a:t>
            </a:r>
            <a:r>
              <a:rPr lang="en-AU" sz="3200" dirty="0">
                <a:solidFill>
                  <a:schemeClr val="tx1">
                    <a:lumMod val="50000"/>
                  </a:schemeClr>
                </a:solidFill>
                <a:latin typeface="Perpetua"/>
              </a:rPr>
              <a:t> </a:t>
            </a:r>
            <a:r>
              <a:rPr lang="en-AU" sz="3200" dirty="0" err="1">
                <a:solidFill>
                  <a:schemeClr val="tx1">
                    <a:lumMod val="50000"/>
                  </a:schemeClr>
                </a:solidFill>
                <a:latin typeface="Perpetua"/>
              </a:rPr>
              <a:t>Pengendalian</a:t>
            </a:r>
            <a:r>
              <a:rPr lang="en-AU" sz="3200" dirty="0">
                <a:solidFill>
                  <a:schemeClr val="tx1">
                    <a:lumMod val="50000"/>
                  </a:schemeClr>
                </a:solidFill>
                <a:latin typeface="Perpetua"/>
              </a:rPr>
              <a:t> Intern </a:t>
            </a:r>
            <a:r>
              <a:rPr lang="en-AU" sz="3200" dirty="0" err="1">
                <a:solidFill>
                  <a:schemeClr val="tx1">
                    <a:lumMod val="50000"/>
                  </a:schemeClr>
                </a:solidFill>
                <a:latin typeface="Perpetua"/>
              </a:rPr>
              <a:t>atas</a:t>
            </a:r>
            <a:r>
              <a:rPr lang="en-AU" sz="3200" dirty="0">
                <a:solidFill>
                  <a:schemeClr val="tx1">
                    <a:lumMod val="50000"/>
                  </a:schemeClr>
                </a:solidFill>
                <a:latin typeface="Perpetua"/>
              </a:rPr>
              <a:t> </a:t>
            </a:r>
            <a:r>
              <a:rPr lang="en-AU" sz="3200" dirty="0" err="1">
                <a:solidFill>
                  <a:schemeClr val="tx1">
                    <a:lumMod val="50000"/>
                  </a:schemeClr>
                </a:solidFill>
                <a:latin typeface="Perpetua"/>
              </a:rPr>
              <a:t>Pelaporan</a:t>
            </a:r>
            <a:r>
              <a:rPr lang="en-AU" sz="3200" dirty="0">
                <a:solidFill>
                  <a:schemeClr val="tx1">
                    <a:lumMod val="50000"/>
                  </a:schemeClr>
                </a:solidFill>
                <a:latin typeface="Perpetua"/>
              </a:rPr>
              <a:t> </a:t>
            </a:r>
            <a:r>
              <a:rPr lang="en-AU" sz="3200" dirty="0" err="1">
                <a:solidFill>
                  <a:schemeClr val="tx1">
                    <a:lumMod val="50000"/>
                  </a:schemeClr>
                </a:solidFill>
                <a:latin typeface="Perpetua"/>
              </a:rPr>
              <a:t>Keuangan</a:t>
            </a:r>
            <a:r>
              <a:rPr lang="en-AU" sz="3200" dirty="0">
                <a:solidFill>
                  <a:schemeClr val="tx1">
                    <a:lumMod val="50000"/>
                  </a:schemeClr>
                </a:solidFill>
                <a:latin typeface="Perpetua"/>
              </a:rPr>
              <a:t> (PIPK) </a:t>
            </a:r>
            <a:r>
              <a:rPr lang="en-AU" sz="3200" dirty="0" err="1">
                <a:solidFill>
                  <a:schemeClr val="tx1">
                    <a:lumMod val="50000"/>
                  </a:schemeClr>
                </a:solidFill>
                <a:latin typeface="Perpetua"/>
              </a:rPr>
              <a:t>Pemerintah</a:t>
            </a:r>
            <a:r>
              <a:rPr lang="en-AU" sz="3200" dirty="0">
                <a:solidFill>
                  <a:schemeClr val="tx1">
                    <a:lumMod val="50000"/>
                  </a:schemeClr>
                </a:solidFill>
                <a:latin typeface="Perpetua"/>
              </a:rPr>
              <a:t> Pusat</a:t>
            </a:r>
          </a:p>
          <a:p>
            <a:pPr marL="0" indent="0">
              <a:buNone/>
            </a:pPr>
            <a:endParaRPr lang="id-ID" sz="3200" dirty="0">
              <a:solidFill>
                <a:schemeClr val="tx1">
                  <a:lumMod val="50000"/>
                </a:schemeClr>
              </a:solidFill>
            </a:endParaRPr>
          </a:p>
        </p:txBody>
      </p:sp>
    </p:spTree>
    <p:extLst>
      <p:ext uri="{BB962C8B-B14F-4D97-AF65-F5344CB8AC3E}">
        <p14:creationId xmlns:p14="http://schemas.microsoft.com/office/powerpoint/2010/main" val="362846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sicmagazine.net/images/1740.jpg">
            <a:extLst>
              <a:ext uri="{FF2B5EF4-FFF2-40B4-BE49-F238E27FC236}">
                <a16:creationId xmlns:a16="http://schemas.microsoft.com/office/drawing/2014/main" id="{99A259DA-2B6C-4B80-8075-66BEFAF823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313" y="0"/>
            <a:ext cx="2071687"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a:extLst>
              <a:ext uri="{FF2B5EF4-FFF2-40B4-BE49-F238E27FC236}">
                <a16:creationId xmlns:a16="http://schemas.microsoft.com/office/drawing/2014/main" id="{4024829F-FA20-4478-8983-5DD5CE65F347}"/>
              </a:ext>
            </a:extLst>
          </p:cNvPr>
          <p:cNvSpPr>
            <a:spLocks noGrp="1" noChangeArrowheads="1"/>
          </p:cNvSpPr>
          <p:nvPr>
            <p:ph type="title"/>
          </p:nvPr>
        </p:nvSpPr>
        <p:spPr/>
        <p:txBody>
          <a:bodyPr/>
          <a:lstStyle/>
          <a:p>
            <a:pPr algn="l"/>
            <a:r>
              <a:rPr lang="id-ID" altLang="en-US"/>
              <a:t>Memahami </a:t>
            </a:r>
            <a:r>
              <a:rPr lang="en-US" altLang="en-US"/>
              <a:t>Opini Pemeriksa</a:t>
            </a:r>
            <a:endParaRPr lang="id-ID" altLang="en-US"/>
          </a:p>
        </p:txBody>
      </p:sp>
      <p:graphicFrame>
        <p:nvGraphicFramePr>
          <p:cNvPr id="4" name="Content Placeholder 3">
            <a:extLst>
              <a:ext uri="{FF2B5EF4-FFF2-40B4-BE49-F238E27FC236}">
                <a16:creationId xmlns:a16="http://schemas.microsoft.com/office/drawing/2014/main" id="{7A4D0CAF-2C1D-43D8-906E-C18202A5A3A9}"/>
              </a:ext>
            </a:extLst>
          </p:cNvPr>
          <p:cNvGraphicFramePr>
            <a:graphicFrameLocks noGrp="1"/>
          </p:cNvGraphicFramePr>
          <p:nvPr>
            <p:ph idx="1"/>
          </p:nvPr>
        </p:nvGraphicFramePr>
        <p:xfrm>
          <a:off x="457200" y="1600202"/>
          <a:ext cx="85344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9686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D5872A0-954D-4B32-A1DF-64D59C2241F7}"/>
              </a:ext>
            </a:extLst>
          </p:cNvPr>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3" name="Date Placeholder 4">
            <a:extLst>
              <a:ext uri="{FF2B5EF4-FFF2-40B4-BE49-F238E27FC236}">
                <a16:creationId xmlns:a16="http://schemas.microsoft.com/office/drawing/2014/main" id="{D7FDBA89-C734-437B-ABE8-F842B3972D35}"/>
              </a:ext>
            </a:extLst>
          </p:cNvPr>
          <p:cNvSpPr>
            <a:spLocks noGrp="1"/>
          </p:cNvSpPr>
          <p:nvPr>
            <p:ph type="dt" sz="quarter" idx="4294967295"/>
          </p:nvPr>
        </p:nvSpPr>
        <p:spPr bwMode="auto">
          <a:xfrm>
            <a:off x="5791200" y="6405563"/>
            <a:ext cx="30448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fld id="{52A1F326-0C25-4D98-A7E5-8D544FF6D2CE}" type="datetime1">
              <a:rPr lang="id-ID" altLang="en-US" sz="1800" b="0">
                <a:solidFill>
                  <a:schemeClr val="tx1"/>
                </a:solidFill>
                <a:latin typeface="Arial" panose="020B0604020202020204" pitchFamily="34" charset="0"/>
              </a:rPr>
              <a:pPr eaLnBrk="1" hangingPunct="1">
                <a:spcBef>
                  <a:spcPct val="0"/>
                </a:spcBef>
                <a:buClrTx/>
                <a:buFontTx/>
                <a:buNone/>
              </a:pPr>
              <a:t>04/07/2019</a:t>
            </a:fld>
            <a:endParaRPr lang="id-ID" altLang="en-US" sz="1800" b="0">
              <a:solidFill>
                <a:schemeClr val="tx1"/>
              </a:solidFill>
              <a:latin typeface="Arial" panose="020B0604020202020204" pitchFamily="34" charset="0"/>
            </a:endParaRPr>
          </a:p>
        </p:txBody>
      </p:sp>
      <p:sp>
        <p:nvSpPr>
          <p:cNvPr id="15364" name="Slide Number Placeholder 5">
            <a:extLst>
              <a:ext uri="{FF2B5EF4-FFF2-40B4-BE49-F238E27FC236}">
                <a16:creationId xmlns:a16="http://schemas.microsoft.com/office/drawing/2014/main" id="{1B4AA41E-71B2-4F58-B16C-A87BC783CFD7}"/>
              </a:ext>
            </a:extLst>
          </p:cNvPr>
          <p:cNvSpPr>
            <a:spLocks noGrp="1" noChangeArrowheads="1"/>
          </p:cNvSpPr>
          <p:nvPr>
            <p:ph type="sldNum" sz="quarter" idx="4"/>
          </p:nvPr>
        </p:nvSpPr>
        <p:spPr>
          <a:xfrm>
            <a:off x="4362450" y="1027113"/>
            <a:ext cx="457200" cy="441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0" hangingPunct="0">
              <a:spcBef>
                <a:spcPct val="0"/>
              </a:spcBef>
              <a:buClrTx/>
              <a:buFontTx/>
              <a:buNone/>
            </a:pPr>
            <a:fld id="{8449AC68-9107-47C0-BE95-C910E5228E4E}" type="slidenum">
              <a:rPr lang="id-ID" altLang="en-US" sz="1200" smtClean="0">
                <a:solidFill>
                  <a:schemeClr val="bg1"/>
                </a:solidFill>
              </a:rPr>
              <a:pPr algn="l" eaLnBrk="0" hangingPunct="0">
                <a:spcBef>
                  <a:spcPct val="0"/>
                </a:spcBef>
                <a:buClrTx/>
                <a:buFontTx/>
                <a:buNone/>
              </a:pPr>
              <a:t>9</a:t>
            </a:fld>
            <a:endParaRPr lang="id-ID" altLang="en-US" sz="1200">
              <a:solidFill>
                <a:schemeClr val="bg1"/>
              </a:solidFill>
            </a:endParaRPr>
          </a:p>
        </p:txBody>
      </p:sp>
      <p:sp>
        <p:nvSpPr>
          <p:cNvPr id="15365" name="Title 1">
            <a:extLst>
              <a:ext uri="{FF2B5EF4-FFF2-40B4-BE49-F238E27FC236}">
                <a16:creationId xmlns:a16="http://schemas.microsoft.com/office/drawing/2014/main" id="{8F0D0D0D-8AB8-40A2-867F-6CDD701E9821}"/>
              </a:ext>
            </a:extLst>
          </p:cNvPr>
          <p:cNvSpPr>
            <a:spLocks noGrp="1" noChangeArrowheads="1"/>
          </p:cNvSpPr>
          <p:nvPr>
            <p:ph type="title"/>
          </p:nvPr>
        </p:nvSpPr>
        <p:spPr/>
        <p:txBody>
          <a:bodyPr/>
          <a:lstStyle/>
          <a:p>
            <a:r>
              <a:rPr lang="en-US" altLang="en-US"/>
              <a:t>Jenis Opini</a:t>
            </a:r>
            <a:endParaRPr lang="id-ID" altLang="en-US"/>
          </a:p>
        </p:txBody>
      </p:sp>
      <p:pic>
        <p:nvPicPr>
          <p:cNvPr id="15366" name="Picture 2" descr="http://www.sicmagazine.net/images/1740.jpg">
            <a:extLst>
              <a:ext uri="{FF2B5EF4-FFF2-40B4-BE49-F238E27FC236}">
                <a16:creationId xmlns:a16="http://schemas.microsoft.com/office/drawing/2014/main" id="{84A1DC99-728B-484C-9251-B9FA5822436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72250" y="4371975"/>
            <a:ext cx="2571750"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db2004c006l">
  <a:themeElements>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FFFFFF"/>
        </a:dk2>
        <a:lt2>
          <a:srgbClr val="B2B2B2"/>
        </a:lt2>
        <a:accent1>
          <a:srgbClr val="C0D070"/>
        </a:accent1>
        <a:accent2>
          <a:srgbClr val="0099CC"/>
        </a:accent2>
        <a:accent3>
          <a:srgbClr val="FFFFFF"/>
        </a:accent3>
        <a:accent4>
          <a:srgbClr val="000056"/>
        </a:accent4>
        <a:accent5>
          <a:srgbClr val="DCE4BB"/>
        </a:accent5>
        <a:accent6>
          <a:srgbClr val="008AB9"/>
        </a:accent6>
        <a:hlink>
          <a:srgbClr val="CA9938"/>
        </a:hlink>
        <a:folHlink>
          <a:srgbClr val="166A84"/>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FFFFE7"/>
        </a:dk2>
        <a:lt2>
          <a:srgbClr val="B2B2B2"/>
        </a:lt2>
        <a:accent1>
          <a:srgbClr val="6D77BF"/>
        </a:accent1>
        <a:accent2>
          <a:srgbClr val="FF9966"/>
        </a:accent2>
        <a:accent3>
          <a:srgbClr val="FFFFFF"/>
        </a:accent3>
        <a:accent4>
          <a:srgbClr val="000056"/>
        </a:accent4>
        <a:accent5>
          <a:srgbClr val="BABDDC"/>
        </a:accent5>
        <a:accent6>
          <a:srgbClr val="E78A5C"/>
        </a:accent6>
        <a:hlink>
          <a:srgbClr val="A959A1"/>
        </a:hlink>
        <a:folHlink>
          <a:srgbClr val="3AABC6"/>
        </a:folHlink>
      </a:clrScheme>
      <a:clrMap bg1="lt1" tx1="dk1" bg2="lt2" tx2="dk2" accent1="accent1" accent2="accent2" accent3="accent3" accent4="accent4" accent5="accent5" accent6="accent6" hlink="hlink" folHlink="folHlink"/>
    </a:extraClrScheme>
    <a:extraClrScheme>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cdb2004c006l</Template>
  <TotalTime>598</TotalTime>
  <Words>1120</Words>
  <Application>Microsoft Office PowerPoint</Application>
  <PresentationFormat>On-screen Show (4:3)</PresentationFormat>
  <Paragraphs>111</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Perpetua</vt:lpstr>
      <vt:lpstr>Trebuchet MS</vt:lpstr>
      <vt:lpstr>Verdana</vt:lpstr>
      <vt:lpstr>Wingdings</vt:lpstr>
      <vt:lpstr>cdb2004c006l</vt:lpstr>
      <vt:lpstr>Image</vt:lpstr>
      <vt:lpstr>Memahami Opini Hasil Pemeriksaan atas Laporan Keuangan </vt:lpstr>
      <vt:lpstr>Dasar Hukum Reviu </vt:lpstr>
      <vt:lpstr>Pernyataan Tanggung Jawab UAKPA/UAPA</vt:lpstr>
      <vt:lpstr>Pernyataan Tanggung Jawab UAKPA</vt:lpstr>
      <vt:lpstr>Pernyataan Tanggung Jawab UAPA (K/L)</vt:lpstr>
      <vt:lpstr>Pegertian SAP dan SPIP</vt:lpstr>
      <vt:lpstr>Standar /Pedoman Reviu LK dan SPI</vt:lpstr>
      <vt:lpstr>Memahami Opini Pemeriksa</vt:lpstr>
      <vt:lpstr>Jenis Opini</vt:lpstr>
      <vt:lpstr>Mekanisme dalam penentuan Opini</vt:lpstr>
      <vt:lpstr>Kondisi yang Menentukan Opini</vt:lpstr>
      <vt:lpstr>Pembatasan lingkup audit atau kecukupan bukti</vt:lpstr>
      <vt:lpstr>Hal dalam Pembatasan Lingkup</vt:lpstr>
      <vt:lpstr>Prosedur Alternatif </vt:lpstr>
      <vt:lpstr>Penyimpangan dari prinsip akuntansi atau salah saji</vt:lpstr>
      <vt:lpstr>Penyebab Salah Saji</vt:lpstr>
      <vt:lpstr>Materialitas</vt:lpstr>
      <vt:lpstr>Tiga Tingkatan Nilai Materilitas</vt:lpstr>
      <vt:lpstr>Pervasiveness</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Implementasi PP No. 71 Tahun 2010 tentang SAP  terkait Pemeriksaan LKPD</dc:title>
  <dc:creator>Endra</dc:creator>
  <cp:lastModifiedBy>MARDIN SIMANJUNTAK</cp:lastModifiedBy>
  <cp:revision>35</cp:revision>
  <dcterms:created xsi:type="dcterms:W3CDTF">2013-12-16T07:33:50Z</dcterms:created>
  <dcterms:modified xsi:type="dcterms:W3CDTF">2019-07-04T00:28:46Z</dcterms:modified>
</cp:coreProperties>
</file>