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sldIdLst>
    <p:sldId id="654" r:id="rId3"/>
    <p:sldId id="655" r:id="rId4"/>
    <p:sldId id="656" r:id="rId5"/>
    <p:sldId id="284" r:id="rId6"/>
    <p:sldId id="317" r:id="rId7"/>
    <p:sldId id="444" r:id="rId8"/>
    <p:sldId id="626" r:id="rId9"/>
    <p:sldId id="627" r:id="rId10"/>
    <p:sldId id="628" r:id="rId11"/>
    <p:sldId id="629" r:id="rId12"/>
    <p:sldId id="630" r:id="rId13"/>
    <p:sldId id="631" r:id="rId14"/>
    <p:sldId id="632" r:id="rId15"/>
    <p:sldId id="633" r:id="rId16"/>
    <p:sldId id="653" r:id="rId17"/>
    <p:sldId id="634" r:id="rId18"/>
    <p:sldId id="635" r:id="rId19"/>
    <p:sldId id="636" r:id="rId20"/>
    <p:sldId id="620" r:id="rId21"/>
    <p:sldId id="621" r:id="rId22"/>
    <p:sldId id="622" r:id="rId23"/>
    <p:sldId id="623" r:id="rId24"/>
    <p:sldId id="625" r:id="rId25"/>
    <p:sldId id="637" r:id="rId26"/>
    <p:sldId id="638" r:id="rId27"/>
    <p:sldId id="639" r:id="rId28"/>
    <p:sldId id="640" r:id="rId29"/>
    <p:sldId id="641" r:id="rId30"/>
    <p:sldId id="642" r:id="rId31"/>
    <p:sldId id="643" r:id="rId32"/>
    <p:sldId id="644" r:id="rId33"/>
    <p:sldId id="645" r:id="rId34"/>
    <p:sldId id="646" r:id="rId35"/>
    <p:sldId id="647" r:id="rId36"/>
    <p:sldId id="648" r:id="rId37"/>
    <p:sldId id="649" r:id="rId38"/>
    <p:sldId id="650" r:id="rId39"/>
    <p:sldId id="651" r:id="rId40"/>
    <p:sldId id="652" r:id="rId41"/>
    <p:sldId id="299" r:id="rId4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rotY val="190"/>
      <c:perspective val="10"/>
    </c:view3D>
    <c:plotArea>
      <c:layout/>
      <c:pie3DChart>
        <c:varyColors val="1"/>
        <c:ser>
          <c:idx val="0"/>
          <c:order val="0"/>
          <c:tx>
            <c:strRef>
              <c:f>Sheet1!$B$1</c:f>
              <c:strCache>
                <c:ptCount val="1"/>
                <c:pt idx="0">
                  <c:v>Sales</c:v>
                </c:pt>
              </c:strCache>
            </c:strRef>
          </c:tx>
          <c:explosion val="25"/>
          <c:dPt>
            <c:idx val="0"/>
            <c:spPr>
              <a:solidFill>
                <a:srgbClr val="FFE1E1"/>
              </a:solidFill>
            </c:spPr>
            <c:extLst xmlns:c16r2="http://schemas.microsoft.com/office/drawing/2015/06/chart">
              <c:ext xmlns:c16="http://schemas.microsoft.com/office/drawing/2014/chart" uri="{C3380CC4-5D6E-409C-BE32-E72D297353CC}">
                <c16:uniqueId val="{00000001-DBEF-4A6D-82A5-61BF2B0C8BA3}"/>
              </c:ext>
            </c:extLst>
          </c:dPt>
          <c:cat>
            <c:strRef>
              <c:f>Sheet1!$A$2:$A$3</c:f>
              <c:strCache>
                <c:ptCount val="2"/>
                <c:pt idx="0">
                  <c:v>APBN</c:v>
                </c:pt>
                <c:pt idx="1">
                  <c:v>Non APBN</c:v>
                </c:pt>
              </c:strCache>
            </c:strRef>
          </c:cat>
          <c:val>
            <c:numRef>
              <c:f>Sheet1!$B$2:$B$3</c:f>
              <c:numCache>
                <c:formatCode>General</c:formatCode>
                <c:ptCount val="2"/>
                <c:pt idx="0">
                  <c:v>3.2</c:v>
                </c:pt>
                <c:pt idx="1">
                  <c:v>8.2000000000000011</c:v>
                </c:pt>
              </c:numCache>
            </c:numRef>
          </c:val>
          <c:extLst xmlns:c16r2="http://schemas.microsoft.com/office/drawing/2015/06/chart">
            <c:ext xmlns:c16="http://schemas.microsoft.com/office/drawing/2014/chart" uri="{C3380CC4-5D6E-409C-BE32-E72D297353CC}">
              <c16:uniqueId val="{00000002-DBEF-4A6D-82A5-61BF2B0C8BA3}"/>
            </c:ext>
          </c:extLst>
        </c:ser>
      </c:pie3DChart>
    </c:plotArea>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997FF-236B-4DAD-AB72-56062606AB7B}" type="doc">
      <dgm:prSet loTypeId="urn:microsoft.com/office/officeart/2005/8/layout/hierarchy4" loCatId="relationship" qsTypeId="urn:microsoft.com/office/officeart/2005/8/quickstyle/3d2" qsCatId="3D" csTypeId="urn:microsoft.com/office/officeart/2005/8/colors/accent1_2" csCatId="accent1" phldr="1"/>
      <dgm:spPr/>
      <dgm:t>
        <a:bodyPr/>
        <a:lstStyle/>
        <a:p>
          <a:endParaRPr lang="id-ID"/>
        </a:p>
      </dgm:t>
    </dgm:pt>
    <dgm:pt modelId="{FDA62971-1878-4B49-8A5D-8C499542DBAB}">
      <dgm:prSet phldrT="[Text]" custT="1"/>
      <dgm:spPr>
        <a:solidFill>
          <a:schemeClr val="accent3">
            <a:lumMod val="40000"/>
            <a:lumOff val="60000"/>
          </a:schemeClr>
        </a:solidFill>
      </dgm:spPr>
      <dgm:t>
        <a:bodyPr/>
        <a:lstStyle/>
        <a:p>
          <a:pPr algn="just"/>
          <a:r>
            <a:rPr lang="id-ID" sz="1800" b="1" dirty="0">
              <a:solidFill>
                <a:schemeClr val="tx1"/>
              </a:solidFill>
              <a:latin typeface="Arial Narrow" panose="020B0606020202030204" pitchFamily="34" charset="0"/>
              <a:cs typeface="Times New Roman" pitchFamily="18" charset="0"/>
            </a:rPr>
            <a:t>NILAI SATUAN MINIMUM </a:t>
          </a:r>
          <a:r>
            <a:rPr lang="id-ID" sz="1800" b="0" dirty="0">
              <a:solidFill>
                <a:schemeClr val="tx1"/>
              </a:solidFill>
              <a:latin typeface="Arial Narrow" panose="020B0606020202030204" pitchFamily="34" charset="0"/>
              <a:cs typeface="Times New Roman" pitchFamily="18" charset="0"/>
            </a:rPr>
            <a:t>KAPITALISASI ASET TETAP DITERAPKAN UNTUK PENGELUARAN PENGADAAN BARU DAN PENAMBAHAN NILAI ASET TETAP DARI HASIL PENGEMBANGAN, REKLASIFIKASI, RENOVASI, DAN RESTORASI.</a:t>
          </a:r>
          <a:endParaRPr lang="id-ID" sz="1800" b="0" dirty="0">
            <a:solidFill>
              <a:schemeClr val="tx1"/>
            </a:solidFill>
            <a:latin typeface="Arial Narrow" panose="020B0606020202030204" pitchFamily="34" charset="0"/>
          </a:endParaRPr>
        </a:p>
      </dgm:t>
    </dgm:pt>
    <dgm:pt modelId="{2743F956-BA2F-46FA-8083-6F012986F00D}" type="parTrans" cxnId="{6F4509CB-776D-41CF-8130-CDFA0D0CA3F6}">
      <dgm:prSet/>
      <dgm:spPr/>
      <dgm:t>
        <a:bodyPr/>
        <a:lstStyle/>
        <a:p>
          <a:endParaRPr lang="id-ID" sz="1800" dirty="0">
            <a:latin typeface="Arial Narrow" panose="020B0606020202030204" pitchFamily="34" charset="0"/>
          </a:endParaRPr>
        </a:p>
      </dgm:t>
    </dgm:pt>
    <dgm:pt modelId="{9D0BCF83-EA39-489D-8D71-46D1CEDD2ACE}" type="sibTrans" cxnId="{6F4509CB-776D-41CF-8130-CDFA0D0CA3F6}">
      <dgm:prSet/>
      <dgm:spPr/>
      <dgm:t>
        <a:bodyPr/>
        <a:lstStyle/>
        <a:p>
          <a:endParaRPr lang="id-ID" sz="1800" dirty="0">
            <a:latin typeface="Arial Narrow" panose="020B0606020202030204" pitchFamily="34" charset="0"/>
          </a:endParaRPr>
        </a:p>
      </dgm:t>
    </dgm:pt>
    <dgm:pt modelId="{B13D2CD1-623B-4CED-A28B-1526314FFDB3}">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GEDUNG DAN BANGUNAN</a:t>
          </a:r>
        </a:p>
      </dgm:t>
    </dgm:pt>
    <dgm:pt modelId="{D3333E4B-76D8-4980-9E36-F6575613B88B}" type="parTrans" cxnId="{36126E51-2465-427E-A99C-73EC7EF94A01}">
      <dgm:prSet/>
      <dgm:spPr/>
      <dgm:t>
        <a:bodyPr/>
        <a:lstStyle/>
        <a:p>
          <a:endParaRPr lang="id-ID" sz="1800" dirty="0">
            <a:latin typeface="Arial Narrow" panose="020B0606020202030204" pitchFamily="34" charset="0"/>
          </a:endParaRPr>
        </a:p>
      </dgm:t>
    </dgm:pt>
    <dgm:pt modelId="{94837CDC-A890-443A-8124-9E8F009794BA}" type="sibTrans" cxnId="{36126E51-2465-427E-A99C-73EC7EF94A01}">
      <dgm:prSet/>
      <dgm:spPr/>
      <dgm:t>
        <a:bodyPr/>
        <a:lstStyle/>
        <a:p>
          <a:endParaRPr lang="id-ID" sz="1800" dirty="0">
            <a:latin typeface="Arial Narrow" panose="020B0606020202030204" pitchFamily="34" charset="0"/>
          </a:endParaRPr>
        </a:p>
      </dgm:t>
    </dgm:pt>
    <dgm:pt modelId="{A672D179-D911-4A5C-99E2-763CE475489A}">
      <dgm:prSet phldrT="[Text]" custT="1"/>
      <dgm:spPr>
        <a:solidFill>
          <a:schemeClr val="accent6">
            <a:lumMod val="40000"/>
            <a:lumOff val="60000"/>
          </a:schemeClr>
        </a:solidFill>
      </dgm:spPr>
      <dgm:t>
        <a:bodyPr/>
        <a:lstStyle/>
        <a:p>
          <a:r>
            <a:rPr lang="en-US" sz="2400" dirty="0">
              <a:solidFill>
                <a:schemeClr val="bg2">
                  <a:lumMod val="10000"/>
                </a:schemeClr>
              </a:solidFill>
              <a:latin typeface="Arial Narrow" panose="020B0606020202030204" pitchFamily="34" charset="0"/>
            </a:rPr>
            <a:t>=</a:t>
          </a:r>
          <a:r>
            <a:rPr lang="id-ID" sz="2400" dirty="0">
              <a:solidFill>
                <a:schemeClr val="bg2">
                  <a:lumMod val="10000"/>
                </a:schemeClr>
              </a:solidFill>
              <a:latin typeface="Arial Narrow" panose="020B0606020202030204" pitchFamily="34" charset="0"/>
            </a:rPr>
            <a:t>&gt; </a:t>
          </a:r>
          <a:r>
            <a:rPr lang="en-US" sz="2400" dirty="0">
              <a:solidFill>
                <a:schemeClr val="bg2">
                  <a:lumMod val="10000"/>
                </a:schemeClr>
              </a:solidFill>
              <a:latin typeface="Arial Narrow" panose="020B0606020202030204" pitchFamily="34" charset="0"/>
            </a:rPr>
            <a:t>25 </a:t>
          </a:r>
          <a:r>
            <a:rPr lang="id-ID" sz="2400" dirty="0">
              <a:solidFill>
                <a:schemeClr val="bg2">
                  <a:lumMod val="10000"/>
                </a:schemeClr>
              </a:solidFill>
              <a:latin typeface="Arial Narrow" panose="020B0606020202030204" pitchFamily="34" charset="0"/>
            </a:rPr>
            <a:t>JUTA</a:t>
          </a:r>
        </a:p>
      </dgm:t>
    </dgm:pt>
    <dgm:pt modelId="{0A555A9A-9E4C-4760-8B03-BD303FBC1F61}" type="parTrans" cxnId="{96476C5D-985C-411B-9A52-43981E3A8C5D}">
      <dgm:prSet/>
      <dgm:spPr/>
      <dgm:t>
        <a:bodyPr/>
        <a:lstStyle/>
        <a:p>
          <a:endParaRPr lang="id-ID" sz="1800" dirty="0">
            <a:latin typeface="Arial Narrow" panose="020B0606020202030204" pitchFamily="34" charset="0"/>
          </a:endParaRPr>
        </a:p>
      </dgm:t>
    </dgm:pt>
    <dgm:pt modelId="{CB2B06D3-0BEA-4590-BA7E-070F22063363}" type="sibTrans" cxnId="{96476C5D-985C-411B-9A52-43981E3A8C5D}">
      <dgm:prSet/>
      <dgm:spPr/>
      <dgm:t>
        <a:bodyPr/>
        <a:lstStyle/>
        <a:p>
          <a:endParaRPr lang="id-ID" sz="1800" dirty="0">
            <a:latin typeface="Arial Narrow" panose="020B0606020202030204" pitchFamily="34" charset="0"/>
          </a:endParaRPr>
        </a:p>
      </dgm:t>
    </dgm:pt>
    <dgm:pt modelId="{6D1B1CBA-F567-44DE-9F7A-BE3FE8874A41}">
      <dgm:prSet phldrT="[Text]" custT="1"/>
      <dgm:spPr>
        <a:solidFill>
          <a:schemeClr val="accent6">
            <a:lumMod val="40000"/>
            <a:lumOff val="60000"/>
          </a:schemeClr>
        </a:solidFill>
      </dgm:spPr>
      <dgm:t>
        <a:bodyPr/>
        <a:lstStyle/>
        <a:p>
          <a:r>
            <a:rPr lang="en-US" sz="2400" dirty="0">
              <a:solidFill>
                <a:schemeClr val="bg2">
                  <a:lumMod val="10000"/>
                </a:schemeClr>
              </a:solidFill>
              <a:latin typeface="Arial Narrow" panose="020B0606020202030204" pitchFamily="34" charset="0"/>
            </a:rPr>
            <a:t>=</a:t>
          </a:r>
          <a:r>
            <a:rPr lang="id-ID" sz="2400" dirty="0">
              <a:solidFill>
                <a:schemeClr val="bg2">
                  <a:lumMod val="10000"/>
                </a:schemeClr>
              </a:solidFill>
              <a:latin typeface="Arial Narrow" panose="020B0606020202030204" pitchFamily="34" charset="0"/>
            </a:rPr>
            <a:t>&gt; </a:t>
          </a:r>
          <a:r>
            <a:rPr lang="en-US" sz="2400" dirty="0">
              <a:solidFill>
                <a:schemeClr val="bg2">
                  <a:lumMod val="10000"/>
                </a:schemeClr>
              </a:solidFill>
              <a:latin typeface="Arial Narrow" panose="020B0606020202030204" pitchFamily="34" charset="0"/>
            </a:rPr>
            <a:t>1 JUTA</a:t>
          </a:r>
          <a:endParaRPr lang="id-ID" sz="2400" dirty="0">
            <a:solidFill>
              <a:schemeClr val="bg2">
                <a:lumMod val="10000"/>
              </a:schemeClr>
            </a:solidFill>
            <a:latin typeface="Arial Narrow" panose="020B0606020202030204" pitchFamily="34" charset="0"/>
          </a:endParaRPr>
        </a:p>
      </dgm:t>
    </dgm:pt>
    <dgm:pt modelId="{2E5F45C2-8592-4148-83C0-0BACEEEFCB0D}" type="parTrans" cxnId="{8FC8E638-2568-4C7D-8D8C-701671258118}">
      <dgm:prSet/>
      <dgm:spPr/>
      <dgm:t>
        <a:bodyPr/>
        <a:lstStyle/>
        <a:p>
          <a:endParaRPr lang="id-ID" sz="1800" dirty="0">
            <a:latin typeface="Arial Narrow" panose="020B0606020202030204" pitchFamily="34" charset="0"/>
          </a:endParaRPr>
        </a:p>
      </dgm:t>
    </dgm:pt>
    <dgm:pt modelId="{FA648E64-7575-461B-97A3-B718A872D864}" type="sibTrans" cxnId="{8FC8E638-2568-4C7D-8D8C-701671258118}">
      <dgm:prSet/>
      <dgm:spPr/>
      <dgm:t>
        <a:bodyPr/>
        <a:lstStyle/>
        <a:p>
          <a:endParaRPr lang="id-ID" sz="1800" dirty="0">
            <a:latin typeface="Arial Narrow" panose="020B0606020202030204" pitchFamily="34" charset="0"/>
          </a:endParaRPr>
        </a:p>
      </dgm:t>
    </dgm:pt>
    <dgm:pt modelId="{99781B3B-EC79-43C6-8486-6C8318124FEB}">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PERALATAN DAN MESIN</a:t>
          </a:r>
        </a:p>
      </dgm:t>
    </dgm:pt>
    <dgm:pt modelId="{68DE191A-8966-4054-99CC-B7628FD2D329}" type="parTrans" cxnId="{BF0CA33A-439C-45FE-AA24-B84911516BE0}">
      <dgm:prSet/>
      <dgm:spPr/>
      <dgm:t>
        <a:bodyPr/>
        <a:lstStyle/>
        <a:p>
          <a:endParaRPr lang="id-ID" sz="1800" dirty="0">
            <a:latin typeface="Arial Narrow" panose="020B0606020202030204" pitchFamily="34" charset="0"/>
          </a:endParaRPr>
        </a:p>
      </dgm:t>
    </dgm:pt>
    <dgm:pt modelId="{C7409EC3-214D-4CEE-99FA-8521A456D6A0}" type="sibTrans" cxnId="{BF0CA33A-439C-45FE-AA24-B84911516BE0}">
      <dgm:prSet/>
      <dgm:spPr/>
      <dgm:t>
        <a:bodyPr/>
        <a:lstStyle/>
        <a:p>
          <a:endParaRPr lang="id-ID" sz="1800" dirty="0">
            <a:latin typeface="Arial Narrow" panose="020B0606020202030204" pitchFamily="34" charset="0"/>
          </a:endParaRPr>
        </a:p>
      </dgm:t>
    </dgm:pt>
    <dgm:pt modelId="{056E4DFF-92C7-4C24-99F4-0FDE21AD8EEF}">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ALAT OLAHRAGA</a:t>
          </a:r>
        </a:p>
      </dgm:t>
    </dgm:pt>
    <dgm:pt modelId="{AEC29A46-CDFF-4543-8ADC-5D3C82226AE4}" type="parTrans" cxnId="{018EAB0A-83A6-44CB-8585-7C76CDD80BD9}">
      <dgm:prSet/>
      <dgm:spPr/>
      <dgm:t>
        <a:bodyPr/>
        <a:lstStyle/>
        <a:p>
          <a:endParaRPr lang="id-ID" sz="1800" dirty="0">
            <a:latin typeface="Arial Narrow" panose="020B0606020202030204" pitchFamily="34" charset="0"/>
          </a:endParaRPr>
        </a:p>
      </dgm:t>
    </dgm:pt>
    <dgm:pt modelId="{190A65E2-A4BB-425E-96D6-3335C6036980}" type="sibTrans" cxnId="{018EAB0A-83A6-44CB-8585-7C76CDD80BD9}">
      <dgm:prSet/>
      <dgm:spPr/>
      <dgm:t>
        <a:bodyPr/>
        <a:lstStyle/>
        <a:p>
          <a:endParaRPr lang="id-ID" sz="1800" dirty="0">
            <a:latin typeface="Arial Narrow" panose="020B0606020202030204" pitchFamily="34" charset="0"/>
          </a:endParaRPr>
        </a:p>
      </dgm:t>
    </dgm:pt>
    <dgm:pt modelId="{3E894AAF-A567-4C42-A6AA-E62996882E24}">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TANAH</a:t>
          </a:r>
        </a:p>
      </dgm:t>
    </dgm:pt>
    <dgm:pt modelId="{782E1303-E816-418C-9648-851B0B7E2C05}" type="parTrans" cxnId="{C1BAD195-AD86-4508-9775-5D613E3CA4C5}">
      <dgm:prSet/>
      <dgm:spPr/>
      <dgm:t>
        <a:bodyPr/>
        <a:lstStyle/>
        <a:p>
          <a:endParaRPr lang="id-ID" sz="1800" dirty="0">
            <a:latin typeface="Arial Narrow" panose="020B0606020202030204" pitchFamily="34" charset="0"/>
          </a:endParaRPr>
        </a:p>
      </dgm:t>
    </dgm:pt>
    <dgm:pt modelId="{4D92F0CF-B936-458A-9871-73C0F2588809}" type="sibTrans" cxnId="{C1BAD195-AD86-4508-9775-5D613E3CA4C5}">
      <dgm:prSet/>
      <dgm:spPr/>
      <dgm:t>
        <a:bodyPr/>
        <a:lstStyle/>
        <a:p>
          <a:endParaRPr lang="id-ID" sz="1800" dirty="0">
            <a:latin typeface="Arial Narrow" panose="020B0606020202030204" pitchFamily="34" charset="0"/>
          </a:endParaRPr>
        </a:p>
      </dgm:t>
    </dgm:pt>
    <dgm:pt modelId="{1C60EA43-50CE-4A62-9CD9-1E9AFB436514}">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JALAN, IRIGASI, DAN JARINGAN</a:t>
          </a:r>
        </a:p>
      </dgm:t>
    </dgm:pt>
    <dgm:pt modelId="{FB43AE65-1E74-4EE7-A803-2BE7545C8DD8}" type="parTrans" cxnId="{EF7540E6-B32E-49F6-827C-C706A3EF0606}">
      <dgm:prSet/>
      <dgm:spPr/>
      <dgm:t>
        <a:bodyPr/>
        <a:lstStyle/>
        <a:p>
          <a:endParaRPr lang="id-ID" sz="1800" dirty="0">
            <a:latin typeface="Arial Narrow" panose="020B0606020202030204" pitchFamily="34" charset="0"/>
          </a:endParaRPr>
        </a:p>
      </dgm:t>
    </dgm:pt>
    <dgm:pt modelId="{1AA66052-5C99-4F84-9D9F-C81E34D5AEA6}" type="sibTrans" cxnId="{EF7540E6-B32E-49F6-827C-C706A3EF0606}">
      <dgm:prSet/>
      <dgm:spPr/>
      <dgm:t>
        <a:bodyPr/>
        <a:lstStyle/>
        <a:p>
          <a:endParaRPr lang="id-ID" sz="1800" dirty="0">
            <a:latin typeface="Arial Narrow" panose="020B0606020202030204" pitchFamily="34" charset="0"/>
          </a:endParaRPr>
        </a:p>
      </dgm:t>
    </dgm:pt>
    <dgm:pt modelId="{70681BF9-CFF4-4481-9D0D-B97BE18C2D99}">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KOLEKSI PERPUS-TAKAAN</a:t>
          </a:r>
        </a:p>
      </dgm:t>
    </dgm:pt>
    <dgm:pt modelId="{A5DB679A-C870-4F72-BB8B-D7F4C157BFD6}" type="parTrans" cxnId="{2B9F22DD-E297-4C29-B9B2-EF5306CF526D}">
      <dgm:prSet/>
      <dgm:spPr/>
      <dgm:t>
        <a:bodyPr/>
        <a:lstStyle/>
        <a:p>
          <a:endParaRPr lang="id-ID" sz="1800" dirty="0">
            <a:latin typeface="Arial Narrow" panose="020B0606020202030204" pitchFamily="34" charset="0"/>
          </a:endParaRPr>
        </a:p>
      </dgm:t>
    </dgm:pt>
    <dgm:pt modelId="{5CF73D16-41F3-4C29-A4A8-C292966DC5EB}" type="sibTrans" cxnId="{2B9F22DD-E297-4C29-B9B2-EF5306CF526D}">
      <dgm:prSet/>
      <dgm:spPr/>
      <dgm:t>
        <a:bodyPr/>
        <a:lstStyle/>
        <a:p>
          <a:endParaRPr lang="id-ID" sz="1800" dirty="0">
            <a:latin typeface="Arial Narrow" panose="020B0606020202030204" pitchFamily="34" charset="0"/>
          </a:endParaRPr>
        </a:p>
      </dgm:t>
    </dgm:pt>
    <dgm:pt modelId="{4FA81285-17BB-4597-9CA2-8AFD02E92A74}">
      <dgm:prSet phldrT="[Text]" custT="1"/>
      <dgm:spPr>
        <a:solidFill>
          <a:schemeClr val="accent1">
            <a:lumMod val="60000"/>
            <a:lumOff val="40000"/>
          </a:schemeClr>
        </a:solidFill>
      </dgm:spPr>
      <dgm:t>
        <a:bodyPr/>
        <a:lstStyle/>
        <a:p>
          <a:r>
            <a:rPr lang="id-ID" sz="1800" dirty="0">
              <a:solidFill>
                <a:schemeClr val="tx1"/>
              </a:solidFill>
              <a:latin typeface="Arial Narrow" panose="020B0606020202030204" pitchFamily="34" charset="0"/>
            </a:rPr>
            <a:t>BARANG BERCORAK KESENIAN</a:t>
          </a:r>
        </a:p>
      </dgm:t>
    </dgm:pt>
    <dgm:pt modelId="{D406E35F-B072-49D4-A4E9-77D260694A0E}" type="parTrans" cxnId="{085CAD86-29B3-4892-9638-1F754D2300FE}">
      <dgm:prSet/>
      <dgm:spPr/>
      <dgm:t>
        <a:bodyPr/>
        <a:lstStyle/>
        <a:p>
          <a:endParaRPr lang="id-ID" sz="1800" dirty="0">
            <a:latin typeface="Arial Narrow" panose="020B0606020202030204" pitchFamily="34" charset="0"/>
          </a:endParaRPr>
        </a:p>
      </dgm:t>
    </dgm:pt>
    <dgm:pt modelId="{C5D57B6E-E69C-4FD1-8C40-ADFA2BB81DEC}" type="sibTrans" cxnId="{085CAD86-29B3-4892-9638-1F754D2300FE}">
      <dgm:prSet/>
      <dgm:spPr/>
      <dgm:t>
        <a:bodyPr/>
        <a:lstStyle/>
        <a:p>
          <a:endParaRPr lang="id-ID" sz="1800" dirty="0">
            <a:latin typeface="Arial Narrow" panose="020B0606020202030204" pitchFamily="34" charset="0"/>
          </a:endParaRPr>
        </a:p>
      </dgm:t>
    </dgm:pt>
    <dgm:pt modelId="{D5DC60AF-3975-414C-A9F1-E4ABBD5B69BB}">
      <dgm:prSet phldrT="[Text]" custT="1"/>
      <dgm:spPr>
        <a:solidFill>
          <a:schemeClr val="accent6">
            <a:lumMod val="40000"/>
            <a:lumOff val="60000"/>
          </a:schemeClr>
        </a:solidFill>
      </dgm:spPr>
      <dgm:t>
        <a:bodyPr/>
        <a:lstStyle/>
        <a:p>
          <a:r>
            <a:rPr lang="en-US" sz="2400" dirty="0">
              <a:solidFill>
                <a:schemeClr val="bg2">
                  <a:lumMod val="10000"/>
                </a:schemeClr>
              </a:solidFill>
              <a:latin typeface="Arial Narrow" panose="020B0606020202030204" pitchFamily="34" charset="0"/>
            </a:rPr>
            <a:t>=</a:t>
          </a:r>
          <a:r>
            <a:rPr lang="id-ID" sz="2400" dirty="0">
              <a:solidFill>
                <a:schemeClr val="bg2">
                  <a:lumMod val="10000"/>
                </a:schemeClr>
              </a:solidFill>
              <a:latin typeface="Arial Narrow" panose="020B0606020202030204" pitchFamily="34" charset="0"/>
            </a:rPr>
            <a:t>&gt; 1</a:t>
          </a:r>
        </a:p>
      </dgm:t>
    </dgm:pt>
    <dgm:pt modelId="{5DD3F914-3323-494F-B769-3F50A4B29FB0}" type="parTrans" cxnId="{0A11F7CF-90A3-4049-9BD4-90A67C964072}">
      <dgm:prSet/>
      <dgm:spPr/>
      <dgm:t>
        <a:bodyPr/>
        <a:lstStyle/>
        <a:p>
          <a:endParaRPr lang="id-ID" sz="1800" dirty="0">
            <a:latin typeface="Arial Narrow" panose="020B0606020202030204" pitchFamily="34" charset="0"/>
          </a:endParaRPr>
        </a:p>
      </dgm:t>
    </dgm:pt>
    <dgm:pt modelId="{1108B530-1551-4DFF-AB31-942FC60BEFAC}" type="sibTrans" cxnId="{0A11F7CF-90A3-4049-9BD4-90A67C964072}">
      <dgm:prSet/>
      <dgm:spPr/>
      <dgm:t>
        <a:bodyPr/>
        <a:lstStyle/>
        <a:p>
          <a:endParaRPr lang="id-ID" sz="1800" dirty="0">
            <a:latin typeface="Arial Narrow" panose="020B0606020202030204" pitchFamily="34" charset="0"/>
          </a:endParaRPr>
        </a:p>
      </dgm:t>
    </dgm:pt>
    <dgm:pt modelId="{60FA6925-F902-4E01-B935-A389DC81446B}" type="pres">
      <dgm:prSet presAssocID="{503997FF-236B-4DAD-AB72-56062606AB7B}" presName="Name0" presStyleCnt="0">
        <dgm:presLayoutVars>
          <dgm:chPref val="1"/>
          <dgm:dir/>
          <dgm:animOne val="branch"/>
          <dgm:animLvl val="lvl"/>
          <dgm:resizeHandles/>
        </dgm:presLayoutVars>
      </dgm:prSet>
      <dgm:spPr/>
      <dgm:t>
        <a:bodyPr/>
        <a:lstStyle/>
        <a:p>
          <a:endParaRPr lang="id-ID"/>
        </a:p>
      </dgm:t>
    </dgm:pt>
    <dgm:pt modelId="{3F093578-C088-45E6-9DA1-0F8BDF7580C9}" type="pres">
      <dgm:prSet presAssocID="{FDA62971-1878-4B49-8A5D-8C499542DBAB}" presName="vertOne" presStyleCnt="0"/>
      <dgm:spPr/>
    </dgm:pt>
    <dgm:pt modelId="{4A2AC8B8-7240-4DE0-A2FF-B51CDEF26DFE}" type="pres">
      <dgm:prSet presAssocID="{FDA62971-1878-4B49-8A5D-8C499542DBAB}" presName="txOne" presStyleLbl="node0" presStyleIdx="0" presStyleCnt="1">
        <dgm:presLayoutVars>
          <dgm:chPref val="3"/>
        </dgm:presLayoutVars>
      </dgm:prSet>
      <dgm:spPr/>
      <dgm:t>
        <a:bodyPr/>
        <a:lstStyle/>
        <a:p>
          <a:endParaRPr lang="id-ID"/>
        </a:p>
      </dgm:t>
    </dgm:pt>
    <dgm:pt modelId="{773FCD4C-9DAA-45D4-81DF-F088212B5BE4}" type="pres">
      <dgm:prSet presAssocID="{FDA62971-1878-4B49-8A5D-8C499542DBAB}" presName="parTransOne" presStyleCnt="0"/>
      <dgm:spPr/>
    </dgm:pt>
    <dgm:pt modelId="{323A1067-3B13-47E7-BCC1-551EA3EA923B}" type="pres">
      <dgm:prSet presAssocID="{FDA62971-1878-4B49-8A5D-8C499542DBAB}" presName="horzOne" presStyleCnt="0"/>
      <dgm:spPr/>
    </dgm:pt>
    <dgm:pt modelId="{D54D7C6E-C80E-466C-AD00-CD09EE665018}" type="pres">
      <dgm:prSet presAssocID="{B13D2CD1-623B-4CED-A28B-1526314FFDB3}" presName="vertTwo" presStyleCnt="0"/>
      <dgm:spPr/>
    </dgm:pt>
    <dgm:pt modelId="{E86D2F03-B297-4E0A-AA03-0CEDD41B7CEB}" type="pres">
      <dgm:prSet presAssocID="{B13D2CD1-623B-4CED-A28B-1526314FFDB3}" presName="txTwo" presStyleLbl="node2" presStyleIdx="0" presStyleCnt="2" custLinFactNeighborY="-47884">
        <dgm:presLayoutVars>
          <dgm:chPref val="3"/>
        </dgm:presLayoutVars>
      </dgm:prSet>
      <dgm:spPr/>
      <dgm:t>
        <a:bodyPr/>
        <a:lstStyle/>
        <a:p>
          <a:endParaRPr lang="id-ID"/>
        </a:p>
      </dgm:t>
    </dgm:pt>
    <dgm:pt modelId="{6E583DE8-B171-41CD-B2A6-57136FFD2A22}" type="pres">
      <dgm:prSet presAssocID="{B13D2CD1-623B-4CED-A28B-1526314FFDB3}" presName="parTransTwo" presStyleCnt="0"/>
      <dgm:spPr/>
    </dgm:pt>
    <dgm:pt modelId="{7A72679A-B815-4B21-9AFE-2284BCDF3D08}" type="pres">
      <dgm:prSet presAssocID="{B13D2CD1-623B-4CED-A28B-1526314FFDB3}" presName="horzTwo" presStyleCnt="0"/>
      <dgm:spPr/>
    </dgm:pt>
    <dgm:pt modelId="{884A2384-CE57-4CE5-9AB6-BEB6F17E896C}" type="pres">
      <dgm:prSet presAssocID="{99781B3B-EC79-43C6-8486-6C8318124FEB}" presName="vertThree" presStyleCnt="0"/>
      <dgm:spPr/>
    </dgm:pt>
    <dgm:pt modelId="{ABC03D12-B22B-45CB-B484-D18864FAA2BE}" type="pres">
      <dgm:prSet presAssocID="{99781B3B-EC79-43C6-8486-6C8318124FEB}" presName="txThree" presStyleLbl="node3" presStyleIdx="0" presStyleCnt="3" custLinFactY="-556" custLinFactNeighborX="1210" custLinFactNeighborY="-100000">
        <dgm:presLayoutVars>
          <dgm:chPref val="3"/>
        </dgm:presLayoutVars>
      </dgm:prSet>
      <dgm:spPr/>
      <dgm:t>
        <a:bodyPr/>
        <a:lstStyle/>
        <a:p>
          <a:endParaRPr lang="id-ID"/>
        </a:p>
      </dgm:t>
    </dgm:pt>
    <dgm:pt modelId="{A51AA784-6E27-4ADD-8E51-DCA8E2ADD4FF}" type="pres">
      <dgm:prSet presAssocID="{99781B3B-EC79-43C6-8486-6C8318124FEB}" presName="parTransThree" presStyleCnt="0"/>
      <dgm:spPr/>
    </dgm:pt>
    <dgm:pt modelId="{428934A3-CF07-41BE-A035-7F90AD504679}" type="pres">
      <dgm:prSet presAssocID="{99781B3B-EC79-43C6-8486-6C8318124FEB}" presName="horzThree" presStyleCnt="0"/>
      <dgm:spPr/>
    </dgm:pt>
    <dgm:pt modelId="{249F1D14-4BFB-476C-9354-04D3134C64C2}" type="pres">
      <dgm:prSet presAssocID="{3E894AAF-A567-4C42-A6AA-E62996882E24}" presName="vertFour" presStyleCnt="0">
        <dgm:presLayoutVars>
          <dgm:chPref val="3"/>
        </dgm:presLayoutVars>
      </dgm:prSet>
      <dgm:spPr/>
    </dgm:pt>
    <dgm:pt modelId="{F834079B-2EF7-482B-BF71-B75B76F6719D}" type="pres">
      <dgm:prSet presAssocID="{3E894AAF-A567-4C42-A6AA-E62996882E24}" presName="txFour" presStyleLbl="node4" presStyleIdx="0" presStyleCnt="5" custLinFactNeighborY="-11819">
        <dgm:presLayoutVars>
          <dgm:chPref val="3"/>
        </dgm:presLayoutVars>
      </dgm:prSet>
      <dgm:spPr/>
      <dgm:t>
        <a:bodyPr/>
        <a:lstStyle/>
        <a:p>
          <a:endParaRPr lang="id-ID"/>
        </a:p>
      </dgm:t>
    </dgm:pt>
    <dgm:pt modelId="{3F1C5AF4-D469-4E2B-9941-DB10A16C5AA4}" type="pres">
      <dgm:prSet presAssocID="{3E894AAF-A567-4C42-A6AA-E62996882E24}" presName="horzFour" presStyleCnt="0"/>
      <dgm:spPr/>
    </dgm:pt>
    <dgm:pt modelId="{9DBD02D3-40D2-4963-8488-0D09CE45F229}" type="pres">
      <dgm:prSet presAssocID="{4D92F0CF-B936-458A-9871-73C0F2588809}" presName="sibSpaceFour" presStyleCnt="0"/>
      <dgm:spPr/>
    </dgm:pt>
    <dgm:pt modelId="{0206A7EB-06B4-4546-B72B-D398C9AA7A44}" type="pres">
      <dgm:prSet presAssocID="{1C60EA43-50CE-4A62-9CD9-1E9AFB436514}" presName="vertFour" presStyleCnt="0">
        <dgm:presLayoutVars>
          <dgm:chPref val="3"/>
        </dgm:presLayoutVars>
      </dgm:prSet>
      <dgm:spPr/>
    </dgm:pt>
    <dgm:pt modelId="{5779C7A6-1A4A-4D2B-8985-31E74BDFC939}" type="pres">
      <dgm:prSet presAssocID="{1C60EA43-50CE-4A62-9CD9-1E9AFB436514}" presName="txFour" presStyleLbl="node4" presStyleIdx="1" presStyleCnt="5" custLinFactNeighborY="-11819">
        <dgm:presLayoutVars>
          <dgm:chPref val="3"/>
        </dgm:presLayoutVars>
      </dgm:prSet>
      <dgm:spPr/>
      <dgm:t>
        <a:bodyPr/>
        <a:lstStyle/>
        <a:p>
          <a:endParaRPr lang="id-ID"/>
        </a:p>
      </dgm:t>
    </dgm:pt>
    <dgm:pt modelId="{E9FE3D7F-081C-40F6-9BD1-CC6BE6A58897}" type="pres">
      <dgm:prSet presAssocID="{1C60EA43-50CE-4A62-9CD9-1E9AFB436514}" presName="horzFour" presStyleCnt="0"/>
      <dgm:spPr/>
    </dgm:pt>
    <dgm:pt modelId="{A3B71A75-3E4D-4ABB-83EB-2CE9D0037DA9}" type="pres">
      <dgm:prSet presAssocID="{C7409EC3-214D-4CEE-99FA-8521A456D6A0}" presName="sibSpaceThree" presStyleCnt="0"/>
      <dgm:spPr/>
    </dgm:pt>
    <dgm:pt modelId="{CA02A753-FF28-4E89-866F-2BF4C5AFFBB3}" type="pres">
      <dgm:prSet presAssocID="{056E4DFF-92C7-4C24-99F4-0FDE21AD8EEF}" presName="vertThree" presStyleCnt="0"/>
      <dgm:spPr/>
    </dgm:pt>
    <dgm:pt modelId="{2E5CD188-26E3-45BA-BF46-831B3AEA6CB9}" type="pres">
      <dgm:prSet presAssocID="{056E4DFF-92C7-4C24-99F4-0FDE21AD8EEF}" presName="txThree" presStyleLbl="node3" presStyleIdx="1" presStyleCnt="3" custLinFactY="-556" custLinFactNeighborX="1210" custLinFactNeighborY="-100000">
        <dgm:presLayoutVars>
          <dgm:chPref val="3"/>
        </dgm:presLayoutVars>
      </dgm:prSet>
      <dgm:spPr/>
      <dgm:t>
        <a:bodyPr/>
        <a:lstStyle/>
        <a:p>
          <a:endParaRPr lang="id-ID"/>
        </a:p>
      </dgm:t>
    </dgm:pt>
    <dgm:pt modelId="{A83E5E00-DB34-4BDB-B380-CDF81CF78D6F}" type="pres">
      <dgm:prSet presAssocID="{056E4DFF-92C7-4C24-99F4-0FDE21AD8EEF}" presName="parTransThree" presStyleCnt="0"/>
      <dgm:spPr/>
    </dgm:pt>
    <dgm:pt modelId="{1139E308-5925-4A67-BF07-D6218C6E5DE6}" type="pres">
      <dgm:prSet presAssocID="{056E4DFF-92C7-4C24-99F4-0FDE21AD8EEF}" presName="horzThree" presStyleCnt="0"/>
      <dgm:spPr/>
    </dgm:pt>
    <dgm:pt modelId="{DD59CACE-68FE-4D38-8BCC-6FD4CCB103EA}" type="pres">
      <dgm:prSet presAssocID="{70681BF9-CFF4-4481-9D0D-B97BE18C2D99}" presName="vertFour" presStyleCnt="0">
        <dgm:presLayoutVars>
          <dgm:chPref val="3"/>
        </dgm:presLayoutVars>
      </dgm:prSet>
      <dgm:spPr/>
    </dgm:pt>
    <dgm:pt modelId="{0B61D90C-D9FD-4EC0-BA06-515154AE2605}" type="pres">
      <dgm:prSet presAssocID="{70681BF9-CFF4-4481-9D0D-B97BE18C2D99}" presName="txFour" presStyleLbl="node4" presStyleIdx="2" presStyleCnt="5" custLinFactNeighborX="2444" custLinFactNeighborY="-11819">
        <dgm:presLayoutVars>
          <dgm:chPref val="3"/>
        </dgm:presLayoutVars>
      </dgm:prSet>
      <dgm:spPr/>
      <dgm:t>
        <a:bodyPr/>
        <a:lstStyle/>
        <a:p>
          <a:endParaRPr lang="id-ID"/>
        </a:p>
      </dgm:t>
    </dgm:pt>
    <dgm:pt modelId="{2566EEDC-BE78-48AE-B264-7D07E13B8BF2}" type="pres">
      <dgm:prSet presAssocID="{70681BF9-CFF4-4481-9D0D-B97BE18C2D99}" presName="horzFour" presStyleCnt="0"/>
      <dgm:spPr/>
    </dgm:pt>
    <dgm:pt modelId="{048779F2-8DB5-4DA4-AAF2-B707621EA65B}" type="pres">
      <dgm:prSet presAssocID="{5CF73D16-41F3-4C29-A4A8-C292966DC5EB}" presName="sibSpaceFour" presStyleCnt="0"/>
      <dgm:spPr/>
    </dgm:pt>
    <dgm:pt modelId="{C0B78367-0D4C-47A2-8BAB-788DCF1B1710}" type="pres">
      <dgm:prSet presAssocID="{4FA81285-17BB-4597-9CA2-8AFD02E92A74}" presName="vertFour" presStyleCnt="0">
        <dgm:presLayoutVars>
          <dgm:chPref val="3"/>
        </dgm:presLayoutVars>
      </dgm:prSet>
      <dgm:spPr/>
    </dgm:pt>
    <dgm:pt modelId="{B7E95C61-B6FC-4089-AD22-75E6C3A535B0}" type="pres">
      <dgm:prSet presAssocID="{4FA81285-17BB-4597-9CA2-8AFD02E92A74}" presName="txFour" presStyleLbl="node4" presStyleIdx="3" presStyleCnt="5" custScaleX="77001" custLinFactNeighborX="3662" custLinFactNeighborY="-11819">
        <dgm:presLayoutVars>
          <dgm:chPref val="3"/>
        </dgm:presLayoutVars>
      </dgm:prSet>
      <dgm:spPr/>
      <dgm:t>
        <a:bodyPr/>
        <a:lstStyle/>
        <a:p>
          <a:endParaRPr lang="id-ID"/>
        </a:p>
      </dgm:t>
    </dgm:pt>
    <dgm:pt modelId="{48F3A3C8-D908-480C-917F-6206EA3EC00C}" type="pres">
      <dgm:prSet presAssocID="{4FA81285-17BB-4597-9CA2-8AFD02E92A74}" presName="horzFour" presStyleCnt="0"/>
      <dgm:spPr/>
    </dgm:pt>
    <dgm:pt modelId="{20B0370B-011E-4944-BBB1-4C2EE48C795F}" type="pres">
      <dgm:prSet presAssocID="{94837CDC-A890-443A-8124-9E8F009794BA}" presName="sibSpaceTwo" presStyleCnt="0"/>
      <dgm:spPr/>
    </dgm:pt>
    <dgm:pt modelId="{13C2C794-8E87-4CBB-B584-96AEA4F629AF}" type="pres">
      <dgm:prSet presAssocID="{A672D179-D911-4A5C-99E2-763CE475489A}" presName="vertTwo" presStyleCnt="0"/>
      <dgm:spPr/>
    </dgm:pt>
    <dgm:pt modelId="{93A8B88F-9BC0-4C54-AA55-0CFE124C9A04}" type="pres">
      <dgm:prSet presAssocID="{A672D179-D911-4A5C-99E2-763CE475489A}" presName="txTwo" presStyleLbl="node2" presStyleIdx="1" presStyleCnt="2" custLinFactNeighborX="-2752" custLinFactNeighborY="-47884">
        <dgm:presLayoutVars>
          <dgm:chPref val="3"/>
        </dgm:presLayoutVars>
      </dgm:prSet>
      <dgm:spPr/>
      <dgm:t>
        <a:bodyPr/>
        <a:lstStyle/>
        <a:p>
          <a:endParaRPr lang="id-ID"/>
        </a:p>
      </dgm:t>
    </dgm:pt>
    <dgm:pt modelId="{2D422765-0D88-4397-A93B-8B466A848C06}" type="pres">
      <dgm:prSet presAssocID="{A672D179-D911-4A5C-99E2-763CE475489A}" presName="parTransTwo" presStyleCnt="0"/>
      <dgm:spPr/>
    </dgm:pt>
    <dgm:pt modelId="{2C86914A-11DA-430C-8CCE-B44FAF3F8FC0}" type="pres">
      <dgm:prSet presAssocID="{A672D179-D911-4A5C-99E2-763CE475489A}" presName="horzTwo" presStyleCnt="0"/>
      <dgm:spPr/>
    </dgm:pt>
    <dgm:pt modelId="{6FB57D3E-3A51-4A1A-A5BE-F907FDD4CA8D}" type="pres">
      <dgm:prSet presAssocID="{6D1B1CBA-F567-44DE-9F7A-BE3FE8874A41}" presName="vertThree" presStyleCnt="0"/>
      <dgm:spPr/>
    </dgm:pt>
    <dgm:pt modelId="{9B3B5A68-4307-4FA6-AD5D-67AF555EBC9B}" type="pres">
      <dgm:prSet presAssocID="{6D1B1CBA-F567-44DE-9F7A-BE3FE8874A41}" presName="txThree" presStyleLbl="node3" presStyleIdx="2" presStyleCnt="3" custLinFactY="-556" custLinFactNeighborX="-2752" custLinFactNeighborY="-100000">
        <dgm:presLayoutVars>
          <dgm:chPref val="3"/>
        </dgm:presLayoutVars>
      </dgm:prSet>
      <dgm:spPr/>
      <dgm:t>
        <a:bodyPr/>
        <a:lstStyle/>
        <a:p>
          <a:endParaRPr lang="id-ID"/>
        </a:p>
      </dgm:t>
    </dgm:pt>
    <dgm:pt modelId="{945A5EB5-01C7-40EA-8B8C-9A2375FFEC35}" type="pres">
      <dgm:prSet presAssocID="{6D1B1CBA-F567-44DE-9F7A-BE3FE8874A41}" presName="parTransThree" presStyleCnt="0"/>
      <dgm:spPr/>
    </dgm:pt>
    <dgm:pt modelId="{08B833E8-5FB7-4AE2-B25F-98C0B06D1F10}" type="pres">
      <dgm:prSet presAssocID="{6D1B1CBA-F567-44DE-9F7A-BE3FE8874A41}" presName="horzThree" presStyleCnt="0"/>
      <dgm:spPr/>
    </dgm:pt>
    <dgm:pt modelId="{91E805F3-100C-4067-91C0-6F1B754AEB5D}" type="pres">
      <dgm:prSet presAssocID="{D5DC60AF-3975-414C-A9F1-E4ABBD5B69BB}" presName="vertFour" presStyleCnt="0">
        <dgm:presLayoutVars>
          <dgm:chPref val="3"/>
        </dgm:presLayoutVars>
      </dgm:prSet>
      <dgm:spPr/>
    </dgm:pt>
    <dgm:pt modelId="{8D3D616A-2FB8-4CBE-80F1-AA81CB8000FB}" type="pres">
      <dgm:prSet presAssocID="{D5DC60AF-3975-414C-A9F1-E4ABBD5B69BB}" presName="txFour" presStyleLbl="node4" presStyleIdx="4" presStyleCnt="5" custLinFactNeighborY="-11819">
        <dgm:presLayoutVars>
          <dgm:chPref val="3"/>
        </dgm:presLayoutVars>
      </dgm:prSet>
      <dgm:spPr/>
      <dgm:t>
        <a:bodyPr/>
        <a:lstStyle/>
        <a:p>
          <a:endParaRPr lang="id-ID"/>
        </a:p>
      </dgm:t>
    </dgm:pt>
    <dgm:pt modelId="{3F833D15-A2E9-41E9-ADDB-E5411D82BD2F}" type="pres">
      <dgm:prSet presAssocID="{D5DC60AF-3975-414C-A9F1-E4ABBD5B69BB}" presName="horzFour" presStyleCnt="0"/>
      <dgm:spPr/>
    </dgm:pt>
  </dgm:ptLst>
  <dgm:cxnLst>
    <dgm:cxn modelId="{96476C5D-985C-411B-9A52-43981E3A8C5D}" srcId="{FDA62971-1878-4B49-8A5D-8C499542DBAB}" destId="{A672D179-D911-4A5C-99E2-763CE475489A}" srcOrd="1" destOrd="0" parTransId="{0A555A9A-9E4C-4760-8B03-BD303FBC1F61}" sibTransId="{CB2B06D3-0BEA-4590-BA7E-070F22063363}"/>
    <dgm:cxn modelId="{902EB001-D5F3-4924-8BA9-C99048629C97}" type="presOf" srcId="{FDA62971-1878-4B49-8A5D-8C499542DBAB}" destId="{4A2AC8B8-7240-4DE0-A2FF-B51CDEF26DFE}" srcOrd="0" destOrd="0" presId="urn:microsoft.com/office/officeart/2005/8/layout/hierarchy4"/>
    <dgm:cxn modelId="{39B5B70C-5BF7-44A9-9603-5B8012E19376}" type="presOf" srcId="{056E4DFF-92C7-4C24-99F4-0FDE21AD8EEF}" destId="{2E5CD188-26E3-45BA-BF46-831B3AEA6CB9}" srcOrd="0" destOrd="0" presId="urn:microsoft.com/office/officeart/2005/8/layout/hierarchy4"/>
    <dgm:cxn modelId="{36126E51-2465-427E-A99C-73EC7EF94A01}" srcId="{FDA62971-1878-4B49-8A5D-8C499542DBAB}" destId="{B13D2CD1-623B-4CED-A28B-1526314FFDB3}" srcOrd="0" destOrd="0" parTransId="{D3333E4B-76D8-4980-9E36-F6575613B88B}" sibTransId="{94837CDC-A890-443A-8124-9E8F009794BA}"/>
    <dgm:cxn modelId="{19EBE625-D2CB-4CE7-A8AE-8C7CD3B56A89}" type="presOf" srcId="{D5DC60AF-3975-414C-A9F1-E4ABBD5B69BB}" destId="{8D3D616A-2FB8-4CBE-80F1-AA81CB8000FB}" srcOrd="0" destOrd="0" presId="urn:microsoft.com/office/officeart/2005/8/layout/hierarchy4"/>
    <dgm:cxn modelId="{2B0F22FA-8F29-4C71-B550-FA5BEF133BB1}" type="presOf" srcId="{B13D2CD1-623B-4CED-A28B-1526314FFDB3}" destId="{E86D2F03-B297-4E0A-AA03-0CEDD41B7CEB}" srcOrd="0" destOrd="0" presId="urn:microsoft.com/office/officeart/2005/8/layout/hierarchy4"/>
    <dgm:cxn modelId="{085CAD86-29B3-4892-9638-1F754D2300FE}" srcId="{056E4DFF-92C7-4C24-99F4-0FDE21AD8EEF}" destId="{4FA81285-17BB-4597-9CA2-8AFD02E92A74}" srcOrd="1" destOrd="0" parTransId="{D406E35F-B072-49D4-A4E9-77D260694A0E}" sibTransId="{C5D57B6E-E69C-4FD1-8C40-ADFA2BB81DEC}"/>
    <dgm:cxn modelId="{6F4509CB-776D-41CF-8130-CDFA0D0CA3F6}" srcId="{503997FF-236B-4DAD-AB72-56062606AB7B}" destId="{FDA62971-1878-4B49-8A5D-8C499542DBAB}" srcOrd="0" destOrd="0" parTransId="{2743F956-BA2F-46FA-8083-6F012986F00D}" sibTransId="{9D0BCF83-EA39-489D-8D71-46D1CEDD2ACE}"/>
    <dgm:cxn modelId="{E2AE934F-941A-4A69-8461-B601B9D983C9}" type="presOf" srcId="{503997FF-236B-4DAD-AB72-56062606AB7B}" destId="{60FA6925-F902-4E01-B935-A389DC81446B}" srcOrd="0" destOrd="0" presId="urn:microsoft.com/office/officeart/2005/8/layout/hierarchy4"/>
    <dgm:cxn modelId="{E9C1E98C-5C55-4BFF-9C8F-8F7B95D6F1D6}" type="presOf" srcId="{6D1B1CBA-F567-44DE-9F7A-BE3FE8874A41}" destId="{9B3B5A68-4307-4FA6-AD5D-67AF555EBC9B}" srcOrd="0" destOrd="0" presId="urn:microsoft.com/office/officeart/2005/8/layout/hierarchy4"/>
    <dgm:cxn modelId="{0806AC0B-0F17-49CD-AFAA-486A6149E302}" type="presOf" srcId="{4FA81285-17BB-4597-9CA2-8AFD02E92A74}" destId="{B7E95C61-B6FC-4089-AD22-75E6C3A535B0}" srcOrd="0" destOrd="0" presId="urn:microsoft.com/office/officeart/2005/8/layout/hierarchy4"/>
    <dgm:cxn modelId="{EF7540E6-B32E-49F6-827C-C706A3EF0606}" srcId="{99781B3B-EC79-43C6-8486-6C8318124FEB}" destId="{1C60EA43-50CE-4A62-9CD9-1E9AFB436514}" srcOrd="1" destOrd="0" parTransId="{FB43AE65-1E74-4EE7-A803-2BE7545C8DD8}" sibTransId="{1AA66052-5C99-4F84-9D9F-C81E34D5AEA6}"/>
    <dgm:cxn modelId="{8FC8E638-2568-4C7D-8D8C-701671258118}" srcId="{A672D179-D911-4A5C-99E2-763CE475489A}" destId="{6D1B1CBA-F567-44DE-9F7A-BE3FE8874A41}" srcOrd="0" destOrd="0" parTransId="{2E5F45C2-8592-4148-83C0-0BACEEEFCB0D}" sibTransId="{FA648E64-7575-461B-97A3-B718A872D864}"/>
    <dgm:cxn modelId="{1BD4AC66-7E5A-49EE-A572-052BC07F16A8}" type="presOf" srcId="{A672D179-D911-4A5C-99E2-763CE475489A}" destId="{93A8B88F-9BC0-4C54-AA55-0CFE124C9A04}" srcOrd="0" destOrd="0" presId="urn:microsoft.com/office/officeart/2005/8/layout/hierarchy4"/>
    <dgm:cxn modelId="{5611E37E-BFE1-415B-8893-DC4BAD64C3C9}" type="presOf" srcId="{1C60EA43-50CE-4A62-9CD9-1E9AFB436514}" destId="{5779C7A6-1A4A-4D2B-8985-31E74BDFC939}" srcOrd="0" destOrd="0" presId="urn:microsoft.com/office/officeart/2005/8/layout/hierarchy4"/>
    <dgm:cxn modelId="{C1BAD195-AD86-4508-9775-5D613E3CA4C5}" srcId="{99781B3B-EC79-43C6-8486-6C8318124FEB}" destId="{3E894AAF-A567-4C42-A6AA-E62996882E24}" srcOrd="0" destOrd="0" parTransId="{782E1303-E816-418C-9648-851B0B7E2C05}" sibTransId="{4D92F0CF-B936-458A-9871-73C0F2588809}"/>
    <dgm:cxn modelId="{2B9F22DD-E297-4C29-B9B2-EF5306CF526D}" srcId="{056E4DFF-92C7-4C24-99F4-0FDE21AD8EEF}" destId="{70681BF9-CFF4-4481-9D0D-B97BE18C2D99}" srcOrd="0" destOrd="0" parTransId="{A5DB679A-C870-4F72-BB8B-D7F4C157BFD6}" sibTransId="{5CF73D16-41F3-4C29-A4A8-C292966DC5EB}"/>
    <dgm:cxn modelId="{BF0CA33A-439C-45FE-AA24-B84911516BE0}" srcId="{B13D2CD1-623B-4CED-A28B-1526314FFDB3}" destId="{99781B3B-EC79-43C6-8486-6C8318124FEB}" srcOrd="0" destOrd="0" parTransId="{68DE191A-8966-4054-99CC-B7628FD2D329}" sibTransId="{C7409EC3-214D-4CEE-99FA-8521A456D6A0}"/>
    <dgm:cxn modelId="{58C18DD4-AA86-4586-9562-74D594E2CFC5}" type="presOf" srcId="{70681BF9-CFF4-4481-9D0D-B97BE18C2D99}" destId="{0B61D90C-D9FD-4EC0-BA06-515154AE2605}" srcOrd="0" destOrd="0" presId="urn:microsoft.com/office/officeart/2005/8/layout/hierarchy4"/>
    <dgm:cxn modelId="{0A11F7CF-90A3-4049-9BD4-90A67C964072}" srcId="{6D1B1CBA-F567-44DE-9F7A-BE3FE8874A41}" destId="{D5DC60AF-3975-414C-A9F1-E4ABBD5B69BB}" srcOrd="0" destOrd="0" parTransId="{5DD3F914-3323-494F-B769-3F50A4B29FB0}" sibTransId="{1108B530-1551-4DFF-AB31-942FC60BEFAC}"/>
    <dgm:cxn modelId="{6AFB73A7-06E0-41C8-A860-A637231F69B6}" type="presOf" srcId="{3E894AAF-A567-4C42-A6AA-E62996882E24}" destId="{F834079B-2EF7-482B-BF71-B75B76F6719D}" srcOrd="0" destOrd="0" presId="urn:microsoft.com/office/officeart/2005/8/layout/hierarchy4"/>
    <dgm:cxn modelId="{018EAB0A-83A6-44CB-8585-7C76CDD80BD9}" srcId="{B13D2CD1-623B-4CED-A28B-1526314FFDB3}" destId="{056E4DFF-92C7-4C24-99F4-0FDE21AD8EEF}" srcOrd="1" destOrd="0" parTransId="{AEC29A46-CDFF-4543-8ADC-5D3C82226AE4}" sibTransId="{190A65E2-A4BB-425E-96D6-3335C6036980}"/>
    <dgm:cxn modelId="{9CB8A01B-7E47-4083-B043-2024B9A12C8A}" type="presOf" srcId="{99781B3B-EC79-43C6-8486-6C8318124FEB}" destId="{ABC03D12-B22B-45CB-B484-D18864FAA2BE}" srcOrd="0" destOrd="0" presId="urn:microsoft.com/office/officeart/2005/8/layout/hierarchy4"/>
    <dgm:cxn modelId="{7511F82F-74DE-449F-AC5B-EE4EC160643F}" type="presParOf" srcId="{60FA6925-F902-4E01-B935-A389DC81446B}" destId="{3F093578-C088-45E6-9DA1-0F8BDF7580C9}" srcOrd="0" destOrd="0" presId="urn:microsoft.com/office/officeart/2005/8/layout/hierarchy4"/>
    <dgm:cxn modelId="{2514709E-4B0D-43BB-B3C6-B07C70C03612}" type="presParOf" srcId="{3F093578-C088-45E6-9DA1-0F8BDF7580C9}" destId="{4A2AC8B8-7240-4DE0-A2FF-B51CDEF26DFE}" srcOrd="0" destOrd="0" presId="urn:microsoft.com/office/officeart/2005/8/layout/hierarchy4"/>
    <dgm:cxn modelId="{D37744AF-9580-439C-A63C-D254FD15A079}" type="presParOf" srcId="{3F093578-C088-45E6-9DA1-0F8BDF7580C9}" destId="{773FCD4C-9DAA-45D4-81DF-F088212B5BE4}" srcOrd="1" destOrd="0" presId="urn:microsoft.com/office/officeart/2005/8/layout/hierarchy4"/>
    <dgm:cxn modelId="{2297527F-7F50-4F25-9193-5CCED02C89E8}" type="presParOf" srcId="{3F093578-C088-45E6-9DA1-0F8BDF7580C9}" destId="{323A1067-3B13-47E7-BCC1-551EA3EA923B}" srcOrd="2" destOrd="0" presId="urn:microsoft.com/office/officeart/2005/8/layout/hierarchy4"/>
    <dgm:cxn modelId="{0718C2F1-479C-4718-974B-1AC3E1B5F2D8}" type="presParOf" srcId="{323A1067-3B13-47E7-BCC1-551EA3EA923B}" destId="{D54D7C6E-C80E-466C-AD00-CD09EE665018}" srcOrd="0" destOrd="0" presId="urn:microsoft.com/office/officeart/2005/8/layout/hierarchy4"/>
    <dgm:cxn modelId="{4F92C093-9888-4F60-B1E0-AC06A6FB967D}" type="presParOf" srcId="{D54D7C6E-C80E-466C-AD00-CD09EE665018}" destId="{E86D2F03-B297-4E0A-AA03-0CEDD41B7CEB}" srcOrd="0" destOrd="0" presId="urn:microsoft.com/office/officeart/2005/8/layout/hierarchy4"/>
    <dgm:cxn modelId="{0C6CC64B-9BF7-4A9E-BF22-CA12878BB509}" type="presParOf" srcId="{D54D7C6E-C80E-466C-AD00-CD09EE665018}" destId="{6E583DE8-B171-41CD-B2A6-57136FFD2A22}" srcOrd="1" destOrd="0" presId="urn:microsoft.com/office/officeart/2005/8/layout/hierarchy4"/>
    <dgm:cxn modelId="{3286BEC8-2E51-474E-8DD9-487A5D04F956}" type="presParOf" srcId="{D54D7C6E-C80E-466C-AD00-CD09EE665018}" destId="{7A72679A-B815-4B21-9AFE-2284BCDF3D08}" srcOrd="2" destOrd="0" presId="urn:microsoft.com/office/officeart/2005/8/layout/hierarchy4"/>
    <dgm:cxn modelId="{E1D06B3D-42E3-4858-A1BA-4FC05E94FC02}" type="presParOf" srcId="{7A72679A-B815-4B21-9AFE-2284BCDF3D08}" destId="{884A2384-CE57-4CE5-9AB6-BEB6F17E896C}" srcOrd="0" destOrd="0" presId="urn:microsoft.com/office/officeart/2005/8/layout/hierarchy4"/>
    <dgm:cxn modelId="{85749004-9E0A-4712-B6B6-550C74FD5568}" type="presParOf" srcId="{884A2384-CE57-4CE5-9AB6-BEB6F17E896C}" destId="{ABC03D12-B22B-45CB-B484-D18864FAA2BE}" srcOrd="0" destOrd="0" presId="urn:microsoft.com/office/officeart/2005/8/layout/hierarchy4"/>
    <dgm:cxn modelId="{0392FF1D-5F51-4EF5-B8B4-E50AD260EDA6}" type="presParOf" srcId="{884A2384-CE57-4CE5-9AB6-BEB6F17E896C}" destId="{A51AA784-6E27-4ADD-8E51-DCA8E2ADD4FF}" srcOrd="1" destOrd="0" presId="urn:microsoft.com/office/officeart/2005/8/layout/hierarchy4"/>
    <dgm:cxn modelId="{A98602BB-4F78-4309-868C-B0C9BA7F23FC}" type="presParOf" srcId="{884A2384-CE57-4CE5-9AB6-BEB6F17E896C}" destId="{428934A3-CF07-41BE-A035-7F90AD504679}" srcOrd="2" destOrd="0" presId="urn:microsoft.com/office/officeart/2005/8/layout/hierarchy4"/>
    <dgm:cxn modelId="{8E1172AD-DE89-4BE7-B471-C583CF766E72}" type="presParOf" srcId="{428934A3-CF07-41BE-A035-7F90AD504679}" destId="{249F1D14-4BFB-476C-9354-04D3134C64C2}" srcOrd="0" destOrd="0" presId="urn:microsoft.com/office/officeart/2005/8/layout/hierarchy4"/>
    <dgm:cxn modelId="{7BE99735-C748-4178-BAF9-A5C2F1219B8F}" type="presParOf" srcId="{249F1D14-4BFB-476C-9354-04D3134C64C2}" destId="{F834079B-2EF7-482B-BF71-B75B76F6719D}" srcOrd="0" destOrd="0" presId="urn:microsoft.com/office/officeart/2005/8/layout/hierarchy4"/>
    <dgm:cxn modelId="{A450ADA3-D3ED-4852-BA2F-1C270651E78F}" type="presParOf" srcId="{249F1D14-4BFB-476C-9354-04D3134C64C2}" destId="{3F1C5AF4-D469-4E2B-9941-DB10A16C5AA4}" srcOrd="1" destOrd="0" presId="urn:microsoft.com/office/officeart/2005/8/layout/hierarchy4"/>
    <dgm:cxn modelId="{821C6ED2-430D-42F6-9328-75F949817A25}" type="presParOf" srcId="{428934A3-CF07-41BE-A035-7F90AD504679}" destId="{9DBD02D3-40D2-4963-8488-0D09CE45F229}" srcOrd="1" destOrd="0" presId="urn:microsoft.com/office/officeart/2005/8/layout/hierarchy4"/>
    <dgm:cxn modelId="{A0DB36B2-F75B-465F-97CF-66F85D0C16D0}" type="presParOf" srcId="{428934A3-CF07-41BE-A035-7F90AD504679}" destId="{0206A7EB-06B4-4546-B72B-D398C9AA7A44}" srcOrd="2" destOrd="0" presId="urn:microsoft.com/office/officeart/2005/8/layout/hierarchy4"/>
    <dgm:cxn modelId="{FDD6FDF2-2530-43D2-8EBB-540EA2C53FED}" type="presParOf" srcId="{0206A7EB-06B4-4546-B72B-D398C9AA7A44}" destId="{5779C7A6-1A4A-4D2B-8985-31E74BDFC939}" srcOrd="0" destOrd="0" presId="urn:microsoft.com/office/officeart/2005/8/layout/hierarchy4"/>
    <dgm:cxn modelId="{767505A7-7373-4126-948D-08FB3BA5E294}" type="presParOf" srcId="{0206A7EB-06B4-4546-B72B-D398C9AA7A44}" destId="{E9FE3D7F-081C-40F6-9BD1-CC6BE6A58897}" srcOrd="1" destOrd="0" presId="urn:microsoft.com/office/officeart/2005/8/layout/hierarchy4"/>
    <dgm:cxn modelId="{C3757442-EB21-4DA2-B222-B2E4129BB596}" type="presParOf" srcId="{7A72679A-B815-4B21-9AFE-2284BCDF3D08}" destId="{A3B71A75-3E4D-4ABB-83EB-2CE9D0037DA9}" srcOrd="1" destOrd="0" presId="urn:microsoft.com/office/officeart/2005/8/layout/hierarchy4"/>
    <dgm:cxn modelId="{7B2EB4BE-BC84-4448-975A-813E45AE0AAC}" type="presParOf" srcId="{7A72679A-B815-4B21-9AFE-2284BCDF3D08}" destId="{CA02A753-FF28-4E89-866F-2BF4C5AFFBB3}" srcOrd="2" destOrd="0" presId="urn:microsoft.com/office/officeart/2005/8/layout/hierarchy4"/>
    <dgm:cxn modelId="{3593792B-76E3-465B-8025-715A8A9490F0}" type="presParOf" srcId="{CA02A753-FF28-4E89-866F-2BF4C5AFFBB3}" destId="{2E5CD188-26E3-45BA-BF46-831B3AEA6CB9}" srcOrd="0" destOrd="0" presId="urn:microsoft.com/office/officeart/2005/8/layout/hierarchy4"/>
    <dgm:cxn modelId="{ECAEBA4B-31F7-4FBA-9794-35D8ECE0113E}" type="presParOf" srcId="{CA02A753-FF28-4E89-866F-2BF4C5AFFBB3}" destId="{A83E5E00-DB34-4BDB-B380-CDF81CF78D6F}" srcOrd="1" destOrd="0" presId="urn:microsoft.com/office/officeart/2005/8/layout/hierarchy4"/>
    <dgm:cxn modelId="{08596CFD-A98C-45DB-B858-C20DBCE3EFDD}" type="presParOf" srcId="{CA02A753-FF28-4E89-866F-2BF4C5AFFBB3}" destId="{1139E308-5925-4A67-BF07-D6218C6E5DE6}" srcOrd="2" destOrd="0" presId="urn:microsoft.com/office/officeart/2005/8/layout/hierarchy4"/>
    <dgm:cxn modelId="{98B6A43D-F8E9-4F51-8762-C7102960AA47}" type="presParOf" srcId="{1139E308-5925-4A67-BF07-D6218C6E5DE6}" destId="{DD59CACE-68FE-4D38-8BCC-6FD4CCB103EA}" srcOrd="0" destOrd="0" presId="urn:microsoft.com/office/officeart/2005/8/layout/hierarchy4"/>
    <dgm:cxn modelId="{8C0BB6F2-15CF-4ED7-B9C1-0B8EC64EA903}" type="presParOf" srcId="{DD59CACE-68FE-4D38-8BCC-6FD4CCB103EA}" destId="{0B61D90C-D9FD-4EC0-BA06-515154AE2605}" srcOrd="0" destOrd="0" presId="urn:microsoft.com/office/officeart/2005/8/layout/hierarchy4"/>
    <dgm:cxn modelId="{032FD972-A61A-4A68-9AD8-235455FAB9BF}" type="presParOf" srcId="{DD59CACE-68FE-4D38-8BCC-6FD4CCB103EA}" destId="{2566EEDC-BE78-48AE-B264-7D07E13B8BF2}" srcOrd="1" destOrd="0" presId="urn:microsoft.com/office/officeart/2005/8/layout/hierarchy4"/>
    <dgm:cxn modelId="{75F08097-B8FE-4DCE-A411-F57536C3D952}" type="presParOf" srcId="{1139E308-5925-4A67-BF07-D6218C6E5DE6}" destId="{048779F2-8DB5-4DA4-AAF2-B707621EA65B}" srcOrd="1" destOrd="0" presId="urn:microsoft.com/office/officeart/2005/8/layout/hierarchy4"/>
    <dgm:cxn modelId="{EA389FAC-2F5D-4A1D-B6EB-D408F452204C}" type="presParOf" srcId="{1139E308-5925-4A67-BF07-D6218C6E5DE6}" destId="{C0B78367-0D4C-47A2-8BAB-788DCF1B1710}" srcOrd="2" destOrd="0" presId="urn:microsoft.com/office/officeart/2005/8/layout/hierarchy4"/>
    <dgm:cxn modelId="{09D658D7-4801-4BB4-A488-952E5006F9FC}" type="presParOf" srcId="{C0B78367-0D4C-47A2-8BAB-788DCF1B1710}" destId="{B7E95C61-B6FC-4089-AD22-75E6C3A535B0}" srcOrd="0" destOrd="0" presId="urn:microsoft.com/office/officeart/2005/8/layout/hierarchy4"/>
    <dgm:cxn modelId="{1655FA88-BBED-4BC2-AAAB-361C10404E5D}" type="presParOf" srcId="{C0B78367-0D4C-47A2-8BAB-788DCF1B1710}" destId="{48F3A3C8-D908-480C-917F-6206EA3EC00C}" srcOrd="1" destOrd="0" presId="urn:microsoft.com/office/officeart/2005/8/layout/hierarchy4"/>
    <dgm:cxn modelId="{11BEE7A7-E4BF-4E8C-978A-1FF614EDA414}" type="presParOf" srcId="{323A1067-3B13-47E7-BCC1-551EA3EA923B}" destId="{20B0370B-011E-4944-BBB1-4C2EE48C795F}" srcOrd="1" destOrd="0" presId="urn:microsoft.com/office/officeart/2005/8/layout/hierarchy4"/>
    <dgm:cxn modelId="{C60971E1-5125-4B6C-8A1F-76310B0BA8CD}" type="presParOf" srcId="{323A1067-3B13-47E7-BCC1-551EA3EA923B}" destId="{13C2C794-8E87-4CBB-B584-96AEA4F629AF}" srcOrd="2" destOrd="0" presId="urn:microsoft.com/office/officeart/2005/8/layout/hierarchy4"/>
    <dgm:cxn modelId="{335B9520-7E0F-4348-9BF9-344E984BBF8A}" type="presParOf" srcId="{13C2C794-8E87-4CBB-B584-96AEA4F629AF}" destId="{93A8B88F-9BC0-4C54-AA55-0CFE124C9A04}" srcOrd="0" destOrd="0" presId="urn:microsoft.com/office/officeart/2005/8/layout/hierarchy4"/>
    <dgm:cxn modelId="{AE0BADA1-F11E-4D0D-9A60-38C8E300E203}" type="presParOf" srcId="{13C2C794-8E87-4CBB-B584-96AEA4F629AF}" destId="{2D422765-0D88-4397-A93B-8B466A848C06}" srcOrd="1" destOrd="0" presId="urn:microsoft.com/office/officeart/2005/8/layout/hierarchy4"/>
    <dgm:cxn modelId="{25F98CDA-F157-47FC-8E67-DA5229FBA84D}" type="presParOf" srcId="{13C2C794-8E87-4CBB-B584-96AEA4F629AF}" destId="{2C86914A-11DA-430C-8CCE-B44FAF3F8FC0}" srcOrd="2" destOrd="0" presId="urn:microsoft.com/office/officeart/2005/8/layout/hierarchy4"/>
    <dgm:cxn modelId="{161CAF72-3BC3-48F4-B5F5-9AB09B7CC0A5}" type="presParOf" srcId="{2C86914A-11DA-430C-8CCE-B44FAF3F8FC0}" destId="{6FB57D3E-3A51-4A1A-A5BE-F907FDD4CA8D}" srcOrd="0" destOrd="0" presId="urn:microsoft.com/office/officeart/2005/8/layout/hierarchy4"/>
    <dgm:cxn modelId="{6D84BE45-19C5-4B00-B681-02C0D2914224}" type="presParOf" srcId="{6FB57D3E-3A51-4A1A-A5BE-F907FDD4CA8D}" destId="{9B3B5A68-4307-4FA6-AD5D-67AF555EBC9B}" srcOrd="0" destOrd="0" presId="urn:microsoft.com/office/officeart/2005/8/layout/hierarchy4"/>
    <dgm:cxn modelId="{DC63E384-7644-48C4-BC5C-5FC3FEC6ABEA}" type="presParOf" srcId="{6FB57D3E-3A51-4A1A-A5BE-F907FDD4CA8D}" destId="{945A5EB5-01C7-40EA-8B8C-9A2375FFEC35}" srcOrd="1" destOrd="0" presId="urn:microsoft.com/office/officeart/2005/8/layout/hierarchy4"/>
    <dgm:cxn modelId="{89B78FA2-5A1A-4AAB-A62D-3CD430301EF7}" type="presParOf" srcId="{6FB57D3E-3A51-4A1A-A5BE-F907FDD4CA8D}" destId="{08B833E8-5FB7-4AE2-B25F-98C0B06D1F10}" srcOrd="2" destOrd="0" presId="urn:microsoft.com/office/officeart/2005/8/layout/hierarchy4"/>
    <dgm:cxn modelId="{2D900B41-C0A5-497C-9104-EBD7C9E61FE6}" type="presParOf" srcId="{08B833E8-5FB7-4AE2-B25F-98C0B06D1F10}" destId="{91E805F3-100C-4067-91C0-6F1B754AEB5D}" srcOrd="0" destOrd="0" presId="urn:microsoft.com/office/officeart/2005/8/layout/hierarchy4"/>
    <dgm:cxn modelId="{5920A72E-E996-4361-BE5C-A9CB92C401F4}" type="presParOf" srcId="{91E805F3-100C-4067-91C0-6F1B754AEB5D}" destId="{8D3D616A-2FB8-4CBE-80F1-AA81CB8000FB}" srcOrd="0" destOrd="0" presId="urn:microsoft.com/office/officeart/2005/8/layout/hierarchy4"/>
    <dgm:cxn modelId="{78DA06E3-8588-4AE4-953F-28C083D992A3}" type="presParOf" srcId="{91E805F3-100C-4067-91C0-6F1B754AEB5D}" destId="{3F833D15-A2E9-41E9-ADDB-E5411D82BD2F}" srcOrd="1" destOrd="0" presId="urn:microsoft.com/office/officeart/2005/8/layout/hierarchy4"/>
  </dgm:cxnLst>
  <dgm:bg>
    <a:solidFill>
      <a:schemeClr val="accent3">
        <a:lumMod val="40000"/>
        <a:lumOff val="60000"/>
      </a:schemeClr>
    </a:solidFill>
  </dgm:bg>
  <dgm:whole/>
</dgm:dataModel>
</file>

<file path=ppt/diagrams/data2.xml><?xml version="1.0" encoding="utf-8"?>
<dgm:dataModel xmlns:dgm="http://schemas.openxmlformats.org/drawingml/2006/diagram" xmlns:a="http://schemas.openxmlformats.org/drawingml/2006/main">
  <dgm:ptLst>
    <dgm:pt modelId="{814E3E80-F0B4-4F7F-9B61-53D7BACAC882}"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id-ID"/>
        </a:p>
      </dgm:t>
    </dgm:pt>
    <dgm:pt modelId="{DB4C2BB1-E681-4F96-B131-8B69168FA97C}">
      <dgm:prSet phldrT="[Text]" custT="1"/>
      <dgm:spPr/>
      <dgm:t>
        <a:bodyPr/>
        <a:lstStyle/>
        <a:p>
          <a:r>
            <a:rPr lang="id-ID" sz="1200" dirty="0"/>
            <a:t>DOKUMEN TRANSAKSI</a:t>
          </a:r>
        </a:p>
      </dgm:t>
    </dgm:pt>
    <dgm:pt modelId="{9F9EE75C-74E2-4CC8-8E83-C2ED46A45777}" type="parTrans" cxnId="{3AC4DEAC-66A7-4FB5-92F5-6A2EA5B59910}">
      <dgm:prSet/>
      <dgm:spPr/>
      <dgm:t>
        <a:bodyPr/>
        <a:lstStyle/>
        <a:p>
          <a:endParaRPr lang="id-ID"/>
        </a:p>
      </dgm:t>
    </dgm:pt>
    <dgm:pt modelId="{7FDBB784-DC04-41D7-95E5-7B3FDF2BD776}" type="sibTrans" cxnId="{3AC4DEAC-66A7-4FB5-92F5-6A2EA5B59910}">
      <dgm:prSet/>
      <dgm:spPr/>
      <dgm:t>
        <a:bodyPr/>
        <a:lstStyle/>
        <a:p>
          <a:endParaRPr lang="id-ID"/>
        </a:p>
      </dgm:t>
    </dgm:pt>
    <dgm:pt modelId="{52F49F13-1D0A-486E-8CC9-B2FCC6BCE54D}">
      <dgm:prSet phldrT="[Text]" custT="1"/>
      <dgm:spPr/>
      <dgm:t>
        <a:bodyPr/>
        <a:lstStyle/>
        <a:p>
          <a:r>
            <a:rPr lang="id-ID" sz="900" dirty="0"/>
            <a:t>LAPORAN</a:t>
          </a:r>
        </a:p>
      </dgm:t>
    </dgm:pt>
    <dgm:pt modelId="{5E98B798-D6E7-4605-B2FB-F971C3354B32}" type="parTrans" cxnId="{ED2518C2-F955-47CA-AFBC-460527E21B42}">
      <dgm:prSet/>
      <dgm:spPr/>
      <dgm:t>
        <a:bodyPr/>
        <a:lstStyle/>
        <a:p>
          <a:endParaRPr lang="id-ID"/>
        </a:p>
      </dgm:t>
    </dgm:pt>
    <dgm:pt modelId="{BF377321-7D62-4D76-8688-541EDC0E42D4}" type="sibTrans" cxnId="{ED2518C2-F955-47CA-AFBC-460527E21B42}">
      <dgm:prSet/>
      <dgm:spPr/>
      <dgm:t>
        <a:bodyPr/>
        <a:lstStyle/>
        <a:p>
          <a:endParaRPr lang="id-ID"/>
        </a:p>
      </dgm:t>
    </dgm:pt>
    <dgm:pt modelId="{926FFA8B-961E-4D64-8B86-EF88BC8944E7}">
      <dgm:prSet phldrT="[Text]" custT="1"/>
      <dgm:spPr/>
      <dgm:t>
        <a:bodyPr/>
        <a:lstStyle/>
        <a:p>
          <a:r>
            <a:rPr lang="id-ID" sz="1400" dirty="0"/>
            <a:t>ADK</a:t>
          </a:r>
        </a:p>
      </dgm:t>
    </dgm:pt>
    <dgm:pt modelId="{CF3161CA-0996-480B-9B96-CC87D1CE1ED7}" type="parTrans" cxnId="{BF60C3B2-C43E-4869-98DE-1428D44A2235}">
      <dgm:prSet/>
      <dgm:spPr/>
      <dgm:t>
        <a:bodyPr/>
        <a:lstStyle/>
        <a:p>
          <a:endParaRPr lang="id-ID"/>
        </a:p>
      </dgm:t>
    </dgm:pt>
    <dgm:pt modelId="{0CBE2411-B397-4289-AF51-0C2BC6419F03}" type="sibTrans" cxnId="{BF60C3B2-C43E-4869-98DE-1428D44A2235}">
      <dgm:prSet/>
      <dgm:spPr/>
      <dgm:t>
        <a:bodyPr/>
        <a:lstStyle/>
        <a:p>
          <a:endParaRPr lang="id-ID"/>
        </a:p>
      </dgm:t>
    </dgm:pt>
    <dgm:pt modelId="{B9162E17-301E-4BF9-8378-7D61D86A4E7C}">
      <dgm:prSet phldrT="[Text]" phldr="1" custT="1"/>
      <dgm:spPr/>
      <dgm:t>
        <a:bodyPr/>
        <a:lstStyle/>
        <a:p>
          <a:endParaRPr lang="id-ID" sz="200" dirty="0"/>
        </a:p>
      </dgm:t>
    </dgm:pt>
    <dgm:pt modelId="{55ABA866-DB23-4087-B98F-389E0C8BFE4B}" type="sibTrans" cxnId="{4FC188EF-355A-40DE-88A9-2920863709E5}">
      <dgm:prSet/>
      <dgm:spPr/>
      <dgm:t>
        <a:bodyPr/>
        <a:lstStyle/>
        <a:p>
          <a:endParaRPr lang="id-ID"/>
        </a:p>
      </dgm:t>
    </dgm:pt>
    <dgm:pt modelId="{72181847-F1B5-4462-811D-E381620FE21B}" type="parTrans" cxnId="{4FC188EF-355A-40DE-88A9-2920863709E5}">
      <dgm:prSet/>
      <dgm:spPr/>
      <dgm:t>
        <a:bodyPr/>
        <a:lstStyle/>
        <a:p>
          <a:endParaRPr lang="id-ID"/>
        </a:p>
      </dgm:t>
    </dgm:pt>
    <dgm:pt modelId="{E187B839-4A09-47A2-9C87-F3604835D20E}" type="pres">
      <dgm:prSet presAssocID="{814E3E80-F0B4-4F7F-9B61-53D7BACAC882}" presName="Name0" presStyleCnt="0">
        <dgm:presLayoutVars>
          <dgm:chMax val="4"/>
          <dgm:resizeHandles val="exact"/>
        </dgm:presLayoutVars>
      </dgm:prSet>
      <dgm:spPr/>
      <dgm:t>
        <a:bodyPr/>
        <a:lstStyle/>
        <a:p>
          <a:endParaRPr lang="id-ID"/>
        </a:p>
      </dgm:t>
    </dgm:pt>
    <dgm:pt modelId="{AFA152F1-E498-4F44-8D80-A61BAB96919E}" type="pres">
      <dgm:prSet presAssocID="{814E3E80-F0B4-4F7F-9B61-53D7BACAC882}" presName="ellipse" presStyleLbl="trBgShp" presStyleIdx="0" presStyleCnt="1" custScaleX="116796" custScaleY="162869" custLinFactNeighborX="1570" custLinFactNeighborY="-35620"/>
      <dgm:spPr/>
    </dgm:pt>
    <dgm:pt modelId="{46681F72-506A-4EB0-8298-DD02355F4156}" type="pres">
      <dgm:prSet presAssocID="{814E3E80-F0B4-4F7F-9B61-53D7BACAC882}" presName="arrow1" presStyleLbl="fgShp" presStyleIdx="0" presStyleCnt="1" custLinFactY="17236" custLinFactNeighborX="2844" custLinFactNeighborY="100000">
        <dgm:style>
          <a:lnRef idx="3">
            <a:schemeClr val="lt1"/>
          </a:lnRef>
          <a:fillRef idx="1">
            <a:schemeClr val="accent3"/>
          </a:fillRef>
          <a:effectRef idx="1">
            <a:schemeClr val="accent3"/>
          </a:effectRef>
          <a:fontRef idx="minor">
            <a:schemeClr val="lt1"/>
          </a:fontRef>
        </dgm:style>
      </dgm:prSet>
      <dgm:spPr/>
    </dgm:pt>
    <dgm:pt modelId="{D9A9E8DB-01A9-47C5-A2CF-3011131C6F72}" type="pres">
      <dgm:prSet presAssocID="{814E3E80-F0B4-4F7F-9B61-53D7BACAC882}" presName="rectangle" presStyleLbl="revTx" presStyleIdx="0" presStyleCnt="1" custFlipVert="1" custScaleX="2289" custScaleY="14449" custLinFactNeighborX="834" custLinFactNeighborY="41247">
        <dgm:presLayoutVars>
          <dgm:bulletEnabled val="1"/>
        </dgm:presLayoutVars>
      </dgm:prSet>
      <dgm:spPr/>
      <dgm:t>
        <a:bodyPr/>
        <a:lstStyle/>
        <a:p>
          <a:endParaRPr lang="id-ID"/>
        </a:p>
      </dgm:t>
    </dgm:pt>
    <dgm:pt modelId="{54972FC2-B066-4DFB-9DDC-261A0558AB11}" type="pres">
      <dgm:prSet presAssocID="{52F49F13-1D0A-486E-8CC9-B2FCC6BCE54D}" presName="item1" presStyleLbl="node1" presStyleIdx="0" presStyleCnt="3" custScaleX="111750" custScaleY="129914" custLinFactNeighborX="6826" custLinFactNeighborY="29745">
        <dgm:presLayoutVars>
          <dgm:bulletEnabled val="1"/>
        </dgm:presLayoutVars>
      </dgm:prSet>
      <dgm:spPr/>
      <dgm:t>
        <a:bodyPr/>
        <a:lstStyle/>
        <a:p>
          <a:endParaRPr lang="id-ID"/>
        </a:p>
      </dgm:t>
    </dgm:pt>
    <dgm:pt modelId="{44E208FF-3A24-4280-B7F6-757BA98A2978}" type="pres">
      <dgm:prSet presAssocID="{926FFA8B-961E-4D64-8B86-EF88BC8944E7}" presName="item2" presStyleLbl="node1" presStyleIdx="1" presStyleCnt="3" custScaleX="123862" custScaleY="147282" custLinFactNeighborX="-2000" custLinFactNeighborY="-12965">
        <dgm:presLayoutVars>
          <dgm:bulletEnabled val="1"/>
        </dgm:presLayoutVars>
      </dgm:prSet>
      <dgm:spPr/>
      <dgm:t>
        <a:bodyPr/>
        <a:lstStyle/>
        <a:p>
          <a:endParaRPr lang="id-ID"/>
        </a:p>
      </dgm:t>
    </dgm:pt>
    <dgm:pt modelId="{680C7736-A305-4CC8-9105-47BA042D7C5B}" type="pres">
      <dgm:prSet presAssocID="{B9162E17-301E-4BF9-8378-7D61D86A4E7C}" presName="item3" presStyleLbl="node1" presStyleIdx="2" presStyleCnt="3" custScaleX="149454" custScaleY="157168" custLinFactNeighborX="36744" custLinFactNeighborY="-25029">
        <dgm:presLayoutVars>
          <dgm:bulletEnabled val="1"/>
        </dgm:presLayoutVars>
      </dgm:prSet>
      <dgm:spPr/>
      <dgm:t>
        <a:bodyPr/>
        <a:lstStyle/>
        <a:p>
          <a:endParaRPr lang="id-ID"/>
        </a:p>
      </dgm:t>
    </dgm:pt>
    <dgm:pt modelId="{934BBACC-61B0-4700-B525-B642ADA51291}" type="pres">
      <dgm:prSet presAssocID="{814E3E80-F0B4-4F7F-9B61-53D7BACAC882}" presName="funnel" presStyleLbl="trAlignAcc1" presStyleIdx="0" presStyleCnt="1" custScaleX="113819" custScaleY="140106" custLinFactNeighborX="1105" custLinFactNeighborY="-4834"/>
      <dgm:spPr/>
    </dgm:pt>
  </dgm:ptLst>
  <dgm:cxnLst>
    <dgm:cxn modelId="{3AC4DEAC-66A7-4FB5-92F5-6A2EA5B59910}" srcId="{814E3E80-F0B4-4F7F-9B61-53D7BACAC882}" destId="{DB4C2BB1-E681-4F96-B131-8B69168FA97C}" srcOrd="0" destOrd="0" parTransId="{9F9EE75C-74E2-4CC8-8E83-C2ED46A45777}" sibTransId="{7FDBB784-DC04-41D7-95E5-7B3FDF2BD776}"/>
    <dgm:cxn modelId="{1183967E-FF87-4C5F-AD67-389B28B51C28}" type="presOf" srcId="{926FFA8B-961E-4D64-8B86-EF88BC8944E7}" destId="{54972FC2-B066-4DFB-9DDC-261A0558AB11}" srcOrd="0" destOrd="0" presId="urn:microsoft.com/office/officeart/2005/8/layout/funnel1"/>
    <dgm:cxn modelId="{ED2518C2-F955-47CA-AFBC-460527E21B42}" srcId="{814E3E80-F0B4-4F7F-9B61-53D7BACAC882}" destId="{52F49F13-1D0A-486E-8CC9-B2FCC6BCE54D}" srcOrd="1" destOrd="0" parTransId="{5E98B798-D6E7-4605-B2FB-F971C3354B32}" sibTransId="{BF377321-7D62-4D76-8688-541EDC0E42D4}"/>
    <dgm:cxn modelId="{4FC188EF-355A-40DE-88A9-2920863709E5}" srcId="{814E3E80-F0B4-4F7F-9B61-53D7BACAC882}" destId="{B9162E17-301E-4BF9-8378-7D61D86A4E7C}" srcOrd="3" destOrd="0" parTransId="{72181847-F1B5-4462-811D-E381620FE21B}" sibTransId="{55ABA866-DB23-4087-B98F-389E0C8BFE4B}"/>
    <dgm:cxn modelId="{DF32D29D-EAF6-4253-B6CE-B00AFB72E150}" type="presOf" srcId="{814E3E80-F0B4-4F7F-9B61-53D7BACAC882}" destId="{E187B839-4A09-47A2-9C87-F3604835D20E}" srcOrd="0" destOrd="0" presId="urn:microsoft.com/office/officeart/2005/8/layout/funnel1"/>
    <dgm:cxn modelId="{DAC642C6-C2F4-4622-B9AA-CF9C65B309D5}" type="presOf" srcId="{DB4C2BB1-E681-4F96-B131-8B69168FA97C}" destId="{680C7736-A305-4CC8-9105-47BA042D7C5B}" srcOrd="0" destOrd="0" presId="urn:microsoft.com/office/officeart/2005/8/layout/funnel1"/>
    <dgm:cxn modelId="{3CD1D657-BF5E-4A44-8E2A-DECF78B18368}" type="presOf" srcId="{52F49F13-1D0A-486E-8CC9-B2FCC6BCE54D}" destId="{44E208FF-3A24-4280-B7F6-757BA98A2978}" srcOrd="0" destOrd="0" presId="urn:microsoft.com/office/officeart/2005/8/layout/funnel1"/>
    <dgm:cxn modelId="{7ECB9812-695C-41F3-970A-6EE52E53586C}" type="presOf" srcId="{B9162E17-301E-4BF9-8378-7D61D86A4E7C}" destId="{D9A9E8DB-01A9-47C5-A2CF-3011131C6F72}" srcOrd="0" destOrd="0" presId="urn:microsoft.com/office/officeart/2005/8/layout/funnel1"/>
    <dgm:cxn modelId="{BF60C3B2-C43E-4869-98DE-1428D44A2235}" srcId="{814E3E80-F0B4-4F7F-9B61-53D7BACAC882}" destId="{926FFA8B-961E-4D64-8B86-EF88BC8944E7}" srcOrd="2" destOrd="0" parTransId="{CF3161CA-0996-480B-9B96-CC87D1CE1ED7}" sibTransId="{0CBE2411-B397-4289-AF51-0C2BC6419F03}"/>
    <dgm:cxn modelId="{88119AD7-983E-4AAA-ADE3-1DA8D65A43BC}" type="presParOf" srcId="{E187B839-4A09-47A2-9C87-F3604835D20E}" destId="{AFA152F1-E498-4F44-8D80-A61BAB96919E}" srcOrd="0" destOrd="0" presId="urn:microsoft.com/office/officeart/2005/8/layout/funnel1"/>
    <dgm:cxn modelId="{64CC113B-B70D-4188-A01D-3BCE68D2FF12}" type="presParOf" srcId="{E187B839-4A09-47A2-9C87-F3604835D20E}" destId="{46681F72-506A-4EB0-8298-DD02355F4156}" srcOrd="1" destOrd="0" presId="urn:microsoft.com/office/officeart/2005/8/layout/funnel1"/>
    <dgm:cxn modelId="{277F3A6C-592E-4455-89D8-A4612741BF00}" type="presParOf" srcId="{E187B839-4A09-47A2-9C87-F3604835D20E}" destId="{D9A9E8DB-01A9-47C5-A2CF-3011131C6F72}" srcOrd="2" destOrd="0" presId="urn:microsoft.com/office/officeart/2005/8/layout/funnel1"/>
    <dgm:cxn modelId="{449512F0-88AF-4718-97CC-7C63A935BF2D}" type="presParOf" srcId="{E187B839-4A09-47A2-9C87-F3604835D20E}" destId="{54972FC2-B066-4DFB-9DDC-261A0558AB11}" srcOrd="3" destOrd="0" presId="urn:microsoft.com/office/officeart/2005/8/layout/funnel1"/>
    <dgm:cxn modelId="{9C47BF73-BB4C-421E-9EBD-124289B3843C}" type="presParOf" srcId="{E187B839-4A09-47A2-9C87-F3604835D20E}" destId="{44E208FF-3A24-4280-B7F6-757BA98A2978}" srcOrd="4" destOrd="0" presId="urn:microsoft.com/office/officeart/2005/8/layout/funnel1"/>
    <dgm:cxn modelId="{6DB042C9-1B12-487B-975B-1FB19ADAC13A}" type="presParOf" srcId="{E187B839-4A09-47A2-9C87-F3604835D20E}" destId="{680C7736-A305-4CC8-9105-47BA042D7C5B}" srcOrd="5" destOrd="0" presId="urn:microsoft.com/office/officeart/2005/8/layout/funnel1"/>
    <dgm:cxn modelId="{F1643AC2-C493-4201-9B7B-F30BB830629E}" type="presParOf" srcId="{E187B839-4A09-47A2-9C87-F3604835D20E}" destId="{934BBACC-61B0-4700-B525-B642ADA51291}"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65F45-4EFC-428A-A7D9-9BFC55EF4E19}" type="datetimeFigureOut">
              <a:rPr lang="id-ID" smtClean="0"/>
              <a:pPr/>
              <a:t>28/06/2019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160FC-7938-4391-B33F-F51C333AAD81}" type="slidenum">
              <a:rPr lang="id-ID" smtClean="0"/>
              <a:pPr/>
              <a:t>‹#›</a:t>
            </a:fld>
            <a:endParaRPr lang="id-ID"/>
          </a:p>
        </p:txBody>
      </p:sp>
    </p:spTree>
    <p:extLst>
      <p:ext uri="{BB962C8B-B14F-4D97-AF65-F5344CB8AC3E}">
        <p14:creationId xmlns="" xmlns:p14="http://schemas.microsoft.com/office/powerpoint/2010/main" val="34766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42FB0-3FC3-4507-93EC-94EA0A53B0DF}"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44154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dirty="0"/>
          </a:p>
        </p:txBody>
      </p:sp>
      <p:sp>
        <p:nvSpPr>
          <p:cNvPr id="84996" name="Slide Number Placeholder 3"/>
          <p:cNvSpPr txBox="1">
            <a:spLocks noGrp="1"/>
          </p:cNvSpPr>
          <p:nvPr/>
        </p:nvSpPr>
        <p:spPr bwMode="auto">
          <a:xfrm>
            <a:off x="3884612" y="8685218"/>
            <a:ext cx="2971801" cy="457200"/>
          </a:xfrm>
          <a:prstGeom prst="rect">
            <a:avLst/>
          </a:prstGeom>
          <a:noFill/>
          <a:ln w="9525">
            <a:noFill/>
            <a:miter lim="800000"/>
            <a:headEnd/>
            <a:tailEnd/>
          </a:ln>
        </p:spPr>
        <p:txBody>
          <a:bodyPr lIns="93287" tIns="46644" rIns="93287" bIns="46644" anchor="b"/>
          <a:lstStyle/>
          <a:p>
            <a:pPr algn="r"/>
            <a:fld id="{0D744AF3-80DD-4F02-8734-7E8567B6C1CF}" type="slidenum">
              <a:rPr lang="id-ID" sz="1200">
                <a:latin typeface="Calibri" pitchFamily="34" charset="0"/>
              </a:rPr>
              <a:pPr algn="r"/>
              <a:t>33</a:t>
            </a:fld>
            <a:endParaRPr lang="id-ID" sz="1200">
              <a:latin typeface="Calibri" pitchFamily="34" charset="0"/>
            </a:endParaRPr>
          </a:p>
        </p:txBody>
      </p:sp>
    </p:spTree>
    <p:extLst>
      <p:ext uri="{BB962C8B-B14F-4D97-AF65-F5344CB8AC3E}">
        <p14:creationId xmlns="" xmlns:p14="http://schemas.microsoft.com/office/powerpoint/2010/main" val="237162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id-ID"/>
          </a:p>
        </p:txBody>
      </p:sp>
    </p:spTree>
    <p:extLst>
      <p:ext uri="{BB962C8B-B14F-4D97-AF65-F5344CB8AC3E}">
        <p14:creationId xmlns="" xmlns:p14="http://schemas.microsoft.com/office/powerpoint/2010/main" val="260460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63779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86640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d-ID"/>
              <a:t>Masa manfaat &gt; 1 thn, digunakan operasional, berwujud, dpt dinilai, kecuali yg rusak berat/usang</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2E7553-D145-4C22-9D43-89149971025A}" type="slidenum">
              <a:rPr lang="en-US" smtClean="0">
                <a:latin typeface="Arial" pitchFamily="34" charset="0"/>
                <a:ea typeface="굴림" pitchFamily="34" charset="-127"/>
              </a:rPr>
              <a:pPr/>
              <a:t>37</a:t>
            </a:fld>
            <a:endParaRPr lang="en-US">
              <a:latin typeface="Arial" pitchFamily="34" charset="0"/>
              <a:ea typeface="굴림" pitchFamily="34" charset="-127"/>
            </a:endParaRPr>
          </a:p>
        </p:txBody>
      </p:sp>
    </p:spTree>
    <p:extLst>
      <p:ext uri="{BB962C8B-B14F-4D97-AF65-F5344CB8AC3E}">
        <p14:creationId xmlns="" xmlns:p14="http://schemas.microsoft.com/office/powerpoint/2010/main" val="341983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7005">
              <a:defRPr>
                <a:solidFill>
                  <a:schemeClr val="tx1"/>
                </a:solidFill>
                <a:latin typeface="Calibri" pitchFamily="34" charset="0"/>
              </a:defRPr>
            </a:lvl1pPr>
            <a:lvl2pPr marL="727554" indent="-279829" defTabSz="897005">
              <a:defRPr>
                <a:solidFill>
                  <a:schemeClr val="tx1"/>
                </a:solidFill>
                <a:latin typeface="Calibri" pitchFamily="34" charset="0"/>
              </a:defRPr>
            </a:lvl2pPr>
            <a:lvl3pPr marL="1119312" indent="-223863" defTabSz="897005">
              <a:defRPr>
                <a:solidFill>
                  <a:schemeClr val="tx1"/>
                </a:solidFill>
                <a:latin typeface="Calibri" pitchFamily="34" charset="0"/>
              </a:defRPr>
            </a:lvl3pPr>
            <a:lvl4pPr marL="1567038" indent="-223863" defTabSz="897005">
              <a:defRPr>
                <a:solidFill>
                  <a:schemeClr val="tx1"/>
                </a:solidFill>
                <a:latin typeface="Calibri" pitchFamily="34" charset="0"/>
              </a:defRPr>
            </a:lvl4pPr>
            <a:lvl5pPr marL="2014764" indent="-223863" defTabSz="897005">
              <a:defRPr>
                <a:solidFill>
                  <a:schemeClr val="tx1"/>
                </a:solidFill>
                <a:latin typeface="Calibri" pitchFamily="34" charset="0"/>
              </a:defRPr>
            </a:lvl5pPr>
            <a:lvl6pPr marL="2462488" indent="-223863" defTabSz="897005" fontAlgn="base">
              <a:spcBef>
                <a:spcPct val="0"/>
              </a:spcBef>
              <a:spcAft>
                <a:spcPct val="0"/>
              </a:spcAft>
              <a:defRPr>
                <a:solidFill>
                  <a:schemeClr val="tx1"/>
                </a:solidFill>
                <a:latin typeface="Calibri" pitchFamily="34" charset="0"/>
              </a:defRPr>
            </a:lvl6pPr>
            <a:lvl7pPr marL="2910212" indent="-223863" defTabSz="897005" fontAlgn="base">
              <a:spcBef>
                <a:spcPct val="0"/>
              </a:spcBef>
              <a:spcAft>
                <a:spcPct val="0"/>
              </a:spcAft>
              <a:defRPr>
                <a:solidFill>
                  <a:schemeClr val="tx1"/>
                </a:solidFill>
                <a:latin typeface="Calibri" pitchFamily="34" charset="0"/>
              </a:defRPr>
            </a:lvl7pPr>
            <a:lvl8pPr marL="3357938" indent="-223863" defTabSz="897005" fontAlgn="base">
              <a:spcBef>
                <a:spcPct val="0"/>
              </a:spcBef>
              <a:spcAft>
                <a:spcPct val="0"/>
              </a:spcAft>
              <a:defRPr>
                <a:solidFill>
                  <a:schemeClr val="tx1"/>
                </a:solidFill>
                <a:latin typeface="Calibri" pitchFamily="34" charset="0"/>
              </a:defRPr>
            </a:lvl8pPr>
            <a:lvl9pPr marL="3805662" indent="-223863" defTabSz="897005" fontAlgn="base">
              <a:spcBef>
                <a:spcPct val="0"/>
              </a:spcBef>
              <a:spcAft>
                <a:spcPct val="0"/>
              </a:spcAft>
              <a:defRPr>
                <a:solidFill>
                  <a:schemeClr val="tx1"/>
                </a:solidFill>
                <a:latin typeface="Calibri" pitchFamily="34" charset="0"/>
              </a:defRPr>
            </a:lvl9pPr>
          </a:lstStyle>
          <a:p>
            <a:pPr marL="0" marR="0" lvl="0" indent="0" algn="r" defTabSz="897005" rtl="0" eaLnBrk="1" fontAlgn="base" latinLnBrk="0" hangingPunct="1">
              <a:lnSpc>
                <a:spcPct val="100000"/>
              </a:lnSpc>
              <a:spcBef>
                <a:spcPct val="0"/>
              </a:spcBef>
              <a:spcAft>
                <a:spcPct val="0"/>
              </a:spcAft>
              <a:buClrTx/>
              <a:buSzTx/>
              <a:buFontTx/>
              <a:buNone/>
              <a:tabLst/>
              <a:defRPr/>
            </a:pPr>
            <a:fld id="{797E6444-09C9-4893-B1BB-3993B36DAC5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897005"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5059" name="Rectangle 2"/>
          <p:cNvSpPr>
            <a:spLocks noGrp="1" noRot="1" noChangeAspect="1" noChangeArrowheads="1" noTextEdit="1"/>
          </p:cNvSpPr>
          <p:nvPr>
            <p:ph type="sldImg"/>
          </p:nvPr>
        </p:nvSpPr>
        <p:spPr bwMode="auto">
          <a:xfrm>
            <a:off x="92075" y="744538"/>
            <a:ext cx="6615113" cy="3721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a:p>
        </p:txBody>
      </p:sp>
    </p:spTree>
    <p:extLst>
      <p:ext uri="{BB962C8B-B14F-4D97-AF65-F5344CB8AC3E}">
        <p14:creationId xmlns="" xmlns:p14="http://schemas.microsoft.com/office/powerpoint/2010/main" val="216585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C7137-73D0-43D8-86AB-26919C41E2E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96514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C7137-73D0-43D8-86AB-26919C41E2E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24708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C7137-73D0-43D8-86AB-26919C41E2E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8790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6DE4AF5-7C8F-4005-92F6-335E41E3C3CE}" type="slidenum">
              <a:rPr lang="en-US" smtClean="0"/>
              <a:pPr/>
              <a:t>28</a:t>
            </a:fld>
            <a:endParaRPr lang="en-US"/>
          </a:p>
        </p:txBody>
      </p:sp>
    </p:spTree>
    <p:extLst>
      <p:ext uri="{BB962C8B-B14F-4D97-AF65-F5344CB8AC3E}">
        <p14:creationId xmlns="" xmlns:p14="http://schemas.microsoft.com/office/powerpoint/2010/main" val="386047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E7D15-8A32-4B68-901A-826835C927F6}" type="slidenum">
              <a:rPr lang="id-ID"/>
              <a:pPr fontAlgn="base">
                <a:spcBef>
                  <a:spcPct val="0"/>
                </a:spcBef>
                <a:spcAft>
                  <a:spcPct val="0"/>
                </a:spcAft>
                <a:defRPr/>
              </a:pPr>
              <a:t>29</a:t>
            </a:fld>
            <a:endParaRPr lang="id-ID"/>
          </a:p>
        </p:txBody>
      </p:sp>
    </p:spTree>
    <p:extLst>
      <p:ext uri="{BB962C8B-B14F-4D97-AF65-F5344CB8AC3E}">
        <p14:creationId xmlns="" xmlns:p14="http://schemas.microsoft.com/office/powerpoint/2010/main" val="337053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6BD1E-5C71-49A5-B5CC-C5EF22A28C06}" type="slidenum">
              <a:rPr lang="id-ID"/>
              <a:pPr fontAlgn="base">
                <a:spcBef>
                  <a:spcPct val="0"/>
                </a:spcBef>
                <a:spcAft>
                  <a:spcPct val="0"/>
                </a:spcAft>
                <a:defRPr/>
              </a:pPr>
              <a:t>30</a:t>
            </a:fld>
            <a:endParaRPr lang="id-ID"/>
          </a:p>
        </p:txBody>
      </p:sp>
    </p:spTree>
    <p:extLst>
      <p:ext uri="{BB962C8B-B14F-4D97-AF65-F5344CB8AC3E}">
        <p14:creationId xmlns="" xmlns:p14="http://schemas.microsoft.com/office/powerpoint/2010/main" val="74400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ABD51-AC99-44E3-B86F-D1CB92D9D2C9}" type="slidenum">
              <a:rPr lang="id-ID"/>
              <a:pPr fontAlgn="base">
                <a:spcBef>
                  <a:spcPct val="0"/>
                </a:spcBef>
                <a:spcAft>
                  <a:spcPct val="0"/>
                </a:spcAft>
                <a:defRPr/>
              </a:pPr>
              <a:t>31</a:t>
            </a:fld>
            <a:endParaRPr lang="id-ID"/>
          </a:p>
        </p:txBody>
      </p:sp>
    </p:spTree>
    <p:extLst>
      <p:ext uri="{BB962C8B-B14F-4D97-AF65-F5344CB8AC3E}">
        <p14:creationId xmlns="" xmlns:p14="http://schemas.microsoft.com/office/powerpoint/2010/main" val="69944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84175" y="685800"/>
            <a:ext cx="6091238" cy="3427413"/>
          </a:xfrm>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83972" name="Slide Number Placeholder 3"/>
          <p:cNvSpPr txBox="1">
            <a:spLocks noGrp="1"/>
          </p:cNvSpPr>
          <p:nvPr/>
        </p:nvSpPr>
        <p:spPr bwMode="auto">
          <a:xfrm>
            <a:off x="3884612" y="8685218"/>
            <a:ext cx="2971801" cy="457200"/>
          </a:xfrm>
          <a:prstGeom prst="rect">
            <a:avLst/>
          </a:prstGeom>
          <a:noFill/>
          <a:ln w="9525">
            <a:noFill/>
            <a:miter lim="800000"/>
            <a:headEnd/>
            <a:tailEnd/>
          </a:ln>
        </p:spPr>
        <p:txBody>
          <a:bodyPr lIns="93287" tIns="46644" rIns="93287" bIns="46644" anchor="b"/>
          <a:lstStyle/>
          <a:p>
            <a:pPr algn="r"/>
            <a:fld id="{567037E5-CB1C-4D59-BD78-3D66F450E6B3}" type="slidenum">
              <a:rPr lang="id-ID" sz="1200">
                <a:latin typeface="Calibri" pitchFamily="34" charset="0"/>
              </a:rPr>
              <a:pPr algn="r"/>
              <a:t>32</a:t>
            </a:fld>
            <a:endParaRPr lang="id-ID" sz="1200">
              <a:latin typeface="Calibri" pitchFamily="34" charset="0"/>
            </a:endParaRPr>
          </a:p>
        </p:txBody>
      </p:sp>
    </p:spTree>
    <p:extLst>
      <p:ext uri="{BB962C8B-B14F-4D97-AF65-F5344CB8AC3E}">
        <p14:creationId xmlns="" xmlns:p14="http://schemas.microsoft.com/office/powerpoint/2010/main" val="66203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C197FBF1-8CAA-41CA-8E34-CC2258F58901}" type="datetime1">
              <a:rPr lang="id-ID" smtClean="0"/>
              <a:pPr/>
              <a:t>28/06/2019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86099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DD9C512-1821-4084-B7EC-6B1D9AD13618}" type="datetime1">
              <a:rPr lang="id-ID" smtClean="0"/>
              <a:pPr/>
              <a:t>28/06/2019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75522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FCE7593-F72A-4456-9C30-CE9D3263D4F8}" type="datetime1">
              <a:rPr lang="id-ID" smtClean="0"/>
              <a:pPr/>
              <a:t>28/06/2019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335660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4"/>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fld id="{E4A57900-80F0-4E04-A599-0EC2B99F4C43}" type="datetime1">
              <a:rPr lang="id-ID" smtClean="0"/>
              <a:pPr>
                <a:defRPr/>
              </a:pPr>
              <a:t>28/06/2019</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24F6191-9683-4B59-A256-982D579A416D}" type="slidenum">
              <a:rPr lang="en-US"/>
              <a:pPr>
                <a:defRPr/>
              </a:pPr>
              <a:t>‹#›</a:t>
            </a:fld>
            <a:endParaRPr lang="en-US"/>
          </a:p>
        </p:txBody>
      </p:sp>
    </p:spTree>
    <p:extLst>
      <p:ext uri="{BB962C8B-B14F-4D97-AF65-F5344CB8AC3E}">
        <p14:creationId xmlns="" xmlns:p14="http://schemas.microsoft.com/office/powerpoint/2010/main" val="220125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7F67CA61-68CF-48A1-B177-548018E75150}" type="datetime1">
              <a:rPr lang="id-ID" smtClean="0">
                <a:solidFill>
                  <a:prstClr val="black">
                    <a:tint val="75000"/>
                  </a:prstClr>
                </a:solidFill>
              </a:rPr>
              <a:pPr/>
              <a:t>28/06/2019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136350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EEB16B9-1DE8-4706-8E67-C57E6CE6A42F}" type="datetime1">
              <a:rPr lang="id-ID" smtClean="0">
                <a:solidFill>
                  <a:prstClr val="black">
                    <a:tint val="75000"/>
                  </a:prstClr>
                </a:solidFill>
              </a:rPr>
              <a:pPr/>
              <a:t>28/06/2019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46641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A0685-A970-4CFE-B227-344536CF0337}" type="datetime1">
              <a:rPr lang="id-ID" smtClean="0">
                <a:solidFill>
                  <a:prstClr val="black">
                    <a:tint val="75000"/>
                  </a:prstClr>
                </a:solidFill>
              </a:rPr>
              <a:pPr/>
              <a:t>28/06/2019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280124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20F6A775-809A-4EF8-8216-29DD02D66EE5}" type="datetime1">
              <a:rPr lang="id-ID" smtClean="0">
                <a:solidFill>
                  <a:prstClr val="black">
                    <a:tint val="75000"/>
                  </a:prstClr>
                </a:solidFill>
              </a:rPr>
              <a:pPr/>
              <a:t>28/06/2019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277364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3D79875B-24AB-4D89-ACDF-EE4A50983DA8}" type="datetime1">
              <a:rPr lang="id-ID" smtClean="0">
                <a:solidFill>
                  <a:prstClr val="black">
                    <a:tint val="75000"/>
                  </a:prstClr>
                </a:solidFill>
              </a:rPr>
              <a:pPr/>
              <a:t>28/06/2019</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3285807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C8047D58-A9CD-47A3-8623-02380892D98C}" type="datetime1">
              <a:rPr lang="id-ID" smtClean="0">
                <a:solidFill>
                  <a:prstClr val="black">
                    <a:tint val="75000"/>
                  </a:prstClr>
                </a:solidFill>
              </a:rPr>
              <a:pPr/>
              <a:t>28/06/2019</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3536681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5C81B-64EB-4A3F-93A0-F60E9DFF33B3}" type="datetime1">
              <a:rPr lang="id-ID" smtClean="0">
                <a:solidFill>
                  <a:prstClr val="black">
                    <a:tint val="75000"/>
                  </a:prstClr>
                </a:solidFill>
              </a:rPr>
              <a:pPr/>
              <a:t>28/06/2019</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144191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810B61D-3087-4C96-9B17-E6CEA382E3AB}" type="datetime1">
              <a:rPr lang="id-ID" smtClean="0"/>
              <a:pPr/>
              <a:t>28/06/2019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307440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96FE27-EC6E-4073-90C8-0C71975B8F58}" type="datetime1">
              <a:rPr lang="id-ID" smtClean="0">
                <a:solidFill>
                  <a:prstClr val="black">
                    <a:tint val="75000"/>
                  </a:prstClr>
                </a:solidFill>
              </a:rPr>
              <a:pPr/>
              <a:t>28/06/2019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3837274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F3D9A-3B2F-4B09-A49C-C08B33E8A7C1}" type="datetime1">
              <a:rPr lang="id-ID" smtClean="0">
                <a:solidFill>
                  <a:prstClr val="black">
                    <a:tint val="75000"/>
                  </a:prstClr>
                </a:solidFill>
              </a:rPr>
              <a:pPr/>
              <a:t>28/06/2019</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128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A05D238-57DF-4441-995F-F49F95F31BC8}" type="datetime1">
              <a:rPr lang="id-ID" smtClean="0">
                <a:solidFill>
                  <a:prstClr val="black">
                    <a:tint val="75000"/>
                  </a:prstClr>
                </a:solidFill>
              </a:rPr>
              <a:pPr/>
              <a:t>28/06/2019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68779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0232AB6-1E34-4CDF-8814-B61168E58734}" type="datetime1">
              <a:rPr lang="id-ID" smtClean="0">
                <a:solidFill>
                  <a:prstClr val="black">
                    <a:tint val="75000"/>
                  </a:prstClr>
                </a:solidFill>
              </a:rPr>
              <a:pPr/>
              <a:t>28/06/2019</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1694906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12F73-2C50-4CC7-9CEE-389B5C68F9F5}" type="datetime1">
              <a:rPr lang="id-ID" smtClean="0">
                <a:solidFill>
                  <a:prstClr val="black">
                    <a:tint val="75000"/>
                  </a:prstClr>
                </a:solidFill>
              </a:rPr>
              <a:pPr/>
              <a:t>28/06/2019</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grpSp>
        <p:nvGrpSpPr>
          <p:cNvPr id="5" name="Group 4"/>
          <p:cNvGrpSpPr/>
          <p:nvPr userDrawn="1"/>
        </p:nvGrpSpPr>
        <p:grpSpPr>
          <a:xfrm>
            <a:off x="0" y="6321959"/>
            <a:ext cx="12192000" cy="550567"/>
            <a:chOff x="0" y="6307434"/>
            <a:chExt cx="12192000" cy="550566"/>
          </a:xfrm>
        </p:grpSpPr>
        <p:grpSp>
          <p:nvGrpSpPr>
            <p:cNvPr id="6" name="Group 5"/>
            <p:cNvGrpSpPr/>
            <p:nvPr/>
          </p:nvGrpSpPr>
          <p:grpSpPr>
            <a:xfrm>
              <a:off x="0" y="6307434"/>
              <a:ext cx="11228268" cy="550566"/>
              <a:chOff x="0" y="6307434"/>
              <a:chExt cx="11228268" cy="550566"/>
            </a:xfrm>
          </p:grpSpPr>
          <p:sp>
            <p:nvSpPr>
              <p:cNvPr id="8" name="Rectangle 7"/>
              <p:cNvSpPr/>
              <p:nvPr/>
            </p:nvSpPr>
            <p:spPr>
              <a:xfrm>
                <a:off x="0" y="6308282"/>
                <a:ext cx="814648" cy="54864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9" name="Rectangle 5"/>
              <p:cNvSpPr/>
              <p:nvPr/>
            </p:nvSpPr>
            <p:spPr>
              <a:xfrm>
                <a:off x="1561457" y="6307434"/>
                <a:ext cx="9666811" cy="549488"/>
              </a:xfrm>
              <a:custGeom>
                <a:avLst/>
                <a:gdLst>
                  <a:gd name="connsiteX0" fmla="*/ 0 w 9438236"/>
                  <a:gd name="connsiteY0" fmla="*/ 0 h 548640"/>
                  <a:gd name="connsiteX1" fmla="*/ 9438236 w 9438236"/>
                  <a:gd name="connsiteY1" fmla="*/ 0 h 548640"/>
                  <a:gd name="connsiteX2" fmla="*/ 9438236 w 9438236"/>
                  <a:gd name="connsiteY2" fmla="*/ 548640 h 548640"/>
                  <a:gd name="connsiteX3" fmla="*/ 0 w 9438236"/>
                  <a:gd name="connsiteY3" fmla="*/ 548640 h 548640"/>
                  <a:gd name="connsiteX4" fmla="*/ 0 w 9438236"/>
                  <a:gd name="connsiteY4" fmla="*/ 0 h 548640"/>
                  <a:gd name="connsiteX0" fmla="*/ 0 w 9438236"/>
                  <a:gd name="connsiteY0" fmla="*/ 0 h 548640"/>
                  <a:gd name="connsiteX1" fmla="*/ 9170447 w 9438236"/>
                  <a:gd name="connsiteY1" fmla="*/ 3265 h 548640"/>
                  <a:gd name="connsiteX2" fmla="*/ 9438236 w 9438236"/>
                  <a:gd name="connsiteY2" fmla="*/ 548640 h 548640"/>
                  <a:gd name="connsiteX3" fmla="*/ 0 w 9438236"/>
                  <a:gd name="connsiteY3" fmla="*/ 548640 h 548640"/>
                  <a:gd name="connsiteX4" fmla="*/ 0 w 9438236"/>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236" h="548640">
                    <a:moveTo>
                      <a:pt x="0" y="0"/>
                    </a:moveTo>
                    <a:lnTo>
                      <a:pt x="9170447" y="3265"/>
                    </a:lnTo>
                    <a:lnTo>
                      <a:pt x="9438236" y="548640"/>
                    </a:lnTo>
                    <a:lnTo>
                      <a:pt x="0" y="548640"/>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10" name="Isosceles Triangle 9"/>
              <p:cNvSpPr/>
              <p:nvPr/>
            </p:nvSpPr>
            <p:spPr>
              <a:xfrm rot="16200000">
                <a:off x="435285" y="6478637"/>
                <a:ext cx="549720" cy="209006"/>
              </a:xfrm>
              <a:prstGeom prst="triangl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11" name="Isosceles Triangle 10"/>
              <p:cNvSpPr/>
              <p:nvPr/>
            </p:nvSpPr>
            <p:spPr>
              <a:xfrm rot="5400000">
                <a:off x="1391100" y="6478637"/>
                <a:ext cx="549720" cy="209006"/>
              </a:xfrm>
              <a:prstGeom prst="triangl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grpSp>
            <p:nvGrpSpPr>
              <p:cNvPr id="12" name="Group 11"/>
              <p:cNvGrpSpPr/>
              <p:nvPr/>
            </p:nvGrpSpPr>
            <p:grpSpPr>
              <a:xfrm>
                <a:off x="710146" y="6342147"/>
                <a:ext cx="955814" cy="480910"/>
                <a:chOff x="9716601" y="5987125"/>
                <a:chExt cx="955814" cy="480910"/>
              </a:xfrm>
            </p:grpSpPr>
            <p:sp>
              <p:nvSpPr>
                <p:cNvPr id="13" name="Freeform 12"/>
                <p:cNvSpPr/>
                <p:nvPr/>
              </p:nvSpPr>
              <p:spPr>
                <a:xfrm rot="10800000">
                  <a:off x="9716601" y="5987125"/>
                  <a:ext cx="955814" cy="480910"/>
                </a:xfrm>
                <a:custGeom>
                  <a:avLst/>
                  <a:gdLst>
                    <a:gd name="connsiteX0" fmla="*/ 480587 w 955814"/>
                    <a:gd name="connsiteY0" fmla="*/ 480910 h 480910"/>
                    <a:gd name="connsiteX1" fmla="*/ 191631 w 955814"/>
                    <a:gd name="connsiteY1" fmla="*/ 480910 h 480910"/>
                    <a:gd name="connsiteX2" fmla="*/ 0 w 955814"/>
                    <a:gd name="connsiteY2" fmla="*/ 240994 h 480910"/>
                    <a:gd name="connsiteX3" fmla="*/ 191631 w 955814"/>
                    <a:gd name="connsiteY3" fmla="*/ 1078 h 480910"/>
                    <a:gd name="connsiteX4" fmla="*/ 475227 w 955814"/>
                    <a:gd name="connsiteY4" fmla="*/ 1078 h 480910"/>
                    <a:gd name="connsiteX5" fmla="*/ 475227 w 955814"/>
                    <a:gd name="connsiteY5" fmla="*/ 0 h 480910"/>
                    <a:gd name="connsiteX6" fmla="*/ 764183 w 955814"/>
                    <a:gd name="connsiteY6" fmla="*/ 0 h 480910"/>
                    <a:gd name="connsiteX7" fmla="*/ 955814 w 955814"/>
                    <a:gd name="connsiteY7" fmla="*/ 239916 h 480910"/>
                    <a:gd name="connsiteX8" fmla="*/ 764183 w 955814"/>
                    <a:gd name="connsiteY8" fmla="*/ 479832 h 480910"/>
                    <a:gd name="connsiteX9" fmla="*/ 480587 w 955814"/>
                    <a:gd name="connsiteY9" fmla="*/ 479832 h 4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5814" h="480910">
                      <a:moveTo>
                        <a:pt x="480587" y="480910"/>
                      </a:moveTo>
                      <a:lnTo>
                        <a:pt x="191631" y="480910"/>
                      </a:lnTo>
                      <a:lnTo>
                        <a:pt x="0" y="240994"/>
                      </a:lnTo>
                      <a:lnTo>
                        <a:pt x="191631" y="1078"/>
                      </a:lnTo>
                      <a:lnTo>
                        <a:pt x="475227" y="1078"/>
                      </a:lnTo>
                      <a:lnTo>
                        <a:pt x="475227" y="0"/>
                      </a:lnTo>
                      <a:lnTo>
                        <a:pt x="764183" y="0"/>
                      </a:lnTo>
                      <a:lnTo>
                        <a:pt x="955814" y="239916"/>
                      </a:lnTo>
                      <a:lnTo>
                        <a:pt x="764183" y="479832"/>
                      </a:lnTo>
                      <a:lnTo>
                        <a:pt x="480587" y="47983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pic>
              <p:nvPicPr>
                <p:cNvPr id="14" name="Picture 13"/>
                <p:cNvPicPr>
                  <a:picLocks noChangeAspect="1"/>
                </p:cNvPicPr>
                <p:nvPr/>
              </p:nvPicPr>
              <p:blipFill rotWithShape="1">
                <a:blip r:embed="rId2" cstate="print">
                  <a:extLst>
                    <a:ext uri="{28A0092B-C50C-407E-A947-70E740481C1C}">
                      <a14:useLocalDpi xmlns="" xmlns:a14="http://schemas.microsoft.com/office/drawing/2010/main" val="0"/>
                    </a:ext>
                  </a:extLst>
                </a:blip>
                <a:srcRect l="14774" r="15347"/>
                <a:stretch/>
              </p:blipFill>
              <p:spPr>
                <a:xfrm>
                  <a:off x="9973497" y="6015535"/>
                  <a:ext cx="442021" cy="424089"/>
                </a:xfrm>
                <a:prstGeom prst="rect">
                  <a:avLst/>
                </a:prstGeom>
                <a:effectLst>
                  <a:outerShdw blurRad="419100" dist="203200" dir="2700000" algn="tl" rotWithShape="0">
                    <a:prstClr val="black">
                      <a:alpha val="50000"/>
                    </a:prstClr>
                  </a:outerShdw>
                </a:effectLst>
              </p:spPr>
            </p:pic>
          </p:grpSp>
        </p:grpSp>
        <p:sp>
          <p:nvSpPr>
            <p:cNvPr id="7" name="Rectangle 18"/>
            <p:cNvSpPr/>
            <p:nvPr/>
          </p:nvSpPr>
          <p:spPr>
            <a:xfrm>
              <a:off x="10830296" y="6307434"/>
              <a:ext cx="1361704" cy="550333"/>
            </a:xfrm>
            <a:custGeom>
              <a:avLst/>
              <a:gdLst>
                <a:gd name="connsiteX0" fmla="*/ 0 w 1361704"/>
                <a:gd name="connsiteY0" fmla="*/ 0 h 551125"/>
                <a:gd name="connsiteX1" fmla="*/ 1361704 w 1361704"/>
                <a:gd name="connsiteY1" fmla="*/ 0 h 551125"/>
                <a:gd name="connsiteX2" fmla="*/ 1361704 w 1361704"/>
                <a:gd name="connsiteY2" fmla="*/ 551125 h 551125"/>
                <a:gd name="connsiteX3" fmla="*/ 0 w 1361704"/>
                <a:gd name="connsiteY3" fmla="*/ 551125 h 551125"/>
                <a:gd name="connsiteX4" fmla="*/ 0 w 1361704"/>
                <a:gd name="connsiteY4" fmla="*/ 0 h 551125"/>
                <a:gd name="connsiteX0" fmla="*/ 0 w 1361704"/>
                <a:gd name="connsiteY0" fmla="*/ 0 h 563000"/>
                <a:gd name="connsiteX1" fmla="*/ 1361704 w 1361704"/>
                <a:gd name="connsiteY1" fmla="*/ 0 h 563000"/>
                <a:gd name="connsiteX2" fmla="*/ 1361704 w 1361704"/>
                <a:gd name="connsiteY2" fmla="*/ 551125 h 563000"/>
                <a:gd name="connsiteX3" fmla="*/ 380010 w 1361704"/>
                <a:gd name="connsiteY3" fmla="*/ 563000 h 563000"/>
                <a:gd name="connsiteX4" fmla="*/ 0 w 1361704"/>
                <a:gd name="connsiteY4" fmla="*/ 0 h 563000"/>
                <a:gd name="connsiteX0" fmla="*/ 0 w 1361704"/>
                <a:gd name="connsiteY0" fmla="*/ 0 h 551125"/>
                <a:gd name="connsiteX1" fmla="*/ 1361704 w 1361704"/>
                <a:gd name="connsiteY1" fmla="*/ 0 h 551125"/>
                <a:gd name="connsiteX2" fmla="*/ 1361704 w 1361704"/>
                <a:gd name="connsiteY2" fmla="*/ 551125 h 551125"/>
                <a:gd name="connsiteX3" fmla="*/ 320633 w 1361704"/>
                <a:gd name="connsiteY3" fmla="*/ 551125 h 551125"/>
                <a:gd name="connsiteX4" fmla="*/ 0 w 1361704"/>
                <a:gd name="connsiteY4" fmla="*/ 0 h 551125"/>
                <a:gd name="connsiteX0" fmla="*/ 0 w 1361704"/>
                <a:gd name="connsiteY0" fmla="*/ 0 h 551125"/>
                <a:gd name="connsiteX1" fmla="*/ 1361704 w 1361704"/>
                <a:gd name="connsiteY1" fmla="*/ 0 h 551125"/>
                <a:gd name="connsiteX2" fmla="*/ 1361704 w 1361704"/>
                <a:gd name="connsiteY2" fmla="*/ 551125 h 551125"/>
                <a:gd name="connsiteX3" fmla="*/ 261256 w 1361704"/>
                <a:gd name="connsiteY3" fmla="*/ 551125 h 551125"/>
                <a:gd name="connsiteX4" fmla="*/ 0 w 1361704"/>
                <a:gd name="connsiteY4" fmla="*/ 0 h 551125"/>
                <a:gd name="connsiteX0" fmla="*/ 0 w 1361704"/>
                <a:gd name="connsiteY0" fmla="*/ 0 h 551125"/>
                <a:gd name="connsiteX1" fmla="*/ 1361704 w 1361704"/>
                <a:gd name="connsiteY1" fmla="*/ 0 h 551125"/>
                <a:gd name="connsiteX2" fmla="*/ 1361704 w 1361704"/>
                <a:gd name="connsiteY2" fmla="*/ 551125 h 551125"/>
                <a:gd name="connsiteX3" fmla="*/ 261256 w 1361704"/>
                <a:gd name="connsiteY3" fmla="*/ 551125 h 551125"/>
                <a:gd name="connsiteX4" fmla="*/ 0 w 1361704"/>
                <a:gd name="connsiteY4" fmla="*/ 0 h 55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04" h="551125">
                  <a:moveTo>
                    <a:pt x="0" y="0"/>
                  </a:moveTo>
                  <a:lnTo>
                    <a:pt x="1361704" y="0"/>
                  </a:lnTo>
                  <a:lnTo>
                    <a:pt x="1361704" y="551125"/>
                  </a:lnTo>
                  <a:lnTo>
                    <a:pt x="261256" y="5511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grpSp>
      <p:sp>
        <p:nvSpPr>
          <p:cNvPr id="4" name="Slide Number Placeholder 3"/>
          <p:cNvSpPr>
            <a:spLocks noGrp="1"/>
          </p:cNvSpPr>
          <p:nvPr>
            <p:ph type="sldNum" sz="quarter" idx="12"/>
          </p:nvPr>
        </p:nvSpPr>
        <p:spPr>
          <a:xfrm>
            <a:off x="11396141" y="6363453"/>
            <a:ext cx="628007" cy="438296"/>
          </a:xfrm>
        </p:spPr>
        <p:txBody>
          <a:bodyPr/>
          <a:lstStyle>
            <a:lvl1pPr algn="ctr">
              <a:defRPr sz="1500">
                <a:solidFill>
                  <a:schemeClr val="tx1"/>
                </a:solidFill>
              </a:defRPr>
            </a:lvl1pPr>
          </a:lstStyle>
          <a:p>
            <a:fld id="{3668835A-3CB8-4539-8EBB-3842020E95A0}" type="slidenum">
              <a:rPr lang="id-ID" smtClean="0">
                <a:solidFill>
                  <a:prstClr val="black"/>
                </a:solidFill>
              </a:rPr>
              <a:pPr/>
              <a:t>‹#›</a:t>
            </a:fld>
            <a:endParaRPr lang="id-ID" dirty="0">
              <a:solidFill>
                <a:prstClr val="black"/>
              </a:solidFill>
            </a:endParaRPr>
          </a:p>
        </p:txBody>
      </p:sp>
      <p:sp>
        <p:nvSpPr>
          <p:cNvPr id="15" name="Rectangle 14"/>
          <p:cNvSpPr/>
          <p:nvPr userDrawn="1"/>
        </p:nvSpPr>
        <p:spPr>
          <a:xfrm>
            <a:off x="0" y="9"/>
            <a:ext cx="12192000" cy="145143"/>
          </a:xfrm>
          <a:prstGeom prst="rect">
            <a:avLst/>
          </a:prstGeom>
          <a:solidFill>
            <a:srgbClr val="0055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id-ID" sz="1800">
              <a:solidFill>
                <a:prstClr val="white"/>
              </a:solidFill>
            </a:endParaRPr>
          </a:p>
        </p:txBody>
      </p:sp>
      <p:sp>
        <p:nvSpPr>
          <p:cNvPr id="20" name="Title 1"/>
          <p:cNvSpPr>
            <a:spLocks noGrp="1"/>
          </p:cNvSpPr>
          <p:nvPr>
            <p:ph type="title"/>
          </p:nvPr>
        </p:nvSpPr>
        <p:spPr>
          <a:xfrm>
            <a:off x="314699" y="173560"/>
            <a:ext cx="10913572" cy="649407"/>
          </a:xfrm>
        </p:spPr>
        <p:txBody>
          <a:bodyPr>
            <a:noAutofit/>
          </a:bodyPr>
          <a:lstStyle>
            <a:lvl1pPr>
              <a:defRPr sz="3600"/>
            </a:lvl1pPr>
          </a:lstStyle>
          <a:p>
            <a:r>
              <a:rPr lang="en-US" dirty="0"/>
              <a:t>Click to edit Master title style</a:t>
            </a:r>
            <a:endParaRPr lang="id-ID" dirty="0"/>
          </a:p>
        </p:txBody>
      </p:sp>
    </p:spTree>
    <p:extLst>
      <p:ext uri="{BB962C8B-B14F-4D97-AF65-F5344CB8AC3E}">
        <p14:creationId xmlns="" xmlns:p14="http://schemas.microsoft.com/office/powerpoint/2010/main" val="113957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AF937-93BE-43F5-A04E-90B266C68BDF}" type="datetime1">
              <a:rPr lang="id-ID" smtClean="0"/>
              <a:pPr/>
              <a:t>28/06/2019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30129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446B26C-893F-4FC0-801D-E155191419F7}" type="datetime1">
              <a:rPr lang="id-ID" smtClean="0"/>
              <a:pPr/>
              <a:t>28/06/2019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30331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CEA6103-D008-416F-8F90-9FF6CAB27D36}" type="datetime1">
              <a:rPr lang="id-ID" smtClean="0"/>
              <a:pPr/>
              <a:t>28/06/2019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42163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5675E8D-844A-4F8F-9175-758E2215C8DA}" type="datetime1">
              <a:rPr lang="id-ID" smtClean="0"/>
              <a:pPr/>
              <a:t>28/06/2019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28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6DFA2-4657-4991-9354-90624799DD68}" type="datetime1">
              <a:rPr lang="id-ID" smtClean="0"/>
              <a:pPr/>
              <a:t>28/06/2019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385334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1A1944-A26C-4AA8-A2B0-F3197BCFE8BF}" type="datetime1">
              <a:rPr lang="id-ID" smtClean="0"/>
              <a:pPr/>
              <a:t>28/06/2019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752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25F332-7245-4158-9095-BBFF22F955C3}" type="datetime1">
              <a:rPr lang="id-ID" smtClean="0"/>
              <a:pPr/>
              <a:t>28/06/2019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7249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CD6CB-296B-48DF-AE14-BBC026009234}" type="datetime1">
              <a:rPr lang="id-ID" smtClean="0"/>
              <a:pPr/>
              <a:t>28/06/2019</a:t>
            </a:fld>
            <a:endParaRPr lang="id-ID"/>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811C-05D5-4DD9-A4AF-7177BE6770A8}" type="slidenum">
              <a:rPr lang="id-ID" smtClean="0"/>
              <a:pPr/>
              <a:t>‹#›</a:t>
            </a:fld>
            <a:endParaRPr lang="id-ID"/>
          </a:p>
        </p:txBody>
      </p:sp>
    </p:spTree>
    <p:extLst>
      <p:ext uri="{BB962C8B-B14F-4D97-AF65-F5344CB8AC3E}">
        <p14:creationId xmlns="" xmlns:p14="http://schemas.microsoft.com/office/powerpoint/2010/main" val="2902048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56F0A-FBA9-4CA6-8E0D-B8D7A22B98D9}" type="datetime1">
              <a:rPr lang="id-ID" smtClean="0">
                <a:solidFill>
                  <a:prstClr val="black">
                    <a:tint val="75000"/>
                  </a:prstClr>
                </a:solidFill>
              </a:rPr>
              <a:pPr/>
              <a:t>28/06/2019</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F3F3-282C-4C8B-8004-6DE31B94AD3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 xmlns:p14="http://schemas.microsoft.com/office/powerpoint/2010/main" val="36813160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INSPEKTORAT </a:t>
            </a:r>
            <a:r>
              <a:rPr lang="en-US" b="1" dirty="0" smtClean="0"/>
              <a:t>JENDERAL KEMHAN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ctr">
              <a:buNone/>
            </a:pPr>
            <a:r>
              <a:rPr lang="en-US" b="1" dirty="0" smtClean="0"/>
              <a:t>BUKU PANDUAN</a:t>
            </a:r>
          </a:p>
          <a:p>
            <a:pPr algn="ctr">
              <a:buNone/>
            </a:pPr>
            <a:r>
              <a:rPr lang="en-US" b="1" dirty="0" smtClean="0"/>
              <a:t>PENYEGARAN PENERAPAN PMK NOMOR 143 TAHUN 2018 DAN BIMBINGAN </a:t>
            </a:r>
            <a:r>
              <a:rPr lang="en-US" b="1" dirty="0" smtClean="0"/>
              <a:t>TEKNIS </a:t>
            </a:r>
            <a:r>
              <a:rPr lang="en-AU" b="1" dirty="0" smtClean="0"/>
              <a:t>REVIU LAPORAN KEUANGAN </a:t>
            </a:r>
            <a:endParaRPr lang="en-US" dirty="0" smtClean="0"/>
          </a:p>
          <a:p>
            <a:pPr algn="ctr">
              <a:buNone/>
            </a:pPr>
            <a:r>
              <a:rPr lang="en-AU" b="1" dirty="0" smtClean="0"/>
              <a:t>KEMENTERIAN PERTAHANAN</a:t>
            </a:r>
            <a:endParaRPr lang="en-US" dirty="0" smtClean="0"/>
          </a:p>
          <a:p>
            <a:pPr algn="ctr">
              <a:buNone/>
            </a:pPr>
            <a:r>
              <a:rPr lang="en-US" b="1" dirty="0" smtClean="0"/>
              <a:t> </a:t>
            </a:r>
            <a:endParaRPr lang="en-US" dirty="0" smtClean="0"/>
          </a:p>
          <a:p>
            <a:pPr algn="ctr">
              <a:buNone/>
            </a:pPr>
            <a:r>
              <a:rPr lang="en-US" b="1" dirty="0" smtClean="0"/>
              <a:t> </a:t>
            </a:r>
            <a:endParaRPr lang="en-US" dirty="0" smtClean="0"/>
          </a:p>
          <a:p>
            <a:pPr algn="ctr">
              <a:buNone/>
            </a:pPr>
            <a:r>
              <a:rPr lang="en-US" b="1" dirty="0" smtClean="0"/>
              <a:t> </a:t>
            </a:r>
            <a:endParaRPr lang="en-US" dirty="0" smtClean="0"/>
          </a:p>
          <a:p>
            <a:pPr algn="ctr">
              <a:buNone/>
            </a:pPr>
            <a:r>
              <a:rPr lang="en-US" b="1" dirty="0" smtClean="0"/>
              <a:t>Jakarta</a:t>
            </a:r>
            <a:r>
              <a:rPr lang="en-US" b="1" dirty="0" smtClean="0"/>
              <a:t>,       </a:t>
            </a:r>
            <a:r>
              <a:rPr lang="en-US" b="1" dirty="0" err="1" smtClean="0"/>
              <a:t>Juli</a:t>
            </a:r>
            <a:r>
              <a:rPr lang="en-US" b="1" dirty="0" smtClean="0"/>
              <a:t> 2019</a:t>
            </a:r>
            <a:endParaRPr lang="en-US" dirty="0"/>
          </a:p>
        </p:txBody>
      </p:sp>
      <p:sp>
        <p:nvSpPr>
          <p:cNvPr id="4" name="Slide Number Placeholder 3"/>
          <p:cNvSpPr>
            <a:spLocks noGrp="1"/>
          </p:cNvSpPr>
          <p:nvPr>
            <p:ph type="sldNum" sz="quarter" idx="12"/>
          </p:nvPr>
        </p:nvSpPr>
        <p:spPr/>
        <p:txBody>
          <a:bodyPr/>
          <a:lstStyle/>
          <a:p>
            <a:fld id="{0EB7811C-05D5-4DD9-A4AF-7177BE6770A8}" type="slidenum">
              <a:rPr lang="id-ID" smtClean="0"/>
              <a:pPr/>
              <a:t>1</a:t>
            </a:fld>
            <a:endParaRPr lang="id-ID"/>
          </a:p>
        </p:txBody>
      </p:sp>
      <p:pic>
        <p:nvPicPr>
          <p:cNvPr id="5" name="Picture 4" descr="C:\Documents and Settings\User\Application Data\My Documents\KEMHAN.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61617" y="360273"/>
            <a:ext cx="1094199" cy="1089704"/>
          </a:xfrm>
          <a:prstGeom prst="rect">
            <a:avLst/>
          </a:prstGeom>
          <a:noFill/>
          <a:ln>
            <a:noFill/>
          </a:ln>
        </p:spPr>
      </p:pic>
      <p:sp>
        <p:nvSpPr>
          <p:cNvPr id="6" name="TextBox 5"/>
          <p:cNvSpPr txBox="1"/>
          <p:nvPr/>
        </p:nvSpPr>
        <p:spPr>
          <a:xfrm>
            <a:off x="11351623" y="6335486"/>
            <a:ext cx="274320" cy="36576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4" y="116632"/>
            <a:ext cx="12071287" cy="720080"/>
          </a:xfrm>
          <a:solidFill>
            <a:schemeClr val="accent5">
              <a:lumMod val="20000"/>
              <a:lumOff val="80000"/>
            </a:schemeClr>
          </a:solidFill>
          <a:ln w="19050">
            <a:solidFill>
              <a:schemeClr val="accent1">
                <a:lumMod val="50000"/>
              </a:schemeClr>
            </a:solidFill>
          </a:ln>
        </p:spPr>
        <p:txBody>
          <a:bodyPr>
            <a:noAutofit/>
          </a:bodyPr>
          <a:lstStyle/>
          <a:p>
            <a:r>
              <a:rPr lang="id-ID" sz="2400" b="1" dirty="0">
                <a:solidFill>
                  <a:schemeClr val="tx2"/>
                </a:solidFill>
                <a:latin typeface="Arial Narrow" panose="020B0606020202030204" pitchFamily="34" charset="0"/>
              </a:rPr>
              <a:t>KUASA PENGGUNA ANGGARAN  </a:t>
            </a:r>
            <a:r>
              <a:rPr lang="en-US" sz="2400" b="1" dirty="0">
                <a:solidFill>
                  <a:schemeClr val="tx2"/>
                </a:solidFill>
                <a:latin typeface="Arial Narrow" panose="020B0606020202030204" pitchFamily="34" charset="0"/>
              </a:rPr>
              <a:t>(</a:t>
            </a:r>
            <a:r>
              <a:rPr lang="id-ID" sz="2400" b="1" dirty="0">
                <a:solidFill>
                  <a:schemeClr val="tx2"/>
                </a:solidFill>
                <a:latin typeface="Arial Narrow" panose="020B0606020202030204" pitchFamily="34" charset="0"/>
              </a:rPr>
              <a:t>KPA</a:t>
            </a:r>
            <a:r>
              <a:rPr lang="en-US" sz="2400" b="1" dirty="0">
                <a:solidFill>
                  <a:schemeClr val="tx2"/>
                </a:solidFill>
                <a:latin typeface="Arial Narrow" panose="020B0606020202030204" pitchFamily="34" charset="0"/>
              </a:rPr>
              <a:t>)</a:t>
            </a:r>
            <a:br>
              <a:rPr lang="en-US" sz="2400" b="1" dirty="0">
                <a:solidFill>
                  <a:schemeClr val="tx2"/>
                </a:solidFill>
                <a:latin typeface="Arial Narrow" panose="020B0606020202030204" pitchFamily="34" charset="0"/>
              </a:rPr>
            </a:br>
            <a:r>
              <a:rPr lang="en-US" sz="1600" b="1" dirty="0">
                <a:solidFill>
                  <a:schemeClr val="tx2"/>
                </a:solidFill>
                <a:latin typeface="Arial Narrow" panose="020B0606020202030204" pitchFamily="34" charset="0"/>
              </a:rPr>
              <a:t>(PMK 143/PMK.05/2018 TGL 31 OKT 2018)</a:t>
            </a:r>
            <a:endParaRPr lang="id-ID" sz="2400" dirty="0">
              <a:solidFill>
                <a:schemeClr val="tx2"/>
              </a:solidFill>
              <a:latin typeface="Arial Narrow" panose="020B0606020202030204" pitchFamily="34" charset="0"/>
            </a:endParaRPr>
          </a:p>
        </p:txBody>
      </p:sp>
      <p:sp>
        <p:nvSpPr>
          <p:cNvPr id="5" name="Content Placeholder 2"/>
          <p:cNvSpPr>
            <a:spLocks noGrp="1"/>
          </p:cNvSpPr>
          <p:nvPr>
            <p:ph idx="1"/>
          </p:nvPr>
        </p:nvSpPr>
        <p:spPr>
          <a:xfrm>
            <a:off x="239349" y="980728"/>
            <a:ext cx="11592184" cy="5328592"/>
          </a:xfrm>
        </p:spPr>
        <p:txBody>
          <a:bodyPr>
            <a:noAutofit/>
          </a:bodyPr>
          <a:lstStyle/>
          <a:p>
            <a:pPr marL="360363" indent="-360363" algn="just">
              <a:buFont typeface="Wingdings" pitchFamily="2" charset="2"/>
              <a:buChar char="Ø"/>
            </a:pPr>
            <a:r>
              <a:rPr lang="id-ID" sz="1800" u="sng" dirty="0">
                <a:latin typeface="Arial" pitchFamily="34" charset="0"/>
                <a:cs typeface="Arial" pitchFamily="34" charset="0"/>
              </a:rPr>
              <a:t>DALAM PENGGUNAAN ANGGARAN, KPA MEMIEKI TUGAS </a:t>
            </a:r>
            <a:r>
              <a:rPr lang="en-US" sz="1800" u="sng" dirty="0">
                <a:latin typeface="Arial" pitchFamily="34" charset="0"/>
                <a:cs typeface="Arial" pitchFamily="34" charset="0"/>
              </a:rPr>
              <a:t>&amp; </a:t>
            </a:r>
            <a:r>
              <a:rPr lang="id-ID" sz="1800" u="sng" dirty="0">
                <a:latin typeface="Arial" pitchFamily="34" charset="0"/>
                <a:cs typeface="Arial" pitchFamily="34" charset="0"/>
              </a:rPr>
              <a:t>WEWENANG</a:t>
            </a:r>
            <a:endParaRPr lang="id-ID" sz="1800"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MENYUSUN DIPA</a:t>
            </a:r>
            <a:endParaRPr lang="en-US" sz="1600"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MENETAPKAN PPK DAN PPSPM</a:t>
            </a:r>
            <a:endParaRPr lang="en-US" sz="1600"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MENETAPKAN PANITIA/PEJABAT YG TE</a:t>
            </a:r>
            <a:r>
              <a:rPr lang="en-US" sz="1600" dirty="0">
                <a:latin typeface="Arial" pitchFamily="34" charset="0"/>
                <a:cs typeface="Arial" pitchFamily="34" charset="0"/>
              </a:rPr>
              <a:t>RLI</a:t>
            </a:r>
            <a:r>
              <a:rPr lang="id-ID" sz="1600" dirty="0">
                <a:latin typeface="Arial" pitchFamily="34" charset="0"/>
                <a:cs typeface="Arial" pitchFamily="34" charset="0"/>
              </a:rPr>
              <a:t>BAT DLM PELAKSANAAN KEGIATAN </a:t>
            </a:r>
            <a:r>
              <a:rPr lang="en-US" sz="1600" dirty="0">
                <a:latin typeface="Arial" pitchFamily="34" charset="0"/>
                <a:cs typeface="Arial" pitchFamily="34" charset="0"/>
              </a:rPr>
              <a:t>&amp;</a:t>
            </a:r>
            <a:r>
              <a:rPr lang="id-ID" sz="1600" dirty="0">
                <a:latin typeface="Arial" pitchFamily="34" charset="0"/>
                <a:cs typeface="Arial" pitchFamily="34" charset="0"/>
              </a:rPr>
              <a:t> ANGGARAN</a:t>
            </a:r>
            <a:endParaRPr lang="en-US" sz="1600"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MENGAWASI PENATAUSAHAAN DOKUMEN </a:t>
            </a:r>
            <a:r>
              <a:rPr lang="en-US" sz="1600" dirty="0">
                <a:latin typeface="Arial" pitchFamily="34" charset="0"/>
                <a:cs typeface="Arial" pitchFamily="34" charset="0"/>
              </a:rPr>
              <a:t>&amp;</a:t>
            </a:r>
            <a:r>
              <a:rPr lang="id-ID" sz="1600" dirty="0">
                <a:latin typeface="Arial" pitchFamily="34" charset="0"/>
                <a:cs typeface="Arial" pitchFamily="34" charset="0"/>
              </a:rPr>
              <a:t> TRANSAKSI YG BERKAITAN DG PELAKSANAAN KEGIATAN </a:t>
            </a:r>
            <a:r>
              <a:rPr lang="en-US" sz="1600" dirty="0">
                <a:latin typeface="Arial" pitchFamily="34" charset="0"/>
                <a:cs typeface="Arial" pitchFamily="34" charset="0"/>
              </a:rPr>
              <a:t>&amp;</a:t>
            </a:r>
            <a:r>
              <a:rPr lang="id-ID" sz="1600" dirty="0">
                <a:latin typeface="Arial" pitchFamily="34" charset="0"/>
                <a:cs typeface="Arial" pitchFamily="34" charset="0"/>
              </a:rPr>
              <a:t> ANGGARAN</a:t>
            </a:r>
            <a:endParaRPr lang="en-US" sz="1600"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MENYUSUN LAPORAN KEUANGAN </a:t>
            </a:r>
            <a:r>
              <a:rPr lang="en-US" sz="1600" dirty="0">
                <a:latin typeface="Arial" pitchFamily="34" charset="0"/>
                <a:cs typeface="Arial" pitchFamily="34" charset="0"/>
              </a:rPr>
              <a:t>&amp;</a:t>
            </a:r>
            <a:r>
              <a:rPr lang="id-ID" sz="1600" dirty="0">
                <a:latin typeface="Arial" pitchFamily="34" charset="0"/>
                <a:cs typeface="Arial" pitchFamily="34" charset="0"/>
              </a:rPr>
              <a:t> KINERJA ATAS PELAKSANAAN ANGGARAN SESUAI DG KETENTUAN PERATURAN PERUNDANG-UNDANGAN</a:t>
            </a:r>
            <a:endParaRPr lang="en-US" sz="1600" dirty="0">
              <a:latin typeface="Arial" pitchFamily="34" charset="0"/>
              <a:cs typeface="Arial" pitchFamily="34" charset="0"/>
            </a:endParaRPr>
          </a:p>
          <a:p>
            <a:pPr marL="712788" indent="-285750" algn="just">
              <a:buFontTx/>
              <a:buChar char="-"/>
            </a:pPr>
            <a:endParaRPr lang="id-ID" sz="1600" dirty="0">
              <a:latin typeface="Arial" pitchFamily="34" charset="0"/>
              <a:cs typeface="Arial" pitchFamily="34" charset="0"/>
            </a:endParaRPr>
          </a:p>
          <a:p>
            <a:pPr marL="360363" indent="-360363" algn="just">
              <a:buFont typeface="Wingdings" pitchFamily="2" charset="2"/>
              <a:buChar char="Ø"/>
            </a:pPr>
            <a:r>
              <a:rPr lang="id-ID" sz="1800" u="sng" dirty="0">
                <a:latin typeface="Arial" pitchFamily="34" charset="0"/>
                <a:cs typeface="Arial" pitchFamily="34" charset="0"/>
              </a:rPr>
              <a:t>UNTUK MENJAMIN PENCAPAIAN</a:t>
            </a:r>
            <a:r>
              <a:rPr lang="en-US" sz="1800" u="sng" dirty="0">
                <a:latin typeface="Arial" pitchFamily="34" charset="0"/>
                <a:cs typeface="Arial" pitchFamily="34" charset="0"/>
              </a:rPr>
              <a:t> </a:t>
            </a:r>
            <a:r>
              <a:rPr lang="id-ID" sz="1800" u="sng" dirty="0">
                <a:latin typeface="Arial" pitchFamily="34" charset="0"/>
                <a:cs typeface="Arial" pitchFamily="34" charset="0"/>
              </a:rPr>
              <a:t>KELU</a:t>
            </a:r>
            <a:r>
              <a:rPr lang="en-US" sz="1800" u="sng" dirty="0">
                <a:latin typeface="Arial" pitchFamily="34" charset="0"/>
                <a:cs typeface="Arial" pitchFamily="34" charset="0"/>
              </a:rPr>
              <a:t>A</a:t>
            </a:r>
            <a:r>
              <a:rPr lang="id-ID" sz="1800" u="sng" dirty="0">
                <a:latin typeface="Arial" pitchFamily="34" charset="0"/>
                <a:cs typeface="Arial" pitchFamily="34" charset="0"/>
              </a:rPr>
              <a:t>RAN, KPA MEMILIKI TUGAS </a:t>
            </a:r>
            <a:r>
              <a:rPr lang="en-US" sz="1800" u="sng" dirty="0">
                <a:latin typeface="Arial" pitchFamily="34" charset="0"/>
                <a:cs typeface="Arial" pitchFamily="34" charset="0"/>
              </a:rPr>
              <a:t>&amp;</a:t>
            </a:r>
            <a:r>
              <a:rPr lang="id-ID" sz="1800" u="sng" dirty="0">
                <a:latin typeface="Arial" pitchFamily="34" charset="0"/>
                <a:cs typeface="Arial" pitchFamily="34" charset="0"/>
              </a:rPr>
              <a:t> WEWENANG</a:t>
            </a:r>
            <a:endParaRPr lang="en-US" sz="1800" b="1"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MENETAPKAN RENCANA KEGIATAN </a:t>
            </a:r>
            <a:r>
              <a:rPr lang="en-US" sz="1600" dirty="0">
                <a:latin typeface="Arial" pitchFamily="34" charset="0"/>
                <a:cs typeface="Arial" pitchFamily="34" charset="0"/>
              </a:rPr>
              <a:t>&amp;</a:t>
            </a:r>
            <a:r>
              <a:rPr lang="id-ID" sz="1600" dirty="0">
                <a:latin typeface="Arial" pitchFamily="34" charset="0"/>
                <a:cs typeface="Arial" pitchFamily="34" charset="0"/>
              </a:rPr>
              <a:t> RENCANA PENGGUNAAN ANGGARAN</a:t>
            </a:r>
            <a:endParaRPr lang="en-US" sz="1600" dirty="0">
              <a:latin typeface="Arial" pitchFamily="34" charset="0"/>
              <a:cs typeface="Arial" pitchFamily="34" charset="0"/>
            </a:endParaRPr>
          </a:p>
          <a:p>
            <a:pPr marL="712788" indent="-285750" algn="just">
              <a:buFontTx/>
              <a:buChar char="-"/>
            </a:pPr>
            <a:r>
              <a:rPr lang="id-ID" sz="1600" dirty="0">
                <a:latin typeface="Arial" pitchFamily="34" charset="0"/>
                <a:cs typeface="Arial" pitchFamily="34" charset="0"/>
              </a:rPr>
              <a:t>MENETAPKAN KEBIJAKAN</a:t>
            </a:r>
            <a:r>
              <a:rPr lang="en-US" sz="1600" dirty="0">
                <a:latin typeface="Arial" pitchFamily="34" charset="0"/>
                <a:cs typeface="Arial" pitchFamily="34" charset="0"/>
              </a:rPr>
              <a:t> &amp;</a:t>
            </a:r>
            <a:r>
              <a:rPr lang="id-ID" sz="1600" dirty="0">
                <a:latin typeface="Arial" pitchFamily="34" charset="0"/>
                <a:cs typeface="Arial" pitchFamily="34" charset="0"/>
              </a:rPr>
              <a:t> PEDOMAN ATAS </a:t>
            </a:r>
            <a:r>
              <a:rPr lang="en-US" sz="1600" dirty="0">
                <a:latin typeface="Arial" pitchFamily="34" charset="0"/>
                <a:cs typeface="Arial" pitchFamily="34" charset="0"/>
              </a:rPr>
              <a:t>PENGGUNAAN ANGGARAN</a:t>
            </a:r>
          </a:p>
          <a:p>
            <a:pPr marL="712788" indent="-285750" algn="just">
              <a:buFontTx/>
              <a:buChar char="-"/>
            </a:pPr>
            <a:r>
              <a:rPr lang="id-ID" sz="1600" dirty="0">
                <a:latin typeface="Arial" pitchFamily="34" charset="0"/>
                <a:cs typeface="Arial" pitchFamily="34" charset="0"/>
              </a:rPr>
              <a:t>MELAKSANAKAN PENGAWASAN, MONITORING </a:t>
            </a:r>
            <a:r>
              <a:rPr lang="en-US" sz="1600" dirty="0">
                <a:latin typeface="Arial" pitchFamily="34" charset="0"/>
                <a:cs typeface="Arial" pitchFamily="34" charset="0"/>
              </a:rPr>
              <a:t>&amp;</a:t>
            </a:r>
            <a:r>
              <a:rPr lang="id-ID" sz="1600" dirty="0">
                <a:latin typeface="Arial" pitchFamily="34" charset="0"/>
                <a:cs typeface="Arial" pitchFamily="34" charset="0"/>
              </a:rPr>
              <a:t> EVALUASI TERHADAP:</a:t>
            </a:r>
            <a:endParaRPr lang="en-US" sz="1600" dirty="0">
              <a:latin typeface="Arial" pitchFamily="34" charset="0"/>
              <a:cs typeface="Arial" pitchFamily="34" charset="0"/>
            </a:endParaRPr>
          </a:p>
          <a:p>
            <a:pPr marL="1112838" lvl="1" algn="just">
              <a:buFont typeface="Wingdings" pitchFamily="2" charset="2"/>
              <a:buChar char="Ø"/>
            </a:pPr>
            <a:r>
              <a:rPr lang="id-ID" sz="1400" dirty="0">
                <a:latin typeface="Arial" pitchFamily="34" charset="0"/>
                <a:cs typeface="Arial" pitchFamily="34" charset="0"/>
              </a:rPr>
              <a:t>PELAKSANAAN KEGIATAN DAN ANGGARAN TERMASUK PENGADAAN BARANG/JASA</a:t>
            </a:r>
            <a:endParaRPr lang="en-US" sz="1400" dirty="0">
              <a:latin typeface="Arial" pitchFamily="34" charset="0"/>
              <a:cs typeface="Arial" pitchFamily="34" charset="0"/>
            </a:endParaRPr>
          </a:p>
          <a:p>
            <a:pPr marL="1112838" lvl="1" algn="just">
              <a:buFont typeface="Wingdings" pitchFamily="2" charset="2"/>
              <a:buChar char="Ø"/>
            </a:pPr>
            <a:r>
              <a:rPr lang="id-ID" sz="1400" dirty="0">
                <a:latin typeface="Arial" pitchFamily="34" charset="0"/>
                <a:cs typeface="Arial" pitchFamily="34" charset="0"/>
              </a:rPr>
              <a:t>KEPATUHAN TERHADAP KETENTUAN PERATURAN PERUNDANG-UNDANGAN DALAM ANGGARAN</a:t>
            </a:r>
            <a:endParaRPr lang="en-US" sz="1400" dirty="0">
              <a:latin typeface="Arial" pitchFamily="34" charset="0"/>
              <a:cs typeface="Arial" pitchFamily="34" charset="0"/>
            </a:endParaRPr>
          </a:p>
          <a:p>
            <a:pPr marL="1112838" lvl="1" algn="just">
              <a:buFont typeface="Wingdings" pitchFamily="2" charset="2"/>
              <a:buChar char="Ø"/>
            </a:pPr>
            <a:r>
              <a:rPr lang="id-ID" sz="1400" dirty="0">
                <a:latin typeface="Arial" pitchFamily="34" charset="0"/>
                <a:cs typeface="Arial" pitchFamily="34" charset="0"/>
              </a:rPr>
              <a:t>KINERJA PELAKSANAAN ANGGARAN</a:t>
            </a:r>
            <a:endParaRPr lang="en-US" sz="1400" dirty="0">
              <a:latin typeface="Arial" pitchFamily="34" charset="0"/>
              <a:cs typeface="Arial" pitchFamily="34" charset="0"/>
            </a:endParaRP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6</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06120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4" y="548680"/>
            <a:ext cx="12071287" cy="1008112"/>
          </a:xfrm>
          <a:solidFill>
            <a:schemeClr val="accent5">
              <a:lumMod val="20000"/>
              <a:lumOff val="80000"/>
            </a:schemeClr>
          </a:solidFill>
          <a:ln w="19050">
            <a:solidFill>
              <a:schemeClr val="accent1">
                <a:lumMod val="50000"/>
              </a:schemeClr>
            </a:solidFill>
          </a:ln>
        </p:spPr>
        <p:txBody>
          <a:bodyPr>
            <a:noAutofit/>
          </a:bodyPr>
          <a:lstStyle/>
          <a:p>
            <a:r>
              <a:rPr lang="id-ID" sz="2400" b="1">
                <a:solidFill>
                  <a:schemeClr val="tx2"/>
                </a:solidFill>
                <a:latin typeface="Arial Narrow" panose="020B0606020202030204" pitchFamily="34" charset="0"/>
              </a:rPr>
              <a:t>TUGAS DAN </a:t>
            </a:r>
            <a:r>
              <a:rPr lang="id-ID" sz="2400" b="1" dirty="0">
                <a:solidFill>
                  <a:schemeClr val="tx2"/>
                </a:solidFill>
                <a:latin typeface="Arial Narrow" panose="020B0606020202030204" pitchFamily="34" charset="0"/>
              </a:rPr>
              <a:t>TANGGUNG JAWAB</a:t>
            </a:r>
            <a:br>
              <a:rPr lang="id-ID" sz="2400" b="1" dirty="0">
                <a:solidFill>
                  <a:schemeClr val="tx2"/>
                </a:solidFill>
                <a:latin typeface="Arial Narrow" panose="020B0606020202030204" pitchFamily="34" charset="0"/>
              </a:rPr>
            </a:br>
            <a:r>
              <a:rPr lang="id-ID" sz="2400" b="1" dirty="0">
                <a:solidFill>
                  <a:schemeClr val="tx2"/>
                </a:solidFill>
                <a:latin typeface="Arial Narrow" panose="020B0606020202030204" pitchFamily="34" charset="0"/>
              </a:rPr>
              <a:t>PEJABAT PERENCANAAN SATKER</a:t>
            </a:r>
            <a:r>
              <a:rPr lang="en-US" sz="1600" b="1" dirty="0">
                <a:solidFill>
                  <a:schemeClr val="tx2"/>
                </a:solidFill>
                <a:latin typeface="Arial Narrow" panose="020B0606020202030204" pitchFamily="34" charset="0"/>
              </a:rPr>
              <a:t>)</a:t>
            </a:r>
            <a:endParaRPr lang="id-ID" sz="3200" b="1" dirty="0">
              <a:solidFill>
                <a:schemeClr val="tx2"/>
              </a:solidFill>
              <a:latin typeface="Arial Narrow" panose="020B0606020202030204" pitchFamily="34" charset="0"/>
            </a:endParaRPr>
          </a:p>
        </p:txBody>
      </p:sp>
      <p:sp>
        <p:nvSpPr>
          <p:cNvPr id="3" name="Content Placeholder 2"/>
          <p:cNvSpPr>
            <a:spLocks noGrp="1"/>
          </p:cNvSpPr>
          <p:nvPr>
            <p:ph idx="1"/>
          </p:nvPr>
        </p:nvSpPr>
        <p:spPr>
          <a:xfrm>
            <a:off x="609600" y="1916832"/>
            <a:ext cx="10972800" cy="4643470"/>
          </a:xfrm>
        </p:spPr>
        <p:txBody>
          <a:bodyPr>
            <a:normAutofit/>
          </a:bodyPr>
          <a:lstStyle/>
          <a:p>
            <a:pPr algn="just">
              <a:spcBef>
                <a:spcPts val="0"/>
              </a:spcBef>
              <a:spcAft>
                <a:spcPts val="600"/>
              </a:spcAft>
              <a:buFont typeface="Wingdings" panose="05000000000000000000" pitchFamily="2" charset="2"/>
              <a:buChar char="q"/>
            </a:pPr>
            <a:r>
              <a:rPr lang="id-ID" sz="1800" dirty="0">
                <a:latin typeface="Arial Narrow" panose="020B0606020202030204" pitchFamily="34" charset="0"/>
              </a:rPr>
              <a:t>TUGAS</a:t>
            </a:r>
          </a:p>
          <a:p>
            <a:pPr marL="906463" indent="-441325" algn="just">
              <a:buFont typeface="Wingdings" panose="05000000000000000000" pitchFamily="2" charset="2"/>
              <a:buChar char="Ø"/>
            </a:pPr>
            <a:r>
              <a:rPr lang="id-ID" sz="1800" dirty="0">
                <a:latin typeface="Arial Narrow" panose="020B0606020202030204" pitchFamily="34" charset="0"/>
              </a:rPr>
              <a:t>MENYUSUN DOKUMEN PERENCANAAN</a:t>
            </a:r>
            <a:endParaRPr lang="en-US" sz="1800" dirty="0">
              <a:latin typeface="Arial Narrow" panose="020B0606020202030204" pitchFamily="34" charset="0"/>
            </a:endParaRPr>
          </a:p>
          <a:p>
            <a:pPr marL="906463" indent="-441325" algn="just">
              <a:buFont typeface="Wingdings" panose="05000000000000000000" pitchFamily="2" charset="2"/>
              <a:buChar char="Ø"/>
            </a:pPr>
            <a:r>
              <a:rPr lang="id-ID" sz="1800" dirty="0">
                <a:latin typeface="Arial Narrow" panose="020B0606020202030204" pitchFamily="34" charset="0"/>
                <a:sym typeface="Wingdings" pitchFamily="2" charset="2"/>
              </a:rPr>
              <a:t>MENYUSUN LAPORAN PELAKSANAAN ANGGARAN (LAPLAKGAR)</a:t>
            </a:r>
          </a:p>
          <a:p>
            <a:pPr marL="906463" indent="-441325" algn="just">
              <a:buFont typeface="Wingdings" panose="05000000000000000000" pitchFamily="2" charset="2"/>
              <a:buChar char="Ø"/>
            </a:pPr>
            <a:r>
              <a:rPr lang="id-ID" sz="1800" dirty="0">
                <a:latin typeface="Arial Narrow" panose="020B0606020202030204" pitchFamily="34" charset="0"/>
                <a:sym typeface="Wingdings" pitchFamily="2" charset="2"/>
              </a:rPr>
              <a:t>MELAKSANAKAN REKONSILIASI DGN PEJABAT PERBENDAHARAAN  REALISASI ANGGARAN </a:t>
            </a:r>
          </a:p>
          <a:p>
            <a:pPr marL="906463" indent="-441325" algn="just">
              <a:buFont typeface="Calibri" pitchFamily="34" charset="0"/>
              <a:buChar char="⁻"/>
            </a:pPr>
            <a:endParaRPr lang="id-ID" sz="1800" dirty="0">
              <a:latin typeface="Arial Narrow" panose="020B0606020202030204" pitchFamily="34" charset="0"/>
              <a:sym typeface="Wingdings" pitchFamily="2" charset="2"/>
            </a:endParaRPr>
          </a:p>
          <a:p>
            <a:pPr algn="just" defTabSz="360363">
              <a:buFont typeface="Wingdings" panose="05000000000000000000" pitchFamily="2" charset="2"/>
              <a:buChar char="q"/>
            </a:pPr>
            <a:r>
              <a:rPr lang="id-ID" sz="1800" dirty="0">
                <a:latin typeface="Arial Narrow" panose="020B0606020202030204" pitchFamily="34" charset="0"/>
                <a:sym typeface="Wingdings" pitchFamily="2" charset="2"/>
              </a:rPr>
              <a:t>TANGGUNG  JAWAB</a:t>
            </a:r>
            <a:endParaRPr lang="en-US" sz="1800" dirty="0">
              <a:latin typeface="Arial Narrow" panose="020B0606020202030204" pitchFamily="34" charset="0"/>
              <a:sym typeface="Wingdings" pitchFamily="2" charset="2"/>
            </a:endParaRPr>
          </a:p>
          <a:p>
            <a:pPr marL="344488" indent="0" algn="just" defTabSz="360363">
              <a:buNone/>
            </a:pPr>
            <a:r>
              <a:rPr lang="en-US" sz="1800" dirty="0">
                <a:latin typeface="Arial Narrow" panose="020B0606020202030204" pitchFamily="34" charset="0"/>
                <a:sym typeface="Wingdings" pitchFamily="2" charset="2"/>
              </a:rPr>
              <a:t>	</a:t>
            </a:r>
            <a:r>
              <a:rPr lang="id-ID" sz="1800" dirty="0">
                <a:latin typeface="Arial Narrow" panose="020B0606020202030204" pitchFamily="34" charset="0"/>
              </a:rPr>
              <a:t>BERTANGGUNG</a:t>
            </a:r>
            <a:r>
              <a:rPr lang="en-US" sz="1800" dirty="0">
                <a:latin typeface="Arial Narrow" panose="020B0606020202030204" pitchFamily="34" charset="0"/>
              </a:rPr>
              <a:t> </a:t>
            </a:r>
            <a:r>
              <a:rPr lang="id-ID" sz="1800" dirty="0">
                <a:latin typeface="Arial Narrow" panose="020B0606020202030204" pitchFamily="34" charset="0"/>
              </a:rPr>
              <a:t>JAWAB ATAS PELAKSANAAN KEGIATAN PENYUSUNAN DOKUMEN PERENCANAAN, REVISI DAN REKONSILIASI</a:t>
            </a:r>
            <a:r>
              <a:rPr lang="en-US" sz="1800" dirty="0">
                <a:latin typeface="Arial Narrow" panose="020B0606020202030204" pitchFamily="34" charset="0"/>
              </a:rPr>
              <a:t> ANGGARAN</a:t>
            </a:r>
            <a:r>
              <a:rPr lang="id-ID" sz="1800" dirty="0">
                <a:latin typeface="Arial Narrow" panose="020B0606020202030204" pitchFamily="34" charset="0"/>
              </a:rPr>
              <a:t> YG BERADA DALAM TUGASNYA</a:t>
            </a: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7</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1319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 y="188640"/>
            <a:ext cx="12071287" cy="720080"/>
          </a:xfrm>
          <a:solidFill>
            <a:schemeClr val="accent5">
              <a:lumMod val="20000"/>
              <a:lumOff val="80000"/>
            </a:schemeClr>
          </a:solidFill>
          <a:ln w="19050">
            <a:solidFill>
              <a:schemeClr val="accent1">
                <a:lumMod val="50000"/>
              </a:schemeClr>
            </a:solidFill>
          </a:ln>
        </p:spPr>
        <p:txBody>
          <a:bodyPr>
            <a:noAutofit/>
          </a:bodyPr>
          <a:lstStyle/>
          <a:p>
            <a:r>
              <a:rPr lang="id-ID" sz="2400" b="1" dirty="0">
                <a:solidFill>
                  <a:schemeClr val="tx2"/>
                </a:solidFill>
                <a:latin typeface="Arial Narrow" panose="020B0606020202030204" pitchFamily="34" charset="0"/>
              </a:rPr>
              <a:t>PEJABAT PEMBUAT KOMITMEN (PPK)</a:t>
            </a:r>
            <a:r>
              <a:rPr lang="en-US" sz="2400" b="1" dirty="0">
                <a:solidFill>
                  <a:schemeClr val="tx2"/>
                </a:solidFill>
                <a:latin typeface="Arial Narrow" panose="020B0606020202030204" pitchFamily="34" charset="0"/>
              </a:rPr>
              <a:t/>
            </a:r>
            <a:br>
              <a:rPr lang="en-US" sz="2400" b="1" dirty="0">
                <a:solidFill>
                  <a:schemeClr val="tx2"/>
                </a:solidFill>
                <a:latin typeface="Arial Narrow" panose="020B0606020202030204" pitchFamily="34" charset="0"/>
              </a:rPr>
            </a:br>
            <a:r>
              <a:rPr lang="en-US" sz="1400" b="1" dirty="0">
                <a:solidFill>
                  <a:schemeClr val="tx2"/>
                </a:solidFill>
                <a:latin typeface="Arial Narrow" panose="020B0606020202030204" pitchFamily="34" charset="0"/>
              </a:rPr>
              <a:t>(PMK 143/PMK.05/2018 TGL 31 OKT 2018)</a:t>
            </a:r>
            <a:endParaRPr lang="id-ID" sz="2400" b="1" dirty="0">
              <a:solidFill>
                <a:schemeClr val="tx2"/>
              </a:solidFill>
              <a:latin typeface="Arial Narrow" panose="020B0606020202030204" pitchFamily="34" charset="0"/>
            </a:endParaRPr>
          </a:p>
        </p:txBody>
      </p:sp>
      <p:sp>
        <p:nvSpPr>
          <p:cNvPr id="3" name="Content Placeholder 2"/>
          <p:cNvSpPr>
            <a:spLocks noGrp="1"/>
          </p:cNvSpPr>
          <p:nvPr>
            <p:ph idx="1"/>
          </p:nvPr>
        </p:nvSpPr>
        <p:spPr>
          <a:xfrm>
            <a:off x="0" y="928477"/>
            <a:ext cx="11856640" cy="5688632"/>
          </a:xfrm>
        </p:spPr>
        <p:txBody>
          <a:bodyPr>
            <a:normAutofit fontScale="70000" lnSpcReduction="20000"/>
          </a:bodyPr>
          <a:lstStyle/>
          <a:p>
            <a:pPr algn="just">
              <a:spcBef>
                <a:spcPts val="0"/>
              </a:spcBef>
              <a:spcAft>
                <a:spcPts val="600"/>
              </a:spcAft>
              <a:buFont typeface="Wingdings" panose="05000000000000000000" pitchFamily="2" charset="2"/>
              <a:buChar char="q"/>
            </a:pPr>
            <a:r>
              <a:rPr lang="id-ID" b="1" u="sng" dirty="0">
                <a:latin typeface="Arial Narrow" panose="020B0606020202030204" pitchFamily="34" charset="0"/>
              </a:rPr>
              <a:t>TUGAS</a:t>
            </a:r>
            <a:r>
              <a:rPr lang="id-ID" dirty="0">
                <a:latin typeface="Arial Narrow" panose="020B0606020202030204" pitchFamily="34" charset="0"/>
              </a:rPr>
              <a:t> :</a:t>
            </a:r>
            <a:endParaRPr lang="en-US" dirty="0">
              <a:latin typeface="Arial Narrow" panose="020B0606020202030204"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menyusun rencana pelaksanaan kegiatan</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menerbitkan surat penunjukan penyedia barang/jasa</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membuat, menandatangani, </a:t>
            </a:r>
            <a:r>
              <a:rPr lang="en-US" sz="2500" dirty="0">
                <a:latin typeface="Arial" pitchFamily="34" charset="0"/>
                <a:cs typeface="Arial" pitchFamily="34" charset="0"/>
              </a:rPr>
              <a:t>&amp; </a:t>
            </a:r>
            <a:r>
              <a:rPr lang="id-ID" sz="2500" dirty="0">
                <a:latin typeface="Arial" pitchFamily="34" charset="0"/>
                <a:cs typeface="Arial" pitchFamily="34" charset="0"/>
              </a:rPr>
              <a:t>melaksanakan perjanjian dengan penyedia barang/jasa</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memberitahukan data supplier </a:t>
            </a:r>
            <a:r>
              <a:rPr lang="en-US" sz="2500" dirty="0">
                <a:latin typeface="Arial" pitchFamily="34" charset="0"/>
                <a:cs typeface="Arial" pitchFamily="34" charset="0"/>
              </a:rPr>
              <a:t>&amp;</a:t>
            </a:r>
            <a:r>
              <a:rPr lang="id-ID" sz="2500" dirty="0">
                <a:latin typeface="Arial" pitchFamily="34" charset="0"/>
                <a:cs typeface="Arial" pitchFamily="34" charset="0"/>
              </a:rPr>
              <a:t>data ko</a:t>
            </a:r>
            <a:r>
              <a:rPr lang="en-US" sz="2500" dirty="0">
                <a:latin typeface="Arial" pitchFamily="34" charset="0"/>
                <a:cs typeface="Arial" pitchFamily="34" charset="0"/>
              </a:rPr>
              <a:t>n</a:t>
            </a:r>
            <a:r>
              <a:rPr lang="id-ID" sz="2500" dirty="0">
                <a:latin typeface="Arial" pitchFamily="34" charset="0"/>
                <a:cs typeface="Arial" pitchFamily="34" charset="0"/>
              </a:rPr>
              <a:t>trak atas perjanjian/perikatan kepada KPPN</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mengendalikan pelaksanaan perikatan</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melaksanakan kegiatan swakelola</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menguji dan menandatangani sura</a:t>
            </a:r>
            <a:r>
              <a:rPr lang="en-US" sz="2500" dirty="0">
                <a:latin typeface="Arial" pitchFamily="34" charset="0"/>
                <a:cs typeface="Arial" pitchFamily="34" charset="0"/>
              </a:rPr>
              <a:t>t</a:t>
            </a:r>
            <a:r>
              <a:rPr lang="id-ID" sz="2500" dirty="0">
                <a:latin typeface="Arial" pitchFamily="34" charset="0"/>
                <a:cs typeface="Arial" pitchFamily="34" charset="0"/>
              </a:rPr>
              <a:t> bukti mengenai hak tagih kepada negara</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menyerahkan hasil pekerjaan pelaksanaan kegiatan kepada KPA </a:t>
            </a:r>
            <a:r>
              <a:rPr lang="en-US" sz="2500" dirty="0">
                <a:latin typeface="Arial" pitchFamily="34" charset="0"/>
                <a:cs typeface="Arial" pitchFamily="34" charset="0"/>
              </a:rPr>
              <a:t>dg BAP</a:t>
            </a:r>
          </a:p>
          <a:p>
            <a:pPr marL="817562" indent="-457200" algn="just">
              <a:buFont typeface="Wingdings" panose="05000000000000000000" pitchFamily="2" charset="2"/>
              <a:buChar char="Ø"/>
            </a:pPr>
            <a:r>
              <a:rPr lang="id-ID" sz="2500" dirty="0">
                <a:latin typeface="Arial" pitchFamily="34" charset="0"/>
                <a:cs typeface="Arial" pitchFamily="34" charset="0"/>
              </a:rPr>
              <a:t>membuat </a:t>
            </a:r>
            <a:r>
              <a:rPr lang="en-US" sz="2500" dirty="0">
                <a:latin typeface="Arial" pitchFamily="34" charset="0"/>
                <a:cs typeface="Arial" pitchFamily="34" charset="0"/>
              </a:rPr>
              <a:t>&amp;</a:t>
            </a:r>
            <a:r>
              <a:rPr lang="id-ID" sz="2500" dirty="0">
                <a:latin typeface="Arial" pitchFamily="34" charset="0"/>
                <a:cs typeface="Arial" pitchFamily="34" charset="0"/>
              </a:rPr>
              <a:t>menandatangani SPP atau dokumen lain </a:t>
            </a:r>
            <a:r>
              <a:rPr lang="en-US" sz="2500" dirty="0" err="1">
                <a:latin typeface="Arial" pitchFamily="34" charset="0"/>
                <a:cs typeface="Arial" pitchFamily="34" charset="0"/>
              </a:rPr>
              <a:t>yg</a:t>
            </a:r>
            <a:r>
              <a:rPr lang="id-ID" sz="2500" dirty="0">
                <a:latin typeface="Arial" pitchFamily="34" charset="0"/>
                <a:cs typeface="Arial" pitchFamily="34" charset="0"/>
              </a:rPr>
              <a:t>dipersamakan </a:t>
            </a:r>
            <a:r>
              <a:rPr lang="en-US" sz="2500" dirty="0">
                <a:latin typeface="Arial" pitchFamily="34" charset="0"/>
                <a:cs typeface="Arial" pitchFamily="34" charset="0"/>
              </a:rPr>
              <a:t>dg </a:t>
            </a:r>
            <a:r>
              <a:rPr lang="id-ID" sz="2500" dirty="0">
                <a:latin typeface="Arial" pitchFamily="34" charset="0"/>
                <a:cs typeface="Arial" pitchFamily="34" charset="0"/>
              </a:rPr>
              <a:t>SPP</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menyusun dan menyampaikan rencana penarikan dana kepada KPPN</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melaksanakan tugas dan wewenang lainnya yang mengakibatkan pengeluaran a</a:t>
            </a:r>
            <a:r>
              <a:rPr lang="en-US" sz="2500" dirty="0">
                <a:latin typeface="Arial" pitchFamily="34" charset="0"/>
                <a:cs typeface="Arial" pitchFamily="34" charset="0"/>
              </a:rPr>
              <a:t>n</a:t>
            </a:r>
            <a:r>
              <a:rPr lang="id-ID" sz="2500" dirty="0">
                <a:latin typeface="Arial" pitchFamily="34" charset="0"/>
                <a:cs typeface="Arial" pitchFamily="34" charset="0"/>
              </a:rPr>
              <a:t>ggaran belanja negara sesuai dengan ketentuan peraturan perundang-undangan</a:t>
            </a:r>
            <a:endParaRPr lang="en-US" sz="2500" dirty="0">
              <a:latin typeface="Arial" pitchFamily="34" charset="0"/>
              <a:cs typeface="Arial" pitchFamily="34" charset="0"/>
            </a:endParaRPr>
          </a:p>
          <a:p>
            <a:pPr marL="817562" indent="-457200" algn="just">
              <a:buFont typeface="Wingdings" panose="05000000000000000000" pitchFamily="2" charset="2"/>
              <a:buChar char="Ø"/>
            </a:pPr>
            <a:r>
              <a:rPr lang="id-ID" sz="2500" dirty="0">
                <a:latin typeface="Arial" pitchFamily="34" charset="0"/>
                <a:cs typeface="Arial" pitchFamily="34" charset="0"/>
              </a:rPr>
              <a:t>menyimpan dan menjaga keutuha</a:t>
            </a:r>
            <a:r>
              <a:rPr lang="en-US" sz="2500" dirty="0">
                <a:latin typeface="Arial" pitchFamily="34" charset="0"/>
                <a:cs typeface="Arial" pitchFamily="34" charset="0"/>
              </a:rPr>
              <a:t>n</a:t>
            </a:r>
            <a:r>
              <a:rPr lang="id-ID" sz="2500" dirty="0">
                <a:latin typeface="Arial" pitchFamily="34" charset="0"/>
                <a:cs typeface="Arial" pitchFamily="34" charset="0"/>
              </a:rPr>
              <a:t> se!uruh dokumen pelaksanaan kegiatan</a:t>
            </a:r>
            <a:endParaRPr lang="en-US" sz="2500" dirty="0">
              <a:latin typeface="Arial" pitchFamily="34" charset="0"/>
              <a:cs typeface="Arial" pitchFamily="34" charset="0"/>
            </a:endParaRPr>
          </a:p>
          <a:p>
            <a:pPr marL="817562" indent="-457200" algn="just">
              <a:buFont typeface="Wingdings" panose="05000000000000000000" pitchFamily="2" charset="2"/>
              <a:buChar char="Ø"/>
            </a:pPr>
            <a:endParaRPr lang="id-ID" sz="2500" dirty="0">
              <a:latin typeface="Arial" pitchFamily="34" charset="0"/>
              <a:cs typeface="Arial" pitchFamily="34" charset="0"/>
            </a:endParaRPr>
          </a:p>
          <a:p>
            <a:pPr algn="just">
              <a:spcBef>
                <a:spcPts val="0"/>
              </a:spcBef>
              <a:spcAft>
                <a:spcPts val="600"/>
              </a:spcAft>
              <a:buFont typeface="Wingdings" panose="05000000000000000000" pitchFamily="2" charset="2"/>
              <a:buChar char="q"/>
            </a:pPr>
            <a:r>
              <a:rPr lang="id-ID" b="1" u="sng" dirty="0">
                <a:latin typeface="Arial Narrow" panose="020B0606020202030204" pitchFamily="34" charset="0"/>
              </a:rPr>
              <a:t>TANGGUNG JAWAB</a:t>
            </a:r>
          </a:p>
          <a:p>
            <a:pPr marL="801688" indent="-457200" algn="just"/>
            <a:r>
              <a:rPr lang="id-ID" sz="2600" dirty="0">
                <a:latin typeface="Arial" pitchFamily="34" charset="0"/>
                <a:cs typeface="Arial" pitchFamily="34" charset="0"/>
              </a:rPr>
              <a:t>kebenaran materiil </a:t>
            </a:r>
            <a:r>
              <a:rPr lang="en-US" sz="2600" dirty="0">
                <a:latin typeface="Arial" pitchFamily="34" charset="0"/>
                <a:cs typeface="Arial" pitchFamily="34" charset="0"/>
              </a:rPr>
              <a:t>&amp; </a:t>
            </a:r>
            <a:r>
              <a:rPr lang="id-ID" sz="2600" dirty="0">
                <a:latin typeface="Arial" pitchFamily="34" charset="0"/>
                <a:cs typeface="Arial" pitchFamily="34" charset="0"/>
              </a:rPr>
              <a:t>akibat yang </a:t>
            </a:r>
            <a:r>
              <a:rPr lang="en-US" sz="2600" dirty="0" err="1">
                <a:latin typeface="Arial" pitchFamily="34" charset="0"/>
                <a:cs typeface="Arial" pitchFamily="34" charset="0"/>
              </a:rPr>
              <a:t>timb</a:t>
            </a:r>
            <a:r>
              <a:rPr lang="id-ID" sz="2600" dirty="0">
                <a:latin typeface="Arial" pitchFamily="34" charset="0"/>
                <a:cs typeface="Arial" pitchFamily="34" charset="0"/>
              </a:rPr>
              <a:t>ul dari penggunaan bukti mengenai hak tagih kepada negara</a:t>
            </a:r>
            <a:endParaRPr lang="en-US" sz="2600" dirty="0">
              <a:latin typeface="Arial" pitchFamily="34" charset="0"/>
              <a:cs typeface="Arial" pitchFamily="34" charset="0"/>
            </a:endParaRPr>
          </a:p>
          <a:p>
            <a:pPr marL="801688" indent="-457200" algn="just"/>
            <a:r>
              <a:rPr lang="id-ID" sz="2600" dirty="0">
                <a:latin typeface="Arial" pitchFamily="34" charset="0"/>
                <a:cs typeface="Arial" pitchFamily="34" charset="0"/>
              </a:rPr>
              <a:t>kebenaran data supplier dan data kontrak</a:t>
            </a:r>
            <a:endParaRPr lang="en-US" sz="2600" dirty="0">
              <a:latin typeface="Arial" pitchFamily="34" charset="0"/>
              <a:cs typeface="Arial" pitchFamily="34" charset="0"/>
            </a:endParaRPr>
          </a:p>
          <a:p>
            <a:pPr marL="801688" indent="-457200" algn="just"/>
            <a:r>
              <a:rPr lang="id-ID" sz="2600" dirty="0">
                <a:latin typeface="Arial" pitchFamily="34" charset="0"/>
                <a:cs typeface="Arial" pitchFamily="34" charset="0"/>
              </a:rPr>
              <a:t>kesesuaian barang/jasa yang diterima dengan spesifikasi yang telah ditetapkan</a:t>
            </a:r>
            <a:endParaRPr lang="en-US" sz="2600" dirty="0">
              <a:latin typeface="Arial" pitchFamily="34" charset="0"/>
              <a:cs typeface="Arial" pitchFamily="34" charset="0"/>
            </a:endParaRPr>
          </a:p>
          <a:p>
            <a:pPr marL="801688" indent="-457200" algn="just"/>
            <a:r>
              <a:rPr lang="id-ID" sz="2600" dirty="0">
                <a:latin typeface="Arial" pitchFamily="34" charset="0"/>
                <a:cs typeface="Arial" pitchFamily="34" charset="0"/>
              </a:rPr>
              <a:t>penyelesaian pengujian tagihan </a:t>
            </a:r>
            <a:r>
              <a:rPr lang="en-US" sz="2600" dirty="0">
                <a:latin typeface="Arial" pitchFamily="34" charset="0"/>
                <a:cs typeface="Arial" pitchFamily="34" charset="0"/>
              </a:rPr>
              <a:t>&amp; </a:t>
            </a:r>
            <a:r>
              <a:rPr lang="id-ID" sz="2600" dirty="0">
                <a:latin typeface="Arial" pitchFamily="34" charset="0"/>
                <a:cs typeface="Arial" pitchFamily="34" charset="0"/>
              </a:rPr>
              <a:t>penerbitan SPP sesuai </a:t>
            </a:r>
            <a:r>
              <a:rPr lang="en-US" sz="2600" dirty="0">
                <a:latin typeface="Arial" pitchFamily="34" charset="0"/>
                <a:cs typeface="Arial" pitchFamily="34" charset="0"/>
              </a:rPr>
              <a:t>dg </a:t>
            </a:r>
            <a:r>
              <a:rPr lang="id-ID" sz="2600" dirty="0">
                <a:latin typeface="Arial" pitchFamily="34" charset="0"/>
                <a:cs typeface="Arial" pitchFamily="34" charset="0"/>
              </a:rPr>
              <a:t>norma waktu yg ditentukan </a:t>
            </a: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8</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95986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9" y="188640"/>
            <a:ext cx="12071287" cy="720080"/>
          </a:xfrm>
          <a:solidFill>
            <a:schemeClr val="accent5">
              <a:lumMod val="20000"/>
              <a:lumOff val="80000"/>
            </a:schemeClr>
          </a:solidFill>
          <a:ln w="19050">
            <a:solidFill>
              <a:schemeClr val="accent1">
                <a:lumMod val="50000"/>
              </a:schemeClr>
            </a:solidFill>
          </a:ln>
        </p:spPr>
        <p:txBody>
          <a:bodyPr>
            <a:noAutofit/>
          </a:bodyPr>
          <a:lstStyle/>
          <a:p>
            <a:r>
              <a:rPr lang="id-ID" sz="2400" b="1" dirty="0">
                <a:solidFill>
                  <a:schemeClr val="tx2"/>
                </a:solidFill>
                <a:latin typeface="Arial Narrow" panose="020B0606020202030204" pitchFamily="34" charset="0"/>
              </a:rPr>
              <a:t>PEJABAT PENA</a:t>
            </a:r>
            <a:r>
              <a:rPr lang="en-SG" sz="2400" b="1" dirty="0">
                <a:solidFill>
                  <a:schemeClr val="tx2"/>
                </a:solidFill>
                <a:latin typeface="Arial Narrow" panose="020B0606020202030204" pitchFamily="34" charset="0"/>
              </a:rPr>
              <a:t>N</a:t>
            </a:r>
            <a:r>
              <a:rPr lang="id-ID" sz="2400" b="1" dirty="0">
                <a:solidFill>
                  <a:schemeClr val="tx2"/>
                </a:solidFill>
                <a:latin typeface="Arial Narrow" panose="020B0606020202030204" pitchFamily="34" charset="0"/>
              </a:rPr>
              <a:t>DATANGAN SURAT PERINTAH MEMBAYAR (PPSPM)</a:t>
            </a:r>
            <a:r>
              <a:rPr lang="en-US" sz="2400" b="1" dirty="0">
                <a:solidFill>
                  <a:schemeClr val="tx2"/>
                </a:solidFill>
                <a:latin typeface="Arial Narrow" panose="020B0606020202030204" pitchFamily="34" charset="0"/>
              </a:rPr>
              <a:t/>
            </a:r>
            <a:br>
              <a:rPr lang="en-US" sz="2400" b="1" dirty="0">
                <a:solidFill>
                  <a:schemeClr val="tx2"/>
                </a:solidFill>
                <a:latin typeface="Arial Narrow" panose="020B0606020202030204" pitchFamily="34" charset="0"/>
              </a:rPr>
            </a:br>
            <a:r>
              <a:rPr lang="en-US" sz="1600" b="1" dirty="0">
                <a:solidFill>
                  <a:schemeClr val="tx2"/>
                </a:solidFill>
                <a:latin typeface="Arial Narrow" panose="020B0606020202030204" pitchFamily="34" charset="0"/>
              </a:rPr>
              <a:t>(PMK 143/PMK.05/2018 TGL 31 OKT 2018)</a:t>
            </a:r>
            <a:endParaRPr lang="id-ID" sz="1600" b="1" dirty="0">
              <a:solidFill>
                <a:schemeClr val="tx2"/>
              </a:solidFill>
              <a:latin typeface="Arial Narrow" panose="020B0606020202030204" pitchFamily="34" charset="0"/>
            </a:endParaRPr>
          </a:p>
        </p:txBody>
      </p:sp>
      <p:sp>
        <p:nvSpPr>
          <p:cNvPr id="5" name="Content Placeholder 2"/>
          <p:cNvSpPr>
            <a:spLocks noGrp="1"/>
          </p:cNvSpPr>
          <p:nvPr>
            <p:ph idx="1"/>
          </p:nvPr>
        </p:nvSpPr>
        <p:spPr>
          <a:xfrm>
            <a:off x="143339" y="1052736"/>
            <a:ext cx="11809312" cy="5013176"/>
          </a:xfrm>
        </p:spPr>
        <p:txBody>
          <a:bodyPr>
            <a:noAutofit/>
          </a:bodyPr>
          <a:lstStyle/>
          <a:p>
            <a:pPr algn="just">
              <a:buFont typeface="Wingdings" panose="05000000000000000000" pitchFamily="2" charset="2"/>
              <a:buChar char="q"/>
            </a:pPr>
            <a:r>
              <a:rPr lang="id-ID" sz="1800" b="1" u="sng" dirty="0">
                <a:latin typeface="Arial Narrow" panose="020B0606020202030204" pitchFamily="34" charset="0"/>
              </a:rPr>
              <a:t>TUGAS</a:t>
            </a:r>
            <a:r>
              <a:rPr lang="id-ID" sz="1800" dirty="0">
                <a:latin typeface="Arial Narrow" panose="020B0606020202030204" pitchFamily="34" charset="0"/>
              </a:rPr>
              <a:t> :</a:t>
            </a:r>
            <a:endParaRPr lang="en-US" sz="1800" dirty="0">
              <a:latin typeface="Arial Narrow" panose="020B0606020202030204" pitchFamily="34" charset="0"/>
            </a:endParaRPr>
          </a:p>
          <a:p>
            <a:pPr marL="531813" indent="-171450" algn="just">
              <a:spcBef>
                <a:spcPts val="0"/>
              </a:spcBef>
              <a:buFont typeface="Wingdings" panose="05000000000000000000" pitchFamily="2" charset="2"/>
              <a:buChar char="Ø"/>
            </a:pPr>
            <a:r>
              <a:rPr lang="id-ID" sz="1600" dirty="0"/>
              <a:t>menguji kebenaran SPP atau dokume</a:t>
            </a:r>
            <a:r>
              <a:rPr lang="en-US" sz="1600" dirty="0"/>
              <a:t>n</a:t>
            </a:r>
            <a:r>
              <a:rPr lang="id-ID" sz="1600" dirty="0"/>
              <a:t> lain yg dipersamakan d</a:t>
            </a:r>
            <a:r>
              <a:rPr lang="en-US" sz="1600" dirty="0"/>
              <a:t>g</a:t>
            </a:r>
            <a:r>
              <a:rPr lang="id-ID" sz="1600" dirty="0"/>
              <a:t> SPP beserta dokumen pendukung</a:t>
            </a:r>
            <a:endParaRPr lang="en-US" sz="1600" dirty="0"/>
          </a:p>
          <a:p>
            <a:pPr marL="531813" indent="-171450" algn="just">
              <a:spcBef>
                <a:spcPts val="0"/>
              </a:spcBef>
              <a:buFont typeface="Wingdings" panose="05000000000000000000" pitchFamily="2" charset="2"/>
              <a:buChar char="Ø"/>
            </a:pPr>
            <a:r>
              <a:rPr lang="id-ID" sz="1600" dirty="0"/>
              <a:t>melakukan penolakan </a:t>
            </a:r>
            <a:r>
              <a:rPr lang="en-US" sz="1600" dirty="0"/>
              <a:t>&amp;</a:t>
            </a:r>
            <a:r>
              <a:rPr lang="id-ID" sz="1600" dirty="0"/>
              <a:t> pengembalian atas SPP, dalam hal SPP tidak memenuhi persyaratan untuk dibayarkan</a:t>
            </a:r>
            <a:endParaRPr lang="en-US" sz="1600" dirty="0"/>
          </a:p>
          <a:p>
            <a:pPr marL="531813" indent="-171450" algn="just">
              <a:spcBef>
                <a:spcPts val="0"/>
              </a:spcBef>
              <a:buFont typeface="Wingdings" panose="05000000000000000000" pitchFamily="2" charset="2"/>
              <a:buChar char="Ø"/>
            </a:pPr>
            <a:r>
              <a:rPr lang="id-ID" sz="1600" dirty="0"/>
              <a:t>melakukan pembebanan atas tagihan pada akun yang telah disediakan</a:t>
            </a:r>
            <a:endParaRPr lang="en-US" sz="1600" dirty="0"/>
          </a:p>
          <a:p>
            <a:pPr marL="531813" indent="-171450" algn="just">
              <a:spcBef>
                <a:spcPts val="0"/>
              </a:spcBef>
              <a:buFont typeface="Wingdings" panose="05000000000000000000" pitchFamily="2" charset="2"/>
              <a:buChar char="Ø"/>
            </a:pPr>
            <a:r>
              <a:rPr lang="id-ID" sz="1600" dirty="0"/>
              <a:t>melakukan pemantauan atas </a:t>
            </a:r>
            <a:r>
              <a:rPr lang="en-US" sz="1600" dirty="0" err="1"/>
              <a:t>ketersediaan</a:t>
            </a:r>
            <a:r>
              <a:rPr lang="en-US" sz="1600" dirty="0"/>
              <a:t> </a:t>
            </a:r>
            <a:r>
              <a:rPr lang="en-US" sz="1600" dirty="0" err="1"/>
              <a:t>pagu</a:t>
            </a:r>
            <a:r>
              <a:rPr lang="en-US" sz="1600" dirty="0"/>
              <a:t> </a:t>
            </a:r>
            <a:r>
              <a:rPr lang="id-ID" sz="1600" dirty="0"/>
              <a:t>anggaran, realisasi belanja, </a:t>
            </a:r>
            <a:r>
              <a:rPr lang="en-US" sz="1600" dirty="0"/>
              <a:t>&amp; </a:t>
            </a:r>
            <a:r>
              <a:rPr lang="en-US" sz="1600" dirty="0" err="1"/>
              <a:t>penggunaan</a:t>
            </a:r>
            <a:r>
              <a:rPr lang="en-US" sz="1600" dirty="0"/>
              <a:t> </a:t>
            </a:r>
            <a:r>
              <a:rPr lang="id-ID" sz="1600" dirty="0"/>
              <a:t>UP/TUP</a:t>
            </a:r>
            <a:endParaRPr lang="en-US" sz="1600" dirty="0"/>
          </a:p>
          <a:p>
            <a:pPr marL="531813" indent="-171450" algn="just">
              <a:spcBef>
                <a:spcPts val="0"/>
              </a:spcBef>
              <a:buFont typeface="Wingdings" panose="05000000000000000000" pitchFamily="2" charset="2"/>
              <a:buChar char="Ø"/>
            </a:pPr>
            <a:r>
              <a:rPr lang="en-US" sz="1600" dirty="0"/>
              <a:t>m</a:t>
            </a:r>
            <a:r>
              <a:rPr lang="id-ID" sz="1600" dirty="0"/>
              <a:t>enerbitkan dan rnenandatangani SPM atau dokurnen lain yang dipersa</a:t>
            </a:r>
            <a:r>
              <a:rPr lang="en-US" sz="1600" dirty="0"/>
              <a:t>m</a:t>
            </a:r>
            <a:r>
              <a:rPr lang="id-ID" sz="1600" dirty="0"/>
              <a:t>akan denga</a:t>
            </a:r>
            <a:r>
              <a:rPr lang="en-US" sz="1600" dirty="0"/>
              <a:t>n</a:t>
            </a:r>
            <a:r>
              <a:rPr lang="id-ID" sz="1600" dirty="0"/>
              <a:t> SPM</a:t>
            </a:r>
            <a:endParaRPr lang="en-US" sz="1600" dirty="0"/>
          </a:p>
          <a:p>
            <a:pPr marL="531813" indent="-171450" algn="just">
              <a:spcBef>
                <a:spcPts val="0"/>
              </a:spcBef>
              <a:buFont typeface="Wingdings" panose="05000000000000000000" pitchFamily="2" charset="2"/>
              <a:buChar char="Ø"/>
            </a:pPr>
            <a:r>
              <a:rPr lang="en-US" sz="1600" dirty="0"/>
              <a:t>m</a:t>
            </a:r>
            <a:r>
              <a:rPr lang="id-ID" sz="1600" dirty="0"/>
              <a:t>enyirnpan dan </a:t>
            </a:r>
            <a:r>
              <a:rPr lang="en-US" sz="1600" dirty="0"/>
              <a:t>m</a:t>
            </a:r>
            <a:r>
              <a:rPr lang="id-ID" sz="1600" dirty="0"/>
              <a:t>enjaga keutuha</a:t>
            </a:r>
            <a:r>
              <a:rPr lang="en-US" sz="1600" dirty="0"/>
              <a:t>n</a:t>
            </a:r>
            <a:r>
              <a:rPr lang="id-ID" sz="1600" dirty="0"/>
              <a:t> seluruh dokurnen hak tagih</a:t>
            </a:r>
            <a:endParaRPr lang="en-US" sz="1600" dirty="0"/>
          </a:p>
          <a:p>
            <a:pPr marL="531813" indent="-171450" algn="just">
              <a:spcBef>
                <a:spcPts val="0"/>
              </a:spcBef>
              <a:buFont typeface="Wingdings" panose="05000000000000000000" pitchFamily="2" charset="2"/>
              <a:buChar char="Ø"/>
            </a:pPr>
            <a:r>
              <a:rPr lang="en-US" sz="1600" dirty="0"/>
              <a:t>m</a:t>
            </a:r>
            <a:r>
              <a:rPr lang="id-ID" sz="1600" dirty="0"/>
              <a:t>enyarnpaikan laporan atas pelaksanaa</a:t>
            </a:r>
            <a:r>
              <a:rPr lang="en-US" sz="1600" dirty="0"/>
              <a:t>n</a:t>
            </a:r>
            <a:r>
              <a:rPr lang="id-ID" sz="1600" dirty="0"/>
              <a:t> pengujian dan perintah pernbayaran kepada KPA</a:t>
            </a:r>
            <a:endParaRPr lang="en-US" sz="1600" dirty="0"/>
          </a:p>
          <a:p>
            <a:pPr marL="531813" indent="-171450" algn="just">
              <a:spcBef>
                <a:spcPts val="0"/>
              </a:spcBef>
              <a:buFont typeface="Wingdings" panose="05000000000000000000" pitchFamily="2" charset="2"/>
              <a:buChar char="Ø"/>
            </a:pPr>
            <a:r>
              <a:rPr lang="en-US" sz="1600" dirty="0"/>
              <a:t>m</a:t>
            </a:r>
            <a:r>
              <a:rPr lang="id-ID" sz="1600" dirty="0"/>
              <a:t>elaksanakan tugas dan wewenang lainnya yang berkaitan dengan pelaksanaan peng</a:t>
            </a:r>
            <a:r>
              <a:rPr lang="en-US" sz="1600" dirty="0"/>
              <a:t>u</a:t>
            </a:r>
            <a:r>
              <a:rPr lang="id-ID" sz="1600" dirty="0"/>
              <a:t>jian dan penerbitan perintah pembayaran</a:t>
            </a:r>
            <a:endParaRPr lang="en-US" sz="1600" dirty="0"/>
          </a:p>
          <a:p>
            <a:pPr marL="531813" indent="-171450" algn="just">
              <a:spcBef>
                <a:spcPts val="0"/>
              </a:spcBef>
              <a:buFont typeface="Wingdings" panose="05000000000000000000" pitchFamily="2" charset="2"/>
              <a:buChar char="Ø"/>
            </a:pPr>
            <a:r>
              <a:rPr lang="id-ID" sz="1600" dirty="0"/>
              <a:t>memperhitungkan kewajiban penerima hak tagihan apabila penerima hak tagihan masih memiliki kewajiban kepada negara.</a:t>
            </a:r>
            <a:endParaRPr lang="en-US" sz="1600" dirty="0"/>
          </a:p>
          <a:p>
            <a:pPr marL="720725" indent="-360363" algn="just">
              <a:buFont typeface="Wingdings" panose="05000000000000000000" pitchFamily="2" charset="2"/>
              <a:buChar char="Ø"/>
            </a:pPr>
            <a:endParaRPr lang="id-ID" sz="1000" dirty="0">
              <a:latin typeface="Arial Narrow" panose="020B0606020202030204" pitchFamily="34" charset="0"/>
            </a:endParaRPr>
          </a:p>
          <a:p>
            <a:pPr algn="just">
              <a:buFont typeface="Wingdings" panose="05000000000000000000" pitchFamily="2" charset="2"/>
              <a:buChar char="q"/>
            </a:pPr>
            <a:r>
              <a:rPr lang="id-ID" sz="1800" b="1" u="sng" dirty="0">
                <a:latin typeface="Arial Narrow" panose="020B0606020202030204" pitchFamily="34" charset="0"/>
              </a:rPr>
              <a:t>TANGGUNG JAWAB </a:t>
            </a:r>
            <a:r>
              <a:rPr lang="id-ID" sz="1800" dirty="0">
                <a:latin typeface="Arial Narrow" panose="020B0606020202030204" pitchFamily="34" charset="0"/>
              </a:rPr>
              <a:t>:</a:t>
            </a:r>
            <a:endParaRPr lang="en-US" sz="1800" dirty="0">
              <a:latin typeface="Arial Narrow" panose="020B0606020202030204" pitchFamily="34" charset="0"/>
            </a:endParaRPr>
          </a:p>
          <a:p>
            <a:pPr marL="630238" indent="-285750" algn="just"/>
            <a:r>
              <a:rPr lang="id-ID" sz="1600" dirty="0"/>
              <a:t>kebenaran, kelengkapan, dan </a:t>
            </a:r>
            <a:r>
              <a:rPr lang="en-US" sz="1600" dirty="0" err="1"/>
              <a:t>keabsahan</a:t>
            </a:r>
            <a:r>
              <a:rPr lang="en-US" sz="1600" dirty="0"/>
              <a:t> </a:t>
            </a:r>
            <a:r>
              <a:rPr lang="en-US" sz="1600" dirty="0" err="1"/>
              <a:t>administrasi</a:t>
            </a:r>
            <a:r>
              <a:rPr lang="en-US" sz="1600" dirty="0"/>
              <a:t> </a:t>
            </a:r>
            <a:r>
              <a:rPr lang="id-ID" sz="1600" dirty="0"/>
              <a:t>terhadap dokumen hak tagih pembayaran yang menjadi dasar penerbitan SPM</a:t>
            </a:r>
            <a:endParaRPr lang="en-US" sz="1600" dirty="0"/>
          </a:p>
          <a:p>
            <a:pPr marL="630238" indent="-285750" algn="just"/>
            <a:r>
              <a:rPr lang="id-ID" sz="1600" dirty="0"/>
              <a:t>kebenaran dan keabsahan atas SPM yang ditandatangani</a:t>
            </a:r>
            <a:endParaRPr lang="en-US" sz="1600" dirty="0"/>
          </a:p>
          <a:p>
            <a:pPr marL="630238" indent="-285750" algn="just"/>
            <a:r>
              <a:rPr lang="id-ID" sz="1600" dirty="0"/>
              <a:t>akibat yang timbul dari pengujian SPP dan penerbitan SPM yang dilakukannya</a:t>
            </a:r>
            <a:endParaRPr lang="en-US" sz="1600" dirty="0"/>
          </a:p>
          <a:p>
            <a:pPr marL="630238" indent="-285750" algn="just"/>
            <a:r>
              <a:rPr lang="id-ID" sz="1600" dirty="0"/>
              <a:t>ketepatan waktu penerbitan SPM dan penyampaian SPM kepada KPPN. </a:t>
            </a:r>
            <a:endParaRPr lang="id-ID" sz="1600" dirty="0">
              <a:latin typeface="Arial Narrow" panose="020B0606020202030204" pitchFamily="34" charset="0"/>
            </a:endParaRP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9</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4135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4" y="116632"/>
            <a:ext cx="12071287" cy="720080"/>
          </a:xfrm>
          <a:solidFill>
            <a:schemeClr val="accent5">
              <a:lumMod val="20000"/>
              <a:lumOff val="80000"/>
            </a:schemeClr>
          </a:solidFill>
          <a:ln w="19050">
            <a:solidFill>
              <a:schemeClr val="accent1">
                <a:lumMod val="50000"/>
              </a:schemeClr>
            </a:solidFill>
          </a:ln>
        </p:spPr>
        <p:txBody>
          <a:bodyPr>
            <a:noAutofit/>
          </a:bodyPr>
          <a:lstStyle/>
          <a:p>
            <a:r>
              <a:rPr lang="id-ID" sz="2400" b="1" dirty="0">
                <a:solidFill>
                  <a:schemeClr val="tx2"/>
                </a:solidFill>
                <a:latin typeface="Arial Narrow" panose="020B0606020202030204" pitchFamily="34" charset="0"/>
              </a:rPr>
              <a:t>BENDAHARA PENGELUARAN (BP)</a:t>
            </a:r>
            <a:r>
              <a:rPr lang="en-US" sz="2400" b="1" dirty="0">
                <a:solidFill>
                  <a:schemeClr val="tx2"/>
                </a:solidFill>
                <a:latin typeface="Arial Narrow" panose="020B0606020202030204" pitchFamily="34" charset="0"/>
              </a:rPr>
              <a:t/>
            </a:r>
            <a:br>
              <a:rPr lang="en-US" sz="2400" b="1" dirty="0">
                <a:solidFill>
                  <a:schemeClr val="tx2"/>
                </a:solidFill>
                <a:latin typeface="Arial Narrow" panose="020B0606020202030204" pitchFamily="34" charset="0"/>
              </a:rPr>
            </a:br>
            <a:r>
              <a:rPr lang="en-US" sz="1600" b="1" dirty="0">
                <a:solidFill>
                  <a:schemeClr val="tx2"/>
                </a:solidFill>
                <a:latin typeface="Arial Narrow" panose="020B0606020202030204" pitchFamily="34" charset="0"/>
              </a:rPr>
              <a:t>(PMK 143/PMK.05/2018 TGL 31 OKT 2018)</a:t>
            </a:r>
            <a:endParaRPr lang="id-ID" sz="1600" b="1" dirty="0">
              <a:solidFill>
                <a:schemeClr val="tx2"/>
              </a:solidFill>
              <a:latin typeface="Arial Narrow" panose="020B0606020202030204" pitchFamily="34" charset="0"/>
            </a:endParaRPr>
          </a:p>
        </p:txBody>
      </p:sp>
      <p:sp>
        <p:nvSpPr>
          <p:cNvPr id="5" name="Content Placeholder 2"/>
          <p:cNvSpPr>
            <a:spLocks noGrp="1"/>
          </p:cNvSpPr>
          <p:nvPr>
            <p:ph idx="1"/>
          </p:nvPr>
        </p:nvSpPr>
        <p:spPr>
          <a:xfrm>
            <a:off x="431371" y="836712"/>
            <a:ext cx="11521280" cy="5400600"/>
          </a:xfrm>
        </p:spPr>
        <p:txBody>
          <a:bodyPr>
            <a:noAutofit/>
          </a:bodyPr>
          <a:lstStyle/>
          <a:p>
            <a:pPr>
              <a:buFont typeface="Wingdings" panose="05000000000000000000" pitchFamily="2" charset="2"/>
              <a:buChar char="q"/>
            </a:pPr>
            <a:r>
              <a:rPr lang="id-ID" sz="1800" b="1" u="sng" dirty="0">
                <a:latin typeface="Arial Narrow" panose="020B0606020202030204" pitchFamily="34" charset="0"/>
              </a:rPr>
              <a:t>TUGAS</a:t>
            </a:r>
            <a:r>
              <a:rPr lang="id-ID" sz="1800" dirty="0">
                <a:latin typeface="Arial Narrow" panose="020B0606020202030204" pitchFamily="34" charset="0"/>
              </a:rPr>
              <a:t> :</a:t>
            </a:r>
          </a:p>
          <a:p>
            <a:pPr marL="723900" lvl="0" indent="-363538" algn="just">
              <a:spcBef>
                <a:spcPts val="0"/>
              </a:spcBef>
              <a:buFont typeface="Wingdings" panose="05000000000000000000" pitchFamily="2" charset="2"/>
              <a:buChar char="Ø"/>
            </a:pPr>
            <a:r>
              <a:rPr lang="id-ID" sz="1800" dirty="0"/>
              <a:t>mengajukan kebutuhan </a:t>
            </a:r>
            <a:r>
              <a:rPr lang="en-US" sz="1800" dirty="0"/>
              <a:t>UP </a:t>
            </a:r>
            <a:r>
              <a:rPr lang="id-ID" sz="1800" dirty="0"/>
              <a:t>dan/ atau </a:t>
            </a:r>
            <a:r>
              <a:rPr lang="en-US" sz="1800" dirty="0"/>
              <a:t>GUP</a:t>
            </a:r>
            <a:r>
              <a:rPr lang="id-ID" sz="1800" dirty="0"/>
              <a:t> kepada PPK</a:t>
            </a:r>
            <a:endParaRPr lang="en-US" sz="1800" dirty="0"/>
          </a:p>
          <a:p>
            <a:pPr marL="723900" lvl="0" indent="-363538" algn="just">
              <a:spcBef>
                <a:spcPts val="0"/>
              </a:spcBef>
              <a:buFont typeface="Wingdings" panose="05000000000000000000" pitchFamily="2" charset="2"/>
              <a:buChar char="Ø"/>
            </a:pPr>
            <a:r>
              <a:rPr lang="id-ID" sz="1800" dirty="0"/>
              <a:t>mengelola uang persediaan</a:t>
            </a:r>
            <a:endParaRPr lang="en-US" sz="1800" dirty="0"/>
          </a:p>
          <a:p>
            <a:pPr marL="723900" lvl="0" indent="-363538" algn="just">
              <a:spcBef>
                <a:spcPts val="0"/>
              </a:spcBef>
              <a:buFont typeface="Wingdings" panose="05000000000000000000" pitchFamily="2" charset="2"/>
              <a:buChar char="Ø"/>
            </a:pPr>
            <a:r>
              <a:rPr lang="id-ID" sz="1800" dirty="0"/>
              <a:t>menguji surat perintah bayar (SPBy) yang diajukan oleh PPK</a:t>
            </a:r>
            <a:endParaRPr lang="en-US" sz="1800" dirty="0"/>
          </a:p>
          <a:p>
            <a:pPr marL="723900" lvl="0" indent="-363538" algn="just">
              <a:spcBef>
                <a:spcPts val="0"/>
              </a:spcBef>
              <a:buFont typeface="Wingdings" panose="05000000000000000000" pitchFamily="2" charset="2"/>
              <a:buChar char="Ø"/>
            </a:pPr>
            <a:r>
              <a:rPr lang="id-ID" sz="1800" dirty="0"/>
              <a:t>melakukan pembayaran atas beban uang persediaan dalam hal SPBy telah memenuhi persyaratan untuk dibayarkan</a:t>
            </a:r>
            <a:endParaRPr lang="en-US" sz="1800" dirty="0"/>
          </a:p>
          <a:p>
            <a:pPr marL="723900" lvl="0" indent="-363538" algn="just">
              <a:spcBef>
                <a:spcPts val="0"/>
              </a:spcBef>
              <a:buFont typeface="Wingdings" panose="05000000000000000000" pitchFamily="2" charset="2"/>
              <a:buChar char="Ø"/>
            </a:pPr>
            <a:r>
              <a:rPr lang="id-ID" sz="1800" dirty="0"/>
              <a:t>menolak pembayaran apabila SPBy tidak memenuhi persyaratan untuk dibayarkan</a:t>
            </a:r>
            <a:endParaRPr lang="en-US" sz="1800" dirty="0"/>
          </a:p>
          <a:p>
            <a:pPr marL="723900" lvl="0" indent="-363538" algn="just">
              <a:spcBef>
                <a:spcPts val="0"/>
              </a:spcBef>
              <a:buFont typeface="Wingdings" panose="05000000000000000000" pitchFamily="2" charset="2"/>
              <a:buChar char="Ø"/>
            </a:pPr>
            <a:r>
              <a:rPr lang="id-ID" sz="1800" dirty="0"/>
              <a:t>melakukan pemotongan/pemungutan </a:t>
            </a:r>
            <a:r>
              <a:rPr lang="en-US" sz="1800" dirty="0"/>
              <a:t>p</a:t>
            </a:r>
            <a:r>
              <a:rPr lang="id-ID" sz="1800" dirty="0"/>
              <a:t>ajak atau kewajiban lain kepada negara atas pembayaran</a:t>
            </a:r>
            <a:endParaRPr lang="en-US" sz="1800" dirty="0"/>
          </a:p>
          <a:p>
            <a:pPr marL="723900" lvl="0" indent="-363538" algn="just">
              <a:spcBef>
                <a:spcPts val="0"/>
              </a:spcBef>
              <a:buFont typeface="Wingdings" panose="05000000000000000000" pitchFamily="2" charset="2"/>
              <a:buChar char="Ø"/>
            </a:pPr>
            <a:r>
              <a:rPr lang="id-ID" sz="1800" dirty="0"/>
              <a:t>menyetorkan hasil pemotongan/pemungutan pajak atau kewajiban lain kepada Negara ke Rekening Kas Negara</a:t>
            </a:r>
            <a:endParaRPr lang="en-US" sz="1800" dirty="0"/>
          </a:p>
          <a:p>
            <a:pPr marL="723900" lvl="0" indent="-363538" algn="just">
              <a:spcBef>
                <a:spcPts val="0"/>
              </a:spcBef>
              <a:buFont typeface="Wingdings" panose="05000000000000000000" pitchFamily="2" charset="2"/>
              <a:buChar char="Ø"/>
            </a:pPr>
            <a:r>
              <a:rPr lang="id-ID" sz="1800" dirty="0"/>
              <a:t>mengelola rekening Bendahara Pengeluaran</a:t>
            </a:r>
            <a:endParaRPr lang="en-US" sz="1800" dirty="0"/>
          </a:p>
          <a:p>
            <a:pPr marL="723900" lvl="0" indent="-363538" algn="just">
              <a:spcBef>
                <a:spcPts val="0"/>
              </a:spcBef>
              <a:buFont typeface="Wingdings" panose="05000000000000000000" pitchFamily="2" charset="2"/>
              <a:buChar char="Ø"/>
            </a:pPr>
            <a:r>
              <a:rPr lang="id-ID" sz="1800" dirty="0"/>
              <a:t>menyelenggarakan pembukuan dan penatausahaan transaksi uang persediaan</a:t>
            </a:r>
            <a:endParaRPr lang="en-US" sz="1800" dirty="0"/>
          </a:p>
          <a:p>
            <a:pPr marL="723900" lvl="0" indent="-363538" algn="just">
              <a:spcBef>
                <a:spcPts val="0"/>
              </a:spcBef>
              <a:buFont typeface="Wingdings" panose="05000000000000000000" pitchFamily="2" charset="2"/>
              <a:buChar char="Ø"/>
            </a:pPr>
            <a:r>
              <a:rPr lang="id-ID" sz="1800" dirty="0"/>
              <a:t>menyusun laporan pertanggungjawaban bendahara </a:t>
            </a:r>
            <a:r>
              <a:rPr lang="en-US" sz="1800" dirty="0"/>
              <a:t>&amp; </a:t>
            </a:r>
            <a:r>
              <a:rPr lang="id-ID" sz="1800" dirty="0"/>
              <a:t>menyampaikan kepada Kuasa BUN</a:t>
            </a:r>
            <a:endParaRPr lang="en-US" sz="1800" dirty="0"/>
          </a:p>
          <a:p>
            <a:pPr marL="723900" lvl="0" indent="-363538" algn="just">
              <a:spcBef>
                <a:spcPts val="0"/>
              </a:spcBef>
              <a:buFont typeface="Wingdings" panose="05000000000000000000" pitchFamily="2" charset="2"/>
              <a:buChar char="Ø"/>
            </a:pPr>
            <a:r>
              <a:rPr lang="id-ID" sz="1800" dirty="0"/>
              <a:t>menjalankan tugas kebendaharaan lainnya. </a:t>
            </a:r>
            <a:endParaRPr lang="en-US" sz="1800" dirty="0"/>
          </a:p>
          <a:p>
            <a:pPr marL="914400" lvl="0" indent="-554038" algn="just">
              <a:spcBef>
                <a:spcPts val="0"/>
              </a:spcBef>
              <a:buFont typeface="Wingdings" panose="05000000000000000000" pitchFamily="2" charset="2"/>
              <a:buChar char="Ø"/>
            </a:pPr>
            <a:endParaRPr lang="id-ID" sz="1050" dirty="0">
              <a:latin typeface="Arial Narrow" panose="020B0606020202030204" pitchFamily="34" charset="0"/>
            </a:endParaRPr>
          </a:p>
          <a:p>
            <a:pPr>
              <a:buFont typeface="Wingdings" panose="05000000000000000000" pitchFamily="2" charset="2"/>
              <a:buChar char="q"/>
            </a:pPr>
            <a:r>
              <a:rPr lang="id-ID" sz="1800" b="1" u="sng" dirty="0">
                <a:latin typeface="Arial Narrow" panose="020B0606020202030204" pitchFamily="34" charset="0"/>
              </a:rPr>
              <a:t>TANGGUNG JAWAB </a:t>
            </a:r>
            <a:r>
              <a:rPr lang="id-ID" sz="1800" dirty="0">
                <a:latin typeface="Arial Narrow" panose="020B0606020202030204" pitchFamily="34" charset="0"/>
              </a:rPr>
              <a:t>:</a:t>
            </a:r>
          </a:p>
          <a:p>
            <a:pPr marL="630238" indent="-285750"/>
            <a:r>
              <a:rPr lang="id-ID" sz="1800" dirty="0"/>
              <a:t>uang/ surat berharga yang berada dalam pengelolaannya secara pribadi</a:t>
            </a:r>
            <a:endParaRPr lang="en-US" sz="1800" dirty="0"/>
          </a:p>
          <a:p>
            <a:pPr marL="630238" indent="-285750"/>
            <a:r>
              <a:rPr lang="id-ID" sz="1800" dirty="0"/>
              <a:t>pengelolaan uang/ surat berharga secara fungsional kepada Kuasa BUN. </a:t>
            </a:r>
            <a:endParaRPr lang="id-ID" sz="1800" dirty="0">
              <a:latin typeface="Arial Narrow" panose="020B0606020202030204" pitchFamily="34" charset="0"/>
            </a:endParaRP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10</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1397472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Sertifikat</a:t>
            </a:r>
            <a:r>
              <a:rPr lang="en-US" dirty="0" smtClean="0"/>
              <a:t> </a:t>
            </a:r>
            <a:r>
              <a:rPr lang="en-US" dirty="0" err="1" smtClean="0"/>
              <a:t>Bendahara</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err="1" smtClean="0"/>
              <a:t>Pejabat</a:t>
            </a:r>
            <a:r>
              <a:rPr lang="en-US" dirty="0" smtClean="0"/>
              <a:t>/</a:t>
            </a:r>
            <a:r>
              <a:rPr lang="en-US" dirty="0" err="1" smtClean="0"/>
              <a:t>pegawai</a:t>
            </a:r>
            <a:r>
              <a:rPr lang="en-US" dirty="0" smtClean="0"/>
              <a:t>/</a:t>
            </a:r>
            <a:r>
              <a:rPr lang="en-US" dirty="0" err="1" smtClean="0"/>
              <a:t>personel</a:t>
            </a:r>
            <a:r>
              <a:rPr lang="en-US" dirty="0" smtClean="0"/>
              <a:t> yang </a:t>
            </a:r>
            <a:r>
              <a:rPr lang="en-US" dirty="0" err="1" smtClean="0"/>
              <a:t>akan</a:t>
            </a:r>
            <a:r>
              <a:rPr lang="en-US" dirty="0" smtClean="0"/>
              <a:t> </a:t>
            </a:r>
            <a:r>
              <a:rPr lang="en-US" dirty="0" err="1" smtClean="0"/>
              <a:t>diangkat</a:t>
            </a:r>
            <a:r>
              <a:rPr lang="en-US" dirty="0" smtClean="0"/>
              <a:t> </a:t>
            </a:r>
            <a:r>
              <a:rPr lang="en-US" dirty="0" err="1" smtClean="0"/>
              <a:t>sebagai</a:t>
            </a:r>
            <a:r>
              <a:rPr lang="en-US" dirty="0" smtClean="0"/>
              <a:t> </a:t>
            </a:r>
            <a:r>
              <a:rPr lang="en-US" dirty="0" err="1" smtClean="0"/>
              <a:t>Bendahara</a:t>
            </a:r>
            <a:r>
              <a:rPr lang="en-US" dirty="0" smtClean="0"/>
              <a:t> </a:t>
            </a:r>
            <a:r>
              <a:rPr lang="en-US" dirty="0" err="1" smtClean="0"/>
              <a:t>Pengeluaran</a:t>
            </a:r>
            <a:r>
              <a:rPr lang="en-US" dirty="0" smtClean="0"/>
              <a:t> </a:t>
            </a:r>
            <a:r>
              <a:rPr lang="en-US" dirty="0" err="1" smtClean="0"/>
              <a:t>dan</a:t>
            </a:r>
            <a:r>
              <a:rPr lang="en-US" dirty="0" smtClean="0"/>
              <a:t>/</a:t>
            </a:r>
            <a:r>
              <a:rPr lang="en-US" dirty="0" err="1" smtClean="0"/>
              <a:t>atau</a:t>
            </a:r>
            <a:r>
              <a:rPr lang="en-US" dirty="0" smtClean="0"/>
              <a:t> </a:t>
            </a:r>
            <a:r>
              <a:rPr lang="en-US" dirty="0" err="1" smtClean="0"/>
              <a:t>Bendahara</a:t>
            </a:r>
            <a:r>
              <a:rPr lang="en-US" dirty="0" smtClean="0"/>
              <a:t> </a:t>
            </a:r>
            <a:r>
              <a:rPr lang="en-US" dirty="0" err="1" smtClean="0"/>
              <a:t>Pengeluaran</a:t>
            </a:r>
            <a:r>
              <a:rPr lang="en-US" dirty="0" smtClean="0"/>
              <a:t> </a:t>
            </a:r>
            <a:r>
              <a:rPr lang="en-US" dirty="0" err="1" smtClean="0"/>
              <a:t>Pembantu</a:t>
            </a:r>
            <a:r>
              <a:rPr lang="en-US" dirty="0" smtClean="0"/>
              <a:t> </a:t>
            </a:r>
            <a:r>
              <a:rPr lang="en-US" dirty="0" err="1" smtClean="0"/>
              <a:t>harus</a:t>
            </a:r>
            <a:r>
              <a:rPr lang="en-US" dirty="0" smtClean="0"/>
              <a:t> </a:t>
            </a:r>
            <a:r>
              <a:rPr lang="en-US" dirty="0" err="1" smtClean="0"/>
              <a:t>memiliki</a:t>
            </a:r>
            <a:r>
              <a:rPr lang="en-US" dirty="0" smtClean="0"/>
              <a:t> </a:t>
            </a:r>
            <a:r>
              <a:rPr lang="en-US" dirty="0" err="1" smtClean="0"/>
              <a:t>serfikat</a:t>
            </a:r>
            <a:r>
              <a:rPr lang="en-US" dirty="0" smtClean="0"/>
              <a:t> </a:t>
            </a:r>
            <a:r>
              <a:rPr lang="en-US" dirty="0" err="1" smtClean="0"/>
              <a:t>bendahara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Peraturan</a:t>
            </a:r>
            <a:r>
              <a:rPr lang="en-US" dirty="0" smtClean="0"/>
              <a:t> </a:t>
            </a:r>
            <a:r>
              <a:rPr lang="en-US" dirty="0" err="1" smtClean="0"/>
              <a:t>Menteri</a:t>
            </a:r>
            <a:r>
              <a:rPr lang="en-US" dirty="0" smtClean="0"/>
              <a:t> </a:t>
            </a:r>
            <a:r>
              <a:rPr lang="en-US" dirty="0" err="1" smtClean="0"/>
              <a:t>Keuangan</a:t>
            </a:r>
            <a:r>
              <a:rPr lang="en-US" dirty="0" smtClean="0"/>
              <a:t>.</a:t>
            </a:r>
            <a:endParaRPr lang="en-US" dirty="0"/>
          </a:p>
        </p:txBody>
      </p:sp>
      <p:sp>
        <p:nvSpPr>
          <p:cNvPr id="4" name="Slide Number Placeholder 3"/>
          <p:cNvSpPr>
            <a:spLocks noGrp="1"/>
          </p:cNvSpPr>
          <p:nvPr>
            <p:ph type="sldNum" sz="quarter" idx="12"/>
          </p:nvPr>
        </p:nvSpPr>
        <p:spPr>
          <a:xfrm>
            <a:off x="11207930" y="6356367"/>
            <a:ext cx="374469" cy="365125"/>
          </a:xfrm>
        </p:spPr>
        <p:txBody>
          <a:bodyPr/>
          <a:lstStyle/>
          <a:p>
            <a:r>
              <a:rPr lang="en-US" dirty="0" smtClean="0"/>
              <a:t>11</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4" y="620691"/>
            <a:ext cx="12071287" cy="720079"/>
          </a:xfrm>
          <a:solidFill>
            <a:schemeClr val="accent5">
              <a:lumMod val="20000"/>
              <a:lumOff val="80000"/>
            </a:schemeClr>
          </a:solidFill>
          <a:ln w="19050">
            <a:solidFill>
              <a:schemeClr val="accent1">
                <a:lumMod val="50000"/>
              </a:schemeClr>
            </a:solidFill>
          </a:ln>
        </p:spPr>
        <p:txBody>
          <a:bodyPr>
            <a:normAutofit/>
          </a:bodyPr>
          <a:lstStyle/>
          <a:p>
            <a:r>
              <a:rPr lang="id-ID" sz="2800" b="1" dirty="0">
                <a:solidFill>
                  <a:schemeClr val="tx2"/>
                </a:solidFill>
                <a:latin typeface="Arial Narrow" panose="020B0606020202030204" pitchFamily="34" charset="0"/>
              </a:rPr>
              <a:t>TUGAS DAN TANGGUNG JAWAB UNIT  AKUNTANSI</a:t>
            </a:r>
            <a:endParaRPr lang="id-ID" sz="1800" b="1" dirty="0">
              <a:solidFill>
                <a:schemeClr val="tx2"/>
              </a:solidFill>
              <a:latin typeface="Arial Narrow" panose="020B0606020202030204" pitchFamily="34" charset="0"/>
            </a:endParaRPr>
          </a:p>
        </p:txBody>
      </p:sp>
      <p:sp>
        <p:nvSpPr>
          <p:cNvPr id="3" name="Content Placeholder 2"/>
          <p:cNvSpPr>
            <a:spLocks noGrp="1"/>
          </p:cNvSpPr>
          <p:nvPr>
            <p:ph idx="1"/>
          </p:nvPr>
        </p:nvSpPr>
        <p:spPr>
          <a:xfrm>
            <a:off x="335360" y="1628800"/>
            <a:ext cx="11439061" cy="4525963"/>
          </a:xfrm>
        </p:spPr>
        <p:txBody>
          <a:bodyPr>
            <a:noAutofit/>
          </a:bodyPr>
          <a:lstStyle/>
          <a:p>
            <a:pPr marL="463550" indent="-463550" algn="just" defTabSz="360363">
              <a:buFont typeface="Wingdings" panose="05000000000000000000" pitchFamily="2" charset="2"/>
              <a:buChar char="q"/>
            </a:pPr>
            <a:r>
              <a:rPr lang="id-ID" sz="2000" dirty="0">
                <a:latin typeface="Arial Narrow" panose="020B0606020202030204" pitchFamily="34" charset="0"/>
              </a:rPr>
              <a:t>TUGAS </a:t>
            </a:r>
          </a:p>
          <a:p>
            <a:pPr marL="900113" indent="-450850" algn="just">
              <a:buFont typeface="Wingdings" panose="05000000000000000000" pitchFamily="2" charset="2"/>
              <a:buChar char="Ø"/>
            </a:pPr>
            <a:r>
              <a:rPr lang="en-US" sz="2000" dirty="0">
                <a:latin typeface="Arial Narrow" panose="020B0606020202030204" pitchFamily="34" charset="0"/>
              </a:rPr>
              <a:t>ME</a:t>
            </a:r>
            <a:r>
              <a:rPr lang="id-ID" sz="2000" dirty="0">
                <a:latin typeface="Arial Narrow" panose="020B0606020202030204" pitchFamily="34" charset="0"/>
              </a:rPr>
              <a:t>LAKSANAKAN </a:t>
            </a:r>
            <a:r>
              <a:rPr lang="en-US" sz="2000" dirty="0">
                <a:latin typeface="Arial Narrow" panose="020B0606020202030204" pitchFamily="34" charset="0"/>
              </a:rPr>
              <a:t>PENATAUSAHAAN DOK</a:t>
            </a:r>
            <a:r>
              <a:rPr lang="id-ID" sz="2000" dirty="0">
                <a:latin typeface="Arial Narrow" panose="020B0606020202030204" pitchFamily="34" charset="0"/>
              </a:rPr>
              <a:t>UMEN</a:t>
            </a:r>
            <a:r>
              <a:rPr lang="en-US" sz="2000" dirty="0">
                <a:latin typeface="Arial Narrow" panose="020B0606020202030204" pitchFamily="34" charset="0"/>
              </a:rPr>
              <a:t> DAN TRANSAKSI KEUANGAN (UANG &amp; BARANG)</a:t>
            </a:r>
            <a:endParaRPr lang="id-ID" sz="2000" dirty="0">
              <a:latin typeface="Arial Narrow" panose="020B0606020202030204" pitchFamily="34" charset="0"/>
            </a:endParaRPr>
          </a:p>
          <a:p>
            <a:pPr marL="900113" indent="-450850" algn="just">
              <a:buFont typeface="Wingdings" panose="05000000000000000000" pitchFamily="2" charset="2"/>
              <a:buChar char="Ø"/>
            </a:pPr>
            <a:r>
              <a:rPr lang="id-ID" sz="2000" dirty="0">
                <a:latin typeface="Arial Narrow" panose="020B0606020202030204" pitchFamily="34" charset="0"/>
                <a:sym typeface="Wingdings" pitchFamily="2" charset="2"/>
              </a:rPr>
              <a:t>U</a:t>
            </a:r>
            <a:r>
              <a:rPr lang="en-US" sz="2000" dirty="0">
                <a:latin typeface="Arial Narrow" panose="020B0606020202030204" pitchFamily="34" charset="0"/>
                <a:sym typeface="Wingdings" pitchFamily="2" charset="2"/>
              </a:rPr>
              <a:t>N</a:t>
            </a:r>
            <a:r>
              <a:rPr lang="id-ID" sz="2000" dirty="0">
                <a:latin typeface="Arial Narrow" panose="020B0606020202030204" pitchFamily="34" charset="0"/>
                <a:sym typeface="Wingdings" pitchFamily="2" charset="2"/>
              </a:rPr>
              <a:t>T</a:t>
            </a:r>
            <a:r>
              <a:rPr lang="en-US" sz="2000" dirty="0">
                <a:latin typeface="Arial Narrow" panose="020B0606020202030204" pitchFamily="34" charset="0"/>
                <a:sym typeface="Wingdings" pitchFamily="2" charset="2"/>
              </a:rPr>
              <a:t>U</a:t>
            </a:r>
            <a:r>
              <a:rPr lang="id-ID" sz="2000" dirty="0">
                <a:latin typeface="Arial Narrow" panose="020B0606020202030204" pitchFamily="34" charset="0"/>
                <a:sym typeface="Wingdings" pitchFamily="2" charset="2"/>
              </a:rPr>
              <a:t>K </a:t>
            </a:r>
            <a:r>
              <a:rPr lang="en-US" sz="2000" dirty="0">
                <a:latin typeface="Arial Narrow" panose="020B0606020202030204" pitchFamily="34" charset="0"/>
                <a:sym typeface="Wingdings" pitchFamily="2" charset="2"/>
              </a:rPr>
              <a:t>REALISASI BELANJA </a:t>
            </a:r>
            <a:r>
              <a:rPr lang="id-ID" sz="2000" dirty="0">
                <a:latin typeface="Arial Narrow" panose="020B0606020202030204" pitchFamily="34" charset="0"/>
                <a:sym typeface="Wingdings" pitchFamily="2" charset="2"/>
              </a:rPr>
              <a:t>YG BER</a:t>
            </a:r>
            <a:r>
              <a:rPr lang="en-US" sz="2000" dirty="0">
                <a:latin typeface="Arial Narrow" panose="020B0606020202030204" pitchFamily="34" charset="0"/>
                <a:sym typeface="Wingdings" pitchFamily="2" charset="2"/>
              </a:rPr>
              <a:t>KATAN </a:t>
            </a:r>
            <a:r>
              <a:rPr lang="id-ID" sz="2000" dirty="0">
                <a:latin typeface="Arial Narrow" panose="020B0606020202030204" pitchFamily="34" charset="0"/>
                <a:sym typeface="Wingdings" pitchFamily="2" charset="2"/>
              </a:rPr>
              <a:t>D</a:t>
            </a:r>
            <a:r>
              <a:rPr lang="en-US" sz="2000" dirty="0">
                <a:latin typeface="Arial Narrow" panose="020B0606020202030204" pitchFamily="34" charset="0"/>
                <a:sym typeface="Wingdings" pitchFamily="2" charset="2"/>
              </a:rPr>
              <a:t>G</a:t>
            </a:r>
            <a:r>
              <a:rPr lang="id-ID" sz="2000" dirty="0">
                <a:latin typeface="Arial Narrow" panose="020B0606020202030204" pitchFamily="34" charset="0"/>
                <a:sym typeface="Wingdings" pitchFamily="2" charset="2"/>
              </a:rPr>
              <a:t>N PENGADAAN ASET, UAKPA </a:t>
            </a:r>
            <a:r>
              <a:rPr lang="en-US" sz="2000" dirty="0">
                <a:latin typeface="Arial Narrow" panose="020B0606020202030204" pitchFamily="34" charset="0"/>
                <a:sym typeface="Wingdings" pitchFamily="2" charset="2"/>
              </a:rPr>
              <a:t>&amp;</a:t>
            </a:r>
            <a:r>
              <a:rPr lang="id-ID" sz="2000" dirty="0">
                <a:latin typeface="Arial Narrow" panose="020B0606020202030204" pitchFamily="34" charset="0"/>
                <a:sym typeface="Wingdings" pitchFamily="2" charset="2"/>
              </a:rPr>
              <a:t> UAKPB MELAKSANAKAN REKONSILIASI   DATA REALISASI ANGGARAN DAN ASET Y</a:t>
            </a:r>
            <a:r>
              <a:rPr lang="en-US" sz="2000" dirty="0">
                <a:latin typeface="Arial Narrow" panose="020B0606020202030204" pitchFamily="34" charset="0"/>
                <a:sym typeface="Wingdings" pitchFamily="2" charset="2"/>
              </a:rPr>
              <a:t>AN</a:t>
            </a:r>
            <a:r>
              <a:rPr lang="id-ID" sz="2000" dirty="0">
                <a:latin typeface="Arial Narrow" panose="020B0606020202030204" pitchFamily="34" charset="0"/>
                <a:sym typeface="Wingdings" pitchFamily="2" charset="2"/>
              </a:rPr>
              <a:t>G </a:t>
            </a:r>
            <a:r>
              <a:rPr lang="en-US" sz="2000" dirty="0">
                <a:latin typeface="Arial Narrow" panose="020B0606020202030204" pitchFamily="34" charset="0"/>
                <a:sym typeface="Wingdings" pitchFamily="2" charset="2"/>
              </a:rPr>
              <a:t>TELAH DITERIMA &amp; DICATAT</a:t>
            </a:r>
            <a:endParaRPr lang="en-US" sz="2000" dirty="0">
              <a:latin typeface="Arial Narrow" panose="020B0606020202030204" pitchFamily="34" charset="0"/>
            </a:endParaRPr>
          </a:p>
          <a:p>
            <a:pPr marL="900113" indent="-450850" algn="just">
              <a:buFont typeface="Wingdings" panose="05000000000000000000" pitchFamily="2" charset="2"/>
              <a:buChar char="Ø"/>
            </a:pPr>
            <a:r>
              <a:rPr lang="en-US" sz="2000" dirty="0">
                <a:latin typeface="Arial Narrow" panose="020B0606020202030204" pitchFamily="34" charset="0"/>
              </a:rPr>
              <a:t>MENYUSUN LAPORAN KEUANGAN (</a:t>
            </a:r>
            <a:r>
              <a:rPr lang="id-ID" sz="2000" dirty="0">
                <a:latin typeface="Arial Narrow" panose="020B0606020202030204" pitchFamily="34" charset="0"/>
              </a:rPr>
              <a:t>LRA, NERACA, CALK</a:t>
            </a:r>
            <a:r>
              <a:rPr lang="en-US" sz="2000" dirty="0">
                <a:latin typeface="Arial Narrow" panose="020B0606020202030204" pitchFamily="34" charset="0"/>
              </a:rPr>
              <a:t>, LO &amp; LPE),  LAPORAN BMN SERTA LAPORAN KINERJA SEBAGAI BENTUK PERTANGGUNGJAWABAN ATAS PELAKSANAN ANGGARAN </a:t>
            </a:r>
            <a:endParaRPr lang="id-ID" sz="2000" dirty="0">
              <a:latin typeface="Arial Narrow" panose="020B0606020202030204" pitchFamily="34" charset="0"/>
              <a:sym typeface="Wingdings" pitchFamily="2" charset="2"/>
            </a:endParaRPr>
          </a:p>
          <a:p>
            <a:pPr algn="just">
              <a:buFont typeface="Wingdings" panose="05000000000000000000" pitchFamily="2" charset="2"/>
              <a:buChar char="q"/>
            </a:pPr>
            <a:endParaRPr lang="id-ID" sz="2000" dirty="0">
              <a:latin typeface="Arial Narrow" panose="020B0606020202030204" pitchFamily="34" charset="0"/>
              <a:sym typeface="Wingdings" pitchFamily="2" charset="2"/>
            </a:endParaRPr>
          </a:p>
          <a:p>
            <a:pPr marL="463550" indent="-463550" algn="just">
              <a:buFont typeface="Wingdings" panose="05000000000000000000" pitchFamily="2" charset="2"/>
              <a:buChar char="q"/>
            </a:pPr>
            <a:r>
              <a:rPr lang="id-ID" sz="2000" dirty="0">
                <a:latin typeface="Arial Narrow" panose="020B0606020202030204" pitchFamily="34" charset="0"/>
                <a:sym typeface="Wingdings" pitchFamily="2" charset="2"/>
              </a:rPr>
              <a:t>TANGGUNG JAWAB</a:t>
            </a:r>
          </a:p>
          <a:p>
            <a:pPr marL="450850" indent="0" algn="just">
              <a:buNone/>
            </a:pPr>
            <a:r>
              <a:rPr lang="id-ID" sz="2000" dirty="0">
                <a:latin typeface="Arial Narrow" panose="020B0606020202030204" pitchFamily="34" charset="0"/>
              </a:rPr>
              <a:t>BERTANGGUNG</a:t>
            </a:r>
            <a:r>
              <a:rPr lang="en-US" sz="2000" dirty="0">
                <a:latin typeface="Arial Narrow" panose="020B0606020202030204" pitchFamily="34" charset="0"/>
              </a:rPr>
              <a:t> </a:t>
            </a:r>
            <a:r>
              <a:rPr lang="id-ID" sz="2000" dirty="0">
                <a:latin typeface="Arial Narrow" panose="020B0606020202030204" pitchFamily="34" charset="0"/>
              </a:rPr>
              <a:t>JAWAB ATAS PELAKSANAAN KEGIATAN PENATAUSAHAAN DOKUMEN</a:t>
            </a:r>
            <a:r>
              <a:rPr lang="en-US" sz="2000" dirty="0">
                <a:latin typeface="Arial Narrow" panose="020B0606020202030204" pitchFamily="34" charset="0"/>
              </a:rPr>
              <a:t> KEUANGAN, </a:t>
            </a:r>
            <a:r>
              <a:rPr lang="id-ID" sz="2000" dirty="0">
                <a:latin typeface="Arial Narrow" panose="020B0606020202030204" pitchFamily="34" charset="0"/>
              </a:rPr>
              <a:t>PENYUSUNAN L</a:t>
            </a:r>
            <a:r>
              <a:rPr lang="en-US" sz="2000" dirty="0">
                <a:latin typeface="Arial Narrow" panose="020B0606020202030204" pitchFamily="34" charset="0"/>
              </a:rPr>
              <a:t>APORAN KEUANGAN &amp; LAPORAN BMN</a:t>
            </a:r>
            <a:r>
              <a:rPr lang="id-ID" sz="2000" dirty="0">
                <a:latin typeface="Arial Narrow" panose="020B0606020202030204" pitchFamily="34" charset="0"/>
              </a:rPr>
              <a:t> </a:t>
            </a:r>
            <a:r>
              <a:rPr lang="id-ID" sz="2000" dirty="0">
                <a:latin typeface="Arial Narrow" panose="020B0606020202030204" pitchFamily="34" charset="0"/>
                <a:sym typeface="Wingdings" pitchFamily="2" charset="2"/>
              </a:rPr>
              <a:t>YG </a:t>
            </a:r>
            <a:r>
              <a:rPr lang="id-ID" sz="2000" dirty="0">
                <a:latin typeface="Arial Narrow" panose="020B0606020202030204" pitchFamily="34" charset="0"/>
              </a:rPr>
              <a:t>BERADA DALAM TUGASNYA</a:t>
            </a: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12</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48332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9196611"/>
              </p:ext>
            </p:extLst>
          </p:nvPr>
        </p:nvGraphicFramePr>
        <p:xfrm>
          <a:off x="202753" y="1784840"/>
          <a:ext cx="11845910" cy="4092432"/>
        </p:xfrm>
        <a:graphic>
          <a:graphicData uri="http://schemas.openxmlformats.org/drawingml/2006/table">
            <a:tbl>
              <a:tblPr firstRow="1" bandRow="1">
                <a:tableStyleId>{F5AB1C69-6EDB-4FF4-983F-18BD219EF322}</a:tableStyleId>
              </a:tblPr>
              <a:tblGrid>
                <a:gridCol w="5856651">
                  <a:extLst>
                    <a:ext uri="{9D8B030D-6E8A-4147-A177-3AD203B41FA5}">
                      <a16:colId xmlns:a16="http://schemas.microsoft.com/office/drawing/2014/main" xmlns="" val="20000"/>
                    </a:ext>
                  </a:extLst>
                </a:gridCol>
                <a:gridCol w="5989259">
                  <a:extLst>
                    <a:ext uri="{9D8B030D-6E8A-4147-A177-3AD203B41FA5}">
                      <a16:colId xmlns:a16="http://schemas.microsoft.com/office/drawing/2014/main" xmlns="" val="20001"/>
                    </a:ext>
                  </a:extLst>
                </a:gridCol>
              </a:tblGrid>
              <a:tr h="396198">
                <a:tc>
                  <a:txBody>
                    <a:bodyPr/>
                    <a:lstStyle/>
                    <a:p>
                      <a:pPr algn="ctr"/>
                      <a:r>
                        <a:rPr lang="id-ID" sz="2000" dirty="0">
                          <a:solidFill>
                            <a:schemeClr val="bg1"/>
                          </a:solidFill>
                          <a:latin typeface="Arial Narrow" panose="020B0606020202030204" pitchFamily="34" charset="0"/>
                          <a:cs typeface="Arial" pitchFamily="34" charset="0"/>
                        </a:rPr>
                        <a:t>PERENCANAAN</a:t>
                      </a:r>
                    </a:p>
                  </a:txBody>
                  <a:tcPr marL="121920" marR="121920" marT="45708" marB="45708">
                    <a:solidFill>
                      <a:schemeClr val="tx2">
                        <a:lumMod val="60000"/>
                        <a:lumOff val="40000"/>
                      </a:schemeClr>
                    </a:solidFill>
                  </a:tcPr>
                </a:tc>
                <a:tc>
                  <a:txBody>
                    <a:bodyPr/>
                    <a:lstStyle/>
                    <a:p>
                      <a:pPr algn="ctr"/>
                      <a:r>
                        <a:rPr lang="id-ID" sz="2000" dirty="0">
                          <a:solidFill>
                            <a:schemeClr val="bg1"/>
                          </a:solidFill>
                          <a:latin typeface="Arial Narrow" panose="020B0606020202030204" pitchFamily="34" charset="0"/>
                          <a:cs typeface="Arial" pitchFamily="34" charset="0"/>
                        </a:rPr>
                        <a:t>PERBENDAHARAAN</a:t>
                      </a:r>
                    </a:p>
                  </a:txBody>
                  <a:tcPr marL="121920" marR="121920" marT="45708" marB="45708">
                    <a:solidFill>
                      <a:schemeClr val="tx2">
                        <a:lumMod val="60000"/>
                        <a:lumOff val="40000"/>
                      </a:schemeClr>
                    </a:solidFill>
                  </a:tcPr>
                </a:tc>
                <a:extLst>
                  <a:ext uri="{0D108BD9-81ED-4DB2-BD59-A6C34878D82A}">
                    <a16:rowId xmlns:a16="http://schemas.microsoft.com/office/drawing/2014/main" xmlns="" val="10000"/>
                  </a:ext>
                </a:extLst>
              </a:tr>
              <a:tr h="3696216">
                <a:tc>
                  <a:txBody>
                    <a:bodyPr/>
                    <a:lstStyle/>
                    <a:p>
                      <a:pPr marL="342900" indent="-342900">
                        <a:buFontTx/>
                        <a:buAutoNum type="arabicPeriod"/>
                      </a:pPr>
                      <a:r>
                        <a:rPr lang="id-ID" sz="2000" dirty="0">
                          <a:latin typeface="Arial Narrow" panose="020B0606020202030204" pitchFamily="34" charset="0"/>
                          <a:cs typeface="Arial" pitchFamily="34" charset="0"/>
                        </a:rPr>
                        <a:t>MENYUSUN DOKUMEN PERENCANAAN :</a:t>
                      </a:r>
                    </a:p>
                    <a:p>
                      <a:pPr marL="549275" indent="-195263">
                        <a:buFontTx/>
                        <a:buChar char="-"/>
                      </a:pPr>
                      <a:r>
                        <a:rPr lang="id-ID" sz="2000" dirty="0">
                          <a:latin typeface="Arial Narrow" panose="020B0606020202030204" pitchFamily="34" charset="0"/>
                          <a:cs typeface="Arial" pitchFamily="34" charset="0"/>
                        </a:rPr>
                        <a:t>RENSTRA</a:t>
                      </a:r>
                    </a:p>
                    <a:p>
                      <a:pPr marL="549275" indent="-195263">
                        <a:buFontTx/>
                        <a:buChar char="-"/>
                      </a:pPr>
                      <a:r>
                        <a:rPr lang="id-ID" sz="2000" dirty="0">
                          <a:latin typeface="Arial Narrow" panose="020B0606020202030204" pitchFamily="34" charset="0"/>
                          <a:cs typeface="Arial" pitchFamily="34" charset="0"/>
                        </a:rPr>
                        <a:t>RENJA</a:t>
                      </a:r>
                    </a:p>
                    <a:p>
                      <a:pPr marL="549275" indent="-195263">
                        <a:buFontTx/>
                        <a:buChar char="-"/>
                      </a:pPr>
                      <a:r>
                        <a:rPr lang="id-ID" sz="2000" dirty="0">
                          <a:latin typeface="Arial Narrow" panose="020B0606020202030204" pitchFamily="34" charset="0"/>
                          <a:cs typeface="Arial" pitchFamily="34" charset="0"/>
                        </a:rPr>
                        <a:t>RKA</a:t>
                      </a:r>
                    </a:p>
                    <a:p>
                      <a:pPr marL="457200" indent="-457200">
                        <a:buFontTx/>
                        <a:buAutoNum type="arabicPeriod" startAt="2"/>
                      </a:pPr>
                      <a:r>
                        <a:rPr lang="id-ID" sz="2000" dirty="0">
                          <a:latin typeface="Arial Narrow" panose="020B0606020202030204" pitchFamily="34" charset="0"/>
                          <a:cs typeface="Arial" pitchFamily="34" charset="0"/>
                        </a:rPr>
                        <a:t>MENYUSUN</a:t>
                      </a:r>
                      <a:r>
                        <a:rPr lang="id-ID" sz="2000" baseline="0" dirty="0">
                          <a:latin typeface="Arial Narrow" panose="020B0606020202030204" pitchFamily="34" charset="0"/>
                          <a:cs typeface="Arial" pitchFamily="34" charset="0"/>
                        </a:rPr>
                        <a:t> DIPA SEBAGAI DASAR PELAKSANAAN ANGGARAN</a:t>
                      </a:r>
                    </a:p>
                    <a:p>
                      <a:pPr marL="457200" indent="-457200">
                        <a:buFontTx/>
                        <a:buAutoNum type="arabicPeriod" startAt="2"/>
                      </a:pPr>
                      <a:r>
                        <a:rPr lang="id-ID" sz="2000" baseline="0" dirty="0">
                          <a:latin typeface="Arial Narrow" panose="020B0606020202030204" pitchFamily="34" charset="0"/>
                          <a:cs typeface="Arial" pitchFamily="34" charset="0"/>
                        </a:rPr>
                        <a:t>MELAKS REVISI DIPA SESUAI KETENTUAN TERMASUK PENERIMAAN HIBAH UANG.</a:t>
                      </a:r>
                      <a:endParaRPr lang="id-ID" sz="2000" dirty="0">
                        <a:latin typeface="Arial Narrow" panose="020B0606020202030204" pitchFamily="34" charset="0"/>
                        <a:cs typeface="Arial" pitchFamily="34" charset="0"/>
                      </a:endParaRPr>
                    </a:p>
                  </a:txBody>
                  <a:tcPr marL="121920" marR="121920" marT="45708" marB="45708">
                    <a:solidFill>
                      <a:schemeClr val="accent1">
                        <a:lumMod val="40000"/>
                        <a:lumOff val="60000"/>
                      </a:schemeClr>
                    </a:solidFill>
                  </a:tcPr>
                </a:tc>
                <a:tc>
                  <a:txBody>
                    <a:bodyPr/>
                    <a:lstStyle/>
                    <a:p>
                      <a:pPr marL="342900" indent="-342900">
                        <a:spcAft>
                          <a:spcPts val="600"/>
                        </a:spcAft>
                        <a:buAutoNum type="arabicPeriod"/>
                      </a:pPr>
                      <a:r>
                        <a:rPr lang="id-ID" sz="2000" dirty="0">
                          <a:latin typeface="Arial Narrow" panose="020B0606020202030204" pitchFamily="34" charset="0"/>
                          <a:cs typeface="Arial" pitchFamily="34" charset="0"/>
                        </a:rPr>
                        <a:t>PPK </a:t>
                      </a:r>
                      <a:r>
                        <a:rPr lang="id-ID" sz="2000" dirty="0">
                          <a:latin typeface="Arial Narrow" panose="020B0606020202030204" pitchFamily="34" charset="0"/>
                          <a:cs typeface="Arial" pitchFamily="34" charset="0"/>
                          <a:sym typeface="Wingdings" pitchFamily="2" charset="2"/>
                        </a:rPr>
                        <a:t> MELAKSANAKAN</a:t>
                      </a:r>
                      <a:r>
                        <a:rPr lang="id-ID" sz="2000" baseline="0" dirty="0">
                          <a:latin typeface="Arial Narrow" panose="020B0606020202030204" pitchFamily="34" charset="0"/>
                          <a:cs typeface="Arial" pitchFamily="34" charset="0"/>
                          <a:sym typeface="Wingdings" pitchFamily="2" charset="2"/>
                        </a:rPr>
                        <a:t> TINDAKAN YANG BERAKIBAT PENGELUARAN NEGARA (PERIKATAN)  KONTRAK  SPP</a:t>
                      </a:r>
                    </a:p>
                    <a:p>
                      <a:pPr marL="342900" indent="-342900">
                        <a:spcAft>
                          <a:spcPts val="600"/>
                        </a:spcAft>
                        <a:buAutoNum type="arabicPeriod"/>
                      </a:pPr>
                      <a:r>
                        <a:rPr lang="id-ID" sz="2000" baseline="0" dirty="0">
                          <a:latin typeface="Arial Narrow" panose="020B0606020202030204" pitchFamily="34" charset="0"/>
                          <a:cs typeface="Arial" pitchFamily="34" charset="0"/>
                          <a:sym typeface="Wingdings" pitchFamily="2" charset="2"/>
                        </a:rPr>
                        <a:t>PPSPM  UJI TAGIHAN  SPM KEPADA </a:t>
                      </a:r>
                      <a:r>
                        <a:rPr lang="en-US" sz="2000" baseline="0" dirty="0">
                          <a:latin typeface="Arial Narrow" panose="020B0606020202030204" pitchFamily="34" charset="0"/>
                          <a:cs typeface="Arial" pitchFamily="34" charset="0"/>
                          <a:sym typeface="Wingdings" pitchFamily="2" charset="2"/>
                        </a:rPr>
                        <a:t>KPPN</a:t>
                      </a:r>
                      <a:endParaRPr lang="id-ID" sz="2000" baseline="0" dirty="0">
                        <a:latin typeface="Arial Narrow" panose="020B0606020202030204" pitchFamily="34" charset="0"/>
                        <a:cs typeface="Arial" pitchFamily="34" charset="0"/>
                        <a:sym typeface="Wingdings" pitchFamily="2" charset="2"/>
                      </a:endParaRPr>
                    </a:p>
                    <a:p>
                      <a:pPr marL="342900" indent="-342900">
                        <a:spcAft>
                          <a:spcPts val="600"/>
                        </a:spcAft>
                        <a:buAutoNum type="arabicPeriod"/>
                      </a:pPr>
                      <a:r>
                        <a:rPr lang="en-US" sz="2000" baseline="0" dirty="0">
                          <a:latin typeface="Arial Narrow" panose="020B0606020202030204" pitchFamily="34" charset="0"/>
                          <a:cs typeface="Arial" pitchFamily="34" charset="0"/>
                          <a:sym typeface="Wingdings" pitchFamily="2" charset="2"/>
                        </a:rPr>
                        <a:t>KPPN </a:t>
                      </a:r>
                      <a:r>
                        <a:rPr lang="id-ID" sz="2000" baseline="0" dirty="0">
                          <a:latin typeface="Arial Narrow" panose="020B0606020202030204" pitchFamily="34" charset="0"/>
                          <a:cs typeface="Arial" pitchFamily="34" charset="0"/>
                          <a:sym typeface="Wingdings" pitchFamily="2" charset="2"/>
                        </a:rPr>
                        <a:t> MEMBAYAR </a:t>
                      </a:r>
                      <a:endParaRPr lang="en-US" sz="2000" baseline="0" dirty="0">
                        <a:latin typeface="Arial Narrow" panose="020B0606020202030204" pitchFamily="34" charset="0"/>
                        <a:cs typeface="Arial" pitchFamily="34" charset="0"/>
                        <a:sym typeface="Wingdings" pitchFamily="2" charset="2"/>
                      </a:endParaRPr>
                    </a:p>
                    <a:p>
                      <a:pPr marL="342900" indent="-342900">
                        <a:spcAft>
                          <a:spcPts val="600"/>
                        </a:spcAft>
                        <a:buAutoNum type="arabicPeriod"/>
                      </a:pPr>
                      <a:r>
                        <a:rPr lang="id-ID" sz="2000" baseline="0" dirty="0">
                          <a:latin typeface="Arial Narrow" panose="020B0606020202030204" pitchFamily="34" charset="0"/>
                          <a:cs typeface="Arial" pitchFamily="34" charset="0"/>
                          <a:sym typeface="Wingdings" pitchFamily="2" charset="2"/>
                        </a:rPr>
                        <a:t>UNIT AKUNTANSI  MENATAUSAHAKAN  LK (LRA, NERACA, </a:t>
                      </a:r>
                      <a:r>
                        <a:rPr lang="en-US" sz="2000" baseline="0" dirty="0">
                          <a:latin typeface="Arial Narrow" panose="020B0606020202030204" pitchFamily="34" charset="0"/>
                          <a:cs typeface="Arial" pitchFamily="34" charset="0"/>
                          <a:sym typeface="Wingdings" pitchFamily="2" charset="2"/>
                        </a:rPr>
                        <a:t>LO, LPE, </a:t>
                      </a:r>
                      <a:r>
                        <a:rPr lang="id-ID" sz="2000" baseline="0" dirty="0">
                          <a:latin typeface="Arial Narrow" panose="020B0606020202030204" pitchFamily="34" charset="0"/>
                          <a:cs typeface="Arial" pitchFamily="34" charset="0"/>
                          <a:sym typeface="Wingdings" pitchFamily="2" charset="2"/>
                        </a:rPr>
                        <a:t>CaLK)</a:t>
                      </a:r>
                      <a:r>
                        <a:rPr lang="en-US" sz="2000" baseline="0" dirty="0">
                          <a:latin typeface="Arial Narrow" panose="020B0606020202030204" pitchFamily="34" charset="0"/>
                          <a:cs typeface="Arial" pitchFamily="34" charset="0"/>
                          <a:sym typeface="Wingdings" pitchFamily="2" charset="2"/>
                        </a:rPr>
                        <a:t> </a:t>
                      </a:r>
                      <a:r>
                        <a:rPr lang="id-ID" sz="2000" baseline="0" dirty="0">
                          <a:latin typeface="Arial Narrow" panose="020B0606020202030204" pitchFamily="34" charset="0"/>
                          <a:cs typeface="Arial" pitchFamily="34" charset="0"/>
                          <a:sym typeface="Wingdings" pitchFamily="2" charset="2"/>
                        </a:rPr>
                        <a:t> </a:t>
                      </a:r>
                      <a:r>
                        <a:rPr lang="en-US" sz="2000" baseline="0" dirty="0">
                          <a:latin typeface="Arial Narrow" panose="020B0606020202030204" pitchFamily="34" charset="0"/>
                          <a:cs typeface="Arial" pitchFamily="34" charset="0"/>
                          <a:sym typeface="Wingdings" pitchFamily="2" charset="2"/>
                        </a:rPr>
                        <a:t>&amp; LAP BMN</a:t>
                      </a:r>
                      <a:endParaRPr lang="id-ID" sz="2000" baseline="0" dirty="0">
                        <a:latin typeface="Arial Narrow" panose="020B0606020202030204" pitchFamily="34" charset="0"/>
                        <a:cs typeface="Arial" pitchFamily="34" charset="0"/>
                        <a:sym typeface="Wingdings" pitchFamily="2" charset="2"/>
                      </a:endParaRPr>
                    </a:p>
                  </a:txBody>
                  <a:tcPr marL="121920" marR="121920" marT="45708" marB="45708">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sp>
        <p:nvSpPr>
          <p:cNvPr id="6" name="TextBox 5"/>
          <p:cNvSpPr txBox="1">
            <a:spLocks noChangeArrowheads="1"/>
          </p:cNvSpPr>
          <p:nvPr/>
        </p:nvSpPr>
        <p:spPr bwMode="auto">
          <a:xfrm>
            <a:off x="123587" y="479574"/>
            <a:ext cx="11929367" cy="1077218"/>
          </a:xfrm>
          <a:prstGeom prst="rect">
            <a:avLst/>
          </a:prstGeom>
          <a:solidFill>
            <a:schemeClr val="accent5">
              <a:lumMod val="20000"/>
              <a:lumOff val="80000"/>
            </a:schemeClr>
          </a:solidFill>
          <a:ln w="19050">
            <a:solidFill>
              <a:schemeClr val="accent1">
                <a:lumMod val="50000"/>
              </a:schemeClr>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2400" b="1" dirty="0">
                <a:solidFill>
                  <a:schemeClr val="tx2"/>
                </a:solidFill>
                <a:latin typeface="Arial Narrow" panose="020B0606020202030204" pitchFamily="34" charset="0"/>
              </a:rPr>
              <a:t>TUGAS DAN TANGGUNG JAWAB</a:t>
            </a:r>
          </a:p>
          <a:p>
            <a:pPr algn="ctr" fontAlgn="auto">
              <a:spcBef>
                <a:spcPts val="0"/>
              </a:spcBef>
              <a:spcAft>
                <a:spcPts val="0"/>
              </a:spcAft>
              <a:defRPr/>
            </a:pPr>
            <a:r>
              <a:rPr lang="en-US" sz="2400" b="1" dirty="0">
                <a:solidFill>
                  <a:schemeClr val="tx2"/>
                </a:solidFill>
                <a:latin typeface="Arial Narrow" panose="020B0606020202030204" pitchFamily="34" charset="0"/>
                <a:ea typeface="Cambria Math" pitchFamily="18" charset="0"/>
              </a:rPr>
              <a:t>PEJABAT PERENCANAAN DAN PERBENDAHARAAN</a:t>
            </a:r>
          </a:p>
          <a:p>
            <a:pPr algn="ctr" fontAlgn="auto">
              <a:spcBef>
                <a:spcPts val="0"/>
              </a:spcBef>
              <a:spcAft>
                <a:spcPts val="0"/>
              </a:spcAft>
              <a:defRPr/>
            </a:pPr>
            <a:r>
              <a:rPr lang="en-US" sz="1600" b="1" dirty="0">
                <a:solidFill>
                  <a:schemeClr val="tx2"/>
                </a:solidFill>
                <a:latin typeface="Arial Narrow" panose="020B0606020202030204" pitchFamily="34" charset="0"/>
              </a:rPr>
              <a:t>(PMK 143/PMK.05/2018 TGL 31 OKT 2018)</a:t>
            </a:r>
            <a:endParaRPr lang="en-US" sz="1400" b="1" dirty="0">
              <a:solidFill>
                <a:schemeClr val="tx2"/>
              </a:solidFill>
              <a:latin typeface="Arial Narrow" panose="020B0606020202030204" pitchFamily="34" charset="0"/>
              <a:ea typeface="Cambria Math" pitchFamily="18" charset="0"/>
            </a:endParaRP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13</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21308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8206894"/>
              </p:ext>
            </p:extLst>
          </p:nvPr>
        </p:nvGraphicFramePr>
        <p:xfrm>
          <a:off x="179733" y="1947664"/>
          <a:ext cx="11809312" cy="4073624"/>
        </p:xfrm>
        <a:graphic>
          <a:graphicData uri="http://schemas.openxmlformats.org/drawingml/2006/table">
            <a:tbl>
              <a:tblPr firstRow="1" bandRow="1">
                <a:tableStyleId>{5C22544A-7EE6-4342-B048-85BDC9FD1C3A}</a:tableStyleId>
              </a:tblPr>
              <a:tblGrid>
                <a:gridCol w="5952661">
                  <a:extLst>
                    <a:ext uri="{9D8B030D-6E8A-4147-A177-3AD203B41FA5}">
                      <a16:colId xmlns:a16="http://schemas.microsoft.com/office/drawing/2014/main" xmlns="" val="20000"/>
                    </a:ext>
                  </a:extLst>
                </a:gridCol>
                <a:gridCol w="5856651">
                  <a:extLst>
                    <a:ext uri="{9D8B030D-6E8A-4147-A177-3AD203B41FA5}">
                      <a16:colId xmlns:a16="http://schemas.microsoft.com/office/drawing/2014/main" xmlns="" val="20001"/>
                    </a:ext>
                  </a:extLst>
                </a:gridCol>
              </a:tblGrid>
              <a:tr h="544187">
                <a:tc>
                  <a:txBody>
                    <a:bodyPr/>
                    <a:lstStyle/>
                    <a:p>
                      <a:pPr algn="ctr"/>
                      <a:r>
                        <a:rPr lang="en-US" sz="1800" dirty="0">
                          <a:latin typeface="Arial Narrow" panose="020B0606020202030204" pitchFamily="34" charset="0"/>
                          <a:cs typeface="Arial" panose="020B0604020202020204" pitchFamily="34" charset="0"/>
                        </a:rPr>
                        <a:t>PERENCANAAN</a:t>
                      </a:r>
                    </a:p>
                  </a:txBody>
                  <a:tcPr marL="121920" marR="121920" anchor="ctr"/>
                </a:tc>
                <a:tc>
                  <a:txBody>
                    <a:bodyPr/>
                    <a:lstStyle/>
                    <a:p>
                      <a:pPr algn="ctr"/>
                      <a:r>
                        <a:rPr lang="en-US" sz="1800" dirty="0">
                          <a:latin typeface="Arial Narrow" panose="020B0606020202030204" pitchFamily="34" charset="0"/>
                          <a:cs typeface="Arial" panose="020B0604020202020204" pitchFamily="34" charset="0"/>
                        </a:rPr>
                        <a:t>PERBENDAHARAAN</a:t>
                      </a:r>
                    </a:p>
                  </a:txBody>
                  <a:tcPr marL="121920" marR="121920" anchor="ctr"/>
                </a:tc>
                <a:extLst>
                  <a:ext uri="{0D108BD9-81ED-4DB2-BD59-A6C34878D82A}">
                    <a16:rowId xmlns:a16="http://schemas.microsoft.com/office/drawing/2014/main" xmlns="" val="10000"/>
                  </a:ext>
                </a:extLst>
              </a:tr>
              <a:tr h="777409">
                <a:tc>
                  <a:txBody>
                    <a:bodyPr/>
                    <a:lstStyle/>
                    <a:p>
                      <a:pPr marL="61912" indent="0" algn="just">
                        <a:buFontTx/>
                        <a:buNone/>
                        <a:tabLst>
                          <a:tab pos="1377950" algn="l"/>
                        </a:tabLst>
                      </a:pPr>
                      <a:r>
                        <a:rPr lang="en-US" sz="1800" b="0" dirty="0">
                          <a:latin typeface="Arial Narrow" panose="020B0606020202030204" pitchFamily="34" charset="0"/>
                        </a:rPr>
                        <a:t>RENBANGHAN	:  JANGKA MENENGAH</a:t>
                      </a:r>
                    </a:p>
                  </a:txBody>
                  <a:tcPr marL="121920" marR="121920" anchor="ctr"/>
                </a:tc>
                <a:tc>
                  <a:txBody>
                    <a:bodyPr/>
                    <a:lstStyle/>
                    <a:p>
                      <a:pPr marL="0" indent="0">
                        <a:buFontTx/>
                        <a:buNone/>
                        <a:tabLst>
                          <a:tab pos="795338" algn="l"/>
                        </a:tabLst>
                      </a:pPr>
                      <a:r>
                        <a:rPr lang="en-US" sz="1800" b="0" baseline="0" dirty="0">
                          <a:latin typeface="Arial Narrow" panose="020B0606020202030204" pitchFamily="34" charset="0"/>
                        </a:rPr>
                        <a:t>PPSPM</a:t>
                      </a:r>
                    </a:p>
                  </a:txBody>
                  <a:tcPr marL="121920" marR="121920" anchor="ctr"/>
                </a:tc>
                <a:extLst>
                  <a:ext uri="{0D108BD9-81ED-4DB2-BD59-A6C34878D82A}">
                    <a16:rowId xmlns:a16="http://schemas.microsoft.com/office/drawing/2014/main" xmlns="" val="10001"/>
                  </a:ext>
                </a:extLst>
              </a:tr>
              <a:tr h="621927">
                <a:tc>
                  <a:txBody>
                    <a:bodyPr/>
                    <a:lstStyle/>
                    <a:p>
                      <a:pPr marL="61912" marR="0" indent="0" algn="just" defTabSz="914400" rtl="0" eaLnBrk="1" fontAlgn="auto" latinLnBrk="0" hangingPunct="1">
                        <a:lnSpc>
                          <a:spcPct val="100000"/>
                        </a:lnSpc>
                        <a:spcBef>
                          <a:spcPts val="0"/>
                        </a:spcBef>
                        <a:spcAft>
                          <a:spcPts val="0"/>
                        </a:spcAft>
                        <a:buClrTx/>
                        <a:buSzTx/>
                        <a:buFontTx/>
                        <a:buNone/>
                        <a:tabLst>
                          <a:tab pos="1377950" algn="l"/>
                        </a:tabLst>
                        <a:defRPr/>
                      </a:pPr>
                      <a:r>
                        <a:rPr lang="en-US" sz="1800" b="0" dirty="0">
                          <a:latin typeface="Arial Narrow" panose="020B0606020202030204" pitchFamily="34" charset="0"/>
                        </a:rPr>
                        <a:t>RENPROGAR		:  TAHUNAN</a:t>
                      </a:r>
                    </a:p>
                  </a:txBody>
                  <a:tcPr marL="121920" marR="121920" anchor="ctr"/>
                </a:tc>
                <a:tc>
                  <a:txBody>
                    <a:bodyPr/>
                    <a:lstStyle/>
                    <a:p>
                      <a:pPr marL="6350" marR="0" indent="0" algn="l" defTabSz="914400" rtl="0" eaLnBrk="1" fontAlgn="auto" latinLnBrk="0" hangingPunct="1">
                        <a:lnSpc>
                          <a:spcPct val="100000"/>
                        </a:lnSpc>
                        <a:spcBef>
                          <a:spcPts val="0"/>
                        </a:spcBef>
                        <a:spcAft>
                          <a:spcPts val="0"/>
                        </a:spcAft>
                        <a:buClrTx/>
                        <a:buSzTx/>
                        <a:buFontTx/>
                        <a:buNone/>
                        <a:tabLst>
                          <a:tab pos="795338" algn="l"/>
                          <a:tab pos="1828800" algn="l"/>
                        </a:tabLst>
                        <a:defRPr/>
                      </a:pPr>
                      <a:r>
                        <a:rPr lang="en-US" sz="1800" b="0" baseline="0" dirty="0">
                          <a:latin typeface="Arial Narrow" panose="020B0606020202030204" pitchFamily="34" charset="0"/>
                        </a:rPr>
                        <a:t>BP	</a:t>
                      </a:r>
                    </a:p>
                  </a:txBody>
                  <a:tcPr marL="121920" marR="121920" anchor="ctr"/>
                </a:tc>
                <a:extLst>
                  <a:ext uri="{0D108BD9-81ED-4DB2-BD59-A6C34878D82A}">
                    <a16:rowId xmlns:a16="http://schemas.microsoft.com/office/drawing/2014/main" xmlns="" val="10002"/>
                  </a:ext>
                </a:extLst>
              </a:tr>
              <a:tr h="792958">
                <a:tc>
                  <a:txBody>
                    <a:bodyPr/>
                    <a:lstStyle/>
                    <a:p>
                      <a:pPr marL="61912" indent="0" algn="just">
                        <a:buFontTx/>
                        <a:buNone/>
                        <a:tabLst>
                          <a:tab pos="1377950" algn="l"/>
                        </a:tabLst>
                      </a:pPr>
                      <a:r>
                        <a:rPr lang="en-US" sz="1800" b="0" dirty="0">
                          <a:latin typeface="Arial Narrow" panose="020B0606020202030204" pitchFamily="34" charset="0"/>
                        </a:rPr>
                        <a:t>MINLAKGAR		:  ADM PELAKSANAAN</a:t>
                      </a:r>
                      <a:endParaRPr lang="id-ID" sz="1800" b="0" dirty="0">
                        <a:latin typeface="Arial Narrow" panose="020B0606020202030204" pitchFamily="34" charset="0"/>
                      </a:endParaRPr>
                    </a:p>
                  </a:txBody>
                  <a:tcPr marL="121920" marR="121920" anchor="ctr"/>
                </a:tc>
                <a:tc>
                  <a:txBody>
                    <a:bodyPr/>
                    <a:lstStyle/>
                    <a:p>
                      <a:pPr marL="6350" marR="0" indent="0" algn="l" defTabSz="914400" rtl="0" eaLnBrk="1" fontAlgn="auto" latinLnBrk="0" hangingPunct="1">
                        <a:lnSpc>
                          <a:spcPct val="100000"/>
                        </a:lnSpc>
                        <a:spcBef>
                          <a:spcPts val="0"/>
                        </a:spcBef>
                        <a:spcAft>
                          <a:spcPts val="0"/>
                        </a:spcAft>
                        <a:buClrTx/>
                        <a:buSzTx/>
                        <a:buFontTx/>
                        <a:buNone/>
                        <a:tabLst>
                          <a:tab pos="795338" algn="l"/>
                          <a:tab pos="1828800" algn="l"/>
                        </a:tabLst>
                        <a:defRPr/>
                      </a:pPr>
                      <a:r>
                        <a:rPr lang="en-US" sz="1800" b="0" baseline="0" dirty="0">
                          <a:latin typeface="Arial Narrow" panose="020B0606020202030204" pitchFamily="34" charset="0"/>
                        </a:rPr>
                        <a:t>PPK	</a:t>
                      </a:r>
                    </a:p>
                  </a:txBody>
                  <a:tcPr marL="121920" marR="121920" anchor="ctr"/>
                </a:tc>
                <a:extLst>
                  <a:ext uri="{0D108BD9-81ED-4DB2-BD59-A6C34878D82A}">
                    <a16:rowId xmlns:a16="http://schemas.microsoft.com/office/drawing/2014/main" xmlns="" val="10003"/>
                  </a:ext>
                </a:extLst>
              </a:tr>
              <a:tr h="1337143">
                <a:tc>
                  <a:txBody>
                    <a:bodyPr/>
                    <a:lstStyle/>
                    <a:p>
                      <a:pPr marL="61912" indent="0" algn="just">
                        <a:buFontTx/>
                        <a:buNone/>
                        <a:tabLst>
                          <a:tab pos="1377950" algn="l"/>
                        </a:tabLst>
                      </a:pPr>
                      <a:endParaRPr lang="en-US" sz="1800" b="0" dirty="0">
                        <a:latin typeface="Arial Narrow" panose="020B0606020202030204" pitchFamily="34" charset="0"/>
                      </a:endParaRPr>
                    </a:p>
                    <a:p>
                      <a:pPr marL="61912" indent="0" algn="just">
                        <a:buFontTx/>
                        <a:buNone/>
                        <a:tabLst>
                          <a:tab pos="1377950" algn="l"/>
                        </a:tabLst>
                      </a:pPr>
                      <a:r>
                        <a:rPr lang="en-US" sz="1800" b="0" dirty="0">
                          <a:latin typeface="Arial Narrow" panose="020B0606020202030204" pitchFamily="34" charset="0"/>
                        </a:rPr>
                        <a:t>DALPROGAR 		:  PENGENDALIAN</a:t>
                      </a:r>
                      <a:endParaRPr lang="id-ID" sz="1800" b="0" dirty="0">
                        <a:latin typeface="Arial Narrow" panose="020B0606020202030204" pitchFamily="34" charset="0"/>
                      </a:endParaRPr>
                    </a:p>
                  </a:txBody>
                  <a:tcPr marL="121920" marR="121920"/>
                </a:tc>
                <a:tc>
                  <a:txBody>
                    <a:bodyPr/>
                    <a:lstStyle/>
                    <a:p>
                      <a:pPr marL="0" indent="0">
                        <a:buFontTx/>
                        <a:buNone/>
                        <a:tabLst>
                          <a:tab pos="285750" algn="l"/>
                          <a:tab pos="1425575" algn="l"/>
                        </a:tabLst>
                      </a:pPr>
                      <a:r>
                        <a:rPr lang="en-US" sz="1800" b="0" baseline="0" dirty="0">
                          <a:latin typeface="Arial Narrow" panose="020B0606020202030204" pitchFamily="34" charset="0"/>
                        </a:rPr>
                        <a:t>UNIT AKUNTANSI</a:t>
                      </a:r>
                    </a:p>
                    <a:p>
                      <a:pPr marL="225425" indent="-225425">
                        <a:buFontTx/>
                        <a:buChar char="-"/>
                        <a:tabLst>
                          <a:tab pos="225425" algn="l"/>
                          <a:tab pos="1603375" algn="l"/>
                        </a:tabLst>
                      </a:pPr>
                      <a:r>
                        <a:rPr lang="en-US" sz="1800" b="0" baseline="0" dirty="0">
                          <a:latin typeface="Arial Narrow" panose="020B0606020202030204" pitchFamily="34" charset="0"/>
                        </a:rPr>
                        <a:t>SAK</a:t>
                      </a:r>
                    </a:p>
                    <a:p>
                      <a:pPr marL="225425" indent="-225425">
                        <a:buFontTx/>
                        <a:buChar char="-"/>
                        <a:tabLst>
                          <a:tab pos="225425" algn="l"/>
                          <a:tab pos="1603375" algn="l"/>
                        </a:tabLst>
                      </a:pPr>
                      <a:r>
                        <a:rPr lang="en-US" sz="1800" b="0" baseline="0" dirty="0">
                          <a:latin typeface="Arial Narrow" panose="020B0606020202030204" pitchFamily="34" charset="0"/>
                        </a:rPr>
                        <a:t>SIMAK BMN</a:t>
                      </a:r>
                      <a:endParaRPr lang="id-ID" sz="1800" b="0" dirty="0">
                        <a:latin typeface="Arial Narrow" panose="020B0606020202030204" pitchFamily="34" charset="0"/>
                      </a:endParaRPr>
                    </a:p>
                    <a:p>
                      <a:pPr marL="463550" indent="-177800">
                        <a:buFontTx/>
                        <a:buChar char="-"/>
                        <a:tabLst>
                          <a:tab pos="463550" algn="l"/>
                          <a:tab pos="1828800" algn="l"/>
                        </a:tabLst>
                      </a:pPr>
                      <a:endParaRPr lang="id-ID" sz="1800" b="0" dirty="0">
                        <a:latin typeface="Arial Narrow" panose="020B0606020202030204" pitchFamily="34" charset="0"/>
                      </a:endParaRPr>
                    </a:p>
                  </a:txBody>
                  <a:tcPr marL="121920" marR="121920" anchor="ctr"/>
                </a:tc>
                <a:extLst>
                  <a:ext uri="{0D108BD9-81ED-4DB2-BD59-A6C34878D82A}">
                    <a16:rowId xmlns:a16="http://schemas.microsoft.com/office/drawing/2014/main" xmlns="" val="10004"/>
                  </a:ext>
                </a:extLst>
              </a:tr>
            </a:tbl>
          </a:graphicData>
        </a:graphic>
      </p:graphicFrame>
      <p:sp>
        <p:nvSpPr>
          <p:cNvPr id="5" name="Rectangle 16"/>
          <p:cNvSpPr>
            <a:spLocks noChangeArrowheads="1"/>
          </p:cNvSpPr>
          <p:nvPr/>
        </p:nvSpPr>
        <p:spPr bwMode="auto">
          <a:xfrm>
            <a:off x="156519" y="643351"/>
            <a:ext cx="11832535" cy="769429"/>
          </a:xfrm>
          <a:prstGeom prst="rect">
            <a:avLst/>
          </a:prstGeom>
          <a:solidFill>
            <a:schemeClr val="accent5">
              <a:lumMod val="20000"/>
              <a:lumOff val="80000"/>
            </a:schemeClr>
          </a:solidFill>
          <a:ln w="19050">
            <a:solidFill>
              <a:schemeClr val="accent1">
                <a:lumMod val="50000"/>
              </a:schemeClr>
            </a:solidFill>
            <a:miter lim="800000"/>
            <a:headEnd/>
            <a:tailEnd/>
          </a:ln>
        </p:spPr>
        <p:txBody>
          <a:bodyPr wrap="square" lIns="91428" tIns="45714" rIns="91428" bIns="45714" anchor="ctr">
            <a:spAutoFit/>
          </a:bodyPr>
          <a:lstStyle/>
          <a:p>
            <a:pPr algn="ctr" defTabSz="912813"/>
            <a:r>
              <a:rPr lang="en-US" sz="2800" b="1" dirty="0">
                <a:solidFill>
                  <a:schemeClr val="tx2"/>
                </a:solidFill>
                <a:latin typeface="Arial Narrow" panose="020B0606020202030204" pitchFamily="34" charset="0"/>
                <a:cs typeface="Times New Roman" pitchFamily="18" charset="0"/>
              </a:rPr>
              <a:t>PEJABAT PENGELOLA PERBENDAHARAAN KEMHAN</a:t>
            </a:r>
          </a:p>
          <a:p>
            <a:pPr algn="ctr" defTabSz="912813"/>
            <a:r>
              <a:rPr lang="en-US" sz="1600" b="1" dirty="0">
                <a:solidFill>
                  <a:schemeClr val="tx2"/>
                </a:solidFill>
                <a:latin typeface="Arial Narrow" panose="020B0606020202030204" pitchFamily="34" charset="0"/>
              </a:rPr>
              <a:t>(PMK 143/PMK.05/2018 TGL 31 OKT 2018)</a:t>
            </a:r>
            <a:endParaRPr lang="en-US" b="1" dirty="0">
              <a:solidFill>
                <a:schemeClr val="tx2"/>
              </a:solidFill>
              <a:latin typeface="Arial Narrow" panose="020B0606020202030204" pitchFamily="34" charset="0"/>
            </a:endParaRP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14</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35495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5935F8F-022A-451C-840E-C64ED2D59DF0}"/>
              </a:ext>
            </a:extLst>
          </p:cNvPr>
          <p:cNvSpPr/>
          <p:nvPr/>
        </p:nvSpPr>
        <p:spPr>
          <a:xfrm>
            <a:off x="3955433" y="595054"/>
            <a:ext cx="3483507" cy="42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AU" b="1" dirty="0">
                <a:solidFill>
                  <a:prstClr val="black"/>
                </a:solidFill>
                <a:latin typeface="Calibri"/>
              </a:rPr>
              <a:t>PERENCANAAN - PELAKSANAAN</a:t>
            </a:r>
            <a:endParaRPr lang="id-ID" b="1" dirty="0">
              <a:solidFill>
                <a:prstClr val="black"/>
              </a:solidFill>
              <a:latin typeface="Calibri"/>
            </a:endParaRPr>
          </a:p>
        </p:txBody>
      </p:sp>
      <p:sp>
        <p:nvSpPr>
          <p:cNvPr id="12" name="Freeform: Shape 11">
            <a:extLst>
              <a:ext uri="{FF2B5EF4-FFF2-40B4-BE49-F238E27FC236}">
                <a16:creationId xmlns="" xmlns:a16="http://schemas.microsoft.com/office/drawing/2014/main" id="{D9CC6137-87FB-40D2-A037-AC9D4A9AAB1E}"/>
              </a:ext>
            </a:extLst>
          </p:cNvPr>
          <p:cNvSpPr/>
          <p:nvPr/>
        </p:nvSpPr>
        <p:spPr>
          <a:xfrm>
            <a:off x="1919765" y="2943101"/>
            <a:ext cx="2000251" cy="1333500"/>
          </a:xfrm>
          <a:custGeom>
            <a:avLst/>
            <a:gdLst>
              <a:gd name="connsiteX0" fmla="*/ 0 w 2667000"/>
              <a:gd name="connsiteY0" fmla="*/ 0 h 1333500"/>
              <a:gd name="connsiteX1" fmla="*/ 2667000 w 2667000"/>
              <a:gd name="connsiteY1" fmla="*/ 0 h 1333500"/>
              <a:gd name="connsiteX2" fmla="*/ 1333500 w 2667000"/>
              <a:gd name="connsiteY2" fmla="*/ 1333500 h 1333500"/>
              <a:gd name="connsiteX3" fmla="*/ 0 w 2667000"/>
              <a:gd name="connsiteY3" fmla="*/ 0 h 1333500"/>
            </a:gdLst>
            <a:ahLst/>
            <a:cxnLst>
              <a:cxn ang="0">
                <a:pos x="connsiteX0" y="connsiteY0"/>
              </a:cxn>
              <a:cxn ang="0">
                <a:pos x="connsiteX1" y="connsiteY1"/>
              </a:cxn>
              <a:cxn ang="0">
                <a:pos x="connsiteX2" y="connsiteY2"/>
              </a:cxn>
              <a:cxn ang="0">
                <a:pos x="connsiteX3" y="connsiteY3"/>
              </a:cxn>
            </a:cxnLst>
            <a:rect l="l" t="t" r="r" b="b"/>
            <a:pathLst>
              <a:path w="2667000" h="1333500">
                <a:moveTo>
                  <a:pt x="0" y="0"/>
                </a:moveTo>
                <a:lnTo>
                  <a:pt x="2667000" y="0"/>
                </a:lnTo>
                <a:cubicBezTo>
                  <a:pt x="2667000" y="736472"/>
                  <a:pt x="2069972" y="1333500"/>
                  <a:pt x="1333500" y="1333500"/>
                </a:cubicBezTo>
                <a:cubicBezTo>
                  <a:pt x="597028" y="1333500"/>
                  <a:pt x="0" y="736472"/>
                  <a:pt x="0" y="0"/>
                </a:cubicBezTo>
                <a:close/>
              </a:path>
            </a:pathLst>
          </a:cu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300" b="1" dirty="0">
              <a:solidFill>
                <a:prstClr val="black"/>
              </a:solidFill>
              <a:latin typeface="Calibri"/>
            </a:endParaRPr>
          </a:p>
          <a:p>
            <a:pPr algn="ctr"/>
            <a:r>
              <a:rPr lang="en-AU" sz="1400" b="1" dirty="0">
                <a:solidFill>
                  <a:prstClr val="black"/>
                </a:solidFill>
                <a:latin typeface="Calibri"/>
              </a:rPr>
              <a:t>RENC KEUANGAN PEMERINTAH TELAH DISETUJUI DPR</a:t>
            </a:r>
          </a:p>
        </p:txBody>
      </p:sp>
      <p:sp>
        <p:nvSpPr>
          <p:cNvPr id="17" name="Freeform: Shape 16">
            <a:extLst>
              <a:ext uri="{FF2B5EF4-FFF2-40B4-BE49-F238E27FC236}">
                <a16:creationId xmlns="" xmlns:a16="http://schemas.microsoft.com/office/drawing/2014/main" id="{FBEAE1B7-0226-418C-9BC3-F53CFD64040E}"/>
              </a:ext>
            </a:extLst>
          </p:cNvPr>
          <p:cNvSpPr/>
          <p:nvPr/>
        </p:nvSpPr>
        <p:spPr>
          <a:xfrm>
            <a:off x="1919765" y="1609601"/>
            <a:ext cx="2000251" cy="1333500"/>
          </a:xfrm>
          <a:custGeom>
            <a:avLst/>
            <a:gdLst>
              <a:gd name="connsiteX0" fmla="*/ 1333500 w 2667000"/>
              <a:gd name="connsiteY0" fmla="*/ 0 h 1333500"/>
              <a:gd name="connsiteX1" fmla="*/ 2667000 w 2667000"/>
              <a:gd name="connsiteY1" fmla="*/ 1333500 h 1333500"/>
              <a:gd name="connsiteX2" fmla="*/ 0 w 2667000"/>
              <a:gd name="connsiteY2" fmla="*/ 1333500 h 1333500"/>
              <a:gd name="connsiteX3" fmla="*/ 1333500 w 2667000"/>
              <a:gd name="connsiteY3" fmla="*/ 0 h 1333500"/>
            </a:gdLst>
            <a:ahLst/>
            <a:cxnLst>
              <a:cxn ang="0">
                <a:pos x="connsiteX0" y="connsiteY0"/>
              </a:cxn>
              <a:cxn ang="0">
                <a:pos x="connsiteX1" y="connsiteY1"/>
              </a:cxn>
              <a:cxn ang="0">
                <a:pos x="connsiteX2" y="connsiteY2"/>
              </a:cxn>
              <a:cxn ang="0">
                <a:pos x="connsiteX3" y="connsiteY3"/>
              </a:cxn>
            </a:cxnLst>
            <a:rect l="l" t="t" r="r" b="b"/>
            <a:pathLst>
              <a:path w="2667000" h="1333500">
                <a:moveTo>
                  <a:pt x="1333500" y="0"/>
                </a:moveTo>
                <a:cubicBezTo>
                  <a:pt x="2069972" y="0"/>
                  <a:pt x="2667000" y="597028"/>
                  <a:pt x="2667000" y="1333500"/>
                </a:cubicBezTo>
                <a:lnTo>
                  <a:pt x="0" y="1333500"/>
                </a:lnTo>
                <a:cubicBezTo>
                  <a:pt x="0" y="597028"/>
                  <a:pt x="597028" y="0"/>
                  <a:pt x="1333500" y="0"/>
                </a:cubicBezTo>
                <a:close/>
              </a:path>
            </a:pathLst>
          </a:cu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AU" sz="3200" b="1" dirty="0">
              <a:ln w="0"/>
              <a:solidFill>
                <a:prstClr val="black"/>
              </a:solidFill>
              <a:effectLst>
                <a:outerShdw blurRad="38100" dist="19050" dir="2700000" algn="tl" rotWithShape="0">
                  <a:prstClr val="black">
                    <a:alpha val="40000"/>
                  </a:prstClr>
                </a:outerShdw>
              </a:effectLst>
              <a:latin typeface="Calibri"/>
            </a:endParaRPr>
          </a:p>
          <a:p>
            <a:pPr algn="ctr"/>
            <a:r>
              <a:rPr lang="en-AU" sz="3200" b="1" dirty="0">
                <a:ln w="0"/>
                <a:solidFill>
                  <a:prstClr val="black"/>
                </a:solidFill>
                <a:effectLst>
                  <a:outerShdw blurRad="38100" dist="19050" dir="2700000" algn="tl" rotWithShape="0">
                    <a:prstClr val="black">
                      <a:alpha val="40000"/>
                    </a:prstClr>
                  </a:outerShdw>
                </a:effectLst>
                <a:latin typeface="Calibri"/>
              </a:rPr>
              <a:t>APBN</a:t>
            </a:r>
          </a:p>
        </p:txBody>
      </p:sp>
      <p:sp>
        <p:nvSpPr>
          <p:cNvPr id="18" name="Rectangle 17">
            <a:extLst>
              <a:ext uri="{FF2B5EF4-FFF2-40B4-BE49-F238E27FC236}">
                <a16:creationId xmlns="" xmlns:a16="http://schemas.microsoft.com/office/drawing/2014/main" id="{6C17EA55-3365-4852-8044-50E1F82B1E22}"/>
              </a:ext>
            </a:extLst>
          </p:cNvPr>
          <p:cNvSpPr/>
          <p:nvPr/>
        </p:nvSpPr>
        <p:spPr>
          <a:xfrm>
            <a:off x="4499121" y="1412703"/>
            <a:ext cx="2000251" cy="2943225"/>
          </a:xfrm>
          <a:prstGeom prst="rect">
            <a:avLst/>
          </a:prstGeom>
          <a:solidFill>
            <a:schemeClr val="accent1">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t" anchorCtr="0"/>
          <a:lstStyle/>
          <a:p>
            <a:pPr algn="ctr"/>
            <a:r>
              <a:rPr lang="en-AU" b="1" dirty="0">
                <a:solidFill>
                  <a:prstClr val="black"/>
                </a:solidFill>
                <a:latin typeface="Calibri"/>
              </a:rPr>
              <a:t>DIPA</a:t>
            </a:r>
          </a:p>
          <a:p>
            <a:pPr algn="ctr"/>
            <a:r>
              <a:rPr lang="en-AU" b="1" dirty="0">
                <a:solidFill>
                  <a:prstClr val="black"/>
                </a:solidFill>
                <a:latin typeface="Calibri"/>
              </a:rPr>
              <a:t>(KEMHAN &amp; TNI</a:t>
            </a:r>
          </a:p>
        </p:txBody>
      </p:sp>
      <p:cxnSp>
        <p:nvCxnSpPr>
          <p:cNvPr id="20" name="Straight Connector 19">
            <a:extLst>
              <a:ext uri="{FF2B5EF4-FFF2-40B4-BE49-F238E27FC236}">
                <a16:creationId xmlns="" xmlns:a16="http://schemas.microsoft.com/office/drawing/2014/main" id="{801D3E29-0755-4EB7-AE1A-91625E9CB950}"/>
              </a:ext>
            </a:extLst>
          </p:cNvPr>
          <p:cNvCxnSpPr>
            <a:cxnSpLocks/>
          </p:cNvCxnSpPr>
          <p:nvPr/>
        </p:nvCxnSpPr>
        <p:spPr>
          <a:xfrm>
            <a:off x="4499121" y="2079447"/>
            <a:ext cx="2000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0A0AA346-9D6C-48DF-8916-F63835C64B3B}"/>
              </a:ext>
            </a:extLst>
          </p:cNvPr>
          <p:cNvSpPr/>
          <p:nvPr/>
        </p:nvSpPr>
        <p:spPr>
          <a:xfrm>
            <a:off x="4499121" y="2175140"/>
            <a:ext cx="2000251" cy="227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200000"/>
              </a:lnSpc>
            </a:pPr>
            <a:r>
              <a:rPr lang="en-AU" b="1" dirty="0">
                <a:solidFill>
                  <a:prstClr val="black"/>
                </a:solidFill>
                <a:latin typeface="Calibri"/>
              </a:rPr>
              <a:t>DOKUMEN</a:t>
            </a:r>
            <a:r>
              <a:rPr lang="id-ID" b="1" dirty="0">
                <a:solidFill>
                  <a:prstClr val="black"/>
                </a:solidFill>
                <a:latin typeface="Calibri"/>
              </a:rPr>
              <a:t> </a:t>
            </a:r>
            <a:r>
              <a:rPr lang="en-AU" b="1" dirty="0">
                <a:solidFill>
                  <a:prstClr val="black"/>
                </a:solidFill>
                <a:latin typeface="Calibri"/>
              </a:rPr>
              <a:t>PELAKSANAAN</a:t>
            </a:r>
          </a:p>
          <a:p>
            <a:pPr algn="ctr">
              <a:lnSpc>
                <a:spcPct val="200000"/>
              </a:lnSpc>
            </a:pPr>
            <a:r>
              <a:rPr lang="en-AU" b="1" dirty="0">
                <a:solidFill>
                  <a:prstClr val="black"/>
                </a:solidFill>
                <a:latin typeface="Calibri"/>
              </a:rPr>
              <a:t>ANGGARAN</a:t>
            </a:r>
          </a:p>
        </p:txBody>
      </p:sp>
      <p:sp>
        <p:nvSpPr>
          <p:cNvPr id="22" name="Rectangle 21">
            <a:extLst>
              <a:ext uri="{FF2B5EF4-FFF2-40B4-BE49-F238E27FC236}">
                <a16:creationId xmlns="" xmlns:a16="http://schemas.microsoft.com/office/drawing/2014/main" id="{B169BAB0-65A2-49ED-8E1B-9E696612EA96}"/>
              </a:ext>
            </a:extLst>
          </p:cNvPr>
          <p:cNvSpPr/>
          <p:nvPr/>
        </p:nvSpPr>
        <p:spPr>
          <a:xfrm>
            <a:off x="7896203" y="950990"/>
            <a:ext cx="1655357" cy="1246381"/>
          </a:xfrm>
          <a:prstGeom prst="rect">
            <a:avLst/>
          </a:prstGeom>
          <a:solidFill>
            <a:schemeClr val="accent3">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AU" b="1" dirty="0">
                <a:solidFill>
                  <a:prstClr val="black"/>
                </a:solidFill>
                <a:latin typeface="Calibri"/>
              </a:rPr>
              <a:t>PENDAPATAN</a:t>
            </a:r>
          </a:p>
        </p:txBody>
      </p:sp>
      <p:cxnSp>
        <p:nvCxnSpPr>
          <p:cNvPr id="23" name="Straight Connector 22">
            <a:extLst>
              <a:ext uri="{FF2B5EF4-FFF2-40B4-BE49-F238E27FC236}">
                <a16:creationId xmlns="" xmlns:a16="http://schemas.microsoft.com/office/drawing/2014/main" id="{DD2F8FAB-976A-4DF2-A347-62E2915A2EE0}"/>
              </a:ext>
            </a:extLst>
          </p:cNvPr>
          <p:cNvCxnSpPr>
            <a:cxnSpLocks/>
          </p:cNvCxnSpPr>
          <p:nvPr/>
        </p:nvCxnSpPr>
        <p:spPr>
          <a:xfrm>
            <a:off x="7896203" y="1294928"/>
            <a:ext cx="16553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37C8B204-96C9-408A-AC17-FD70B525593F}"/>
              </a:ext>
            </a:extLst>
          </p:cNvPr>
          <p:cNvSpPr/>
          <p:nvPr/>
        </p:nvSpPr>
        <p:spPr>
          <a:xfrm>
            <a:off x="7896203" y="1349760"/>
            <a:ext cx="1655357" cy="830997"/>
          </a:xfrm>
          <a:prstGeom prst="rect">
            <a:avLst/>
          </a:prstGeom>
        </p:spPr>
        <p:txBody>
          <a:bodyPr wrap="square">
            <a:spAutoFit/>
          </a:bodyPr>
          <a:lstStyle/>
          <a:p>
            <a:pPr marL="285750" indent="-285750">
              <a:lnSpc>
                <a:spcPct val="150000"/>
              </a:lnSpc>
              <a:buFont typeface="Wingdings" panose="05000000000000000000" pitchFamily="2" charset="2"/>
              <a:buChar char="ü"/>
            </a:pPr>
            <a:r>
              <a:rPr lang="id-ID" sz="1600" b="1" dirty="0">
                <a:solidFill>
                  <a:prstClr val="black"/>
                </a:solidFill>
                <a:latin typeface="Calibri"/>
              </a:rPr>
              <a:t>PAJAK</a:t>
            </a:r>
            <a:endParaRPr lang="en-AU" sz="1600" b="1" dirty="0">
              <a:solidFill>
                <a:prstClr val="black"/>
              </a:solidFill>
              <a:latin typeface="Calibri"/>
            </a:endParaRPr>
          </a:p>
          <a:p>
            <a:pPr marL="285750" indent="-285750">
              <a:lnSpc>
                <a:spcPct val="150000"/>
              </a:lnSpc>
              <a:buFont typeface="Wingdings" panose="05000000000000000000" pitchFamily="2" charset="2"/>
              <a:buChar char="ü"/>
            </a:pPr>
            <a:r>
              <a:rPr lang="id-ID" sz="1600" b="1" dirty="0">
                <a:solidFill>
                  <a:prstClr val="black"/>
                </a:solidFill>
                <a:latin typeface="Calibri"/>
              </a:rPr>
              <a:t>LUAR PAJAK</a:t>
            </a:r>
            <a:endParaRPr lang="en-AU" sz="1600" b="1" dirty="0">
              <a:solidFill>
                <a:prstClr val="black"/>
              </a:solidFill>
              <a:latin typeface="Calibri"/>
            </a:endParaRPr>
          </a:p>
        </p:txBody>
      </p:sp>
      <p:sp>
        <p:nvSpPr>
          <p:cNvPr id="26" name="Rectangle 25">
            <a:extLst>
              <a:ext uri="{FF2B5EF4-FFF2-40B4-BE49-F238E27FC236}">
                <a16:creationId xmlns="" xmlns:a16="http://schemas.microsoft.com/office/drawing/2014/main" id="{FEB99B14-D6CA-4ABC-B57D-CC4A7DA227C8}"/>
              </a:ext>
            </a:extLst>
          </p:cNvPr>
          <p:cNvSpPr/>
          <p:nvPr/>
        </p:nvSpPr>
        <p:spPr>
          <a:xfrm>
            <a:off x="7824193" y="2563465"/>
            <a:ext cx="2304256" cy="31400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d-ID" b="1" dirty="0">
                <a:solidFill>
                  <a:prstClr val="black"/>
                </a:solidFill>
                <a:latin typeface="Calibri"/>
              </a:rPr>
              <a:t>BELANJA</a:t>
            </a:r>
            <a:endParaRPr lang="en-AU" b="1" dirty="0">
              <a:solidFill>
                <a:prstClr val="black"/>
              </a:solidFill>
              <a:latin typeface="Calibri"/>
            </a:endParaRPr>
          </a:p>
        </p:txBody>
      </p:sp>
      <p:cxnSp>
        <p:nvCxnSpPr>
          <p:cNvPr id="27" name="Straight Connector 26">
            <a:extLst>
              <a:ext uri="{FF2B5EF4-FFF2-40B4-BE49-F238E27FC236}">
                <a16:creationId xmlns="" xmlns:a16="http://schemas.microsoft.com/office/drawing/2014/main" id="{A0646170-8390-479E-8BE9-89670804226B}"/>
              </a:ext>
            </a:extLst>
          </p:cNvPr>
          <p:cNvCxnSpPr>
            <a:cxnSpLocks/>
          </p:cNvCxnSpPr>
          <p:nvPr/>
        </p:nvCxnSpPr>
        <p:spPr>
          <a:xfrm>
            <a:off x="8147628" y="2907402"/>
            <a:ext cx="16553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 xmlns:a16="http://schemas.microsoft.com/office/drawing/2014/main" id="{974B7F81-11BD-4F31-9EAC-BAAAD20F9D9C}"/>
              </a:ext>
            </a:extLst>
          </p:cNvPr>
          <p:cNvSpPr/>
          <p:nvPr/>
        </p:nvSpPr>
        <p:spPr>
          <a:xfrm>
            <a:off x="7896201" y="2962233"/>
            <a:ext cx="2088232" cy="2677656"/>
          </a:xfrm>
          <a:prstGeom prst="rect">
            <a:avLst/>
          </a:prstGeom>
        </p:spPr>
        <p:txBody>
          <a:bodyPr wrap="square">
            <a:spAutoFit/>
          </a:bodyPr>
          <a:lstStyle/>
          <a:p>
            <a:pPr marL="285750" indent="-285750">
              <a:lnSpc>
                <a:spcPct val="150000"/>
              </a:lnSpc>
              <a:buFont typeface="Wingdings" panose="05000000000000000000" pitchFamily="2" charset="2"/>
              <a:buChar char="ü"/>
            </a:pPr>
            <a:r>
              <a:rPr lang="en-AU" sz="1400" b="1" dirty="0">
                <a:solidFill>
                  <a:prstClr val="black"/>
                </a:solidFill>
                <a:latin typeface="Calibri"/>
              </a:rPr>
              <a:t>PEGAWAI</a:t>
            </a:r>
          </a:p>
          <a:p>
            <a:pPr marL="285750" indent="-285750">
              <a:lnSpc>
                <a:spcPct val="150000"/>
              </a:lnSpc>
              <a:buFont typeface="Wingdings" panose="05000000000000000000" pitchFamily="2" charset="2"/>
              <a:buChar char="ü"/>
            </a:pPr>
            <a:r>
              <a:rPr lang="en-AU" sz="1400" b="1" dirty="0">
                <a:solidFill>
                  <a:prstClr val="black"/>
                </a:solidFill>
                <a:latin typeface="Calibri"/>
              </a:rPr>
              <a:t>BARANG</a:t>
            </a:r>
          </a:p>
          <a:p>
            <a:pPr marL="285750" indent="-285750">
              <a:lnSpc>
                <a:spcPct val="150000"/>
              </a:lnSpc>
              <a:buFont typeface="Wingdings" panose="05000000000000000000" pitchFamily="2" charset="2"/>
              <a:buChar char="ü"/>
            </a:pPr>
            <a:r>
              <a:rPr lang="en-AU" sz="1400" b="1" dirty="0">
                <a:solidFill>
                  <a:prstClr val="black"/>
                </a:solidFill>
                <a:latin typeface="Calibri"/>
              </a:rPr>
              <a:t>MODAL</a:t>
            </a:r>
          </a:p>
          <a:p>
            <a:pPr marL="285750" indent="-285750">
              <a:lnSpc>
                <a:spcPct val="150000"/>
              </a:lnSpc>
              <a:buFont typeface="Wingdings" panose="05000000000000000000" pitchFamily="2" charset="2"/>
              <a:buChar char="ü"/>
            </a:pPr>
            <a:r>
              <a:rPr lang="en-AU" sz="1400" b="1" dirty="0">
                <a:solidFill>
                  <a:prstClr val="black"/>
                </a:solidFill>
                <a:latin typeface="Calibri"/>
              </a:rPr>
              <a:t>KEWAJIBAN HUTANG</a:t>
            </a:r>
          </a:p>
          <a:p>
            <a:pPr marL="285750" indent="-285750">
              <a:lnSpc>
                <a:spcPct val="150000"/>
              </a:lnSpc>
              <a:buFont typeface="Wingdings" panose="05000000000000000000" pitchFamily="2" charset="2"/>
              <a:buChar char="ü"/>
            </a:pPr>
            <a:r>
              <a:rPr lang="en-AU" sz="1400" b="1" dirty="0">
                <a:solidFill>
                  <a:prstClr val="black"/>
                </a:solidFill>
                <a:latin typeface="Calibri"/>
              </a:rPr>
              <a:t>SUBSIDI</a:t>
            </a:r>
          </a:p>
          <a:p>
            <a:pPr marL="285750" indent="-285750">
              <a:lnSpc>
                <a:spcPct val="150000"/>
              </a:lnSpc>
              <a:buFont typeface="Wingdings" panose="05000000000000000000" pitchFamily="2" charset="2"/>
              <a:buChar char="ü"/>
            </a:pPr>
            <a:r>
              <a:rPr lang="en-AU" sz="1400" b="1" dirty="0">
                <a:solidFill>
                  <a:prstClr val="black"/>
                </a:solidFill>
                <a:latin typeface="Calibri"/>
              </a:rPr>
              <a:t>BANSOS</a:t>
            </a:r>
          </a:p>
          <a:p>
            <a:pPr marL="285750" indent="-285750">
              <a:lnSpc>
                <a:spcPct val="150000"/>
              </a:lnSpc>
              <a:buFont typeface="Wingdings" panose="05000000000000000000" pitchFamily="2" charset="2"/>
              <a:buChar char="ü"/>
            </a:pPr>
            <a:r>
              <a:rPr lang="en-AU" sz="1400" b="1" dirty="0">
                <a:solidFill>
                  <a:prstClr val="black"/>
                </a:solidFill>
                <a:latin typeface="Calibri"/>
              </a:rPr>
              <a:t>HIBAH</a:t>
            </a:r>
          </a:p>
          <a:p>
            <a:pPr marL="285750" indent="-285750">
              <a:lnSpc>
                <a:spcPct val="150000"/>
              </a:lnSpc>
              <a:buFont typeface="Wingdings" panose="05000000000000000000" pitchFamily="2" charset="2"/>
              <a:buChar char="ü"/>
            </a:pPr>
            <a:r>
              <a:rPr lang="en-AU" sz="1400" b="1" dirty="0">
                <a:solidFill>
                  <a:prstClr val="black"/>
                </a:solidFill>
                <a:latin typeface="Calibri"/>
              </a:rPr>
              <a:t>LAIN - LAIN</a:t>
            </a:r>
          </a:p>
        </p:txBody>
      </p:sp>
      <p:cxnSp>
        <p:nvCxnSpPr>
          <p:cNvPr id="34" name="Straight Arrow Connector 33">
            <a:extLst>
              <a:ext uri="{FF2B5EF4-FFF2-40B4-BE49-F238E27FC236}">
                <a16:creationId xmlns="" xmlns:a16="http://schemas.microsoft.com/office/drawing/2014/main" id="{8FDEF773-27BB-4695-85A0-253D9C86116C}"/>
              </a:ext>
            </a:extLst>
          </p:cNvPr>
          <p:cNvCxnSpPr>
            <a:cxnSpLocks/>
          </p:cNvCxnSpPr>
          <p:nvPr/>
        </p:nvCxnSpPr>
        <p:spPr>
          <a:xfrm>
            <a:off x="7536162" y="1694946"/>
            <a:ext cx="31432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F68E8225-DAC4-43E7-84FE-6DB3E51A38E5}"/>
              </a:ext>
            </a:extLst>
          </p:cNvPr>
          <p:cNvCxnSpPr>
            <a:cxnSpLocks/>
          </p:cNvCxnSpPr>
          <p:nvPr/>
        </p:nvCxnSpPr>
        <p:spPr>
          <a:xfrm>
            <a:off x="7536162" y="4335365"/>
            <a:ext cx="31432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450AD583-461D-4224-8D92-5B2C16664EBC}"/>
              </a:ext>
            </a:extLst>
          </p:cNvPr>
          <p:cNvCxnSpPr>
            <a:cxnSpLocks/>
          </p:cNvCxnSpPr>
          <p:nvPr/>
        </p:nvCxnSpPr>
        <p:spPr>
          <a:xfrm>
            <a:off x="6499375" y="2939361"/>
            <a:ext cx="939567" cy="2287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AA9190BD-2EFC-4741-B40A-382B8B5E7E01}"/>
              </a:ext>
            </a:extLst>
          </p:cNvPr>
          <p:cNvCxnSpPr>
            <a:cxnSpLocks/>
          </p:cNvCxnSpPr>
          <p:nvPr/>
        </p:nvCxnSpPr>
        <p:spPr>
          <a:xfrm>
            <a:off x="7536160" y="1710861"/>
            <a:ext cx="0" cy="2640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Arrow: Right 39">
            <a:extLst>
              <a:ext uri="{FF2B5EF4-FFF2-40B4-BE49-F238E27FC236}">
                <a16:creationId xmlns="" xmlns:a16="http://schemas.microsoft.com/office/drawing/2014/main" id="{286F3CE7-7355-4D70-916D-9836EC764CF4}"/>
              </a:ext>
            </a:extLst>
          </p:cNvPr>
          <p:cNvSpPr/>
          <p:nvPr/>
        </p:nvSpPr>
        <p:spPr>
          <a:xfrm>
            <a:off x="3955436" y="2672498"/>
            <a:ext cx="542261" cy="5620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black"/>
              </a:solidFill>
              <a:latin typeface="Calibri"/>
            </a:endParaRPr>
          </a:p>
        </p:txBody>
      </p:sp>
      <p:sp>
        <p:nvSpPr>
          <p:cNvPr id="55" name="Rectangle 54">
            <a:extLst>
              <a:ext uri="{FF2B5EF4-FFF2-40B4-BE49-F238E27FC236}">
                <a16:creationId xmlns="" xmlns:a16="http://schemas.microsoft.com/office/drawing/2014/main" id="{FB26969A-B2FB-4721-8616-0E413C8E0A12}"/>
              </a:ext>
            </a:extLst>
          </p:cNvPr>
          <p:cNvSpPr/>
          <p:nvPr/>
        </p:nvSpPr>
        <p:spPr>
          <a:xfrm>
            <a:off x="1771205" y="595050"/>
            <a:ext cx="8501427" cy="5570255"/>
          </a:xfrm>
          <a:prstGeom prst="rect">
            <a:avLst/>
          </a:prstGeom>
          <a:no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black"/>
              </a:solidFill>
              <a:latin typeface="Calibri"/>
            </a:endParaRPr>
          </a:p>
        </p:txBody>
      </p:sp>
      <p:sp>
        <p:nvSpPr>
          <p:cNvPr id="56" name="Rectangle 55">
            <a:extLst>
              <a:ext uri="{FF2B5EF4-FFF2-40B4-BE49-F238E27FC236}">
                <a16:creationId xmlns="" xmlns:a16="http://schemas.microsoft.com/office/drawing/2014/main" id="{489490A9-D936-4B46-AAA9-4E01646A89D1}"/>
              </a:ext>
            </a:extLst>
          </p:cNvPr>
          <p:cNvSpPr/>
          <p:nvPr/>
        </p:nvSpPr>
        <p:spPr>
          <a:xfrm>
            <a:off x="1595775" y="413063"/>
            <a:ext cx="8883503" cy="5925994"/>
          </a:xfrm>
          <a:prstGeom prst="rect">
            <a:avLst/>
          </a:prstGeom>
          <a:noFill/>
          <a:ln w="539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black"/>
              </a:solidFill>
              <a:latin typeface="Calibri"/>
            </a:endParaRPr>
          </a:p>
        </p:txBody>
      </p:sp>
      <p:sp>
        <p:nvSpPr>
          <p:cNvPr id="57" name="Rectangle 56">
            <a:extLst>
              <a:ext uri="{FF2B5EF4-FFF2-40B4-BE49-F238E27FC236}">
                <a16:creationId xmlns="" xmlns:a16="http://schemas.microsoft.com/office/drawing/2014/main" id="{C77852C2-6A42-4B1D-97F1-587BE3CEC7D9}"/>
              </a:ext>
            </a:extLst>
          </p:cNvPr>
          <p:cNvSpPr/>
          <p:nvPr/>
        </p:nvSpPr>
        <p:spPr>
          <a:xfrm>
            <a:off x="4739533" y="5751260"/>
            <a:ext cx="2685875" cy="41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d-ID" sz="1400" b="1" dirty="0">
                <a:solidFill>
                  <a:prstClr val="black"/>
                </a:solidFill>
                <a:latin typeface="Calibri"/>
              </a:rPr>
              <a:t>MEKANISME HUBUNGAN KERJA</a:t>
            </a:r>
          </a:p>
        </p:txBody>
      </p:sp>
      <p:sp>
        <p:nvSpPr>
          <p:cNvPr id="58" name="Rectangle 57">
            <a:extLst>
              <a:ext uri="{FF2B5EF4-FFF2-40B4-BE49-F238E27FC236}">
                <a16:creationId xmlns="" xmlns:a16="http://schemas.microsoft.com/office/drawing/2014/main" id="{ECB90B48-E53B-447F-AE17-7E573BA5312A}"/>
              </a:ext>
            </a:extLst>
          </p:cNvPr>
          <p:cNvSpPr/>
          <p:nvPr/>
        </p:nvSpPr>
        <p:spPr>
          <a:xfrm>
            <a:off x="4739533" y="6237312"/>
            <a:ext cx="2685875" cy="41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d-ID" sz="1400" b="1" dirty="0">
                <a:solidFill>
                  <a:prstClr val="black"/>
                </a:solidFill>
                <a:latin typeface="Calibri"/>
              </a:rPr>
              <a:t>ORGANISASI</a:t>
            </a:r>
          </a:p>
        </p:txBody>
      </p:sp>
      <p:sp>
        <p:nvSpPr>
          <p:cNvPr id="61" name="Rectangle 60">
            <a:extLst>
              <a:ext uri="{FF2B5EF4-FFF2-40B4-BE49-F238E27FC236}">
                <a16:creationId xmlns="" xmlns:a16="http://schemas.microsoft.com/office/drawing/2014/main" id="{53AB1FF9-9171-49B2-A4D5-577D7B966B6E}"/>
              </a:ext>
            </a:extLst>
          </p:cNvPr>
          <p:cNvSpPr/>
          <p:nvPr/>
        </p:nvSpPr>
        <p:spPr>
          <a:xfrm>
            <a:off x="4678985" y="-27384"/>
            <a:ext cx="2685875" cy="41404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AU" sz="2000" b="1" dirty="0">
                <a:solidFill>
                  <a:prstClr val="black"/>
                </a:solidFill>
                <a:effectLst>
                  <a:glow rad="12700">
                    <a:prstClr val="black"/>
                  </a:glow>
                  <a:outerShdw blurRad="50800" dist="38100" dir="5400000" algn="t" rotWithShape="0">
                    <a:prstClr val="black">
                      <a:alpha val="40000"/>
                    </a:prstClr>
                  </a:outerShdw>
                </a:effectLst>
                <a:latin typeface="Calibri"/>
              </a:rPr>
              <a:t>MEKANISME KERJA</a:t>
            </a:r>
          </a:p>
        </p:txBody>
      </p:sp>
      <p:sp>
        <p:nvSpPr>
          <p:cNvPr id="24" name="Slide Number Placeholder 3"/>
          <p:cNvSpPr>
            <a:spLocks noGrp="1"/>
          </p:cNvSpPr>
          <p:nvPr>
            <p:ph type="sldNum" sz="quarter" idx="12"/>
          </p:nvPr>
        </p:nvSpPr>
        <p:spPr>
          <a:xfrm>
            <a:off x="10321017" y="6545100"/>
            <a:ext cx="360040"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solidFill>
                  <a:prstClr val="black">
                    <a:tint val="75000"/>
                  </a:prstClr>
                </a:solidFill>
                <a:latin typeface="Calibri"/>
              </a:rPr>
              <a:t>15</a:t>
            </a:r>
            <a:endParaRPr lang="id-ID" sz="1100" dirty="0">
              <a:solidFill>
                <a:prstClr val="black">
                  <a:tint val="75000"/>
                </a:prstClr>
              </a:solidFill>
              <a:latin typeface="Calibri"/>
            </a:endParaRPr>
          </a:p>
        </p:txBody>
      </p:sp>
      <p:sp>
        <p:nvSpPr>
          <p:cNvPr id="29" name="TextBox 28"/>
          <p:cNvSpPr txBox="1"/>
          <p:nvPr/>
        </p:nvSpPr>
        <p:spPr>
          <a:xfrm>
            <a:off x="1559496" y="6545100"/>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408423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1074"/>
            <a:ext cx="10972800" cy="522515"/>
          </a:xfrm>
        </p:spPr>
        <p:txBody>
          <a:bodyPr>
            <a:normAutofit fontScale="90000"/>
          </a:bodyPr>
          <a:lstStyle/>
          <a:p>
            <a:pPr lvl="0" algn="l"/>
            <a:r>
              <a:rPr lang="en-US" dirty="0" smtClean="0"/>
              <a:t/>
            </a:r>
            <a:br>
              <a:rPr lang="en-US" dirty="0" smtClean="0"/>
            </a:br>
            <a:r>
              <a:rPr lang="en-US" dirty="0" smtClean="0"/>
              <a:t>KATA PENGANTAR</a:t>
            </a:r>
            <a:r>
              <a:rPr lang="id-ID" dirty="0" smtClean="0"/>
              <a:t>  </a:t>
            </a:r>
            <a:r>
              <a:rPr lang="en-US" dirty="0" smtClean="0"/>
              <a:t/>
            </a:r>
            <a:br>
              <a:rPr lang="en-US" dirty="0" smtClean="0"/>
            </a:br>
            <a:endParaRPr lang="en-US" dirty="0"/>
          </a:p>
        </p:txBody>
      </p:sp>
      <p:sp>
        <p:nvSpPr>
          <p:cNvPr id="3" name="Content Placeholder 2"/>
          <p:cNvSpPr>
            <a:spLocks noGrp="1"/>
          </p:cNvSpPr>
          <p:nvPr>
            <p:ph idx="1"/>
          </p:nvPr>
        </p:nvSpPr>
        <p:spPr>
          <a:xfrm>
            <a:off x="609600" y="1371599"/>
            <a:ext cx="10972800" cy="4976949"/>
          </a:xfrm>
        </p:spPr>
        <p:txBody>
          <a:bodyPr>
            <a:normAutofit fontScale="92500"/>
          </a:bodyPr>
          <a:lstStyle/>
          <a:p>
            <a:pPr lvl="0" algn="just"/>
            <a:r>
              <a:rPr lang="en-AU" sz="1800" dirty="0" err="1" smtClean="0">
                <a:latin typeface="Arial" pitchFamily="34" charset="0"/>
                <a:cs typeface="Arial" pitchFamily="34" charset="0"/>
              </a:rPr>
              <a:t>Amanat</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Undang-Undang</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Nomor</a:t>
            </a:r>
            <a:r>
              <a:rPr lang="en-AU" sz="1800" dirty="0" smtClean="0">
                <a:latin typeface="Arial" pitchFamily="34" charset="0"/>
                <a:cs typeface="Arial" pitchFamily="34" charset="0"/>
              </a:rPr>
              <a:t> 17 </a:t>
            </a:r>
            <a:r>
              <a:rPr lang="en-AU" sz="1800" dirty="0" err="1" smtClean="0">
                <a:latin typeface="Arial" pitchFamily="34" charset="0"/>
                <a:cs typeface="Arial" pitchFamily="34" charset="0"/>
              </a:rPr>
              <a:t>Tahun</a:t>
            </a:r>
            <a:r>
              <a:rPr lang="en-AU" sz="1800" dirty="0" smtClean="0">
                <a:latin typeface="Arial" pitchFamily="34" charset="0"/>
                <a:cs typeface="Arial" pitchFamily="34" charset="0"/>
              </a:rPr>
              <a:t> 2003 </a:t>
            </a:r>
            <a:r>
              <a:rPr lang="en-AU" sz="1800" dirty="0" err="1" smtClean="0">
                <a:latin typeface="Arial" pitchFamily="34" charset="0"/>
                <a:cs typeface="Arial" pitchFamily="34" charset="0"/>
              </a:rPr>
              <a:t>tentang</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Keuangan</a:t>
            </a:r>
            <a:r>
              <a:rPr lang="en-AU" sz="1800" dirty="0" smtClean="0">
                <a:latin typeface="Arial" pitchFamily="34" charset="0"/>
                <a:cs typeface="Arial" pitchFamily="34" charset="0"/>
              </a:rPr>
              <a:t> Negara, </a:t>
            </a:r>
            <a:r>
              <a:rPr lang="en-AU" sz="1800" dirty="0" err="1" smtClean="0">
                <a:latin typeface="Arial" pitchFamily="34" charset="0"/>
                <a:cs typeface="Arial" pitchFamily="34" charset="0"/>
              </a:rPr>
              <a:t>bahwa</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Menteri</a:t>
            </a:r>
            <a:r>
              <a:rPr lang="en-AU" sz="1800" dirty="0" smtClean="0">
                <a:latin typeface="Arial" pitchFamily="34" charset="0"/>
                <a:cs typeface="Arial" pitchFamily="34" charset="0"/>
              </a:rPr>
              <a:t>/</a:t>
            </a:r>
            <a:r>
              <a:rPr lang="en-AU" sz="1800" dirty="0" err="1" smtClean="0">
                <a:latin typeface="Arial" pitchFamily="34" charset="0"/>
                <a:cs typeface="Arial" pitchFamily="34" charset="0"/>
              </a:rPr>
              <a:t>Pimpinan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Lembaga</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sebagai</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Penggunan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Anggaran</a:t>
            </a:r>
            <a:r>
              <a:rPr lang="en-AU" sz="1800" dirty="0" smtClean="0">
                <a:latin typeface="Arial" pitchFamily="34" charset="0"/>
                <a:cs typeface="Arial" pitchFamily="34" charset="0"/>
              </a:rPr>
              <a:t>/</a:t>
            </a:r>
            <a:r>
              <a:rPr lang="en-AU" sz="1800" dirty="0" err="1" smtClean="0">
                <a:latin typeface="Arial" pitchFamily="34" charset="0"/>
                <a:cs typeface="Arial" pitchFamily="34" charset="0"/>
              </a:rPr>
              <a:t>Barang</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mempunyai</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tugas</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antara</a:t>
            </a:r>
            <a:r>
              <a:rPr lang="en-AU" sz="1800" dirty="0" smtClean="0">
                <a:latin typeface="Arial" pitchFamily="34" charset="0"/>
                <a:cs typeface="Arial" pitchFamily="34" charset="0"/>
              </a:rPr>
              <a:t> lain </a:t>
            </a:r>
            <a:r>
              <a:rPr lang="en-AU" sz="1800" dirty="0" err="1" smtClean="0">
                <a:latin typeface="Arial" pitchFamily="34" charset="0"/>
                <a:cs typeface="Arial" pitchFamily="34" charset="0"/>
              </a:rPr>
              <a:t>menyusun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dan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menyampaikan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Laporan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Keuangan</a:t>
            </a:r>
            <a:r>
              <a:rPr lang="en-AU" sz="1800" dirty="0" smtClean="0">
                <a:latin typeface="Arial" pitchFamily="34" charset="0"/>
                <a:cs typeface="Arial" pitchFamily="34" charset="0"/>
              </a:rPr>
              <a:t> </a:t>
            </a:r>
            <a:r>
              <a:rPr lang="en-AU" sz="1800" dirty="0" err="1" smtClean="0">
                <a:latin typeface="Arial" pitchFamily="34" charset="0"/>
                <a:cs typeface="Arial" pitchFamily="34" charset="0"/>
              </a:rPr>
              <a:t>Kementerian</a:t>
            </a:r>
            <a:r>
              <a:rPr lang="en-AU" sz="1800" dirty="0" smtClean="0">
                <a:latin typeface="Arial" pitchFamily="34" charset="0"/>
                <a:cs typeface="Arial" pitchFamily="34" charset="0"/>
              </a:rPr>
              <a:t>/</a:t>
            </a:r>
            <a:r>
              <a:rPr lang="en-AU" sz="1800" dirty="0" err="1" smtClean="0">
                <a:latin typeface="Arial" pitchFamily="34" charset="0"/>
                <a:cs typeface="Arial" pitchFamily="34" charset="0"/>
              </a:rPr>
              <a:t>Lembaga</a:t>
            </a:r>
            <a:r>
              <a:rPr lang="en-AU" sz="1800" dirty="0" smtClean="0">
                <a:latin typeface="Arial" pitchFamily="34" charset="0"/>
                <a:cs typeface="Arial" pitchFamily="34" charset="0"/>
              </a:rPr>
              <a:t> yang </a:t>
            </a:r>
            <a:r>
              <a:rPr lang="en-AU" sz="1800" dirty="0" err="1" smtClean="0">
                <a:latin typeface="Arial" pitchFamily="34" charset="0"/>
                <a:cs typeface="Arial" pitchFamily="34" charset="0"/>
              </a:rPr>
              <a:t>dipimpinnya</a:t>
            </a:r>
            <a:r>
              <a:rPr lang="en-US" sz="1800" dirty="0" smtClean="0">
                <a:latin typeface="Arial" pitchFamily="34" charset="0"/>
                <a:cs typeface="Arial" pitchFamily="34" charset="0"/>
              </a:rPr>
              <a:t>.</a:t>
            </a:r>
          </a:p>
          <a:p>
            <a:pPr>
              <a:buNone/>
            </a:pPr>
            <a:endParaRPr lang="en-US" sz="1800" dirty="0" smtClean="0">
              <a:latin typeface="Arial" pitchFamily="34" charset="0"/>
              <a:cs typeface="Arial" pitchFamily="34" charset="0"/>
            </a:endParaRPr>
          </a:p>
          <a:p>
            <a:pPr lvl="0" algn="just"/>
            <a:r>
              <a:rPr lang="en-US" sz="1800" dirty="0" err="1" smtClean="0">
                <a:latin typeface="Arial" pitchFamily="34" charset="0"/>
                <a:cs typeface="Arial" pitchFamily="34" charset="0"/>
              </a:rPr>
              <a:t>Penyusunan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Laporan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mengacu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Nomor</a:t>
            </a:r>
            <a:r>
              <a:rPr lang="en-US" sz="1800" dirty="0" smtClean="0">
                <a:latin typeface="Arial" pitchFamily="34" charset="0"/>
                <a:cs typeface="Arial" pitchFamily="34" charset="0"/>
              </a:rPr>
              <a:t> 71 </a:t>
            </a:r>
            <a:r>
              <a:rPr lang="en-US" sz="1800" dirty="0" err="1" smtClean="0">
                <a:latin typeface="Arial" pitchFamily="34" charset="0"/>
                <a:cs typeface="Arial" pitchFamily="34" charset="0"/>
              </a:rPr>
              <a:t>Tahun</a:t>
            </a:r>
            <a:r>
              <a:rPr lang="en-US" sz="1800" dirty="0" smtClean="0">
                <a:latin typeface="Arial" pitchFamily="34" charset="0"/>
                <a:cs typeface="Arial" pitchFamily="34" charset="0"/>
              </a:rPr>
              <a:t> 2010 </a:t>
            </a:r>
            <a:r>
              <a:rPr lang="en-US" sz="1800" dirty="0" err="1" smtClean="0">
                <a:latin typeface="Arial" pitchFamily="34" charset="0"/>
                <a:cs typeface="Arial" pitchFamily="34" charset="0"/>
              </a:rPr>
              <a:t>tentang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Standar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Akuntansi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Menteri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Nomor</a:t>
            </a:r>
            <a:r>
              <a:rPr lang="en-US" sz="1800" dirty="0" smtClean="0">
                <a:latin typeface="Arial" pitchFamily="34" charset="0"/>
                <a:cs typeface="Arial" pitchFamily="34" charset="0"/>
              </a:rPr>
              <a:t> 222/PMK/05/2016 </a:t>
            </a:r>
            <a:r>
              <a:rPr lang="en-US" sz="1800" dirty="0" err="1" smtClean="0">
                <a:latin typeface="Arial" pitchFamily="34" charset="0"/>
                <a:cs typeface="Arial" pitchFamily="34" charset="0"/>
              </a:rPr>
              <a:t>tentang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Perubahan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atas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Menteri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Nomor</a:t>
            </a:r>
            <a:r>
              <a:rPr lang="en-US" sz="1800" dirty="0" smtClean="0">
                <a:latin typeface="Arial" pitchFamily="34" charset="0"/>
                <a:cs typeface="Arial" pitchFamily="34" charset="0"/>
              </a:rPr>
              <a:t> 177/PMK/05/2015 </a:t>
            </a:r>
            <a:r>
              <a:rPr lang="en-US" sz="1800" dirty="0" err="1" smtClean="0">
                <a:latin typeface="Arial" pitchFamily="34" charset="0"/>
                <a:cs typeface="Arial" pitchFamily="34" charset="0"/>
              </a:rPr>
              <a:t>tentang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Pedoman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Penyusunan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Penyampaian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Laporan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Kementerian</a:t>
            </a:r>
            <a:r>
              <a:rPr lang="en-US" sz="1800" dirty="0" smtClean="0">
                <a:latin typeface="Arial" pitchFamily="34" charset="0"/>
                <a:cs typeface="Arial" pitchFamily="34" charset="0"/>
              </a:rPr>
              <a:t> Negara/</a:t>
            </a:r>
            <a:r>
              <a:rPr lang="en-US" sz="1800" dirty="0" err="1" smtClean="0">
                <a:latin typeface="Arial" pitchFamily="34" charset="0"/>
                <a:cs typeface="Arial" pitchFamily="34" charset="0"/>
              </a:rPr>
              <a:t>Lembaga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rangka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penerapan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akuntansi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berbasis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akrual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telah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menerbitkan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Menteri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Pertahanan</a:t>
            </a:r>
            <a:r>
              <a:rPr lang="en-US" sz="1800" dirty="0" smtClean="0">
                <a:latin typeface="Arial" pitchFamily="34" charset="0"/>
                <a:cs typeface="Arial" pitchFamily="34" charset="0"/>
              </a:rPr>
              <a:t> RI </a:t>
            </a:r>
            <a:r>
              <a:rPr lang="en-US" sz="1800" dirty="0" err="1" smtClean="0">
                <a:latin typeface="Arial" pitchFamily="34" charset="0"/>
                <a:cs typeface="Arial" pitchFamily="34" charset="0"/>
              </a:rPr>
              <a:t>Nomor</a:t>
            </a:r>
            <a:r>
              <a:rPr lang="en-US" sz="1800" dirty="0" smtClean="0">
                <a:latin typeface="Arial" pitchFamily="34" charset="0"/>
                <a:cs typeface="Arial" pitchFamily="34" charset="0"/>
              </a:rPr>
              <a:t> 17 </a:t>
            </a:r>
            <a:r>
              <a:rPr lang="en-US" sz="1800" dirty="0" err="1" smtClean="0">
                <a:latin typeface="Arial" pitchFamily="34" charset="0"/>
                <a:cs typeface="Arial" pitchFamily="34" charset="0"/>
              </a:rPr>
              <a:t>Tahun</a:t>
            </a:r>
            <a:r>
              <a:rPr lang="en-US" sz="1800" dirty="0" smtClean="0">
                <a:latin typeface="Arial" pitchFamily="34" charset="0"/>
                <a:cs typeface="Arial" pitchFamily="34" charset="0"/>
              </a:rPr>
              <a:t> 2015 </a:t>
            </a:r>
            <a:r>
              <a:rPr lang="en-US" sz="1800" dirty="0" err="1" smtClean="0">
                <a:latin typeface="Arial" pitchFamily="34" charset="0"/>
                <a:cs typeface="Arial" pitchFamily="34" charset="0"/>
              </a:rPr>
              <a:t>tentang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Kebijakan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Akuntansi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Berbasis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Akrual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Lingkungan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Kementerian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Pertahanan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Tentara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Nasional</a:t>
            </a:r>
            <a:r>
              <a:rPr lang="en-US" sz="1800" dirty="0" smtClean="0">
                <a:latin typeface="Arial" pitchFamily="34" charset="0"/>
                <a:cs typeface="Arial" pitchFamily="34" charset="0"/>
              </a:rPr>
              <a:t> Indonesia. </a:t>
            </a:r>
            <a:r>
              <a:rPr lang="en-US" sz="1800" dirty="0" err="1" smtClean="0">
                <a:latin typeface="Arial" pitchFamily="34" charset="0"/>
                <a:cs typeface="Arial" pitchFamily="34" charset="0"/>
              </a:rPr>
              <a:t>Laporan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Kementerian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Pertahanan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Kemhan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merupakan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Laporan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Konsolidasian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atas</a:t>
            </a:r>
            <a:r>
              <a:rPr lang="en-US" sz="1800" dirty="0" smtClean="0">
                <a:latin typeface="Arial" pitchFamily="34" charset="0"/>
                <a:cs typeface="Arial" pitchFamily="34" charset="0"/>
              </a:rPr>
              <a:t> lima Unit </a:t>
            </a:r>
            <a:r>
              <a:rPr lang="en-US" sz="1800" dirty="0" err="1" smtClean="0">
                <a:latin typeface="Arial" pitchFamily="34" charset="0"/>
                <a:cs typeface="Arial" pitchFamily="34" charset="0"/>
              </a:rPr>
              <a:t>Organisasi</a:t>
            </a:r>
            <a:r>
              <a:rPr lang="en-US" sz="1800" dirty="0" smtClean="0">
                <a:latin typeface="Arial" pitchFamily="34" charset="0"/>
                <a:cs typeface="Arial" pitchFamily="34" charset="0"/>
              </a:rPr>
              <a:t> (UO) </a:t>
            </a:r>
            <a:r>
              <a:rPr lang="en-US" sz="1800" dirty="0" err="1" smtClean="0">
                <a:latin typeface="Arial" pitchFamily="34" charset="0"/>
                <a:cs typeface="Arial" pitchFamily="34" charset="0"/>
              </a:rPr>
              <a:t>di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lingkungan</a:t>
            </a:r>
            <a:r>
              <a:rPr lang="en-US" sz="1800" dirty="0" smtClean="0">
                <a:latin typeface="Arial" pitchFamily="34" charset="0"/>
                <a:cs typeface="Arial" pitchFamily="34" charset="0"/>
              </a:rPr>
              <a:t> UO </a:t>
            </a:r>
            <a:r>
              <a:rPr lang="en-US" sz="1800" dirty="0" err="1" smtClean="0">
                <a:latin typeface="Arial" pitchFamily="34" charset="0"/>
                <a:cs typeface="Arial" pitchFamily="34" charset="0"/>
              </a:rPr>
              <a:t>Kemhan</a:t>
            </a:r>
            <a:r>
              <a:rPr lang="en-US" sz="1800" dirty="0" smtClean="0">
                <a:latin typeface="Arial" pitchFamily="34" charset="0"/>
                <a:cs typeface="Arial" pitchFamily="34" charset="0"/>
              </a:rPr>
              <a:t> yang </a:t>
            </a:r>
            <a:r>
              <a:rPr lang="en-US" sz="1800" dirty="0" err="1" smtClean="0">
                <a:latin typeface="Arial" pitchFamily="34" charset="0"/>
                <a:cs typeface="Arial" pitchFamily="34" charset="0"/>
              </a:rPr>
              <a:t>meliputi</a:t>
            </a:r>
            <a:r>
              <a:rPr lang="en-US" sz="1800" dirty="0" smtClean="0">
                <a:latin typeface="Arial" pitchFamily="34" charset="0"/>
                <a:cs typeface="Arial" pitchFamily="34" charset="0"/>
              </a:rPr>
              <a:t> UO </a:t>
            </a:r>
            <a:r>
              <a:rPr lang="en-US" sz="1800" dirty="0" err="1" smtClean="0">
                <a:latin typeface="Arial" pitchFamily="34" charset="0"/>
                <a:cs typeface="Arial" pitchFamily="34" charset="0"/>
              </a:rPr>
              <a:t>Kemhan</a:t>
            </a:r>
            <a:r>
              <a:rPr lang="en-US" sz="1800" dirty="0" smtClean="0">
                <a:latin typeface="Arial" pitchFamily="34" charset="0"/>
                <a:cs typeface="Arial" pitchFamily="34" charset="0"/>
              </a:rPr>
              <a:t>, UO </a:t>
            </a:r>
            <a:r>
              <a:rPr lang="en-US" sz="1800" dirty="0" err="1" smtClean="0">
                <a:latin typeface="Arial" pitchFamily="34" charset="0"/>
                <a:cs typeface="Arial" pitchFamily="34" charset="0"/>
              </a:rPr>
              <a:t>Mabes</a:t>
            </a:r>
            <a:r>
              <a:rPr lang="en-US" sz="1800" dirty="0" smtClean="0">
                <a:latin typeface="Arial" pitchFamily="34" charset="0"/>
                <a:cs typeface="Arial" pitchFamily="34" charset="0"/>
              </a:rPr>
              <a:t> TNI, UO TNI </a:t>
            </a:r>
            <a:r>
              <a:rPr lang="en-US" sz="1800" dirty="0" err="1" smtClean="0">
                <a:latin typeface="Arial" pitchFamily="34" charset="0"/>
                <a:cs typeface="Arial" pitchFamily="34" charset="0"/>
              </a:rPr>
              <a:t>Angkatan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Darat</a:t>
            </a:r>
            <a:r>
              <a:rPr lang="en-US" sz="1800" dirty="0" smtClean="0">
                <a:latin typeface="Arial" pitchFamily="34" charset="0"/>
                <a:cs typeface="Arial" pitchFamily="34" charset="0"/>
              </a:rPr>
              <a:t>, UO TNI </a:t>
            </a:r>
            <a:r>
              <a:rPr lang="en-US" sz="1800" dirty="0" err="1" smtClean="0">
                <a:latin typeface="Arial" pitchFamily="34" charset="0"/>
                <a:cs typeface="Arial" pitchFamily="34" charset="0"/>
              </a:rPr>
              <a:t>Angkatan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Laut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UO TNI </a:t>
            </a:r>
            <a:r>
              <a:rPr lang="en-US" sz="1800" dirty="0" err="1" smtClean="0">
                <a:latin typeface="Arial" pitchFamily="34" charset="0"/>
                <a:cs typeface="Arial" pitchFamily="34" charset="0"/>
              </a:rPr>
              <a:t>Angkatan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Udara</a:t>
            </a:r>
            <a:r>
              <a:rPr lang="en-US" sz="1800" dirty="0" smtClean="0">
                <a:latin typeface="Arial" pitchFamily="34" charset="0"/>
                <a:cs typeface="Arial" pitchFamily="34" charset="0"/>
              </a:rPr>
              <a:t>.</a:t>
            </a:r>
          </a:p>
          <a:p>
            <a:pPr lvl="0" algn="just">
              <a:buNone/>
            </a:pPr>
            <a:endParaRPr lang="en-US" sz="1800" dirty="0" smtClean="0">
              <a:latin typeface="Arial" pitchFamily="34" charset="0"/>
              <a:cs typeface="Arial" pitchFamily="34" charset="0"/>
            </a:endParaRPr>
          </a:p>
          <a:p>
            <a:pPr algn="just"/>
            <a:r>
              <a:rPr lang="en-US" sz="1800" dirty="0" err="1" smtClean="0">
                <a:latin typeface="Arial" pitchFamily="34" charset="0"/>
                <a:cs typeface="Arial" pitchFamily="34" charset="0"/>
              </a:rPr>
              <a:t>Berdasarkan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Peraturan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Nomor</a:t>
            </a:r>
            <a:r>
              <a:rPr lang="en-US" sz="1800" dirty="0" smtClean="0">
                <a:latin typeface="Arial" pitchFamily="34" charset="0"/>
                <a:cs typeface="Arial" pitchFamily="34" charset="0"/>
              </a:rPr>
              <a:t> 60 </a:t>
            </a:r>
            <a:r>
              <a:rPr lang="en-US" sz="1800" dirty="0" err="1" smtClean="0">
                <a:latin typeface="Arial" pitchFamily="34" charset="0"/>
                <a:cs typeface="Arial" pitchFamily="34" charset="0"/>
              </a:rPr>
              <a:t>tahun</a:t>
            </a:r>
            <a:r>
              <a:rPr lang="en-US" sz="1800" dirty="0" smtClean="0">
                <a:latin typeface="Arial" pitchFamily="34" charset="0"/>
                <a:cs typeface="Arial" pitchFamily="34" charset="0"/>
              </a:rPr>
              <a:t> 2008 </a:t>
            </a:r>
            <a:r>
              <a:rPr lang="en-US" sz="1800" dirty="0" err="1" smtClean="0">
                <a:latin typeface="Arial" pitchFamily="34" charset="0"/>
                <a:cs typeface="Arial" pitchFamily="34" charset="0"/>
              </a:rPr>
              <a:t>tentang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Sistem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Pengendalian</a:t>
            </a:r>
            <a:r>
              <a:rPr lang="en-US" sz="1800" dirty="0" smtClean="0">
                <a:latin typeface="Arial" pitchFamily="34" charset="0"/>
                <a:cs typeface="Arial" pitchFamily="34" charset="0"/>
              </a:rPr>
              <a:t> Intern </a:t>
            </a:r>
            <a:r>
              <a:rPr lang="en-US" sz="1800" dirty="0" err="1" smtClean="0">
                <a:latin typeface="Arial" pitchFamily="34" charset="0"/>
                <a:cs typeface="Arial" pitchFamily="34" charset="0"/>
              </a:rPr>
              <a:t>Pemerintah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pasal</a:t>
            </a:r>
            <a:r>
              <a:rPr lang="en-US" sz="1800" dirty="0" smtClean="0">
                <a:latin typeface="Arial" pitchFamily="34" charset="0"/>
                <a:cs typeface="Arial" pitchFamily="34" charset="0"/>
              </a:rPr>
              <a:t> 57 </a:t>
            </a:r>
            <a:r>
              <a:rPr lang="en-US" sz="1800" dirty="0" err="1" smtClean="0">
                <a:latin typeface="Arial" pitchFamily="34" charset="0"/>
                <a:cs typeface="Arial" pitchFamily="34" charset="0"/>
              </a:rPr>
              <a:t>bahwa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Inspektorat</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Jenderal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selaku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pengawas</a:t>
            </a:r>
            <a:r>
              <a:rPr lang="en-US" sz="1800" dirty="0" smtClean="0">
                <a:latin typeface="Arial" pitchFamily="34" charset="0"/>
                <a:cs typeface="Arial" pitchFamily="34" charset="0"/>
              </a:rPr>
              <a:t> intern </a:t>
            </a:r>
            <a:r>
              <a:rPr lang="en-US" sz="1800" dirty="0" err="1" smtClean="0">
                <a:latin typeface="Arial" pitchFamily="34" charset="0"/>
                <a:cs typeface="Arial" pitchFamily="34" charset="0"/>
              </a:rPr>
              <a:t>melakukan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reviu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atas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laporan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kementerian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negara</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lembaga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sebelum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disampaikan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menteri</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pimpinan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lembaga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kepada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Menteri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Keuangan</a:t>
            </a:r>
            <a:r>
              <a:rPr lang="en-US" sz="1800" dirty="0" smtClean="0">
                <a:latin typeface="Arial" pitchFamily="34" charset="0"/>
                <a:cs typeface="Arial" pitchFamily="34" charset="0"/>
              </a:rPr>
              <a:t>.</a:t>
            </a:r>
          </a:p>
          <a:p>
            <a:pPr lvl="0" algn="just"/>
            <a:endParaRPr lang="en-US"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EB7811C-05D5-4DD9-A4AF-7177BE6770A8}" type="slidenum">
              <a:rPr lang="id-ID" smtClean="0"/>
              <a:pPr/>
              <a:t>2</a:t>
            </a:fld>
            <a:endParaRPr lang="id-ID"/>
          </a:p>
        </p:txBody>
      </p:sp>
      <p:sp>
        <p:nvSpPr>
          <p:cNvPr id="5" name="TextBox 4"/>
          <p:cNvSpPr txBox="1"/>
          <p:nvPr/>
        </p:nvSpPr>
        <p:spPr>
          <a:xfrm>
            <a:off x="11351623" y="6335486"/>
            <a:ext cx="274320" cy="36576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C40AD8F7-ED7F-4DC1-B0B7-546CE8F81DD3}"/>
              </a:ext>
            </a:extLst>
          </p:cNvPr>
          <p:cNvSpPr/>
          <p:nvPr/>
        </p:nvSpPr>
        <p:spPr>
          <a:xfrm>
            <a:off x="9178569" y="2292643"/>
            <a:ext cx="1289543" cy="240671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600" dirty="0">
                <a:solidFill>
                  <a:prstClr val="black"/>
                </a:solidFill>
                <a:effectLst>
                  <a:glow rad="12700">
                    <a:prstClr val="black"/>
                  </a:glow>
                </a:effectLst>
                <a:latin typeface="Calibri"/>
              </a:rPr>
              <a:t>SUN LK</a:t>
            </a:r>
          </a:p>
        </p:txBody>
      </p:sp>
      <p:cxnSp>
        <p:nvCxnSpPr>
          <p:cNvPr id="29" name="Straight Connector 28">
            <a:extLst>
              <a:ext uri="{FF2B5EF4-FFF2-40B4-BE49-F238E27FC236}">
                <a16:creationId xmlns="" xmlns:a16="http://schemas.microsoft.com/office/drawing/2014/main" id="{F9337C19-5C32-46B9-A1C1-C69F9C6A3D6E}"/>
              </a:ext>
            </a:extLst>
          </p:cNvPr>
          <p:cNvCxnSpPr>
            <a:cxnSpLocks/>
          </p:cNvCxnSpPr>
          <p:nvPr/>
        </p:nvCxnSpPr>
        <p:spPr>
          <a:xfrm>
            <a:off x="9329760" y="2636579"/>
            <a:ext cx="11383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 xmlns:a16="http://schemas.microsoft.com/office/drawing/2014/main" id="{1FABB1A2-8036-4C43-A0CE-E0CEE69C08F3}"/>
              </a:ext>
            </a:extLst>
          </p:cNvPr>
          <p:cNvSpPr/>
          <p:nvPr/>
        </p:nvSpPr>
        <p:spPr>
          <a:xfrm>
            <a:off x="9264355" y="2636580"/>
            <a:ext cx="1203756" cy="1938992"/>
          </a:xfrm>
          <a:prstGeom prst="rect">
            <a:avLst/>
          </a:prstGeom>
        </p:spPr>
        <p:txBody>
          <a:bodyPr wrap="square">
            <a:spAutoFit/>
          </a:bodyPr>
          <a:lstStyle/>
          <a:p>
            <a:pPr marL="285750" indent="-285750">
              <a:lnSpc>
                <a:spcPct val="150000"/>
              </a:lnSpc>
              <a:buFont typeface="Wingdings" panose="05000000000000000000" pitchFamily="2" charset="2"/>
              <a:buChar char="ü"/>
            </a:pPr>
            <a:r>
              <a:rPr lang="en-AU" sz="1600" b="1" dirty="0">
                <a:solidFill>
                  <a:prstClr val="black"/>
                </a:solidFill>
                <a:latin typeface="Calibri"/>
              </a:rPr>
              <a:t>LRA</a:t>
            </a:r>
          </a:p>
          <a:p>
            <a:pPr marL="285750" indent="-285750">
              <a:lnSpc>
                <a:spcPct val="150000"/>
              </a:lnSpc>
              <a:buFont typeface="Wingdings" panose="05000000000000000000" pitchFamily="2" charset="2"/>
              <a:buChar char="ü"/>
            </a:pPr>
            <a:r>
              <a:rPr lang="en-AU" sz="1600" b="1" dirty="0">
                <a:solidFill>
                  <a:prstClr val="black"/>
                </a:solidFill>
                <a:latin typeface="Calibri"/>
              </a:rPr>
              <a:t>NERACA</a:t>
            </a:r>
          </a:p>
          <a:p>
            <a:pPr marL="285750" indent="-285750">
              <a:lnSpc>
                <a:spcPct val="150000"/>
              </a:lnSpc>
              <a:buFont typeface="Wingdings" panose="05000000000000000000" pitchFamily="2" charset="2"/>
              <a:buChar char="ü"/>
            </a:pPr>
            <a:r>
              <a:rPr lang="en-AU" sz="1600" b="1" dirty="0">
                <a:solidFill>
                  <a:prstClr val="black"/>
                </a:solidFill>
                <a:latin typeface="Calibri"/>
              </a:rPr>
              <a:t>CALK</a:t>
            </a:r>
          </a:p>
          <a:p>
            <a:pPr marL="285750" indent="-285750">
              <a:lnSpc>
                <a:spcPct val="150000"/>
              </a:lnSpc>
              <a:buFont typeface="Wingdings" panose="05000000000000000000" pitchFamily="2" charset="2"/>
              <a:buChar char="ü"/>
            </a:pPr>
            <a:r>
              <a:rPr lang="en-AU" sz="1600" b="1" dirty="0">
                <a:solidFill>
                  <a:prstClr val="black"/>
                </a:solidFill>
                <a:latin typeface="Calibri"/>
              </a:rPr>
              <a:t>LO</a:t>
            </a:r>
          </a:p>
          <a:p>
            <a:pPr marL="285750" indent="-285750">
              <a:lnSpc>
                <a:spcPct val="150000"/>
              </a:lnSpc>
              <a:buFont typeface="Wingdings" panose="05000000000000000000" pitchFamily="2" charset="2"/>
              <a:buChar char="ü"/>
            </a:pPr>
            <a:r>
              <a:rPr lang="en-AU" sz="1600" b="1" dirty="0">
                <a:solidFill>
                  <a:prstClr val="black"/>
                </a:solidFill>
                <a:latin typeface="Calibri"/>
              </a:rPr>
              <a:t>LPE</a:t>
            </a:r>
          </a:p>
        </p:txBody>
      </p:sp>
      <p:sp>
        <p:nvSpPr>
          <p:cNvPr id="51" name="Rectangle 50">
            <a:extLst>
              <a:ext uri="{FF2B5EF4-FFF2-40B4-BE49-F238E27FC236}">
                <a16:creationId xmlns="" xmlns:a16="http://schemas.microsoft.com/office/drawing/2014/main" id="{F358D273-0F2B-4975-8DE9-9F4C0051145D}"/>
              </a:ext>
            </a:extLst>
          </p:cNvPr>
          <p:cNvSpPr/>
          <p:nvPr/>
        </p:nvSpPr>
        <p:spPr>
          <a:xfrm>
            <a:off x="3341371" y="728032"/>
            <a:ext cx="5161700" cy="1009333"/>
          </a:xfrm>
          <a:prstGeom prst="rect">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Aft>
                <a:spcPts val="600"/>
              </a:spcAft>
              <a:defRPr/>
            </a:pPr>
            <a:r>
              <a:rPr lang="en-AU" sz="3200" b="1" dirty="0">
                <a:solidFill>
                  <a:srgbClr val="1F497D"/>
                </a:solidFill>
                <a:effectLst>
                  <a:glow rad="12700">
                    <a:prstClr val="black"/>
                  </a:glow>
                  <a:outerShdw blurRad="50800" dist="38100" dir="5400000" algn="t" rotWithShape="0">
                    <a:prstClr val="black">
                      <a:alpha val="40000"/>
                    </a:prstClr>
                  </a:outerShdw>
                </a:effectLst>
                <a:latin typeface="Calibri"/>
              </a:rPr>
              <a:t>PROSES PERBENDAHARAN</a:t>
            </a:r>
            <a:endParaRPr lang="id-ID" sz="3200" b="1" dirty="0">
              <a:solidFill>
                <a:srgbClr val="1F497D"/>
              </a:solidFill>
              <a:effectLst>
                <a:glow rad="12700">
                  <a:prstClr val="black"/>
                </a:glow>
                <a:outerShdw blurRad="50800" dist="38100" dir="5400000" algn="t" rotWithShape="0">
                  <a:prstClr val="black">
                    <a:alpha val="40000"/>
                  </a:prstClr>
                </a:outerShdw>
              </a:effectLst>
              <a:latin typeface="Calibri"/>
            </a:endParaRPr>
          </a:p>
        </p:txBody>
      </p:sp>
      <p:sp>
        <p:nvSpPr>
          <p:cNvPr id="46" name="Oval 45">
            <a:extLst>
              <a:ext uri="{FF2B5EF4-FFF2-40B4-BE49-F238E27FC236}">
                <a16:creationId xmlns="" xmlns:a16="http://schemas.microsoft.com/office/drawing/2014/main" id="{E6AF02BA-C2BE-46CF-A328-A590881EF1B6}"/>
              </a:ext>
            </a:extLst>
          </p:cNvPr>
          <p:cNvSpPr/>
          <p:nvPr/>
        </p:nvSpPr>
        <p:spPr>
          <a:xfrm>
            <a:off x="7061975" y="2411560"/>
            <a:ext cx="1689735" cy="240669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solidFill>
                <a:prstClr val="white"/>
              </a:solidFill>
              <a:latin typeface="Calibri"/>
            </a:endParaRPr>
          </a:p>
        </p:txBody>
      </p:sp>
      <p:cxnSp>
        <p:nvCxnSpPr>
          <p:cNvPr id="52" name="Straight Connector 51">
            <a:extLst>
              <a:ext uri="{FF2B5EF4-FFF2-40B4-BE49-F238E27FC236}">
                <a16:creationId xmlns="" xmlns:a16="http://schemas.microsoft.com/office/drawing/2014/main" id="{026E333E-3E67-420D-B38D-3B806DEC271D}"/>
              </a:ext>
            </a:extLst>
          </p:cNvPr>
          <p:cNvCxnSpPr>
            <a:cxnSpLocks/>
          </p:cNvCxnSpPr>
          <p:nvPr/>
        </p:nvCxnSpPr>
        <p:spPr>
          <a:xfrm>
            <a:off x="7171510" y="3050018"/>
            <a:ext cx="15801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9F332446-0916-4079-95AC-9DB769136091}"/>
              </a:ext>
            </a:extLst>
          </p:cNvPr>
          <p:cNvCxnSpPr>
            <a:cxnSpLocks/>
          </p:cNvCxnSpPr>
          <p:nvPr/>
        </p:nvCxnSpPr>
        <p:spPr>
          <a:xfrm>
            <a:off x="7188658" y="4230563"/>
            <a:ext cx="155162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CD26A8B4-E9B3-4FB4-BA91-BEA10E379473}"/>
              </a:ext>
            </a:extLst>
          </p:cNvPr>
          <p:cNvSpPr/>
          <p:nvPr/>
        </p:nvSpPr>
        <p:spPr>
          <a:xfrm>
            <a:off x="7466691" y="2565812"/>
            <a:ext cx="1003996" cy="400321"/>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AU" sz="2000" b="1" dirty="0">
                <a:solidFill>
                  <a:prstClr val="white"/>
                </a:solidFill>
                <a:effectLst>
                  <a:glow rad="12700">
                    <a:prstClr val="black"/>
                  </a:glow>
                  <a:outerShdw blurRad="50800" dist="38100" dir="5400000" algn="t" rotWithShape="0">
                    <a:prstClr val="black">
                      <a:alpha val="40000"/>
                    </a:prstClr>
                  </a:outerShdw>
                </a:effectLst>
                <a:latin typeface="Calibri"/>
              </a:rPr>
              <a:t>D I P A</a:t>
            </a:r>
            <a:endParaRPr lang="id-ID" sz="2000" b="1" dirty="0">
              <a:solidFill>
                <a:prstClr val="white"/>
              </a:solidFill>
              <a:effectLst>
                <a:glow rad="12700">
                  <a:prstClr val="black"/>
                </a:glow>
                <a:outerShdw blurRad="50800" dist="38100" dir="5400000" algn="t" rotWithShape="0">
                  <a:prstClr val="black">
                    <a:alpha val="40000"/>
                  </a:prstClr>
                </a:outerShdw>
              </a:effectLst>
              <a:latin typeface="Calibri"/>
            </a:endParaRPr>
          </a:p>
        </p:txBody>
      </p:sp>
      <p:sp>
        <p:nvSpPr>
          <p:cNvPr id="61" name="Rectangle 60">
            <a:extLst>
              <a:ext uri="{FF2B5EF4-FFF2-40B4-BE49-F238E27FC236}">
                <a16:creationId xmlns="" xmlns:a16="http://schemas.microsoft.com/office/drawing/2014/main" id="{1192A68E-2FF9-4C5F-A0FB-D83CD1F80F4A}"/>
              </a:ext>
            </a:extLst>
          </p:cNvPr>
          <p:cNvSpPr/>
          <p:nvPr/>
        </p:nvSpPr>
        <p:spPr>
          <a:xfrm>
            <a:off x="7476218" y="4272532"/>
            <a:ext cx="1003996" cy="400321"/>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AU" sz="1600" b="1" dirty="0">
                <a:solidFill>
                  <a:prstClr val="white"/>
                </a:solidFill>
                <a:effectLst>
                  <a:glow rad="12700">
                    <a:prstClr val="black"/>
                  </a:glow>
                  <a:outerShdw blurRad="50800" dist="38100" dir="5400000" algn="t" rotWithShape="0">
                    <a:prstClr val="black">
                      <a:alpha val="40000"/>
                    </a:prstClr>
                  </a:outerShdw>
                </a:effectLst>
                <a:latin typeface="Calibri"/>
              </a:rPr>
              <a:t>R E V I S I</a:t>
            </a:r>
            <a:endParaRPr lang="id-ID" sz="1600" b="1" dirty="0">
              <a:solidFill>
                <a:prstClr val="white"/>
              </a:solidFill>
              <a:effectLst>
                <a:glow rad="12700">
                  <a:prstClr val="black"/>
                </a:glow>
                <a:outerShdw blurRad="50800" dist="38100" dir="5400000" algn="t" rotWithShape="0">
                  <a:prstClr val="black">
                    <a:alpha val="40000"/>
                  </a:prstClr>
                </a:outerShdw>
              </a:effectLst>
              <a:latin typeface="Calibri"/>
            </a:endParaRPr>
          </a:p>
        </p:txBody>
      </p:sp>
      <p:sp>
        <p:nvSpPr>
          <p:cNvPr id="62" name="Rectangle 61">
            <a:extLst>
              <a:ext uri="{FF2B5EF4-FFF2-40B4-BE49-F238E27FC236}">
                <a16:creationId xmlns="" xmlns:a16="http://schemas.microsoft.com/office/drawing/2014/main" id="{FD1A4A7E-386B-424F-ACA8-76936267D5D8}"/>
              </a:ext>
            </a:extLst>
          </p:cNvPr>
          <p:cNvSpPr/>
          <p:nvPr/>
        </p:nvSpPr>
        <p:spPr>
          <a:xfrm>
            <a:off x="7132637" y="3373957"/>
            <a:ext cx="1668383" cy="56314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AU" sz="1600" b="1" dirty="0">
                <a:solidFill>
                  <a:prstClr val="white"/>
                </a:solidFill>
                <a:effectLst>
                  <a:glow>
                    <a:prstClr val="black"/>
                  </a:glow>
                </a:effectLst>
                <a:latin typeface="Calibri"/>
              </a:rPr>
              <a:t>DOK PELAKSANAAN</a:t>
            </a:r>
          </a:p>
          <a:p>
            <a:pPr algn="ctr">
              <a:spcAft>
                <a:spcPts val="600"/>
              </a:spcAft>
              <a:defRPr/>
            </a:pPr>
            <a:r>
              <a:rPr lang="en-AU" sz="1600" b="1" dirty="0">
                <a:solidFill>
                  <a:prstClr val="white"/>
                </a:solidFill>
                <a:effectLst>
                  <a:glow>
                    <a:prstClr val="black"/>
                  </a:glow>
                </a:effectLst>
                <a:latin typeface="Calibri"/>
              </a:rPr>
              <a:t>ANGGARAN</a:t>
            </a:r>
            <a:endParaRPr lang="id-ID" sz="1600" b="1" dirty="0">
              <a:solidFill>
                <a:prstClr val="white"/>
              </a:solidFill>
              <a:effectLst>
                <a:glow>
                  <a:prstClr val="black"/>
                </a:glow>
              </a:effectLst>
              <a:latin typeface="Calibri"/>
            </a:endParaRPr>
          </a:p>
        </p:txBody>
      </p:sp>
      <p:graphicFrame>
        <p:nvGraphicFramePr>
          <p:cNvPr id="54" name="Table 53">
            <a:extLst>
              <a:ext uri="{FF2B5EF4-FFF2-40B4-BE49-F238E27FC236}">
                <a16:creationId xmlns="" xmlns:a16="http://schemas.microsoft.com/office/drawing/2014/main" id="{8A2D29A7-1681-4AFA-A36B-3793981CB1CD}"/>
              </a:ext>
            </a:extLst>
          </p:cNvPr>
          <p:cNvGraphicFramePr>
            <a:graphicFrameLocks noGrp="1"/>
          </p:cNvGraphicFramePr>
          <p:nvPr>
            <p:extLst/>
          </p:nvPr>
        </p:nvGraphicFramePr>
        <p:xfrm>
          <a:off x="1758678" y="2943904"/>
          <a:ext cx="4840535" cy="1677280"/>
        </p:xfrm>
        <a:graphic>
          <a:graphicData uri="http://schemas.openxmlformats.org/drawingml/2006/table">
            <a:tbl>
              <a:tblPr firstRow="1" bandRow="1">
                <a:tableStyleId>{5940675A-B579-460E-94D1-54222C63F5DA}</a:tableStyleId>
              </a:tblPr>
              <a:tblGrid>
                <a:gridCol w="1135807">
                  <a:extLst>
                    <a:ext uri="{9D8B030D-6E8A-4147-A177-3AD203B41FA5}">
                      <a16:colId xmlns="" xmlns:a16="http://schemas.microsoft.com/office/drawing/2014/main" val="4249484216"/>
                    </a:ext>
                  </a:extLst>
                </a:gridCol>
                <a:gridCol w="1154681">
                  <a:extLst>
                    <a:ext uri="{9D8B030D-6E8A-4147-A177-3AD203B41FA5}">
                      <a16:colId xmlns="" xmlns:a16="http://schemas.microsoft.com/office/drawing/2014/main" val="779908166"/>
                    </a:ext>
                  </a:extLst>
                </a:gridCol>
                <a:gridCol w="1345251">
                  <a:extLst>
                    <a:ext uri="{9D8B030D-6E8A-4147-A177-3AD203B41FA5}">
                      <a16:colId xmlns="" xmlns:a16="http://schemas.microsoft.com/office/drawing/2014/main" val="4190188537"/>
                    </a:ext>
                  </a:extLst>
                </a:gridCol>
                <a:gridCol w="1204796">
                  <a:extLst>
                    <a:ext uri="{9D8B030D-6E8A-4147-A177-3AD203B41FA5}">
                      <a16:colId xmlns="" xmlns:a16="http://schemas.microsoft.com/office/drawing/2014/main" val="4063991050"/>
                    </a:ext>
                  </a:extLst>
                </a:gridCol>
              </a:tblGrid>
              <a:tr h="370840">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glow rad="12700">
                              <a:prstClr val="black"/>
                            </a:glow>
                          </a:effectLst>
                          <a:uLnTx/>
                          <a:uFillTx/>
                          <a:latin typeface="+mn-lt"/>
                          <a:ea typeface="+mn-ea"/>
                          <a:cs typeface="+mn-cs"/>
                        </a:rPr>
                        <a:t>PROSES PERENCANAAN</a:t>
                      </a:r>
                      <a:endParaRPr kumimoji="0" lang="id-ID" sz="1800" b="0" i="0" u="none" strike="noStrike" kern="1200" cap="none" spc="0" normalizeH="0" baseline="0" noProof="0" dirty="0">
                        <a:ln>
                          <a:noFill/>
                        </a:ln>
                        <a:solidFill>
                          <a:prstClr val="black"/>
                        </a:solidFill>
                        <a:effectLst>
                          <a:glow rad="12700">
                            <a:prstClr val="black"/>
                          </a:glow>
                        </a:effectLst>
                        <a:uLnTx/>
                        <a:uFillTx/>
                        <a:latin typeface="+mn-lt"/>
                        <a:ea typeface="+mn-ea"/>
                        <a:cs typeface="+mn-cs"/>
                      </a:endParaRPr>
                    </a:p>
                  </a:txBody>
                  <a:tcPr marL="68580" marR="68580" anchor="ctr">
                    <a:solidFill>
                      <a:schemeClr val="accent4">
                        <a:lumMod val="40000"/>
                        <a:lumOff val="6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 xmlns:a16="http://schemas.microsoft.com/office/drawing/2014/main" val="3156208737"/>
                  </a:ext>
                </a:extLst>
              </a:tr>
              <a:tr h="370840">
                <a:tc>
                  <a:txBody>
                    <a:bodyPr/>
                    <a:lstStyle/>
                    <a:p>
                      <a:pPr algn="ctr">
                        <a:spcAft>
                          <a:spcPts val="600"/>
                        </a:spcAft>
                      </a:pPr>
                      <a:r>
                        <a:rPr lang="en-AU" sz="1300" b="1" dirty="0"/>
                        <a:t>PAGU – INDIKATIF</a:t>
                      </a:r>
                    </a:p>
                    <a:p>
                      <a:pPr algn="ctr"/>
                      <a:r>
                        <a:rPr lang="en-AU" sz="1300" b="1" dirty="0"/>
                        <a:t>JAN - APRIL</a:t>
                      </a:r>
                    </a:p>
                  </a:txBody>
                  <a:tcPr marL="68580" marR="68580" marT="72000">
                    <a:solidFill>
                      <a:schemeClr val="accent1">
                        <a:lumMod val="40000"/>
                        <a:lumOff val="60000"/>
                      </a:schemeClr>
                    </a:solidFill>
                  </a:tcPr>
                </a:tc>
                <a:tc>
                  <a:txBody>
                    <a:bodyPr/>
                    <a:lstStyle/>
                    <a:p>
                      <a:pPr algn="ctr"/>
                      <a:r>
                        <a:rPr lang="en-AU" sz="1300" b="1" dirty="0"/>
                        <a:t>PAGU ANGGARAN</a:t>
                      </a:r>
                    </a:p>
                    <a:p>
                      <a:pPr algn="ctr"/>
                      <a:r>
                        <a:rPr lang="en-AU" sz="1300" b="1" dirty="0"/>
                        <a:t>S.D. JUNI</a:t>
                      </a:r>
                    </a:p>
                  </a:txBody>
                  <a:tcPr marL="68580" marR="68580" marT="72000">
                    <a:solidFill>
                      <a:schemeClr val="accent3">
                        <a:lumMod val="40000"/>
                        <a:lumOff val="60000"/>
                      </a:schemeClr>
                    </a:solidFill>
                  </a:tcPr>
                </a:tc>
                <a:tc>
                  <a:txBody>
                    <a:bodyPr/>
                    <a:lstStyle/>
                    <a:p>
                      <a:pPr algn="ctr"/>
                      <a:r>
                        <a:rPr lang="en-AU" sz="1300" b="1" dirty="0"/>
                        <a:t>ALOKASI ANGGARAN</a:t>
                      </a:r>
                    </a:p>
                    <a:p>
                      <a:pPr algn="ctr"/>
                      <a:r>
                        <a:rPr lang="en-AU" sz="1300" b="1" dirty="0"/>
                        <a:t>(PENYESUAIAN RKA </a:t>
                      </a:r>
                    </a:p>
                    <a:p>
                      <a:pPr algn="ctr"/>
                      <a:r>
                        <a:rPr lang="en-AU" sz="1300" b="1" dirty="0"/>
                        <a:t>&amp; TAP GAR)</a:t>
                      </a:r>
                    </a:p>
                    <a:p>
                      <a:pPr algn="ctr"/>
                      <a:r>
                        <a:rPr lang="en-AU" sz="1300" b="1" dirty="0"/>
                        <a:t>S.D. OKTOBER</a:t>
                      </a:r>
                    </a:p>
                  </a:txBody>
                  <a:tcPr marL="68580" marR="68580" marT="72000">
                    <a:solidFill>
                      <a:schemeClr val="accent1">
                        <a:lumMod val="40000"/>
                        <a:lumOff val="60000"/>
                      </a:schemeClr>
                    </a:solidFill>
                  </a:tcPr>
                </a:tc>
                <a:tc>
                  <a:txBody>
                    <a:bodyPr/>
                    <a:lstStyle/>
                    <a:p>
                      <a:pPr algn="ctr"/>
                      <a:r>
                        <a:rPr lang="en-AU" sz="1300" b="1" dirty="0"/>
                        <a:t>PENGESAHAN DIPA </a:t>
                      </a:r>
                    </a:p>
                    <a:p>
                      <a:pPr algn="ctr"/>
                      <a:r>
                        <a:rPr lang="en-AU" sz="1300" b="1" dirty="0"/>
                        <a:t>± MINGGU 1 DES</a:t>
                      </a:r>
                    </a:p>
                  </a:txBody>
                  <a:tcPr marL="68580" marR="68580" marT="72000">
                    <a:solidFill>
                      <a:schemeClr val="accent5">
                        <a:lumMod val="20000"/>
                        <a:lumOff val="80000"/>
                      </a:schemeClr>
                    </a:solidFill>
                  </a:tcPr>
                </a:tc>
                <a:extLst>
                  <a:ext uri="{0D108BD9-81ED-4DB2-BD59-A6C34878D82A}">
                    <a16:rowId xmlns="" xmlns:a16="http://schemas.microsoft.com/office/drawing/2014/main" val="3182889557"/>
                  </a:ext>
                </a:extLst>
              </a:tr>
            </a:tbl>
          </a:graphicData>
        </a:graphic>
      </p:graphicFrame>
      <p:sp>
        <p:nvSpPr>
          <p:cNvPr id="67" name="Arrow: Right 66">
            <a:extLst>
              <a:ext uri="{FF2B5EF4-FFF2-40B4-BE49-F238E27FC236}">
                <a16:creationId xmlns="" xmlns:a16="http://schemas.microsoft.com/office/drawing/2014/main" id="{884D1DCF-84CB-4E4F-8843-949058B9C028}"/>
              </a:ext>
            </a:extLst>
          </p:cNvPr>
          <p:cNvSpPr/>
          <p:nvPr/>
        </p:nvSpPr>
        <p:spPr>
          <a:xfrm>
            <a:off x="6643703" y="3303443"/>
            <a:ext cx="418271" cy="7041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white"/>
              </a:solidFill>
              <a:latin typeface="Calibri"/>
            </a:endParaRPr>
          </a:p>
        </p:txBody>
      </p:sp>
      <p:sp>
        <p:nvSpPr>
          <p:cNvPr id="68" name="Arrow: Right 67">
            <a:extLst>
              <a:ext uri="{FF2B5EF4-FFF2-40B4-BE49-F238E27FC236}">
                <a16:creationId xmlns="" xmlns:a16="http://schemas.microsoft.com/office/drawing/2014/main" id="{2BD04DCD-4BA0-40EE-B50C-2EA384524753}"/>
              </a:ext>
            </a:extLst>
          </p:cNvPr>
          <p:cNvSpPr/>
          <p:nvPr/>
        </p:nvSpPr>
        <p:spPr>
          <a:xfrm>
            <a:off x="8760298" y="3259687"/>
            <a:ext cx="418271" cy="7041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white"/>
              </a:solidFill>
              <a:latin typeface="Calibri"/>
            </a:endParaRPr>
          </a:p>
        </p:txBody>
      </p:sp>
      <p:sp>
        <p:nvSpPr>
          <p:cNvPr id="15" name="TextBox 14"/>
          <p:cNvSpPr txBox="1"/>
          <p:nvPr/>
        </p:nvSpPr>
        <p:spPr>
          <a:xfrm>
            <a:off x="3503715" y="1783992"/>
            <a:ext cx="4957767" cy="400110"/>
          </a:xfrm>
          <a:prstGeom prst="rect">
            <a:avLst/>
          </a:prstGeom>
          <a:noFill/>
        </p:spPr>
        <p:txBody>
          <a:bodyPr wrap="none" rtlCol="0">
            <a:spAutoFit/>
          </a:bodyPr>
          <a:lstStyle/>
          <a:p>
            <a:r>
              <a:rPr lang="id-ID" sz="2000" dirty="0">
                <a:solidFill>
                  <a:prstClr val="black"/>
                </a:solidFill>
                <a:latin typeface="Calibri"/>
              </a:rPr>
              <a:t>PP NO 90 TH 2010 TTG PENYUSUNAN RKA K/L</a:t>
            </a:r>
          </a:p>
        </p:txBody>
      </p:sp>
      <p:sp>
        <p:nvSpPr>
          <p:cNvPr id="16" name="Slide Number Placeholder 3"/>
          <p:cNvSpPr>
            <a:spLocks noGrp="1"/>
          </p:cNvSpPr>
          <p:nvPr>
            <p:ph type="sldNum" sz="quarter" idx="12"/>
          </p:nvPr>
        </p:nvSpPr>
        <p:spPr>
          <a:xfrm>
            <a:off x="10321017" y="6597352"/>
            <a:ext cx="360040"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solidFill>
                  <a:prstClr val="black">
                    <a:tint val="75000"/>
                  </a:prstClr>
                </a:solidFill>
                <a:latin typeface="Calibri"/>
              </a:rPr>
              <a:t>16</a:t>
            </a:r>
            <a:endParaRPr lang="id-ID" sz="1100" dirty="0">
              <a:solidFill>
                <a:prstClr val="black">
                  <a:tint val="75000"/>
                </a:prstClr>
              </a:solidFill>
              <a:latin typeface="Calibri"/>
            </a:endParaRPr>
          </a:p>
        </p:txBody>
      </p:sp>
      <p:sp>
        <p:nvSpPr>
          <p:cNvPr id="17" name="TextBox 16"/>
          <p:cNvSpPr txBox="1"/>
          <p:nvPr/>
        </p:nvSpPr>
        <p:spPr>
          <a:xfrm>
            <a:off x="1559496" y="6597352"/>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37825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F358D273-0F2B-4975-8DE9-9F4C0051145D}"/>
              </a:ext>
            </a:extLst>
          </p:cNvPr>
          <p:cNvSpPr/>
          <p:nvPr/>
        </p:nvSpPr>
        <p:spPr>
          <a:xfrm>
            <a:off x="3061961" y="44624"/>
            <a:ext cx="4565787" cy="41404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AU" sz="2400" b="1" dirty="0">
                <a:solidFill>
                  <a:prstClr val="black"/>
                </a:solidFill>
                <a:effectLst>
                  <a:glow rad="12700">
                    <a:prstClr val="black"/>
                  </a:glow>
                  <a:outerShdw blurRad="50800" dist="38100" dir="5400000" algn="t" rotWithShape="0">
                    <a:prstClr val="black">
                      <a:alpha val="40000"/>
                    </a:prstClr>
                  </a:outerShdw>
                </a:effectLst>
                <a:latin typeface="Calibri"/>
              </a:rPr>
              <a:t>MEKANISME PENCAIRAN DIPA</a:t>
            </a:r>
            <a:endParaRPr lang="id-ID" sz="2400" b="1" dirty="0">
              <a:solidFill>
                <a:prstClr val="black"/>
              </a:solidFill>
              <a:effectLst>
                <a:glow rad="12700">
                  <a:prstClr val="black"/>
                </a:glow>
                <a:outerShdw blurRad="50800" dist="38100" dir="5400000" algn="t" rotWithShape="0">
                  <a:prstClr val="black">
                    <a:alpha val="40000"/>
                  </a:prstClr>
                </a:outerShdw>
              </a:effectLst>
              <a:latin typeface="Calibri"/>
            </a:endParaRPr>
          </a:p>
        </p:txBody>
      </p:sp>
      <p:graphicFrame>
        <p:nvGraphicFramePr>
          <p:cNvPr id="2" name="Table 1">
            <a:extLst>
              <a:ext uri="{FF2B5EF4-FFF2-40B4-BE49-F238E27FC236}">
                <a16:creationId xmlns="" xmlns:a16="http://schemas.microsoft.com/office/drawing/2014/main" id="{1973CE56-4420-4AB7-97AA-6071761CE924}"/>
              </a:ext>
            </a:extLst>
          </p:cNvPr>
          <p:cNvGraphicFramePr>
            <a:graphicFrameLocks noGrp="1"/>
          </p:cNvGraphicFramePr>
          <p:nvPr>
            <p:extLst/>
          </p:nvPr>
        </p:nvGraphicFramePr>
        <p:xfrm>
          <a:off x="1819280" y="333069"/>
          <a:ext cx="885825" cy="518160"/>
        </p:xfrm>
        <a:graphic>
          <a:graphicData uri="http://schemas.openxmlformats.org/drawingml/2006/table">
            <a:tbl>
              <a:tblPr firstRow="1" bandRow="1">
                <a:tableStyleId>{5940675A-B579-460E-94D1-54222C63F5DA}</a:tableStyleId>
              </a:tblPr>
              <a:tblGrid>
                <a:gridCol w="885825">
                  <a:extLst>
                    <a:ext uri="{9D8B030D-6E8A-4147-A177-3AD203B41FA5}">
                      <a16:colId xmlns="" xmlns:a16="http://schemas.microsoft.com/office/drawing/2014/main" val="3502588106"/>
                    </a:ext>
                  </a:extLst>
                </a:gridCol>
              </a:tblGrid>
              <a:tr h="256117">
                <a:tc>
                  <a:txBody>
                    <a:bodyPr/>
                    <a:lstStyle/>
                    <a:p>
                      <a:pPr algn="ctr"/>
                      <a:r>
                        <a:rPr lang="en-AU" sz="1100" b="1" dirty="0"/>
                        <a:t>KEMHAN</a:t>
                      </a:r>
                    </a:p>
                  </a:txBody>
                  <a:tcPr marL="68580" marR="68580">
                    <a:solidFill>
                      <a:schemeClr val="accent6">
                        <a:lumMod val="60000"/>
                        <a:lumOff val="40000"/>
                      </a:schemeClr>
                    </a:solidFill>
                  </a:tcPr>
                </a:tc>
                <a:extLst>
                  <a:ext uri="{0D108BD9-81ED-4DB2-BD59-A6C34878D82A}">
                    <a16:rowId xmlns="" xmlns:a16="http://schemas.microsoft.com/office/drawing/2014/main" val="2468949201"/>
                  </a:ext>
                </a:extLst>
              </a:tr>
              <a:tr h="256117">
                <a:tc>
                  <a:txBody>
                    <a:bodyPr/>
                    <a:lstStyle/>
                    <a:p>
                      <a:pPr algn="ctr"/>
                      <a:r>
                        <a:rPr lang="en-AU" sz="1100" b="1" dirty="0"/>
                        <a:t>DIPA INDUK</a:t>
                      </a:r>
                    </a:p>
                  </a:txBody>
                  <a:tcPr marL="68580" marR="68580">
                    <a:solidFill>
                      <a:schemeClr val="accent6">
                        <a:lumMod val="60000"/>
                        <a:lumOff val="40000"/>
                      </a:schemeClr>
                    </a:solidFill>
                  </a:tcPr>
                </a:tc>
                <a:extLst>
                  <a:ext uri="{0D108BD9-81ED-4DB2-BD59-A6C34878D82A}">
                    <a16:rowId xmlns="" xmlns:a16="http://schemas.microsoft.com/office/drawing/2014/main" val="2890980819"/>
                  </a:ext>
                </a:extLst>
              </a:tr>
            </a:tbl>
          </a:graphicData>
        </a:graphic>
      </p:graphicFrame>
      <p:graphicFrame>
        <p:nvGraphicFramePr>
          <p:cNvPr id="16" name="Table 15">
            <a:extLst>
              <a:ext uri="{FF2B5EF4-FFF2-40B4-BE49-F238E27FC236}">
                <a16:creationId xmlns="" xmlns:a16="http://schemas.microsoft.com/office/drawing/2014/main" id="{E74C661B-A744-41DD-931B-B52E4EA9AC8F}"/>
              </a:ext>
            </a:extLst>
          </p:cNvPr>
          <p:cNvGraphicFramePr>
            <a:graphicFrameLocks noGrp="1"/>
          </p:cNvGraphicFramePr>
          <p:nvPr>
            <p:extLst/>
          </p:nvPr>
        </p:nvGraphicFramePr>
        <p:xfrm>
          <a:off x="1703516" y="1398672"/>
          <a:ext cx="1163513" cy="518160"/>
        </p:xfrm>
        <a:graphic>
          <a:graphicData uri="http://schemas.openxmlformats.org/drawingml/2006/table">
            <a:tbl>
              <a:tblPr firstRow="1" bandRow="1">
                <a:tableStyleId>{5940675A-B579-460E-94D1-54222C63F5DA}</a:tableStyleId>
              </a:tblPr>
              <a:tblGrid>
                <a:gridCol w="1163513">
                  <a:extLst>
                    <a:ext uri="{9D8B030D-6E8A-4147-A177-3AD203B41FA5}">
                      <a16:colId xmlns="" xmlns:a16="http://schemas.microsoft.com/office/drawing/2014/main" val="3502588106"/>
                    </a:ext>
                  </a:extLst>
                </a:gridCol>
              </a:tblGrid>
              <a:tr h="256117">
                <a:tc>
                  <a:txBody>
                    <a:bodyPr/>
                    <a:lstStyle/>
                    <a:p>
                      <a:pPr algn="ctr"/>
                      <a:r>
                        <a:rPr lang="en-AU" sz="1100" b="1" dirty="0"/>
                        <a:t>KEMHAN &amp; TNI</a:t>
                      </a:r>
                    </a:p>
                  </a:txBody>
                  <a:tcPr marL="68580" marR="68580">
                    <a:solidFill>
                      <a:schemeClr val="accent4">
                        <a:lumMod val="20000"/>
                        <a:lumOff val="80000"/>
                      </a:schemeClr>
                    </a:solidFill>
                  </a:tcPr>
                </a:tc>
                <a:extLst>
                  <a:ext uri="{0D108BD9-81ED-4DB2-BD59-A6C34878D82A}">
                    <a16:rowId xmlns="" xmlns:a16="http://schemas.microsoft.com/office/drawing/2014/main" val="2468949201"/>
                  </a:ext>
                </a:extLst>
              </a:tr>
              <a:tr h="256117">
                <a:tc>
                  <a:txBody>
                    <a:bodyPr/>
                    <a:lstStyle/>
                    <a:p>
                      <a:pPr algn="ctr"/>
                      <a:r>
                        <a:rPr lang="en-AU" sz="1100" b="1" dirty="0"/>
                        <a:t>DIPA INDUK</a:t>
                      </a:r>
                    </a:p>
                  </a:txBody>
                  <a:tcPr marL="68580" marR="68580">
                    <a:solidFill>
                      <a:schemeClr val="accent4">
                        <a:lumMod val="20000"/>
                        <a:lumOff val="80000"/>
                      </a:schemeClr>
                    </a:solidFill>
                  </a:tcPr>
                </a:tc>
                <a:extLst>
                  <a:ext uri="{0D108BD9-81ED-4DB2-BD59-A6C34878D82A}">
                    <a16:rowId xmlns="" xmlns:a16="http://schemas.microsoft.com/office/drawing/2014/main" val="2890980819"/>
                  </a:ext>
                </a:extLst>
              </a:tr>
            </a:tbl>
          </a:graphicData>
        </a:graphic>
      </p:graphicFrame>
      <p:graphicFrame>
        <p:nvGraphicFramePr>
          <p:cNvPr id="17" name="Table 16">
            <a:extLst>
              <a:ext uri="{FF2B5EF4-FFF2-40B4-BE49-F238E27FC236}">
                <a16:creationId xmlns="" xmlns:a16="http://schemas.microsoft.com/office/drawing/2014/main" id="{5C8EBC05-BA3D-40F7-81B6-F9711CA18A43}"/>
              </a:ext>
            </a:extLst>
          </p:cNvPr>
          <p:cNvGraphicFramePr>
            <a:graphicFrameLocks noGrp="1"/>
          </p:cNvGraphicFramePr>
          <p:nvPr>
            <p:extLst/>
          </p:nvPr>
        </p:nvGraphicFramePr>
        <p:xfrm>
          <a:off x="1769522" y="2382840"/>
          <a:ext cx="964356" cy="518160"/>
        </p:xfrm>
        <a:graphic>
          <a:graphicData uri="http://schemas.openxmlformats.org/drawingml/2006/table">
            <a:tbl>
              <a:tblPr firstRow="1" bandRow="1">
                <a:tableStyleId>{5940675A-B579-460E-94D1-54222C63F5DA}</a:tableStyleId>
              </a:tblPr>
              <a:tblGrid>
                <a:gridCol w="964356">
                  <a:extLst>
                    <a:ext uri="{9D8B030D-6E8A-4147-A177-3AD203B41FA5}">
                      <a16:colId xmlns="" xmlns:a16="http://schemas.microsoft.com/office/drawing/2014/main" val="3502588106"/>
                    </a:ext>
                  </a:extLst>
                </a:gridCol>
              </a:tblGrid>
              <a:tr h="256117">
                <a:tc>
                  <a:txBody>
                    <a:bodyPr/>
                    <a:lstStyle/>
                    <a:p>
                      <a:pPr algn="ctr"/>
                      <a:r>
                        <a:rPr lang="en-AU" sz="1100" b="1" dirty="0"/>
                        <a:t>SATKER</a:t>
                      </a:r>
                    </a:p>
                  </a:txBody>
                  <a:tcPr marL="68580" marR="68580">
                    <a:solidFill>
                      <a:schemeClr val="accent6">
                        <a:lumMod val="40000"/>
                        <a:lumOff val="60000"/>
                      </a:schemeClr>
                    </a:solidFill>
                  </a:tcPr>
                </a:tc>
                <a:extLst>
                  <a:ext uri="{0D108BD9-81ED-4DB2-BD59-A6C34878D82A}">
                    <a16:rowId xmlns="" xmlns:a16="http://schemas.microsoft.com/office/drawing/2014/main" val="2468949201"/>
                  </a:ext>
                </a:extLst>
              </a:tr>
              <a:tr h="256117">
                <a:tc>
                  <a:txBody>
                    <a:bodyPr/>
                    <a:lstStyle/>
                    <a:p>
                      <a:pPr algn="ctr"/>
                      <a:r>
                        <a:rPr lang="en-AU" sz="1100" b="1" dirty="0"/>
                        <a:t>DIPA PETIKAN</a:t>
                      </a:r>
                    </a:p>
                  </a:txBody>
                  <a:tcPr marL="68580" marR="68580">
                    <a:solidFill>
                      <a:schemeClr val="accent6">
                        <a:lumMod val="40000"/>
                        <a:lumOff val="60000"/>
                      </a:schemeClr>
                    </a:solidFill>
                  </a:tcPr>
                </a:tc>
                <a:extLst>
                  <a:ext uri="{0D108BD9-81ED-4DB2-BD59-A6C34878D82A}">
                    <a16:rowId xmlns="" xmlns:a16="http://schemas.microsoft.com/office/drawing/2014/main" val="2890980819"/>
                  </a:ext>
                </a:extLst>
              </a:tr>
            </a:tbl>
          </a:graphicData>
        </a:graphic>
      </p:graphicFrame>
      <p:graphicFrame>
        <p:nvGraphicFramePr>
          <p:cNvPr id="18" name="Table 17">
            <a:extLst>
              <a:ext uri="{FF2B5EF4-FFF2-40B4-BE49-F238E27FC236}">
                <a16:creationId xmlns="" xmlns:a16="http://schemas.microsoft.com/office/drawing/2014/main" id="{3CB19204-7DB2-419F-903B-0A1B8EDDB074}"/>
              </a:ext>
            </a:extLst>
          </p:cNvPr>
          <p:cNvGraphicFramePr>
            <a:graphicFrameLocks noGrp="1"/>
          </p:cNvGraphicFramePr>
          <p:nvPr>
            <p:extLst/>
          </p:nvPr>
        </p:nvGraphicFramePr>
        <p:xfrm>
          <a:off x="1819280" y="3315635"/>
          <a:ext cx="885825" cy="397137"/>
        </p:xfrm>
        <a:graphic>
          <a:graphicData uri="http://schemas.openxmlformats.org/drawingml/2006/table">
            <a:tbl>
              <a:tblPr firstRow="1" bandRow="1">
                <a:tableStyleId>{5940675A-B579-460E-94D1-54222C63F5DA}</a:tableStyleId>
              </a:tblPr>
              <a:tblGrid>
                <a:gridCol w="885825">
                  <a:extLst>
                    <a:ext uri="{9D8B030D-6E8A-4147-A177-3AD203B41FA5}">
                      <a16:colId xmlns="" xmlns:a16="http://schemas.microsoft.com/office/drawing/2014/main" val="3502588106"/>
                    </a:ext>
                  </a:extLst>
                </a:gridCol>
              </a:tblGrid>
              <a:tr h="397137">
                <a:tc>
                  <a:txBody>
                    <a:bodyPr/>
                    <a:lstStyle/>
                    <a:p>
                      <a:pPr algn="ctr"/>
                      <a:r>
                        <a:rPr lang="en-AU" sz="1400" b="1" dirty="0"/>
                        <a:t>K P A</a:t>
                      </a:r>
                    </a:p>
                  </a:txBody>
                  <a:tcPr marL="68580" marR="68580" anchor="ctr">
                    <a:solidFill>
                      <a:schemeClr val="accent1">
                        <a:lumMod val="60000"/>
                        <a:lumOff val="40000"/>
                      </a:schemeClr>
                    </a:solidFill>
                  </a:tcPr>
                </a:tc>
                <a:extLst>
                  <a:ext uri="{0D108BD9-81ED-4DB2-BD59-A6C34878D82A}">
                    <a16:rowId xmlns="" xmlns:a16="http://schemas.microsoft.com/office/drawing/2014/main" val="2468949201"/>
                  </a:ext>
                </a:extLst>
              </a:tr>
            </a:tbl>
          </a:graphicData>
        </a:graphic>
      </p:graphicFrame>
      <p:graphicFrame>
        <p:nvGraphicFramePr>
          <p:cNvPr id="19" name="Table 18">
            <a:extLst>
              <a:ext uri="{FF2B5EF4-FFF2-40B4-BE49-F238E27FC236}">
                <a16:creationId xmlns="" xmlns:a16="http://schemas.microsoft.com/office/drawing/2014/main" id="{D47BCFA2-CE47-40F4-9E43-B39C5AE0FCE8}"/>
              </a:ext>
            </a:extLst>
          </p:cNvPr>
          <p:cNvGraphicFramePr>
            <a:graphicFrameLocks noGrp="1"/>
          </p:cNvGraphicFramePr>
          <p:nvPr>
            <p:extLst/>
          </p:nvPr>
        </p:nvGraphicFramePr>
        <p:xfrm>
          <a:off x="4952671" y="1160939"/>
          <a:ext cx="569047" cy="310098"/>
        </p:xfrm>
        <a:graphic>
          <a:graphicData uri="http://schemas.openxmlformats.org/drawingml/2006/table">
            <a:tbl>
              <a:tblPr firstRow="1" bandRow="1">
                <a:tableStyleId>{5940675A-B579-460E-94D1-54222C63F5DA}</a:tableStyleId>
              </a:tblPr>
              <a:tblGrid>
                <a:gridCol w="569047">
                  <a:extLst>
                    <a:ext uri="{9D8B030D-6E8A-4147-A177-3AD203B41FA5}">
                      <a16:colId xmlns="" xmlns:a16="http://schemas.microsoft.com/office/drawing/2014/main" val="3502588106"/>
                    </a:ext>
                  </a:extLst>
                </a:gridCol>
              </a:tblGrid>
              <a:tr h="310098">
                <a:tc>
                  <a:txBody>
                    <a:bodyPr/>
                    <a:lstStyle/>
                    <a:p>
                      <a:pPr algn="ctr"/>
                      <a:r>
                        <a:rPr lang="en-AU" sz="1400" b="1" dirty="0"/>
                        <a:t>B P </a:t>
                      </a:r>
                      <a:r>
                        <a:rPr lang="en-AU" sz="1400" b="1" dirty="0" err="1"/>
                        <a:t>P</a:t>
                      </a:r>
                      <a:endParaRPr lang="en-AU" sz="1400" b="1" dirty="0"/>
                    </a:p>
                  </a:txBody>
                  <a:tcPr marL="68580" marR="68580" anchor="ctr"/>
                </a:tc>
                <a:extLst>
                  <a:ext uri="{0D108BD9-81ED-4DB2-BD59-A6C34878D82A}">
                    <a16:rowId xmlns="" xmlns:a16="http://schemas.microsoft.com/office/drawing/2014/main" val="2468949201"/>
                  </a:ext>
                </a:extLst>
              </a:tr>
            </a:tbl>
          </a:graphicData>
        </a:graphic>
      </p:graphicFrame>
      <p:graphicFrame>
        <p:nvGraphicFramePr>
          <p:cNvPr id="20" name="Table 19">
            <a:extLst>
              <a:ext uri="{FF2B5EF4-FFF2-40B4-BE49-F238E27FC236}">
                <a16:creationId xmlns="" xmlns:a16="http://schemas.microsoft.com/office/drawing/2014/main" id="{22F2FC71-DB3E-40A9-83A9-755F7E957E78}"/>
              </a:ext>
            </a:extLst>
          </p:cNvPr>
          <p:cNvGraphicFramePr>
            <a:graphicFrameLocks noGrp="1"/>
          </p:cNvGraphicFramePr>
          <p:nvPr>
            <p:extLst/>
          </p:nvPr>
        </p:nvGraphicFramePr>
        <p:xfrm>
          <a:off x="4952670" y="1638800"/>
          <a:ext cx="595671" cy="310098"/>
        </p:xfrm>
        <a:graphic>
          <a:graphicData uri="http://schemas.openxmlformats.org/drawingml/2006/table">
            <a:tbl>
              <a:tblPr firstRow="1" bandRow="1">
                <a:tableStyleId>{5940675A-B579-460E-94D1-54222C63F5DA}</a:tableStyleId>
              </a:tblPr>
              <a:tblGrid>
                <a:gridCol w="595671">
                  <a:extLst>
                    <a:ext uri="{9D8B030D-6E8A-4147-A177-3AD203B41FA5}">
                      <a16:colId xmlns="" xmlns:a16="http://schemas.microsoft.com/office/drawing/2014/main" val="3502588106"/>
                    </a:ext>
                  </a:extLst>
                </a:gridCol>
              </a:tblGrid>
              <a:tr h="310098">
                <a:tc>
                  <a:txBody>
                    <a:bodyPr/>
                    <a:lstStyle/>
                    <a:p>
                      <a:pPr algn="ctr"/>
                      <a:r>
                        <a:rPr lang="en-AU" sz="1400" b="1" dirty="0"/>
                        <a:t>B P </a:t>
                      </a:r>
                      <a:r>
                        <a:rPr lang="en-AU" sz="1400" b="1" dirty="0" err="1"/>
                        <a:t>P</a:t>
                      </a:r>
                      <a:endParaRPr lang="en-AU" sz="1400" b="1" dirty="0"/>
                    </a:p>
                  </a:txBody>
                  <a:tcPr marL="68580" marR="68580" anchor="ctr"/>
                </a:tc>
                <a:extLst>
                  <a:ext uri="{0D108BD9-81ED-4DB2-BD59-A6C34878D82A}">
                    <a16:rowId xmlns="" xmlns:a16="http://schemas.microsoft.com/office/drawing/2014/main" val="2468949201"/>
                  </a:ext>
                </a:extLst>
              </a:tr>
            </a:tbl>
          </a:graphicData>
        </a:graphic>
      </p:graphicFrame>
      <p:graphicFrame>
        <p:nvGraphicFramePr>
          <p:cNvPr id="21" name="Table 20">
            <a:extLst>
              <a:ext uri="{FF2B5EF4-FFF2-40B4-BE49-F238E27FC236}">
                <a16:creationId xmlns="" xmlns:a16="http://schemas.microsoft.com/office/drawing/2014/main" id="{0A6005B2-A210-41EA-91E3-B0E72764D5E4}"/>
              </a:ext>
            </a:extLst>
          </p:cNvPr>
          <p:cNvGraphicFramePr>
            <a:graphicFrameLocks noGrp="1"/>
          </p:cNvGraphicFramePr>
          <p:nvPr>
            <p:extLst/>
          </p:nvPr>
        </p:nvGraphicFramePr>
        <p:xfrm>
          <a:off x="4952673" y="2091011"/>
          <a:ext cx="569047" cy="310098"/>
        </p:xfrm>
        <a:graphic>
          <a:graphicData uri="http://schemas.openxmlformats.org/drawingml/2006/table">
            <a:tbl>
              <a:tblPr firstRow="1" bandRow="1">
                <a:tableStyleId>{5940675A-B579-460E-94D1-54222C63F5DA}</a:tableStyleId>
              </a:tblPr>
              <a:tblGrid>
                <a:gridCol w="569047">
                  <a:extLst>
                    <a:ext uri="{9D8B030D-6E8A-4147-A177-3AD203B41FA5}">
                      <a16:colId xmlns="" xmlns:a16="http://schemas.microsoft.com/office/drawing/2014/main" val="3502588106"/>
                    </a:ext>
                  </a:extLst>
                </a:gridCol>
              </a:tblGrid>
              <a:tr h="310098">
                <a:tc>
                  <a:txBody>
                    <a:bodyPr/>
                    <a:lstStyle/>
                    <a:p>
                      <a:pPr algn="ctr"/>
                      <a:r>
                        <a:rPr lang="en-AU" sz="1400" b="1" dirty="0"/>
                        <a:t>B P </a:t>
                      </a:r>
                      <a:r>
                        <a:rPr lang="en-AU" sz="1400" b="1" dirty="0" err="1"/>
                        <a:t>P</a:t>
                      </a:r>
                      <a:endParaRPr lang="en-AU" sz="1400" b="1" dirty="0"/>
                    </a:p>
                  </a:txBody>
                  <a:tcPr marL="68580" marR="68580" anchor="ctr"/>
                </a:tc>
                <a:extLst>
                  <a:ext uri="{0D108BD9-81ED-4DB2-BD59-A6C34878D82A}">
                    <a16:rowId xmlns="" xmlns:a16="http://schemas.microsoft.com/office/drawing/2014/main" val="2468949201"/>
                  </a:ext>
                </a:extLst>
              </a:tr>
            </a:tbl>
          </a:graphicData>
        </a:graphic>
      </p:graphicFrame>
      <p:graphicFrame>
        <p:nvGraphicFramePr>
          <p:cNvPr id="22" name="Table 21">
            <a:extLst>
              <a:ext uri="{FF2B5EF4-FFF2-40B4-BE49-F238E27FC236}">
                <a16:creationId xmlns="" xmlns:a16="http://schemas.microsoft.com/office/drawing/2014/main" id="{0BB906C5-1A0A-4205-8027-55E5DA1FAB6E}"/>
              </a:ext>
            </a:extLst>
          </p:cNvPr>
          <p:cNvGraphicFramePr>
            <a:graphicFrameLocks noGrp="1"/>
          </p:cNvGraphicFramePr>
          <p:nvPr>
            <p:extLst/>
          </p:nvPr>
        </p:nvGraphicFramePr>
        <p:xfrm>
          <a:off x="1631505" y="4749455"/>
          <a:ext cx="2282970" cy="860280"/>
        </p:xfrm>
        <a:graphic>
          <a:graphicData uri="http://schemas.openxmlformats.org/drawingml/2006/table">
            <a:tbl>
              <a:tblPr>
                <a:tableStyleId>{5940675A-B579-460E-94D1-54222C63F5DA}</a:tableStyleId>
              </a:tblPr>
              <a:tblGrid>
                <a:gridCol w="648072">
                  <a:extLst>
                    <a:ext uri="{9D8B030D-6E8A-4147-A177-3AD203B41FA5}">
                      <a16:colId xmlns="" xmlns:a16="http://schemas.microsoft.com/office/drawing/2014/main" val="3502588106"/>
                    </a:ext>
                  </a:extLst>
                </a:gridCol>
                <a:gridCol w="653927">
                  <a:extLst>
                    <a:ext uri="{9D8B030D-6E8A-4147-A177-3AD203B41FA5}">
                      <a16:colId xmlns="" xmlns:a16="http://schemas.microsoft.com/office/drawing/2014/main" val="729083224"/>
                    </a:ext>
                  </a:extLst>
                </a:gridCol>
                <a:gridCol w="980971">
                  <a:extLst>
                    <a:ext uri="{9D8B030D-6E8A-4147-A177-3AD203B41FA5}">
                      <a16:colId xmlns="" xmlns:a16="http://schemas.microsoft.com/office/drawing/2014/main" val="2763736554"/>
                    </a:ext>
                  </a:extLst>
                </a:gridCol>
              </a:tblGrid>
              <a:tr h="256117">
                <a:tc gridSpan="3">
                  <a:txBody>
                    <a:bodyPr/>
                    <a:lstStyle/>
                    <a:p>
                      <a:pPr algn="ctr"/>
                      <a:r>
                        <a:rPr lang="en-AU" sz="1400" b="1" dirty="0"/>
                        <a:t>P </a:t>
                      </a:r>
                      <a:r>
                        <a:rPr lang="en-AU" sz="1400" b="1" dirty="0" err="1"/>
                        <a:t>P</a:t>
                      </a:r>
                      <a:r>
                        <a:rPr lang="en-AU" sz="1400" b="1" dirty="0"/>
                        <a:t> K</a:t>
                      </a:r>
                    </a:p>
                  </a:txBody>
                  <a:tcPr marL="0" marR="0" marT="36000" marB="36000">
                    <a:solidFill>
                      <a:schemeClr val="accent6">
                        <a:lumMod val="60000"/>
                        <a:lumOff val="40000"/>
                      </a:schemeClr>
                    </a:solidFill>
                  </a:tcPr>
                </a:tc>
                <a:tc hMerge="1">
                  <a:txBody>
                    <a:bodyPr/>
                    <a:lstStyle/>
                    <a:p>
                      <a:pPr algn="ctr"/>
                      <a:endParaRPr lang="en-AU" sz="1200" b="1" dirty="0"/>
                    </a:p>
                  </a:txBody>
                  <a:tcPr/>
                </a:tc>
                <a:tc hMerge="1">
                  <a:txBody>
                    <a:bodyPr/>
                    <a:lstStyle/>
                    <a:p>
                      <a:pPr algn="ctr"/>
                      <a:endParaRPr lang="en-AU" sz="1200" b="1" dirty="0"/>
                    </a:p>
                  </a:txBody>
                  <a:tcPr/>
                </a:tc>
                <a:extLst>
                  <a:ext uri="{0D108BD9-81ED-4DB2-BD59-A6C34878D82A}">
                    <a16:rowId xmlns="" xmlns:a16="http://schemas.microsoft.com/office/drawing/2014/main" val="2468949201"/>
                  </a:ext>
                </a:extLst>
              </a:tr>
              <a:tr h="256117">
                <a:tc>
                  <a:txBody>
                    <a:bodyPr/>
                    <a:lstStyle/>
                    <a:p>
                      <a:pPr algn="ctr"/>
                      <a:r>
                        <a:rPr lang="en-AU" sz="1100" b="1" dirty="0"/>
                        <a:t>BELANJA</a:t>
                      </a:r>
                    </a:p>
                    <a:p>
                      <a:pPr algn="ctr"/>
                      <a:r>
                        <a:rPr lang="en-AU" sz="1100" b="1" dirty="0"/>
                        <a:t>PEGAWAI</a:t>
                      </a:r>
                    </a:p>
                  </a:txBody>
                  <a:tcPr marL="0" marR="0" marT="36000" marB="36000"/>
                </a:tc>
                <a:tc>
                  <a:txBody>
                    <a:bodyPr/>
                    <a:lstStyle/>
                    <a:p>
                      <a:pPr algn="ctr"/>
                      <a:r>
                        <a:rPr lang="en-AU" sz="1100" b="1" dirty="0"/>
                        <a:t>BELANJA</a:t>
                      </a:r>
                    </a:p>
                    <a:p>
                      <a:pPr algn="ctr"/>
                      <a:r>
                        <a:rPr lang="en-AU" sz="1100" b="1" dirty="0"/>
                        <a:t>BARANG</a:t>
                      </a:r>
                    </a:p>
                  </a:txBody>
                  <a:tcPr marL="0" marR="0" marT="36000" marB="36000"/>
                </a:tc>
                <a:tc>
                  <a:txBody>
                    <a:bodyPr/>
                    <a:lstStyle/>
                    <a:p>
                      <a:pPr algn="ctr"/>
                      <a:r>
                        <a:rPr lang="en-AU" sz="1100" b="1" dirty="0"/>
                        <a:t>KONRAK PENGADAAN BARANG/ JASA</a:t>
                      </a:r>
                    </a:p>
                  </a:txBody>
                  <a:tcPr marL="0" marR="0" marT="36000" marB="36000"/>
                </a:tc>
                <a:extLst>
                  <a:ext uri="{0D108BD9-81ED-4DB2-BD59-A6C34878D82A}">
                    <a16:rowId xmlns="" xmlns:a16="http://schemas.microsoft.com/office/drawing/2014/main" val="2890980819"/>
                  </a:ext>
                </a:extLst>
              </a:tr>
            </a:tbl>
          </a:graphicData>
        </a:graphic>
      </p:graphicFrame>
      <p:sp>
        <p:nvSpPr>
          <p:cNvPr id="23" name="Arrow: Right 22">
            <a:extLst>
              <a:ext uri="{FF2B5EF4-FFF2-40B4-BE49-F238E27FC236}">
                <a16:creationId xmlns="" xmlns:a16="http://schemas.microsoft.com/office/drawing/2014/main" id="{B29F79D4-4076-42C4-A95F-2473D612EE32}"/>
              </a:ext>
            </a:extLst>
          </p:cNvPr>
          <p:cNvSpPr/>
          <p:nvPr/>
        </p:nvSpPr>
        <p:spPr>
          <a:xfrm>
            <a:off x="3955590" y="4797157"/>
            <a:ext cx="863476" cy="1044863"/>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white"/>
              </a:solidFill>
              <a:latin typeface="Calibri"/>
            </a:endParaRPr>
          </a:p>
        </p:txBody>
      </p:sp>
      <p:sp>
        <p:nvSpPr>
          <p:cNvPr id="26" name="Rectangle 25">
            <a:extLst>
              <a:ext uri="{FF2B5EF4-FFF2-40B4-BE49-F238E27FC236}">
                <a16:creationId xmlns="" xmlns:a16="http://schemas.microsoft.com/office/drawing/2014/main" id="{1099F163-9966-4C73-BDB8-24B101E91DBC}"/>
              </a:ext>
            </a:extLst>
          </p:cNvPr>
          <p:cNvSpPr/>
          <p:nvPr/>
        </p:nvSpPr>
        <p:spPr>
          <a:xfrm>
            <a:off x="3791746" y="4974063"/>
            <a:ext cx="1149812" cy="56314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100" b="1" dirty="0">
                <a:solidFill>
                  <a:prstClr val="black"/>
                </a:solidFill>
                <a:effectLst>
                  <a:glow>
                    <a:prstClr val="black"/>
                  </a:glow>
                </a:effectLst>
                <a:latin typeface="Calibri"/>
              </a:rPr>
              <a:t>SPP UP/ TUP/LS/GUP</a:t>
            </a:r>
            <a:endParaRPr lang="id-ID" sz="1100" b="1" dirty="0">
              <a:solidFill>
                <a:prstClr val="black"/>
              </a:solidFill>
              <a:effectLst>
                <a:glow>
                  <a:prstClr val="black"/>
                </a:glow>
              </a:effectLst>
              <a:latin typeface="Calibri"/>
            </a:endParaRPr>
          </a:p>
        </p:txBody>
      </p:sp>
      <p:graphicFrame>
        <p:nvGraphicFramePr>
          <p:cNvPr id="27" name="Table 26">
            <a:extLst>
              <a:ext uri="{FF2B5EF4-FFF2-40B4-BE49-F238E27FC236}">
                <a16:creationId xmlns="" xmlns:a16="http://schemas.microsoft.com/office/drawing/2014/main" id="{C67D4E6E-6FCA-4BCD-9B72-23FC616713E3}"/>
              </a:ext>
            </a:extLst>
          </p:cNvPr>
          <p:cNvGraphicFramePr>
            <a:graphicFrameLocks noGrp="1"/>
          </p:cNvGraphicFramePr>
          <p:nvPr>
            <p:extLst/>
          </p:nvPr>
        </p:nvGraphicFramePr>
        <p:xfrm>
          <a:off x="4954065" y="4347176"/>
          <a:ext cx="1718000" cy="1897080"/>
        </p:xfrm>
        <a:graphic>
          <a:graphicData uri="http://schemas.openxmlformats.org/drawingml/2006/table">
            <a:tbl>
              <a:tblPr firstRow="1" bandRow="1">
                <a:tableStyleId>{5940675A-B579-460E-94D1-54222C63F5DA}</a:tableStyleId>
              </a:tblPr>
              <a:tblGrid>
                <a:gridCol w="1718000">
                  <a:extLst>
                    <a:ext uri="{9D8B030D-6E8A-4147-A177-3AD203B41FA5}">
                      <a16:colId xmlns="" xmlns:a16="http://schemas.microsoft.com/office/drawing/2014/main" val="3502588106"/>
                    </a:ext>
                  </a:extLst>
                </a:gridCol>
              </a:tblGrid>
              <a:tr h="356520">
                <a:tc>
                  <a:txBody>
                    <a:bodyPr/>
                    <a:lstStyle/>
                    <a:p>
                      <a:pPr algn="ctr"/>
                      <a:r>
                        <a:rPr lang="en-AU" sz="1400" b="1" dirty="0"/>
                        <a:t>PPSPM</a:t>
                      </a:r>
                    </a:p>
                  </a:txBody>
                  <a:tcPr marL="68580" marR="68580">
                    <a:solidFill>
                      <a:schemeClr val="accent5">
                        <a:lumMod val="60000"/>
                        <a:lumOff val="40000"/>
                      </a:schemeClr>
                    </a:solidFill>
                  </a:tcPr>
                </a:tc>
                <a:extLst>
                  <a:ext uri="{0D108BD9-81ED-4DB2-BD59-A6C34878D82A}">
                    <a16:rowId xmlns="" xmlns:a16="http://schemas.microsoft.com/office/drawing/2014/main" val="2468949201"/>
                  </a:ext>
                </a:extLst>
              </a:tr>
              <a:tr h="962604">
                <a:tc>
                  <a:txBody>
                    <a:bodyPr/>
                    <a:lstStyle/>
                    <a:p>
                      <a:pPr marL="180975" indent="-179388" algn="l">
                        <a:buFont typeface="Wingdings" panose="05000000000000000000" pitchFamily="2" charset="2"/>
                        <a:buChar char="Ø"/>
                      </a:pPr>
                      <a:r>
                        <a:rPr lang="en-AU" sz="1100" b="1" dirty="0"/>
                        <a:t>PENELITIAN</a:t>
                      </a:r>
                    </a:p>
                    <a:p>
                      <a:pPr marL="180975" indent="-179388" algn="l">
                        <a:buFont typeface="Wingdings" panose="05000000000000000000" pitchFamily="2" charset="2"/>
                        <a:buChar char="Ø"/>
                      </a:pPr>
                      <a:r>
                        <a:rPr lang="en-AU" sz="1100" b="1" dirty="0"/>
                        <a:t>PENGUJIAN</a:t>
                      </a:r>
                    </a:p>
                    <a:p>
                      <a:pPr marL="180975" indent="-179388" algn="l">
                        <a:buFont typeface="Wingdings" panose="05000000000000000000" pitchFamily="2" charset="2"/>
                        <a:buChar char="Ø"/>
                      </a:pPr>
                      <a:r>
                        <a:rPr lang="en-AU" sz="1100" b="1" dirty="0"/>
                        <a:t>PEMBEBANAN PADA AKUN</a:t>
                      </a:r>
                    </a:p>
                    <a:p>
                      <a:pPr marL="180975" indent="-179388" algn="l">
                        <a:buFont typeface="Wingdings" panose="05000000000000000000" pitchFamily="2" charset="2"/>
                        <a:buChar char="Ø"/>
                      </a:pPr>
                      <a:r>
                        <a:rPr lang="en-AU" sz="1100" b="1" dirty="0"/>
                        <a:t>PANTAU PAGU</a:t>
                      </a:r>
                    </a:p>
                  </a:txBody>
                  <a:tcPr marL="27000" marR="68580" marT="108000">
                    <a:solidFill>
                      <a:schemeClr val="accent5">
                        <a:lumMod val="60000"/>
                        <a:lumOff val="40000"/>
                      </a:schemeClr>
                    </a:solidFill>
                  </a:tcPr>
                </a:tc>
                <a:extLst>
                  <a:ext uri="{0D108BD9-81ED-4DB2-BD59-A6C34878D82A}">
                    <a16:rowId xmlns="" xmlns:a16="http://schemas.microsoft.com/office/drawing/2014/main" val="2890980819"/>
                  </a:ext>
                </a:extLst>
              </a:tr>
              <a:tr h="534780">
                <a:tc>
                  <a:txBody>
                    <a:bodyPr/>
                    <a:lstStyle/>
                    <a:p>
                      <a:pPr algn="l"/>
                      <a:r>
                        <a:rPr lang="en-AU" sz="1100" b="1" dirty="0"/>
                        <a:t>KEMBALIKAN / TOLAK SPP JIKA TIDAK PENUHI SYARAT</a:t>
                      </a:r>
                    </a:p>
                  </a:txBody>
                  <a:tcPr marL="81000" marR="68580" marT="0" anchor="ctr">
                    <a:solidFill>
                      <a:schemeClr val="accent5">
                        <a:lumMod val="60000"/>
                        <a:lumOff val="40000"/>
                      </a:schemeClr>
                    </a:solidFill>
                  </a:tcPr>
                </a:tc>
                <a:extLst>
                  <a:ext uri="{0D108BD9-81ED-4DB2-BD59-A6C34878D82A}">
                    <a16:rowId xmlns="" xmlns:a16="http://schemas.microsoft.com/office/drawing/2014/main" val="3230809761"/>
                  </a:ext>
                </a:extLst>
              </a:tr>
            </a:tbl>
          </a:graphicData>
        </a:graphic>
      </p:graphicFrame>
      <p:sp>
        <p:nvSpPr>
          <p:cNvPr id="33" name="Rectangle 32">
            <a:extLst>
              <a:ext uri="{FF2B5EF4-FFF2-40B4-BE49-F238E27FC236}">
                <a16:creationId xmlns="" xmlns:a16="http://schemas.microsoft.com/office/drawing/2014/main" id="{D63E4270-37CC-4A25-91A5-7DB6A6B0C6E5}"/>
              </a:ext>
            </a:extLst>
          </p:cNvPr>
          <p:cNvSpPr/>
          <p:nvPr/>
        </p:nvSpPr>
        <p:spPr>
          <a:xfrm>
            <a:off x="6600056" y="5707364"/>
            <a:ext cx="1189256" cy="56314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200" b="1" dirty="0">
                <a:solidFill>
                  <a:prstClr val="black"/>
                </a:solidFill>
                <a:effectLst>
                  <a:glow>
                    <a:prstClr val="black"/>
                  </a:glow>
                </a:effectLst>
                <a:latin typeface="Calibri"/>
              </a:rPr>
              <a:t>SPM – LS KONTRAK</a:t>
            </a:r>
            <a:endParaRPr lang="id-ID" sz="1200" b="1" dirty="0">
              <a:solidFill>
                <a:prstClr val="black"/>
              </a:solidFill>
              <a:effectLst>
                <a:glow>
                  <a:prstClr val="black"/>
                </a:glow>
              </a:effectLst>
              <a:latin typeface="Calibri"/>
            </a:endParaRPr>
          </a:p>
        </p:txBody>
      </p:sp>
      <p:graphicFrame>
        <p:nvGraphicFramePr>
          <p:cNvPr id="35" name="Table 34">
            <a:extLst>
              <a:ext uri="{FF2B5EF4-FFF2-40B4-BE49-F238E27FC236}">
                <a16:creationId xmlns="" xmlns:a16="http://schemas.microsoft.com/office/drawing/2014/main" id="{9627736F-1AD1-49CD-A7C1-7986634C1344}"/>
              </a:ext>
            </a:extLst>
          </p:cNvPr>
          <p:cNvGraphicFramePr>
            <a:graphicFrameLocks noGrp="1"/>
          </p:cNvGraphicFramePr>
          <p:nvPr>
            <p:extLst/>
          </p:nvPr>
        </p:nvGraphicFramePr>
        <p:xfrm>
          <a:off x="7981638" y="4394172"/>
          <a:ext cx="1537607" cy="1876340"/>
        </p:xfrm>
        <a:graphic>
          <a:graphicData uri="http://schemas.openxmlformats.org/drawingml/2006/table">
            <a:tbl>
              <a:tblPr firstRow="1" bandRow="1">
                <a:tableStyleId>{5940675A-B579-460E-94D1-54222C63F5DA}</a:tableStyleId>
              </a:tblPr>
              <a:tblGrid>
                <a:gridCol w="1537607">
                  <a:extLst>
                    <a:ext uri="{9D8B030D-6E8A-4147-A177-3AD203B41FA5}">
                      <a16:colId xmlns="" xmlns:a16="http://schemas.microsoft.com/office/drawing/2014/main" val="3502588106"/>
                    </a:ext>
                  </a:extLst>
                </a:gridCol>
              </a:tblGrid>
              <a:tr h="263833">
                <a:tc>
                  <a:txBody>
                    <a:bodyPr/>
                    <a:lstStyle/>
                    <a:p>
                      <a:pPr algn="ctr"/>
                      <a:r>
                        <a:rPr lang="en-AU" sz="1400" b="1" dirty="0"/>
                        <a:t>K P </a:t>
                      </a:r>
                      <a:r>
                        <a:rPr lang="en-AU" sz="1400" b="1" dirty="0" err="1"/>
                        <a:t>P</a:t>
                      </a:r>
                      <a:r>
                        <a:rPr lang="en-AU" sz="1400" b="1" dirty="0"/>
                        <a:t> N</a:t>
                      </a:r>
                    </a:p>
                  </a:txBody>
                  <a:tcPr marL="68580" marR="68580">
                    <a:solidFill>
                      <a:schemeClr val="accent5">
                        <a:lumMod val="60000"/>
                        <a:lumOff val="40000"/>
                      </a:schemeClr>
                    </a:solidFill>
                  </a:tcPr>
                </a:tc>
                <a:extLst>
                  <a:ext uri="{0D108BD9-81ED-4DB2-BD59-A6C34878D82A}">
                    <a16:rowId xmlns="" xmlns:a16="http://schemas.microsoft.com/office/drawing/2014/main" val="2468949201"/>
                  </a:ext>
                </a:extLst>
              </a:tr>
              <a:tr h="561264">
                <a:tc>
                  <a:txBody>
                    <a:bodyPr/>
                    <a:lstStyle/>
                    <a:p>
                      <a:pPr marL="179388" indent="-179388" algn="l">
                        <a:buFont typeface="Wingdings" panose="05000000000000000000" pitchFamily="2" charset="2"/>
                        <a:buChar char="Ø"/>
                      </a:pPr>
                      <a:r>
                        <a:rPr lang="en-AU" sz="1200" b="1" dirty="0"/>
                        <a:t>PENELITIAN</a:t>
                      </a:r>
                    </a:p>
                    <a:p>
                      <a:pPr marL="179388" indent="-179388" algn="l">
                        <a:buFont typeface="Wingdings" panose="05000000000000000000" pitchFamily="2" charset="2"/>
                        <a:buChar char="Ø"/>
                      </a:pPr>
                      <a:r>
                        <a:rPr lang="en-AU" sz="1200" b="1" dirty="0"/>
                        <a:t>PENGUJIAN</a:t>
                      </a:r>
                    </a:p>
                  </a:txBody>
                  <a:tcPr marL="27000" marR="68580">
                    <a:solidFill>
                      <a:schemeClr val="accent5">
                        <a:lumMod val="60000"/>
                        <a:lumOff val="40000"/>
                      </a:schemeClr>
                    </a:solidFill>
                  </a:tcPr>
                </a:tc>
                <a:extLst>
                  <a:ext uri="{0D108BD9-81ED-4DB2-BD59-A6C34878D82A}">
                    <a16:rowId xmlns="" xmlns:a16="http://schemas.microsoft.com/office/drawing/2014/main" val="2890980819"/>
                  </a:ext>
                </a:extLst>
              </a:tr>
              <a:tr h="1010276">
                <a:tc>
                  <a:txBody>
                    <a:bodyPr/>
                    <a:lstStyle/>
                    <a:p>
                      <a:pPr algn="l"/>
                      <a:r>
                        <a:rPr lang="en-AU" sz="1200" b="1" dirty="0"/>
                        <a:t>KEMBALIKAN / TOLAK JIKA TIDAK PENUHI SYARAT</a:t>
                      </a:r>
                    </a:p>
                  </a:txBody>
                  <a:tcPr marL="68580" marR="68580" marT="108000">
                    <a:solidFill>
                      <a:schemeClr val="accent5">
                        <a:lumMod val="60000"/>
                        <a:lumOff val="40000"/>
                      </a:schemeClr>
                    </a:solidFill>
                  </a:tcPr>
                </a:tc>
                <a:extLst>
                  <a:ext uri="{0D108BD9-81ED-4DB2-BD59-A6C34878D82A}">
                    <a16:rowId xmlns="" xmlns:a16="http://schemas.microsoft.com/office/drawing/2014/main" val="3230809761"/>
                  </a:ext>
                </a:extLst>
              </a:tr>
            </a:tbl>
          </a:graphicData>
        </a:graphic>
      </p:graphicFrame>
      <p:sp>
        <p:nvSpPr>
          <p:cNvPr id="36" name="Rectangle 35">
            <a:extLst>
              <a:ext uri="{FF2B5EF4-FFF2-40B4-BE49-F238E27FC236}">
                <a16:creationId xmlns="" xmlns:a16="http://schemas.microsoft.com/office/drawing/2014/main" id="{D27F26F4-DDE5-46A8-9539-1EC12CB546D7}"/>
              </a:ext>
            </a:extLst>
          </p:cNvPr>
          <p:cNvSpPr/>
          <p:nvPr/>
        </p:nvSpPr>
        <p:spPr>
          <a:xfrm>
            <a:off x="9125361" y="3621703"/>
            <a:ext cx="656123" cy="31009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100" b="1" dirty="0">
                <a:solidFill>
                  <a:prstClr val="black"/>
                </a:solidFill>
                <a:effectLst>
                  <a:glow>
                    <a:prstClr val="black"/>
                  </a:glow>
                </a:effectLst>
                <a:latin typeface="Calibri"/>
              </a:rPr>
              <a:t>SP2D LS</a:t>
            </a:r>
            <a:endParaRPr lang="id-ID" sz="1100" b="1" dirty="0">
              <a:solidFill>
                <a:prstClr val="black"/>
              </a:solidFill>
              <a:effectLst>
                <a:glow>
                  <a:prstClr val="black"/>
                </a:glow>
              </a:effectLst>
              <a:latin typeface="Calibri"/>
            </a:endParaRPr>
          </a:p>
        </p:txBody>
      </p:sp>
      <p:graphicFrame>
        <p:nvGraphicFramePr>
          <p:cNvPr id="40" name="Table 39">
            <a:extLst>
              <a:ext uri="{FF2B5EF4-FFF2-40B4-BE49-F238E27FC236}">
                <a16:creationId xmlns="" xmlns:a16="http://schemas.microsoft.com/office/drawing/2014/main" id="{0B15CA21-9DA0-42B3-9935-087CF66F25A6}"/>
              </a:ext>
            </a:extLst>
          </p:cNvPr>
          <p:cNvGraphicFramePr>
            <a:graphicFrameLocks noGrp="1"/>
          </p:cNvGraphicFramePr>
          <p:nvPr>
            <p:extLst/>
          </p:nvPr>
        </p:nvGraphicFramePr>
        <p:xfrm>
          <a:off x="6238097" y="2113202"/>
          <a:ext cx="2217299" cy="1310640"/>
        </p:xfrm>
        <a:graphic>
          <a:graphicData uri="http://schemas.openxmlformats.org/drawingml/2006/table">
            <a:tbl>
              <a:tblPr firstRow="1" bandRow="1">
                <a:tableStyleId>{5940675A-B579-460E-94D1-54222C63F5DA}</a:tableStyleId>
              </a:tblPr>
              <a:tblGrid>
                <a:gridCol w="2217299">
                  <a:extLst>
                    <a:ext uri="{9D8B030D-6E8A-4147-A177-3AD203B41FA5}">
                      <a16:colId xmlns="" xmlns:a16="http://schemas.microsoft.com/office/drawing/2014/main" val="3502588106"/>
                    </a:ext>
                  </a:extLst>
                </a:gridCol>
              </a:tblGrid>
              <a:tr h="256117">
                <a:tc>
                  <a:txBody>
                    <a:bodyPr/>
                    <a:lstStyle/>
                    <a:p>
                      <a:pPr algn="ctr"/>
                      <a:r>
                        <a:rPr lang="en-AU" sz="1400" b="1" dirty="0"/>
                        <a:t>BP</a:t>
                      </a:r>
                    </a:p>
                  </a:txBody>
                  <a:tcPr marL="68580" marR="68580">
                    <a:solidFill>
                      <a:schemeClr val="accent6">
                        <a:lumMod val="20000"/>
                        <a:lumOff val="80000"/>
                      </a:schemeClr>
                    </a:solidFill>
                  </a:tcPr>
                </a:tc>
                <a:extLst>
                  <a:ext uri="{0D108BD9-81ED-4DB2-BD59-A6C34878D82A}">
                    <a16:rowId xmlns="" xmlns:a16="http://schemas.microsoft.com/office/drawing/2014/main" val="2468949201"/>
                  </a:ext>
                </a:extLst>
              </a:tr>
              <a:tr h="256117">
                <a:tc>
                  <a:txBody>
                    <a:bodyPr/>
                    <a:lstStyle/>
                    <a:p>
                      <a:pPr marL="447675" indent="-171450" algn="l">
                        <a:buFont typeface="Wingdings" panose="05000000000000000000" pitchFamily="2" charset="2"/>
                        <a:buChar char="Ø"/>
                      </a:pPr>
                      <a:r>
                        <a:rPr lang="en-AU" sz="1200" b="1" dirty="0"/>
                        <a:t>REK PENGELUARAN</a:t>
                      </a:r>
                    </a:p>
                    <a:p>
                      <a:pPr marL="447675" indent="-171450" algn="l">
                        <a:buFont typeface="Wingdings" panose="05000000000000000000" pitchFamily="2" charset="2"/>
                        <a:buChar char="Ø"/>
                      </a:pPr>
                      <a:r>
                        <a:rPr lang="en-AU" sz="1200" b="1" dirty="0"/>
                        <a:t>AJUKAN UP</a:t>
                      </a:r>
                    </a:p>
                    <a:p>
                      <a:pPr marL="447675" indent="-171450" algn="l">
                        <a:buFont typeface="Wingdings" panose="05000000000000000000" pitchFamily="2" charset="2"/>
                        <a:buChar char="Ø"/>
                      </a:pPr>
                      <a:r>
                        <a:rPr lang="en-AU" sz="1200" b="1" dirty="0"/>
                        <a:t>UJI </a:t>
                      </a:r>
                      <a:r>
                        <a:rPr lang="en-AU" sz="1200" b="1" dirty="0" err="1"/>
                        <a:t>SPBy</a:t>
                      </a:r>
                      <a:endParaRPr lang="en-AU" sz="1200" b="1" dirty="0"/>
                    </a:p>
                    <a:p>
                      <a:pPr marL="447675" indent="-171450" algn="l">
                        <a:buFont typeface="Wingdings" panose="05000000000000000000" pitchFamily="2" charset="2"/>
                        <a:buChar char="Ø"/>
                      </a:pPr>
                      <a:r>
                        <a:rPr lang="en-AU" sz="1200" b="1" dirty="0"/>
                        <a:t>PUNGUT PAJAK</a:t>
                      </a:r>
                    </a:p>
                    <a:p>
                      <a:pPr marL="447675" indent="-171450" algn="l">
                        <a:buFont typeface="Wingdings" panose="05000000000000000000" pitchFamily="2" charset="2"/>
                        <a:buChar char="Ø"/>
                      </a:pPr>
                      <a:r>
                        <a:rPr lang="en-AU" sz="1200" b="1" dirty="0"/>
                        <a:t>BAYAR/TOLAK</a:t>
                      </a:r>
                    </a:p>
                  </a:txBody>
                  <a:tcPr marL="68580" marR="68580">
                    <a:solidFill>
                      <a:schemeClr val="accent6">
                        <a:lumMod val="20000"/>
                        <a:lumOff val="80000"/>
                      </a:schemeClr>
                    </a:solidFill>
                  </a:tcPr>
                </a:tc>
                <a:extLst>
                  <a:ext uri="{0D108BD9-81ED-4DB2-BD59-A6C34878D82A}">
                    <a16:rowId xmlns="" xmlns:a16="http://schemas.microsoft.com/office/drawing/2014/main" val="2890980819"/>
                  </a:ext>
                </a:extLst>
              </a:tr>
            </a:tbl>
          </a:graphicData>
        </a:graphic>
      </p:graphicFrame>
      <p:sp>
        <p:nvSpPr>
          <p:cNvPr id="37" name="Arrow: Up 36">
            <a:extLst>
              <a:ext uri="{FF2B5EF4-FFF2-40B4-BE49-F238E27FC236}">
                <a16:creationId xmlns="" xmlns:a16="http://schemas.microsoft.com/office/drawing/2014/main" id="{D19AE1F6-39BF-4DD9-81B6-A76638A3A74E}"/>
              </a:ext>
            </a:extLst>
          </p:cNvPr>
          <p:cNvSpPr/>
          <p:nvPr/>
        </p:nvSpPr>
        <p:spPr>
          <a:xfrm>
            <a:off x="7536215" y="3414445"/>
            <a:ext cx="1143007" cy="85805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prstClr val="white"/>
              </a:solidFill>
              <a:latin typeface="Calibri"/>
            </a:endParaRPr>
          </a:p>
        </p:txBody>
      </p:sp>
      <p:sp>
        <p:nvSpPr>
          <p:cNvPr id="38" name="Rectangle 37">
            <a:extLst>
              <a:ext uri="{FF2B5EF4-FFF2-40B4-BE49-F238E27FC236}">
                <a16:creationId xmlns="" xmlns:a16="http://schemas.microsoft.com/office/drawing/2014/main" id="{7B6AA4C6-55E1-4530-B4B3-09D1783B00CD}"/>
              </a:ext>
            </a:extLst>
          </p:cNvPr>
          <p:cNvSpPr/>
          <p:nvPr/>
        </p:nvSpPr>
        <p:spPr>
          <a:xfrm>
            <a:off x="7732607" y="3587966"/>
            <a:ext cx="722789" cy="69578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defRPr/>
            </a:pPr>
            <a:r>
              <a:rPr lang="en-AU" sz="1050" b="1" dirty="0">
                <a:solidFill>
                  <a:prstClr val="black"/>
                </a:solidFill>
                <a:effectLst>
                  <a:glow>
                    <a:prstClr val="black"/>
                  </a:glow>
                </a:effectLst>
                <a:latin typeface="Calibri"/>
              </a:rPr>
              <a:t>SP2D</a:t>
            </a:r>
          </a:p>
          <a:p>
            <a:pPr algn="ctr">
              <a:buFont typeface="Arial" panose="020B0604020202020204" pitchFamily="34" charset="0"/>
              <a:buChar char="•"/>
              <a:defRPr/>
            </a:pPr>
            <a:r>
              <a:rPr lang="en-AU" sz="1050" b="1" dirty="0">
                <a:solidFill>
                  <a:prstClr val="black"/>
                </a:solidFill>
                <a:effectLst>
                  <a:glow>
                    <a:prstClr val="black"/>
                  </a:glow>
                </a:effectLst>
                <a:latin typeface="Calibri"/>
              </a:rPr>
              <a:t> UP/TUP</a:t>
            </a:r>
          </a:p>
          <a:p>
            <a:pPr algn="ctr">
              <a:buFont typeface="Arial" panose="020B0604020202020204" pitchFamily="34" charset="0"/>
              <a:buChar char="•"/>
              <a:defRPr/>
            </a:pPr>
            <a:r>
              <a:rPr lang="en-AU" sz="1050" b="1" dirty="0">
                <a:solidFill>
                  <a:prstClr val="black"/>
                </a:solidFill>
                <a:effectLst>
                  <a:glow>
                    <a:prstClr val="black"/>
                  </a:glow>
                </a:effectLst>
                <a:latin typeface="Calibri"/>
              </a:rPr>
              <a:t> GUP/LS</a:t>
            </a:r>
            <a:endParaRPr lang="id-ID" sz="1050" b="1" dirty="0">
              <a:solidFill>
                <a:prstClr val="black"/>
              </a:solidFill>
              <a:effectLst>
                <a:glow>
                  <a:prstClr val="black"/>
                </a:glow>
              </a:effectLst>
              <a:latin typeface="Calibri"/>
            </a:endParaRPr>
          </a:p>
        </p:txBody>
      </p:sp>
      <p:graphicFrame>
        <p:nvGraphicFramePr>
          <p:cNvPr id="41" name="Table 40">
            <a:extLst>
              <a:ext uri="{FF2B5EF4-FFF2-40B4-BE49-F238E27FC236}">
                <a16:creationId xmlns="" xmlns:a16="http://schemas.microsoft.com/office/drawing/2014/main" id="{53300B34-E63A-4F76-B394-F73747EC11DA}"/>
              </a:ext>
            </a:extLst>
          </p:cNvPr>
          <p:cNvGraphicFramePr>
            <a:graphicFrameLocks noGrp="1"/>
          </p:cNvGraphicFramePr>
          <p:nvPr>
            <p:extLst/>
          </p:nvPr>
        </p:nvGraphicFramePr>
        <p:xfrm>
          <a:off x="8679219" y="2106844"/>
          <a:ext cx="1657056" cy="1203960"/>
        </p:xfrm>
        <a:graphic>
          <a:graphicData uri="http://schemas.openxmlformats.org/drawingml/2006/table">
            <a:tbl>
              <a:tblPr firstRow="1" bandRow="1">
                <a:tableStyleId>{5940675A-B579-460E-94D1-54222C63F5DA}</a:tableStyleId>
              </a:tblPr>
              <a:tblGrid>
                <a:gridCol w="1657056">
                  <a:extLst>
                    <a:ext uri="{9D8B030D-6E8A-4147-A177-3AD203B41FA5}">
                      <a16:colId xmlns="" xmlns:a16="http://schemas.microsoft.com/office/drawing/2014/main" val="3502588106"/>
                    </a:ext>
                  </a:extLst>
                </a:gridCol>
              </a:tblGrid>
              <a:tr h="256117">
                <a:tc>
                  <a:txBody>
                    <a:bodyPr/>
                    <a:lstStyle/>
                    <a:p>
                      <a:pPr algn="ctr"/>
                      <a:r>
                        <a:rPr lang="en-AU" sz="1200" b="1" dirty="0"/>
                        <a:t>PENYEDIA BRG &amp; JASA</a:t>
                      </a:r>
                    </a:p>
                  </a:txBody>
                  <a:tcPr marL="68580" marR="68580">
                    <a:solidFill>
                      <a:schemeClr val="accent2">
                        <a:lumMod val="60000"/>
                        <a:lumOff val="40000"/>
                      </a:schemeClr>
                    </a:solidFill>
                  </a:tcPr>
                </a:tc>
                <a:extLst>
                  <a:ext uri="{0D108BD9-81ED-4DB2-BD59-A6C34878D82A}">
                    <a16:rowId xmlns="" xmlns:a16="http://schemas.microsoft.com/office/drawing/2014/main" val="2468949201"/>
                  </a:ext>
                </a:extLst>
              </a:tr>
              <a:tr h="256117">
                <a:tc>
                  <a:txBody>
                    <a:bodyPr/>
                    <a:lstStyle/>
                    <a:p>
                      <a:pPr marL="171450" indent="-171450" algn="l">
                        <a:buFont typeface="Wingdings" panose="05000000000000000000" pitchFamily="2" charset="2"/>
                        <a:buChar char="Ø"/>
                      </a:pPr>
                      <a:r>
                        <a:rPr lang="en-AU" sz="1100" b="1" dirty="0"/>
                        <a:t>TAWAR</a:t>
                      </a:r>
                    </a:p>
                    <a:p>
                      <a:pPr marL="171450" indent="-171450" algn="l">
                        <a:buFont typeface="Wingdings" panose="05000000000000000000" pitchFamily="2" charset="2"/>
                        <a:buChar char="Ø"/>
                      </a:pPr>
                      <a:r>
                        <a:rPr lang="en-AU" sz="1100" b="1" dirty="0"/>
                        <a:t>NEGO</a:t>
                      </a:r>
                    </a:p>
                    <a:p>
                      <a:pPr marL="171450" indent="-171450" algn="l">
                        <a:buFont typeface="Wingdings" panose="05000000000000000000" pitchFamily="2" charset="2"/>
                        <a:buChar char="Ø"/>
                      </a:pPr>
                      <a:r>
                        <a:rPr lang="en-AU" sz="1100" b="1" dirty="0"/>
                        <a:t>KONTRAK</a:t>
                      </a:r>
                    </a:p>
                    <a:p>
                      <a:pPr marL="171450" indent="-171450" algn="l">
                        <a:buFont typeface="Wingdings" panose="05000000000000000000" pitchFamily="2" charset="2"/>
                        <a:buChar char="Ø"/>
                      </a:pPr>
                      <a:r>
                        <a:rPr lang="en-AU" sz="1100" b="1" dirty="0"/>
                        <a:t>DOKUMEN</a:t>
                      </a:r>
                    </a:p>
                    <a:p>
                      <a:pPr marL="171450" indent="-171450" algn="l">
                        <a:buFont typeface="Wingdings" panose="05000000000000000000" pitchFamily="2" charset="2"/>
                        <a:buChar char="Ø"/>
                      </a:pPr>
                      <a:r>
                        <a:rPr lang="en-AU" sz="1100" b="1" dirty="0"/>
                        <a:t>TERIMA BAYAR</a:t>
                      </a:r>
                    </a:p>
                  </a:txBody>
                  <a:tcPr marL="68580" marR="68580">
                    <a:solidFill>
                      <a:schemeClr val="accent2">
                        <a:lumMod val="60000"/>
                        <a:lumOff val="40000"/>
                      </a:schemeClr>
                    </a:solidFill>
                  </a:tcPr>
                </a:tc>
                <a:extLst>
                  <a:ext uri="{0D108BD9-81ED-4DB2-BD59-A6C34878D82A}">
                    <a16:rowId xmlns="" xmlns:a16="http://schemas.microsoft.com/office/drawing/2014/main" val="2890980819"/>
                  </a:ext>
                </a:extLst>
              </a:tr>
            </a:tbl>
          </a:graphicData>
        </a:graphic>
      </p:graphicFrame>
      <p:sp>
        <p:nvSpPr>
          <p:cNvPr id="42" name="Arrow: Up 41">
            <a:extLst>
              <a:ext uri="{FF2B5EF4-FFF2-40B4-BE49-F238E27FC236}">
                <a16:creationId xmlns="" xmlns:a16="http://schemas.microsoft.com/office/drawing/2014/main" id="{EE8BAF5D-C29D-4056-8527-0B5F95753DF7}"/>
              </a:ext>
            </a:extLst>
          </p:cNvPr>
          <p:cNvSpPr/>
          <p:nvPr/>
        </p:nvSpPr>
        <p:spPr>
          <a:xfrm>
            <a:off x="7706327" y="1743732"/>
            <a:ext cx="668969" cy="309566"/>
          </a:xfrm>
          <a:prstGeom prst="upArrow">
            <a:avLst>
              <a:gd name="adj1" fmla="val 50000"/>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Calibri"/>
            </a:endParaRPr>
          </a:p>
        </p:txBody>
      </p:sp>
      <p:graphicFrame>
        <p:nvGraphicFramePr>
          <p:cNvPr id="43" name="Table 42">
            <a:extLst>
              <a:ext uri="{FF2B5EF4-FFF2-40B4-BE49-F238E27FC236}">
                <a16:creationId xmlns="" xmlns:a16="http://schemas.microsoft.com/office/drawing/2014/main" id="{175188FD-84E2-4BB6-BF86-961A0FB3E815}"/>
              </a:ext>
            </a:extLst>
          </p:cNvPr>
          <p:cNvGraphicFramePr>
            <a:graphicFrameLocks noGrp="1"/>
          </p:cNvGraphicFramePr>
          <p:nvPr>
            <p:extLst/>
          </p:nvPr>
        </p:nvGraphicFramePr>
        <p:xfrm>
          <a:off x="7947657" y="658892"/>
          <a:ext cx="2519003" cy="944880"/>
        </p:xfrm>
        <a:graphic>
          <a:graphicData uri="http://schemas.openxmlformats.org/drawingml/2006/table">
            <a:tbl>
              <a:tblPr firstRow="1" bandRow="1">
                <a:tableStyleId>{5940675A-B579-460E-94D1-54222C63F5DA}</a:tableStyleId>
              </a:tblPr>
              <a:tblGrid>
                <a:gridCol w="2519003">
                  <a:extLst>
                    <a:ext uri="{9D8B030D-6E8A-4147-A177-3AD203B41FA5}">
                      <a16:colId xmlns="" xmlns:a16="http://schemas.microsoft.com/office/drawing/2014/main" val="3502588106"/>
                    </a:ext>
                  </a:extLst>
                </a:gridCol>
              </a:tblGrid>
              <a:tr h="256117">
                <a:tc>
                  <a:txBody>
                    <a:bodyPr/>
                    <a:lstStyle/>
                    <a:p>
                      <a:pPr algn="ctr"/>
                      <a:r>
                        <a:rPr lang="en-AU" sz="1400" b="1" dirty="0"/>
                        <a:t>UNIT AKUNTANSI</a:t>
                      </a:r>
                    </a:p>
                  </a:txBody>
                  <a:tcPr marL="68580" marR="68580">
                    <a:solidFill>
                      <a:schemeClr val="accent5">
                        <a:lumMod val="60000"/>
                        <a:lumOff val="40000"/>
                      </a:schemeClr>
                    </a:solidFill>
                  </a:tcPr>
                </a:tc>
                <a:extLst>
                  <a:ext uri="{0D108BD9-81ED-4DB2-BD59-A6C34878D82A}">
                    <a16:rowId xmlns="" xmlns:a16="http://schemas.microsoft.com/office/drawing/2014/main" val="2468949201"/>
                  </a:ext>
                </a:extLst>
              </a:tr>
              <a:tr h="256117">
                <a:tc>
                  <a:txBody>
                    <a:bodyPr/>
                    <a:lstStyle/>
                    <a:p>
                      <a:pPr marL="360363" indent="-263525" algn="l">
                        <a:buFont typeface="Wingdings" panose="05000000000000000000" pitchFamily="2" charset="2"/>
                        <a:buChar char="Ø"/>
                      </a:pPr>
                      <a:r>
                        <a:rPr lang="en-AU" sz="1200" b="1" dirty="0"/>
                        <a:t>PEN</a:t>
                      </a:r>
                      <a:r>
                        <a:rPr lang="id-ID" sz="1200" b="1" dirty="0"/>
                        <a:t>C</a:t>
                      </a:r>
                      <a:r>
                        <a:rPr lang="en-AU" sz="1200" b="1" dirty="0"/>
                        <a:t>A</a:t>
                      </a:r>
                      <a:r>
                        <a:rPr lang="id-ID" sz="1200" b="1" dirty="0"/>
                        <a:t>T</a:t>
                      </a:r>
                      <a:r>
                        <a:rPr lang="en-AU" sz="1200" b="1" dirty="0"/>
                        <a:t>A</a:t>
                      </a:r>
                      <a:r>
                        <a:rPr lang="id-ID" sz="1200" b="1" dirty="0"/>
                        <a:t>T</a:t>
                      </a:r>
                      <a:r>
                        <a:rPr lang="en-AU" sz="1200" b="1" dirty="0"/>
                        <a:t>AN</a:t>
                      </a:r>
                    </a:p>
                    <a:p>
                      <a:pPr marL="360363" indent="-263525" algn="l">
                        <a:buFont typeface="Wingdings" panose="05000000000000000000" pitchFamily="2" charset="2"/>
                        <a:buChar char="Ø"/>
                      </a:pPr>
                      <a:r>
                        <a:rPr lang="en-AU" sz="1200" b="1" dirty="0"/>
                        <a:t>PENATAUSAHAAN</a:t>
                      </a:r>
                    </a:p>
                    <a:p>
                      <a:pPr marL="360363" indent="-263525" algn="l">
                        <a:buFont typeface="Wingdings" panose="05000000000000000000" pitchFamily="2" charset="2"/>
                        <a:buChar char="Ø"/>
                      </a:pPr>
                      <a:r>
                        <a:rPr lang="en-AU" sz="1200" b="1" dirty="0"/>
                        <a:t>SUN LK</a:t>
                      </a:r>
                    </a:p>
                  </a:txBody>
                  <a:tcPr marL="68580" marR="68580">
                    <a:solidFill>
                      <a:schemeClr val="accent5">
                        <a:lumMod val="60000"/>
                        <a:lumOff val="40000"/>
                      </a:schemeClr>
                    </a:solidFill>
                  </a:tcPr>
                </a:tc>
                <a:extLst>
                  <a:ext uri="{0D108BD9-81ED-4DB2-BD59-A6C34878D82A}">
                    <a16:rowId xmlns="" xmlns:a16="http://schemas.microsoft.com/office/drawing/2014/main" val="2890980819"/>
                  </a:ext>
                </a:extLst>
              </a:tr>
            </a:tbl>
          </a:graphicData>
        </a:graphic>
      </p:graphicFrame>
      <p:sp>
        <p:nvSpPr>
          <p:cNvPr id="44" name="Arrow: Right 43">
            <a:extLst>
              <a:ext uri="{FF2B5EF4-FFF2-40B4-BE49-F238E27FC236}">
                <a16:creationId xmlns="" xmlns:a16="http://schemas.microsoft.com/office/drawing/2014/main" id="{7BA7A7AA-F182-4A54-B4BF-508964AFF573}"/>
              </a:ext>
            </a:extLst>
          </p:cNvPr>
          <p:cNvSpPr/>
          <p:nvPr/>
        </p:nvSpPr>
        <p:spPr>
          <a:xfrm>
            <a:off x="6661553" y="4357104"/>
            <a:ext cx="1189256" cy="104486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white"/>
              </a:solidFill>
              <a:latin typeface="Calibri"/>
            </a:endParaRPr>
          </a:p>
        </p:txBody>
      </p:sp>
      <p:sp>
        <p:nvSpPr>
          <p:cNvPr id="45" name="Arrow: Right 44">
            <a:extLst>
              <a:ext uri="{FF2B5EF4-FFF2-40B4-BE49-F238E27FC236}">
                <a16:creationId xmlns="" xmlns:a16="http://schemas.microsoft.com/office/drawing/2014/main" id="{0EB4B290-4793-41C1-AD7C-DD3CA2E8356C}"/>
              </a:ext>
            </a:extLst>
          </p:cNvPr>
          <p:cNvSpPr/>
          <p:nvPr/>
        </p:nvSpPr>
        <p:spPr>
          <a:xfrm>
            <a:off x="6661553" y="5455703"/>
            <a:ext cx="1189256" cy="104486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solidFill>
                <a:prstClr val="white"/>
              </a:solidFill>
              <a:latin typeface="Calibri"/>
            </a:endParaRPr>
          </a:p>
        </p:txBody>
      </p:sp>
      <p:sp>
        <p:nvSpPr>
          <p:cNvPr id="47" name="Arrow: Up 46">
            <a:extLst>
              <a:ext uri="{FF2B5EF4-FFF2-40B4-BE49-F238E27FC236}">
                <a16:creationId xmlns="" xmlns:a16="http://schemas.microsoft.com/office/drawing/2014/main" id="{611B6418-7D22-4E61-8B82-CE331AC327E1}"/>
              </a:ext>
            </a:extLst>
          </p:cNvPr>
          <p:cNvSpPr/>
          <p:nvPr/>
        </p:nvSpPr>
        <p:spPr>
          <a:xfrm>
            <a:off x="8881921" y="3418833"/>
            <a:ext cx="1143007" cy="853663"/>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Calibri"/>
            </a:endParaRPr>
          </a:p>
        </p:txBody>
      </p:sp>
      <p:cxnSp>
        <p:nvCxnSpPr>
          <p:cNvPr id="5" name="Straight Connector 4">
            <a:extLst>
              <a:ext uri="{FF2B5EF4-FFF2-40B4-BE49-F238E27FC236}">
                <a16:creationId xmlns="" xmlns:a16="http://schemas.microsoft.com/office/drawing/2014/main" id="{C999D3EA-4B6E-4F9A-AC37-BF3DAE06D727}"/>
              </a:ext>
            </a:extLst>
          </p:cNvPr>
          <p:cNvCxnSpPr/>
          <p:nvPr/>
        </p:nvCxnSpPr>
        <p:spPr>
          <a:xfrm>
            <a:off x="7194683" y="6270512"/>
            <a:ext cx="0" cy="37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D1F60424-0049-4A81-A957-DD32431337B7}"/>
              </a:ext>
            </a:extLst>
          </p:cNvPr>
          <p:cNvCxnSpPr>
            <a:cxnSpLocks/>
          </p:cNvCxnSpPr>
          <p:nvPr/>
        </p:nvCxnSpPr>
        <p:spPr>
          <a:xfrm flipH="1" flipV="1">
            <a:off x="7194685" y="6525344"/>
            <a:ext cx="3217051" cy="105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21D103F6-0973-49B5-BF56-C3C5E60AC549}"/>
              </a:ext>
            </a:extLst>
          </p:cNvPr>
          <p:cNvCxnSpPr/>
          <p:nvPr/>
        </p:nvCxnSpPr>
        <p:spPr>
          <a:xfrm flipV="1">
            <a:off x="10411733" y="1644758"/>
            <a:ext cx="0" cy="4986832"/>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 xmlns:a16="http://schemas.microsoft.com/office/drawing/2014/main" id="{6E16C512-3AF0-4229-A0D8-28EF2842098F}"/>
              </a:ext>
            </a:extLst>
          </p:cNvPr>
          <p:cNvSpPr/>
          <p:nvPr/>
        </p:nvSpPr>
        <p:spPr>
          <a:xfrm>
            <a:off x="8002732" y="6165304"/>
            <a:ext cx="2269733" cy="56314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200" b="1" dirty="0">
                <a:solidFill>
                  <a:prstClr val="black"/>
                </a:solidFill>
                <a:effectLst>
                  <a:glow>
                    <a:prstClr val="black"/>
                  </a:glow>
                </a:effectLst>
                <a:latin typeface="Calibri"/>
              </a:rPr>
              <a:t>TEMBUSAN SPM – LS (KONTRAK)</a:t>
            </a:r>
            <a:endParaRPr lang="id-ID" sz="1200" b="1" dirty="0">
              <a:solidFill>
                <a:prstClr val="black"/>
              </a:solidFill>
              <a:effectLst>
                <a:glow>
                  <a:prstClr val="black"/>
                </a:glow>
              </a:effectLst>
              <a:latin typeface="Calibri"/>
            </a:endParaRPr>
          </a:p>
        </p:txBody>
      </p:sp>
      <p:sp>
        <p:nvSpPr>
          <p:cNvPr id="56" name="Arrow: Up 55">
            <a:extLst>
              <a:ext uri="{FF2B5EF4-FFF2-40B4-BE49-F238E27FC236}">
                <a16:creationId xmlns="" xmlns:a16="http://schemas.microsoft.com/office/drawing/2014/main" id="{E70BBFA1-C2D0-496E-A7B1-367C53D2F54B}"/>
              </a:ext>
            </a:extLst>
          </p:cNvPr>
          <p:cNvSpPr/>
          <p:nvPr/>
        </p:nvSpPr>
        <p:spPr>
          <a:xfrm rot="10800000">
            <a:off x="1990572" y="941278"/>
            <a:ext cx="543241" cy="310097"/>
          </a:xfrm>
          <a:prstGeom prst="upArrow">
            <a:avLst>
              <a:gd name="adj1" fmla="val 50000"/>
              <a:gd name="adj2" fmla="val 533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Calibri"/>
            </a:endParaRPr>
          </a:p>
        </p:txBody>
      </p:sp>
      <p:cxnSp>
        <p:nvCxnSpPr>
          <p:cNvPr id="58" name="Straight Arrow Connector 57">
            <a:extLst>
              <a:ext uri="{FF2B5EF4-FFF2-40B4-BE49-F238E27FC236}">
                <a16:creationId xmlns="" xmlns:a16="http://schemas.microsoft.com/office/drawing/2014/main" id="{870C6EDE-CA1A-4B58-8F59-4B9635DBD9BC}"/>
              </a:ext>
            </a:extLst>
          </p:cNvPr>
          <p:cNvCxnSpPr>
            <a:cxnSpLocks/>
          </p:cNvCxnSpPr>
          <p:nvPr/>
        </p:nvCxnSpPr>
        <p:spPr>
          <a:xfrm>
            <a:off x="5550892" y="1301706"/>
            <a:ext cx="435347" cy="11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 xmlns:a16="http://schemas.microsoft.com/office/drawing/2014/main" id="{C157B1FE-505E-4BF6-9815-47B62D5B32AA}"/>
              </a:ext>
            </a:extLst>
          </p:cNvPr>
          <p:cNvCxnSpPr>
            <a:cxnSpLocks/>
            <a:stCxn id="20" idx="3"/>
          </p:cNvCxnSpPr>
          <p:nvPr/>
        </p:nvCxnSpPr>
        <p:spPr>
          <a:xfrm>
            <a:off x="5548338" y="1793849"/>
            <a:ext cx="408724" cy="12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4BE596E7-A008-45FC-8968-359D7D11D154}"/>
              </a:ext>
            </a:extLst>
          </p:cNvPr>
          <p:cNvCxnSpPr>
            <a:cxnSpLocks/>
            <a:stCxn id="21" idx="3"/>
          </p:cNvCxnSpPr>
          <p:nvPr/>
        </p:nvCxnSpPr>
        <p:spPr>
          <a:xfrm flipV="1">
            <a:off x="5521719" y="2233245"/>
            <a:ext cx="673079" cy="128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6299F610-1139-4C10-8A7A-25FCF6DE8BDB}"/>
              </a:ext>
            </a:extLst>
          </p:cNvPr>
          <p:cNvCxnSpPr>
            <a:cxnSpLocks/>
          </p:cNvCxnSpPr>
          <p:nvPr/>
        </p:nvCxnSpPr>
        <p:spPr>
          <a:xfrm>
            <a:off x="4684063" y="1313638"/>
            <a:ext cx="27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E11CC0D7-AE81-4DBB-ABB7-AB079B34666E}"/>
              </a:ext>
            </a:extLst>
          </p:cNvPr>
          <p:cNvCxnSpPr>
            <a:cxnSpLocks/>
          </p:cNvCxnSpPr>
          <p:nvPr/>
        </p:nvCxnSpPr>
        <p:spPr>
          <a:xfrm>
            <a:off x="4684064" y="1798897"/>
            <a:ext cx="27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682E5977-6F6B-4E4C-986F-3312DECBCF8B}"/>
              </a:ext>
            </a:extLst>
          </p:cNvPr>
          <p:cNvCxnSpPr>
            <a:cxnSpLocks/>
          </p:cNvCxnSpPr>
          <p:nvPr/>
        </p:nvCxnSpPr>
        <p:spPr>
          <a:xfrm>
            <a:off x="4684064" y="2225617"/>
            <a:ext cx="27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9DEB3281-F916-4C93-A3EF-E95DCCFB727C}"/>
              </a:ext>
            </a:extLst>
          </p:cNvPr>
          <p:cNvCxnSpPr>
            <a:cxnSpLocks/>
          </p:cNvCxnSpPr>
          <p:nvPr/>
        </p:nvCxnSpPr>
        <p:spPr>
          <a:xfrm>
            <a:off x="5953491" y="1327925"/>
            <a:ext cx="0" cy="905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5B9D3734-0359-412E-9E7B-7B61F079166F}"/>
              </a:ext>
            </a:extLst>
          </p:cNvPr>
          <p:cNvCxnSpPr>
            <a:cxnSpLocks/>
          </p:cNvCxnSpPr>
          <p:nvPr/>
        </p:nvCxnSpPr>
        <p:spPr>
          <a:xfrm>
            <a:off x="4684064" y="2614406"/>
            <a:ext cx="15107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5B76FB3E-2FDD-4F2A-8626-D2B1D6798AF9}"/>
              </a:ext>
            </a:extLst>
          </p:cNvPr>
          <p:cNvCxnSpPr>
            <a:cxnSpLocks/>
          </p:cNvCxnSpPr>
          <p:nvPr/>
        </p:nvCxnSpPr>
        <p:spPr>
          <a:xfrm>
            <a:off x="4684063" y="1313638"/>
            <a:ext cx="0" cy="1300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4D323048-93D3-4BD0-B591-2148AE0C126B}"/>
              </a:ext>
            </a:extLst>
          </p:cNvPr>
          <p:cNvCxnSpPr>
            <a:cxnSpLocks/>
          </p:cNvCxnSpPr>
          <p:nvPr/>
        </p:nvCxnSpPr>
        <p:spPr>
          <a:xfrm>
            <a:off x="2867031" y="2823956"/>
            <a:ext cx="332776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EAA12145-D222-4873-890A-37397043C25C}"/>
              </a:ext>
            </a:extLst>
          </p:cNvPr>
          <p:cNvCxnSpPr>
            <a:cxnSpLocks/>
          </p:cNvCxnSpPr>
          <p:nvPr/>
        </p:nvCxnSpPr>
        <p:spPr>
          <a:xfrm>
            <a:off x="2867025" y="2823957"/>
            <a:ext cx="0" cy="1925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 xmlns:a16="http://schemas.microsoft.com/office/drawing/2014/main" id="{44DB78AD-9B2C-40AB-B114-F226C7F855A3}"/>
              </a:ext>
            </a:extLst>
          </p:cNvPr>
          <p:cNvCxnSpPr>
            <a:cxnSpLocks/>
          </p:cNvCxnSpPr>
          <p:nvPr/>
        </p:nvCxnSpPr>
        <p:spPr>
          <a:xfrm>
            <a:off x="3068640" y="3093727"/>
            <a:ext cx="0" cy="16557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E5641F11-FA11-4E00-86A8-73BC26E4BB77}"/>
              </a:ext>
            </a:extLst>
          </p:cNvPr>
          <p:cNvCxnSpPr>
            <a:cxnSpLocks/>
          </p:cNvCxnSpPr>
          <p:nvPr/>
        </p:nvCxnSpPr>
        <p:spPr>
          <a:xfrm>
            <a:off x="3068640" y="3093720"/>
            <a:ext cx="3126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 xmlns:a16="http://schemas.microsoft.com/office/drawing/2014/main" id="{CDD24DEE-83E1-4CCF-B3B3-972DC08BC178}"/>
              </a:ext>
            </a:extLst>
          </p:cNvPr>
          <p:cNvSpPr/>
          <p:nvPr/>
        </p:nvSpPr>
        <p:spPr>
          <a:xfrm>
            <a:off x="6600056" y="4598479"/>
            <a:ext cx="1189256" cy="56314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200" b="1" dirty="0">
                <a:solidFill>
                  <a:prstClr val="black"/>
                </a:solidFill>
                <a:effectLst>
                  <a:glow>
                    <a:prstClr val="black"/>
                  </a:glow>
                </a:effectLst>
                <a:latin typeface="Calibri"/>
              </a:rPr>
              <a:t>SPM UP/TU</a:t>
            </a:r>
            <a:r>
              <a:rPr lang="id-ID" sz="1200" b="1">
                <a:solidFill>
                  <a:prstClr val="black"/>
                </a:solidFill>
                <a:effectLst>
                  <a:glow>
                    <a:prstClr val="black"/>
                  </a:glow>
                </a:effectLst>
                <a:latin typeface="Calibri"/>
              </a:rPr>
              <a:t>P</a:t>
            </a:r>
            <a:r>
              <a:rPr lang="en-AU" sz="1200" b="1">
                <a:solidFill>
                  <a:prstClr val="black"/>
                </a:solidFill>
                <a:effectLst>
                  <a:glow>
                    <a:prstClr val="black"/>
                  </a:glow>
                </a:effectLst>
                <a:latin typeface="Calibri"/>
              </a:rPr>
              <a:t>/GUP</a:t>
            </a:r>
            <a:endParaRPr lang="id-ID" sz="1200" b="1" dirty="0">
              <a:solidFill>
                <a:prstClr val="black"/>
              </a:solidFill>
              <a:effectLst>
                <a:glow>
                  <a:prstClr val="black"/>
                </a:glow>
              </a:effectLst>
              <a:latin typeface="Calibri"/>
            </a:endParaRPr>
          </a:p>
        </p:txBody>
      </p:sp>
      <p:sp>
        <p:nvSpPr>
          <p:cNvPr id="96" name="Rectangle 95">
            <a:extLst>
              <a:ext uri="{FF2B5EF4-FFF2-40B4-BE49-F238E27FC236}">
                <a16:creationId xmlns="" xmlns:a16="http://schemas.microsoft.com/office/drawing/2014/main" id="{72661133-2351-4678-A2AE-C71F77516943}"/>
              </a:ext>
            </a:extLst>
          </p:cNvPr>
          <p:cNvSpPr/>
          <p:nvPr/>
        </p:nvSpPr>
        <p:spPr>
          <a:xfrm>
            <a:off x="3597595" y="3044215"/>
            <a:ext cx="1620183" cy="35270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400" b="1" dirty="0">
                <a:solidFill>
                  <a:prstClr val="black"/>
                </a:solidFill>
                <a:effectLst>
                  <a:glow>
                    <a:prstClr val="black"/>
                  </a:glow>
                </a:effectLst>
                <a:latin typeface="Calibri"/>
              </a:rPr>
              <a:t>KEBUTUHAN UP</a:t>
            </a:r>
            <a:endParaRPr lang="id-ID" sz="1400" b="1" dirty="0">
              <a:solidFill>
                <a:prstClr val="black"/>
              </a:solidFill>
              <a:effectLst>
                <a:glow>
                  <a:prstClr val="black"/>
                </a:glow>
              </a:effectLst>
              <a:latin typeface="Calibri"/>
            </a:endParaRPr>
          </a:p>
        </p:txBody>
      </p:sp>
      <p:sp>
        <p:nvSpPr>
          <p:cNvPr id="97" name="Rectangle 96">
            <a:extLst>
              <a:ext uri="{FF2B5EF4-FFF2-40B4-BE49-F238E27FC236}">
                <a16:creationId xmlns="" xmlns:a16="http://schemas.microsoft.com/office/drawing/2014/main" id="{955AA70A-9332-4FB8-9F78-46188B59832D}"/>
              </a:ext>
            </a:extLst>
          </p:cNvPr>
          <p:cNvSpPr/>
          <p:nvPr/>
        </p:nvSpPr>
        <p:spPr>
          <a:xfrm>
            <a:off x="2915829" y="2539912"/>
            <a:ext cx="1189256" cy="35270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400" b="1" dirty="0" err="1">
                <a:solidFill>
                  <a:prstClr val="black"/>
                </a:solidFill>
                <a:effectLst>
                  <a:glow>
                    <a:prstClr val="black"/>
                  </a:glow>
                </a:effectLst>
                <a:latin typeface="Calibri"/>
              </a:rPr>
              <a:t>SPBy</a:t>
            </a:r>
            <a:endParaRPr lang="id-ID" sz="1400" b="1" dirty="0">
              <a:solidFill>
                <a:prstClr val="black"/>
              </a:solidFill>
              <a:effectLst>
                <a:glow>
                  <a:prstClr val="black"/>
                </a:glow>
              </a:effectLst>
              <a:latin typeface="Calibri"/>
            </a:endParaRPr>
          </a:p>
        </p:txBody>
      </p:sp>
      <p:sp>
        <p:nvSpPr>
          <p:cNvPr id="98" name="Arrow: Up 97">
            <a:extLst>
              <a:ext uri="{FF2B5EF4-FFF2-40B4-BE49-F238E27FC236}">
                <a16:creationId xmlns="" xmlns:a16="http://schemas.microsoft.com/office/drawing/2014/main" id="{B2CB37DC-1F88-48F4-8DA8-57D0E20A2659}"/>
              </a:ext>
            </a:extLst>
          </p:cNvPr>
          <p:cNvSpPr/>
          <p:nvPr/>
        </p:nvSpPr>
        <p:spPr>
          <a:xfrm rot="10800000">
            <a:off x="1990364" y="2053299"/>
            <a:ext cx="543241" cy="310097"/>
          </a:xfrm>
          <a:prstGeom prst="upArrow">
            <a:avLst>
              <a:gd name="adj1" fmla="val 50000"/>
              <a:gd name="adj2" fmla="val 533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Calibri"/>
            </a:endParaRPr>
          </a:p>
        </p:txBody>
      </p:sp>
      <p:sp>
        <p:nvSpPr>
          <p:cNvPr id="99" name="Arrow: Up 98">
            <a:extLst>
              <a:ext uri="{FF2B5EF4-FFF2-40B4-BE49-F238E27FC236}">
                <a16:creationId xmlns="" xmlns:a16="http://schemas.microsoft.com/office/drawing/2014/main" id="{098C4DBD-484D-431E-803C-1C39621AC603}"/>
              </a:ext>
            </a:extLst>
          </p:cNvPr>
          <p:cNvSpPr/>
          <p:nvPr/>
        </p:nvSpPr>
        <p:spPr>
          <a:xfrm rot="10800000">
            <a:off x="1983758" y="2994760"/>
            <a:ext cx="543241" cy="310097"/>
          </a:xfrm>
          <a:prstGeom prst="upArrow">
            <a:avLst>
              <a:gd name="adj1" fmla="val 50000"/>
              <a:gd name="adj2" fmla="val 533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Calibri"/>
            </a:endParaRPr>
          </a:p>
        </p:txBody>
      </p:sp>
      <p:sp>
        <p:nvSpPr>
          <p:cNvPr id="100" name="Arrow: Up 99">
            <a:extLst>
              <a:ext uri="{FF2B5EF4-FFF2-40B4-BE49-F238E27FC236}">
                <a16:creationId xmlns="" xmlns:a16="http://schemas.microsoft.com/office/drawing/2014/main" id="{6462A54F-6FD2-43A7-82DC-1C14060EC37B}"/>
              </a:ext>
            </a:extLst>
          </p:cNvPr>
          <p:cNvSpPr/>
          <p:nvPr/>
        </p:nvSpPr>
        <p:spPr>
          <a:xfrm rot="10800000">
            <a:off x="1980082" y="3776819"/>
            <a:ext cx="543241" cy="972643"/>
          </a:xfrm>
          <a:prstGeom prst="upArrow">
            <a:avLst>
              <a:gd name="adj1" fmla="val 50000"/>
              <a:gd name="adj2" fmla="val 533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latin typeface="Calibri"/>
            </a:endParaRPr>
          </a:p>
        </p:txBody>
      </p:sp>
      <p:sp>
        <p:nvSpPr>
          <p:cNvPr id="101" name="Rectangle 100">
            <a:extLst>
              <a:ext uri="{FF2B5EF4-FFF2-40B4-BE49-F238E27FC236}">
                <a16:creationId xmlns="" xmlns:a16="http://schemas.microsoft.com/office/drawing/2014/main" id="{A6115577-2AE1-4BDD-899F-64E7E2E32939}"/>
              </a:ext>
            </a:extLst>
          </p:cNvPr>
          <p:cNvSpPr/>
          <p:nvPr/>
        </p:nvSpPr>
        <p:spPr>
          <a:xfrm>
            <a:off x="1487489" y="3776752"/>
            <a:ext cx="727699" cy="563148"/>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100" b="1" dirty="0">
                <a:solidFill>
                  <a:prstClr val="black"/>
                </a:solidFill>
                <a:effectLst>
                  <a:glow>
                    <a:prstClr val="black"/>
                  </a:glow>
                </a:effectLst>
                <a:latin typeface="Calibri"/>
              </a:rPr>
              <a:t>RINCIAN</a:t>
            </a:r>
          </a:p>
          <a:p>
            <a:pPr algn="ctr">
              <a:defRPr/>
            </a:pPr>
            <a:r>
              <a:rPr lang="en-AU" sz="1100" b="1" dirty="0">
                <a:solidFill>
                  <a:prstClr val="black"/>
                </a:solidFill>
                <a:effectLst>
                  <a:glow>
                    <a:prstClr val="black"/>
                  </a:glow>
                </a:effectLst>
                <a:latin typeface="Calibri"/>
              </a:rPr>
              <a:t>GIAT DIPA</a:t>
            </a:r>
            <a:endParaRPr lang="id-ID" sz="1100" b="1" dirty="0">
              <a:solidFill>
                <a:prstClr val="black"/>
              </a:solidFill>
              <a:effectLst>
                <a:glow>
                  <a:prstClr val="black"/>
                </a:glow>
              </a:effectLst>
              <a:latin typeface="Calibri"/>
            </a:endParaRPr>
          </a:p>
        </p:txBody>
      </p:sp>
      <p:sp>
        <p:nvSpPr>
          <p:cNvPr id="53" name="Rectangle 52">
            <a:extLst>
              <a:ext uri="{FF2B5EF4-FFF2-40B4-BE49-F238E27FC236}">
                <a16:creationId xmlns="" xmlns:a16="http://schemas.microsoft.com/office/drawing/2014/main" id="{955AA70A-9332-4FB8-9F78-46188B59832D}"/>
              </a:ext>
            </a:extLst>
          </p:cNvPr>
          <p:cNvSpPr/>
          <p:nvPr/>
        </p:nvSpPr>
        <p:spPr>
          <a:xfrm>
            <a:off x="5217775" y="1024725"/>
            <a:ext cx="1189256" cy="35270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d-ID" sz="1200" b="1" dirty="0">
                <a:solidFill>
                  <a:prstClr val="black"/>
                </a:solidFill>
                <a:effectLst>
                  <a:glow>
                    <a:prstClr val="black"/>
                  </a:glow>
                </a:effectLst>
                <a:latin typeface="Calibri"/>
              </a:rPr>
              <a:t>TAGIH</a:t>
            </a:r>
          </a:p>
        </p:txBody>
      </p:sp>
      <p:sp>
        <p:nvSpPr>
          <p:cNvPr id="54" name="Rectangle 53">
            <a:extLst>
              <a:ext uri="{FF2B5EF4-FFF2-40B4-BE49-F238E27FC236}">
                <a16:creationId xmlns="" xmlns:a16="http://schemas.microsoft.com/office/drawing/2014/main" id="{955AA70A-9332-4FB8-9F78-46188B59832D}"/>
              </a:ext>
            </a:extLst>
          </p:cNvPr>
          <p:cNvSpPr/>
          <p:nvPr/>
        </p:nvSpPr>
        <p:spPr>
          <a:xfrm>
            <a:off x="5146003" y="1539681"/>
            <a:ext cx="1189256" cy="35270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d-ID" sz="1200" b="1" dirty="0">
                <a:solidFill>
                  <a:prstClr val="black"/>
                </a:solidFill>
                <a:effectLst>
                  <a:glow>
                    <a:prstClr val="black"/>
                  </a:glow>
                </a:effectLst>
                <a:latin typeface="Calibri"/>
              </a:rPr>
              <a:t>TAGIH</a:t>
            </a:r>
          </a:p>
        </p:txBody>
      </p:sp>
      <p:sp>
        <p:nvSpPr>
          <p:cNvPr id="57" name="Rectangle 56">
            <a:extLst>
              <a:ext uri="{FF2B5EF4-FFF2-40B4-BE49-F238E27FC236}">
                <a16:creationId xmlns="" xmlns:a16="http://schemas.microsoft.com/office/drawing/2014/main" id="{955AA70A-9332-4FB8-9F78-46188B59832D}"/>
              </a:ext>
            </a:extLst>
          </p:cNvPr>
          <p:cNvSpPr/>
          <p:nvPr/>
        </p:nvSpPr>
        <p:spPr>
          <a:xfrm>
            <a:off x="5173935" y="1930038"/>
            <a:ext cx="1189256" cy="35270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d-ID" sz="1200" b="1" dirty="0">
                <a:solidFill>
                  <a:prstClr val="black"/>
                </a:solidFill>
                <a:effectLst>
                  <a:glow>
                    <a:prstClr val="black"/>
                  </a:glow>
                </a:effectLst>
                <a:latin typeface="Calibri"/>
              </a:rPr>
              <a:t>TAGIH</a:t>
            </a:r>
          </a:p>
        </p:txBody>
      </p:sp>
      <p:sp>
        <p:nvSpPr>
          <p:cNvPr id="59" name="Rectangle 58">
            <a:extLst>
              <a:ext uri="{FF2B5EF4-FFF2-40B4-BE49-F238E27FC236}">
                <a16:creationId xmlns="" xmlns:a16="http://schemas.microsoft.com/office/drawing/2014/main" id="{955AA70A-9332-4FB8-9F78-46188B59832D}"/>
              </a:ext>
            </a:extLst>
          </p:cNvPr>
          <p:cNvSpPr/>
          <p:nvPr/>
        </p:nvSpPr>
        <p:spPr>
          <a:xfrm>
            <a:off x="5037695" y="2311215"/>
            <a:ext cx="1189256" cy="352704"/>
          </a:xfrm>
          <a:prstGeom prst="rect">
            <a:avLst/>
          </a:prstGeom>
          <a:noFill/>
          <a:ln>
            <a:no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d-ID" sz="1200" b="1" dirty="0">
                <a:solidFill>
                  <a:prstClr val="black"/>
                </a:solidFill>
                <a:effectLst>
                  <a:glow>
                    <a:prstClr val="black"/>
                  </a:glow>
                </a:effectLst>
                <a:latin typeface="Calibri"/>
              </a:rPr>
              <a:t>BAYAR/SALUR</a:t>
            </a:r>
          </a:p>
        </p:txBody>
      </p:sp>
      <p:sp>
        <p:nvSpPr>
          <p:cNvPr id="60" name="TextBox 59"/>
          <p:cNvSpPr txBox="1"/>
          <p:nvPr/>
        </p:nvSpPr>
        <p:spPr>
          <a:xfrm>
            <a:off x="2958614" y="428082"/>
            <a:ext cx="486558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sz="1400" dirty="0">
                <a:solidFill>
                  <a:prstClr val="black"/>
                </a:solidFill>
                <a:latin typeface="Calibri"/>
              </a:rPr>
              <a:t>PMK 143 TH 2018 TTG MEKANISME PELAKSANAAN ANGGARAN BELANJA NEGARA DI LINGKUNGAN KEMHAN &amp; TNI</a:t>
            </a:r>
          </a:p>
        </p:txBody>
      </p:sp>
      <p:sp>
        <p:nvSpPr>
          <p:cNvPr id="61" name="Slide Number Placeholder 3"/>
          <p:cNvSpPr>
            <a:spLocks noGrp="1"/>
          </p:cNvSpPr>
          <p:nvPr>
            <p:ph type="sldNum" sz="quarter" idx="12"/>
          </p:nvPr>
        </p:nvSpPr>
        <p:spPr>
          <a:xfrm>
            <a:off x="10321017" y="6597352"/>
            <a:ext cx="360040"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solidFill>
                  <a:prstClr val="black">
                    <a:tint val="75000"/>
                  </a:prstClr>
                </a:solidFill>
                <a:latin typeface="Calibri"/>
              </a:rPr>
              <a:t>17</a:t>
            </a:r>
            <a:endParaRPr lang="id-ID" sz="1100" dirty="0">
              <a:solidFill>
                <a:prstClr val="black">
                  <a:tint val="75000"/>
                </a:prstClr>
              </a:solidFill>
              <a:latin typeface="Calibri"/>
            </a:endParaRPr>
          </a:p>
        </p:txBody>
      </p:sp>
      <p:sp>
        <p:nvSpPr>
          <p:cNvPr id="62" name="TextBox 61"/>
          <p:cNvSpPr txBox="1"/>
          <p:nvPr/>
        </p:nvSpPr>
        <p:spPr>
          <a:xfrm>
            <a:off x="1559496" y="6597352"/>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150514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5400000">
            <a:off x="9599999" y="2493423"/>
            <a:ext cx="1249634" cy="877396"/>
          </a:xfrm>
          <a:prstGeom prst="triangle">
            <a:avLst/>
          </a:prstGeom>
          <a:solidFill>
            <a:srgbClr val="FFF8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solidFill>
                <a:prstClr val="white"/>
              </a:solidFill>
              <a:latin typeface="Calibri"/>
            </a:endParaRPr>
          </a:p>
        </p:txBody>
      </p:sp>
      <p:grpSp>
        <p:nvGrpSpPr>
          <p:cNvPr id="5" name="Group 4"/>
          <p:cNvGrpSpPr/>
          <p:nvPr/>
        </p:nvGrpSpPr>
        <p:grpSpPr>
          <a:xfrm>
            <a:off x="1600389" y="896258"/>
            <a:ext cx="8804763" cy="4829073"/>
            <a:chOff x="101853" y="1064229"/>
            <a:chExt cx="11739683" cy="4829072"/>
          </a:xfrm>
        </p:grpSpPr>
        <p:sp>
          <p:nvSpPr>
            <p:cNvPr id="7" name="Rectangle 6"/>
            <p:cNvSpPr/>
            <p:nvPr/>
          </p:nvSpPr>
          <p:spPr>
            <a:xfrm>
              <a:off x="254132" y="2463068"/>
              <a:ext cx="10823426" cy="1225743"/>
            </a:xfrm>
            <a:prstGeom prst="rect">
              <a:avLst/>
            </a:prstGeom>
            <a:solidFill>
              <a:srgbClr val="FFF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solidFill>
                  <a:prstClr val="black"/>
                </a:solidFill>
                <a:latin typeface="Calibri"/>
              </a:endParaRPr>
            </a:p>
          </p:txBody>
        </p:sp>
        <p:cxnSp>
          <p:nvCxnSpPr>
            <p:cNvPr id="8" name="Straight Connector 7"/>
            <p:cNvCxnSpPr/>
            <p:nvPr/>
          </p:nvCxnSpPr>
          <p:spPr>
            <a:xfrm>
              <a:off x="5994158" y="2961013"/>
              <a:ext cx="0" cy="3114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54623" y="1944748"/>
              <a:ext cx="17562" cy="3948553"/>
            </a:xfrm>
            <a:prstGeom prst="line">
              <a:avLst/>
            </a:prstGeom>
            <a:ln w="38100">
              <a:head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425908" y="2523871"/>
              <a:ext cx="1102468" cy="898265"/>
            </a:xfrm>
            <a:prstGeom prst="ellipse">
              <a:avLst/>
            </a:prstGeom>
            <a:solidFill>
              <a:schemeClr val="bg1"/>
            </a:solidFill>
            <a:ln w="139700">
              <a:solidFill>
                <a:srgbClr val="00206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prstClr val="black"/>
                  </a:solidFill>
                  <a:latin typeface="Calibri"/>
                </a:rPr>
                <a:t>31/12</a:t>
              </a:r>
              <a:endParaRPr lang="en-US" b="1" dirty="0">
                <a:solidFill>
                  <a:prstClr val="black"/>
                </a:solidFill>
                <a:latin typeface="Calibri"/>
              </a:endParaRPr>
            </a:p>
          </p:txBody>
        </p:sp>
        <p:sp>
          <p:nvSpPr>
            <p:cNvPr id="11" name="TextBox 10"/>
            <p:cNvSpPr txBox="1"/>
            <p:nvPr/>
          </p:nvSpPr>
          <p:spPr>
            <a:xfrm>
              <a:off x="1204404" y="3157916"/>
              <a:ext cx="1745081" cy="646331"/>
            </a:xfrm>
            <a:prstGeom prst="rect">
              <a:avLst/>
            </a:prstGeom>
            <a:noFill/>
          </p:spPr>
          <p:txBody>
            <a:bodyPr wrap="square" rtlCol="0">
              <a:spAutoFit/>
            </a:bodyPr>
            <a:lstStyle/>
            <a:p>
              <a:r>
                <a:rPr lang="id-ID" sz="1200" dirty="0">
                  <a:solidFill>
                    <a:prstClr val="black"/>
                  </a:solidFill>
                  <a:latin typeface="Calibri"/>
                </a:rPr>
                <a:t>Hari Kerja </a:t>
              </a:r>
            </a:p>
            <a:p>
              <a:r>
                <a:rPr lang="id-ID" sz="1200" dirty="0">
                  <a:solidFill>
                    <a:prstClr val="black"/>
                  </a:solidFill>
                  <a:latin typeface="Calibri"/>
                </a:rPr>
                <a:t>sebelum akhir tahun</a:t>
              </a:r>
            </a:p>
          </p:txBody>
        </p:sp>
        <p:grpSp>
          <p:nvGrpSpPr>
            <p:cNvPr id="12" name="Group 11"/>
            <p:cNvGrpSpPr/>
            <p:nvPr/>
          </p:nvGrpSpPr>
          <p:grpSpPr>
            <a:xfrm rot="10800000">
              <a:off x="860196" y="2042651"/>
              <a:ext cx="215867" cy="973151"/>
              <a:chOff x="2620860" y="2724478"/>
              <a:chExt cx="431734" cy="1813285"/>
            </a:xfrm>
            <a:solidFill>
              <a:schemeClr val="bg2">
                <a:lumMod val="40000"/>
                <a:lumOff val="60000"/>
              </a:schemeClr>
            </a:solidFill>
          </p:grpSpPr>
          <p:sp>
            <p:nvSpPr>
              <p:cNvPr id="36" name="Oval 35"/>
              <p:cNvSpPr/>
              <p:nvPr/>
            </p:nvSpPr>
            <p:spPr>
              <a:xfrm>
                <a:off x="2750380" y="2724478"/>
                <a:ext cx="172694" cy="172694"/>
              </a:xfrm>
              <a:prstGeom prst="ellipse">
                <a:avLst/>
              </a:prstGeom>
              <a:grp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37" name="Straight Connector 36"/>
              <p:cNvCxnSpPr/>
              <p:nvPr/>
            </p:nvCxnSpPr>
            <p:spPr>
              <a:xfrm flipV="1">
                <a:off x="2836727" y="2897172"/>
                <a:ext cx="0" cy="1252030"/>
              </a:xfrm>
              <a:prstGeom prst="line">
                <a:avLst/>
              </a:prstGeom>
              <a:grpFill/>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620860" y="4106029"/>
                <a:ext cx="431734" cy="431734"/>
              </a:xfrm>
              <a:prstGeom prst="ellipse">
                <a:avLst/>
              </a:prstGeom>
              <a:grp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3" name="TextBox 12"/>
            <p:cNvSpPr txBox="1"/>
            <p:nvPr/>
          </p:nvSpPr>
          <p:spPr>
            <a:xfrm>
              <a:off x="101853" y="1181802"/>
              <a:ext cx="2633772" cy="830997"/>
            </a:xfrm>
            <a:prstGeom prst="rect">
              <a:avLst/>
            </a:prstGeom>
            <a:noFill/>
          </p:spPr>
          <p:txBody>
            <a:bodyPr wrap="square" rtlCol="0">
              <a:spAutoFit/>
            </a:bodyPr>
            <a:lstStyle/>
            <a:p>
              <a:r>
                <a:rPr lang="id-ID" sz="1200" dirty="0">
                  <a:solidFill>
                    <a:prstClr val="black"/>
                  </a:solidFill>
                  <a:latin typeface="Calibri"/>
                </a:rPr>
                <a:t>Kemenhan mengusulkan pembukaan rekening Dana Cadangan Alutsista kepada Menkeu cq Dirjen Pbn</a:t>
              </a:r>
            </a:p>
          </p:txBody>
        </p:sp>
        <p:sp>
          <p:nvSpPr>
            <p:cNvPr id="14" name="Rounded Rectangle 13"/>
            <p:cNvSpPr/>
            <p:nvPr/>
          </p:nvSpPr>
          <p:spPr>
            <a:xfrm>
              <a:off x="746820" y="3059176"/>
              <a:ext cx="1849233" cy="745071"/>
            </a:xfrm>
            <a:prstGeom prst="round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cxnSp>
          <p:nvCxnSpPr>
            <p:cNvPr id="15" name="Straight Connector 14"/>
            <p:cNvCxnSpPr/>
            <p:nvPr/>
          </p:nvCxnSpPr>
          <p:spPr>
            <a:xfrm>
              <a:off x="968130" y="2958586"/>
              <a:ext cx="2405163" cy="10875"/>
            </a:xfrm>
            <a:prstGeom prst="line">
              <a:avLst/>
            </a:prstGeom>
            <a:ln w="28575">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4274" y="3095038"/>
              <a:ext cx="660865" cy="461665"/>
            </a:xfrm>
            <a:prstGeom prst="rect">
              <a:avLst/>
            </a:prstGeom>
            <a:noFill/>
          </p:spPr>
          <p:txBody>
            <a:bodyPr wrap="none" rtlCol="0">
              <a:spAutoFit/>
            </a:bodyPr>
            <a:lstStyle/>
            <a:p>
              <a:r>
                <a:rPr lang="id-ID" sz="2400" b="1" dirty="0">
                  <a:solidFill>
                    <a:prstClr val="black"/>
                  </a:solidFill>
                  <a:latin typeface="Calibri"/>
                </a:rPr>
                <a:t>20</a:t>
              </a:r>
            </a:p>
          </p:txBody>
        </p:sp>
        <p:cxnSp>
          <p:nvCxnSpPr>
            <p:cNvPr id="19" name="Straight Connector 18"/>
            <p:cNvCxnSpPr/>
            <p:nvPr/>
          </p:nvCxnSpPr>
          <p:spPr>
            <a:xfrm>
              <a:off x="4650416" y="2969753"/>
              <a:ext cx="1695408" cy="10875"/>
            </a:xfrm>
            <a:prstGeom prst="line">
              <a:avLst/>
            </a:prstGeom>
            <a:ln w="28575">
              <a:solidFill>
                <a:schemeClr val="accent5">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5098" y="3009377"/>
              <a:ext cx="1410646" cy="0"/>
            </a:xfrm>
            <a:prstGeom prst="line">
              <a:avLst/>
            </a:prstGeom>
            <a:ln w="28575">
              <a:solidFill>
                <a:schemeClr val="accent5">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2029" y="1792780"/>
              <a:ext cx="1963444" cy="677108"/>
            </a:xfrm>
            <a:prstGeom prst="rect">
              <a:avLst/>
            </a:prstGeom>
            <a:noFill/>
          </p:spPr>
          <p:txBody>
            <a:bodyPr wrap="none" rtlCol="0">
              <a:spAutoFit/>
            </a:bodyPr>
            <a:lstStyle/>
            <a:p>
              <a:pPr algn="ctr"/>
              <a:r>
                <a:rPr lang="id-ID" dirty="0">
                  <a:solidFill>
                    <a:prstClr val="black"/>
                  </a:solidFill>
                  <a:latin typeface="Calibri"/>
                </a:rPr>
                <a:t>Perpanjangan</a:t>
              </a:r>
            </a:p>
            <a:p>
              <a:pPr algn="ctr"/>
              <a:r>
                <a:rPr lang="id-ID" sz="2000" b="1" dirty="0">
                  <a:solidFill>
                    <a:prstClr val="black"/>
                  </a:solidFill>
                  <a:latin typeface="Calibri"/>
                </a:rPr>
                <a:t>Tahap I</a:t>
              </a:r>
            </a:p>
          </p:txBody>
        </p:sp>
        <p:sp>
          <p:nvSpPr>
            <p:cNvPr id="22" name="TextBox 21"/>
            <p:cNvSpPr txBox="1"/>
            <p:nvPr/>
          </p:nvSpPr>
          <p:spPr>
            <a:xfrm>
              <a:off x="7523191" y="1776480"/>
              <a:ext cx="1963444" cy="677108"/>
            </a:xfrm>
            <a:prstGeom prst="rect">
              <a:avLst/>
            </a:prstGeom>
            <a:noFill/>
          </p:spPr>
          <p:txBody>
            <a:bodyPr wrap="none" rtlCol="0">
              <a:spAutoFit/>
            </a:bodyPr>
            <a:lstStyle/>
            <a:p>
              <a:pPr algn="ctr"/>
              <a:r>
                <a:rPr lang="id-ID" dirty="0">
                  <a:solidFill>
                    <a:prstClr val="black"/>
                  </a:solidFill>
                  <a:latin typeface="Calibri"/>
                </a:rPr>
                <a:t>Perpanjangan</a:t>
              </a:r>
            </a:p>
            <a:p>
              <a:pPr algn="ctr"/>
              <a:r>
                <a:rPr lang="id-ID" sz="2000" b="1" dirty="0">
                  <a:solidFill>
                    <a:prstClr val="black"/>
                  </a:solidFill>
                  <a:latin typeface="Calibri"/>
                </a:rPr>
                <a:t>Tahap II</a:t>
              </a:r>
            </a:p>
          </p:txBody>
        </p:sp>
        <p:sp>
          <p:nvSpPr>
            <p:cNvPr id="23" name="Right Arrow 22"/>
            <p:cNvSpPr/>
            <p:nvPr/>
          </p:nvSpPr>
          <p:spPr>
            <a:xfrm rot="16200000">
              <a:off x="5189338" y="2313165"/>
              <a:ext cx="430344" cy="592582"/>
            </a:xfrm>
            <a:prstGeom prst="rightArrow">
              <a:avLst/>
            </a:prstGeom>
            <a:solidFill>
              <a:srgbClr val="FFC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ounded Rectangle 23"/>
            <p:cNvSpPr/>
            <p:nvPr/>
          </p:nvSpPr>
          <p:spPr>
            <a:xfrm>
              <a:off x="2596053" y="1064229"/>
              <a:ext cx="2512167" cy="712251"/>
            </a:xfrm>
            <a:prstGeom prst="roundRect">
              <a:avLst/>
            </a:prstGeom>
            <a:solidFill>
              <a:schemeClr val="accent3">
                <a:lumMod val="75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prstClr val="white"/>
                  </a:solidFill>
                  <a:latin typeface="Calibri"/>
                </a:rPr>
                <a:t>Memindahkan sisa dana kontrak ke  Rekening Dana Cadangan Alutsista</a:t>
              </a:r>
            </a:p>
          </p:txBody>
        </p:sp>
        <p:sp>
          <p:nvSpPr>
            <p:cNvPr id="25" name="Oval 24"/>
            <p:cNvSpPr/>
            <p:nvPr/>
          </p:nvSpPr>
          <p:spPr>
            <a:xfrm>
              <a:off x="5948662" y="2940553"/>
              <a:ext cx="107166" cy="1033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sp>
          <p:nvSpPr>
            <p:cNvPr id="26" name="Oval 25"/>
            <p:cNvSpPr/>
            <p:nvPr/>
          </p:nvSpPr>
          <p:spPr>
            <a:xfrm>
              <a:off x="6438575" y="2509453"/>
              <a:ext cx="1064757" cy="898265"/>
            </a:xfrm>
            <a:prstGeom prst="ellipse">
              <a:avLst/>
            </a:prstGeom>
            <a:solidFill>
              <a:schemeClr val="bg1"/>
            </a:solidFill>
            <a:ln w="139700">
              <a:solidFill>
                <a:srgbClr val="C0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prstClr val="black"/>
                  </a:solidFill>
                  <a:latin typeface="Calibri"/>
                </a:rPr>
                <a:t>30/06</a:t>
              </a:r>
              <a:endParaRPr lang="en-US" b="1" dirty="0">
                <a:solidFill>
                  <a:prstClr val="black"/>
                </a:solidFill>
                <a:latin typeface="Calibri"/>
              </a:endParaRPr>
            </a:p>
          </p:txBody>
        </p:sp>
        <p:sp>
          <p:nvSpPr>
            <p:cNvPr id="27" name="Rounded Rectangle 26"/>
            <p:cNvSpPr/>
            <p:nvPr/>
          </p:nvSpPr>
          <p:spPr>
            <a:xfrm>
              <a:off x="4539448" y="3094280"/>
              <a:ext cx="1885060" cy="709967"/>
            </a:xfrm>
            <a:prstGeom prst="round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sp>
          <p:nvSpPr>
            <p:cNvPr id="28" name="TextBox 27"/>
            <p:cNvSpPr txBox="1"/>
            <p:nvPr/>
          </p:nvSpPr>
          <p:spPr>
            <a:xfrm>
              <a:off x="4504798" y="3102702"/>
              <a:ext cx="243521" cy="461665"/>
            </a:xfrm>
            <a:prstGeom prst="rect">
              <a:avLst/>
            </a:prstGeom>
            <a:noFill/>
          </p:spPr>
          <p:txBody>
            <a:bodyPr wrap="square" rtlCol="0">
              <a:spAutoFit/>
            </a:bodyPr>
            <a:lstStyle/>
            <a:p>
              <a:r>
                <a:rPr lang="id-ID" sz="2400" b="1" dirty="0">
                  <a:solidFill>
                    <a:prstClr val="black"/>
                  </a:solidFill>
                  <a:latin typeface="Calibri"/>
                </a:rPr>
                <a:t>5</a:t>
              </a:r>
            </a:p>
          </p:txBody>
        </p:sp>
        <p:sp>
          <p:nvSpPr>
            <p:cNvPr id="29" name="TextBox 28"/>
            <p:cNvSpPr txBox="1"/>
            <p:nvPr/>
          </p:nvSpPr>
          <p:spPr>
            <a:xfrm>
              <a:off x="4718429" y="3065282"/>
              <a:ext cx="1953635" cy="600164"/>
            </a:xfrm>
            <a:prstGeom prst="rect">
              <a:avLst/>
            </a:prstGeom>
            <a:noFill/>
          </p:spPr>
          <p:txBody>
            <a:bodyPr wrap="square" rtlCol="0">
              <a:spAutoFit/>
            </a:bodyPr>
            <a:lstStyle/>
            <a:p>
              <a:r>
                <a:rPr lang="id-ID" sz="1100" dirty="0">
                  <a:solidFill>
                    <a:prstClr val="black"/>
                  </a:solidFill>
                  <a:latin typeface="Calibri"/>
                </a:rPr>
                <a:t>Hari Kerja sebelumnya</a:t>
              </a:r>
            </a:p>
            <a:p>
              <a:r>
                <a:rPr lang="id-ID" sz="1100" dirty="0">
                  <a:solidFill>
                    <a:prstClr val="black"/>
                  </a:solidFill>
                  <a:latin typeface="Calibri"/>
                </a:rPr>
                <a:t>Minta perpanjangan ke-2</a:t>
              </a:r>
            </a:p>
          </p:txBody>
        </p:sp>
        <p:sp>
          <p:nvSpPr>
            <p:cNvPr id="30" name="TextBox 29"/>
            <p:cNvSpPr txBox="1"/>
            <p:nvPr/>
          </p:nvSpPr>
          <p:spPr>
            <a:xfrm>
              <a:off x="6723974" y="1626991"/>
              <a:ext cx="592469" cy="707886"/>
            </a:xfrm>
            <a:prstGeom prst="rect">
              <a:avLst/>
            </a:prstGeom>
            <a:noFill/>
          </p:spPr>
          <p:txBody>
            <a:bodyPr wrap="none" rtlCol="0">
              <a:spAutoFit/>
            </a:bodyPr>
            <a:lstStyle/>
            <a:p>
              <a:r>
                <a:rPr lang="id-ID" sz="4000" b="1" dirty="0">
                  <a:solidFill>
                    <a:prstClr val="black"/>
                  </a:solidFill>
                  <a:latin typeface="Calibri"/>
                </a:rPr>
                <a:t>6</a:t>
              </a:r>
            </a:p>
          </p:txBody>
        </p:sp>
        <p:sp>
          <p:nvSpPr>
            <p:cNvPr id="31" name="Right Arrow 30"/>
            <p:cNvSpPr/>
            <p:nvPr/>
          </p:nvSpPr>
          <p:spPr>
            <a:xfrm rot="16200000">
              <a:off x="8197788" y="2358887"/>
              <a:ext cx="430344" cy="592582"/>
            </a:xfrm>
            <a:prstGeom prst="rightArrow">
              <a:avLst/>
            </a:prstGeom>
            <a:solidFill>
              <a:srgbClr val="FFC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2" name="TextBox 31"/>
            <p:cNvSpPr txBox="1"/>
            <p:nvPr/>
          </p:nvSpPr>
          <p:spPr>
            <a:xfrm>
              <a:off x="10678679" y="1339579"/>
              <a:ext cx="1162857" cy="1015663"/>
            </a:xfrm>
            <a:prstGeom prst="rect">
              <a:avLst/>
            </a:prstGeom>
            <a:noFill/>
          </p:spPr>
          <p:txBody>
            <a:bodyPr wrap="square" rtlCol="0">
              <a:spAutoFit/>
            </a:bodyPr>
            <a:lstStyle/>
            <a:p>
              <a:pPr algn="ctr"/>
              <a:r>
                <a:rPr lang="id-ID" sz="1200" dirty="0">
                  <a:solidFill>
                    <a:prstClr val="black"/>
                  </a:solidFill>
                  <a:latin typeface="Calibri"/>
                </a:rPr>
                <a:t>Sisa dana/tidak selesai</a:t>
              </a:r>
            </a:p>
            <a:p>
              <a:pPr algn="ctr"/>
              <a:r>
                <a:rPr lang="id-ID" sz="1200" dirty="0">
                  <a:solidFill>
                    <a:prstClr val="black"/>
                  </a:solidFill>
                  <a:latin typeface="Calibri"/>
                </a:rPr>
                <a:t>Disetor ke kas negara</a:t>
              </a:r>
            </a:p>
          </p:txBody>
        </p:sp>
        <p:sp>
          <p:nvSpPr>
            <p:cNvPr id="33" name="Oval 32"/>
            <p:cNvSpPr/>
            <p:nvPr/>
          </p:nvSpPr>
          <p:spPr>
            <a:xfrm>
              <a:off x="9187220" y="2554855"/>
              <a:ext cx="1105906" cy="898265"/>
            </a:xfrm>
            <a:prstGeom prst="ellipse">
              <a:avLst/>
            </a:prstGeom>
            <a:solidFill>
              <a:schemeClr val="bg1"/>
            </a:solidFill>
            <a:ln w="139700">
              <a:solidFill>
                <a:srgbClr val="7030A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prstClr val="black"/>
                  </a:solidFill>
                  <a:latin typeface="Calibri"/>
                </a:rPr>
                <a:t>30/11</a:t>
              </a:r>
              <a:endParaRPr lang="en-US" b="1" dirty="0">
                <a:solidFill>
                  <a:prstClr val="black"/>
                </a:solidFill>
                <a:latin typeface="Calibri"/>
              </a:endParaRPr>
            </a:p>
          </p:txBody>
        </p:sp>
        <p:sp>
          <p:nvSpPr>
            <p:cNvPr id="35" name="Oval 34"/>
            <p:cNvSpPr/>
            <p:nvPr/>
          </p:nvSpPr>
          <p:spPr>
            <a:xfrm>
              <a:off x="11087781" y="2797455"/>
              <a:ext cx="312255" cy="3192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grpSp>
      <p:sp>
        <p:nvSpPr>
          <p:cNvPr id="39" name="Rectangle 38"/>
          <p:cNvSpPr/>
          <p:nvPr/>
        </p:nvSpPr>
        <p:spPr>
          <a:xfrm>
            <a:off x="1524000" y="10"/>
            <a:ext cx="9144000" cy="667079"/>
          </a:xfrm>
          <a:prstGeom prst="rect">
            <a:avLst/>
          </a:prstGeom>
          <a:solidFill>
            <a:srgbClr val="EFE79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id-ID">
              <a:solidFill>
                <a:prstClr val="white"/>
              </a:solidFill>
              <a:latin typeface="Calibri"/>
            </a:endParaRPr>
          </a:p>
        </p:txBody>
      </p:sp>
      <p:sp>
        <p:nvSpPr>
          <p:cNvPr id="41" name="Title 3"/>
          <p:cNvSpPr txBox="1">
            <a:spLocks/>
          </p:cNvSpPr>
          <p:nvPr/>
        </p:nvSpPr>
        <p:spPr>
          <a:xfrm>
            <a:off x="1538709" y="-25148"/>
            <a:ext cx="9124803" cy="692227"/>
          </a:xfrm>
          <a:prstGeom prst="rect">
            <a:avLst/>
          </a:prstGeom>
        </p:spPr>
        <p:txBody>
          <a:bodyPr vert="horz" lIns="91434" tIns="45718" rIns="91434" bIns="45718"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id-ID" sz="1800" b="1" dirty="0">
                <a:solidFill>
                  <a:srgbClr val="002060"/>
                </a:solidFill>
                <a:latin typeface="Calibri"/>
              </a:rPr>
              <a:t>SISA PEKERJAAN YANG TIDAK TERSELESAIKAN SAMPAI DENGAN AKHIR TAHUN ANGGARAN</a:t>
            </a:r>
            <a:endParaRPr lang="id-ID" sz="1800" dirty="0">
              <a:solidFill>
                <a:srgbClr val="002060"/>
              </a:solidFill>
              <a:latin typeface="Calibri"/>
            </a:endParaRPr>
          </a:p>
        </p:txBody>
      </p:sp>
      <p:sp>
        <p:nvSpPr>
          <p:cNvPr id="42" name="TextBox 41"/>
          <p:cNvSpPr txBox="1"/>
          <p:nvPr/>
        </p:nvSpPr>
        <p:spPr>
          <a:xfrm>
            <a:off x="6504655" y="1912417"/>
            <a:ext cx="724866" cy="369328"/>
          </a:xfrm>
          <a:prstGeom prst="rect">
            <a:avLst/>
          </a:prstGeom>
          <a:noFill/>
        </p:spPr>
        <p:txBody>
          <a:bodyPr wrap="none" lIns="91434" tIns="45718" rIns="91434" bIns="45718" rtlCol="0">
            <a:spAutoFit/>
          </a:bodyPr>
          <a:lstStyle/>
          <a:p>
            <a:r>
              <a:rPr lang="id-ID" b="1" dirty="0">
                <a:solidFill>
                  <a:prstClr val="black"/>
                </a:solidFill>
                <a:latin typeface="Calibri"/>
              </a:rPr>
              <a:t>bulan</a:t>
            </a:r>
          </a:p>
        </p:txBody>
      </p:sp>
      <p:sp>
        <p:nvSpPr>
          <p:cNvPr id="43" name="TextBox 42"/>
          <p:cNvSpPr txBox="1"/>
          <p:nvPr/>
        </p:nvSpPr>
        <p:spPr>
          <a:xfrm>
            <a:off x="8571609" y="1910377"/>
            <a:ext cx="724866" cy="369328"/>
          </a:xfrm>
          <a:prstGeom prst="rect">
            <a:avLst/>
          </a:prstGeom>
          <a:noFill/>
        </p:spPr>
        <p:txBody>
          <a:bodyPr wrap="none" lIns="91434" tIns="45718" rIns="91434" bIns="45718" rtlCol="0">
            <a:spAutoFit/>
          </a:bodyPr>
          <a:lstStyle/>
          <a:p>
            <a:r>
              <a:rPr lang="id-ID" b="1" dirty="0">
                <a:solidFill>
                  <a:prstClr val="black"/>
                </a:solidFill>
                <a:latin typeface="Calibri"/>
              </a:rPr>
              <a:t>bulan</a:t>
            </a:r>
          </a:p>
        </p:txBody>
      </p:sp>
      <p:sp>
        <p:nvSpPr>
          <p:cNvPr id="44" name="TextBox 43"/>
          <p:cNvSpPr txBox="1"/>
          <p:nvPr/>
        </p:nvSpPr>
        <p:spPr>
          <a:xfrm>
            <a:off x="8651239" y="1430587"/>
            <a:ext cx="444340" cy="707882"/>
          </a:xfrm>
          <a:prstGeom prst="rect">
            <a:avLst/>
          </a:prstGeom>
          <a:noFill/>
        </p:spPr>
        <p:txBody>
          <a:bodyPr wrap="none" lIns="91434" tIns="45718" rIns="91434" bIns="45718" rtlCol="0">
            <a:spAutoFit/>
          </a:bodyPr>
          <a:lstStyle/>
          <a:p>
            <a:r>
              <a:rPr lang="id-ID" sz="4000" b="1" dirty="0">
                <a:solidFill>
                  <a:prstClr val="black"/>
                </a:solidFill>
                <a:latin typeface="Calibri"/>
              </a:rPr>
              <a:t>5</a:t>
            </a:r>
          </a:p>
        </p:txBody>
      </p:sp>
      <p:cxnSp>
        <p:nvCxnSpPr>
          <p:cNvPr id="45" name="Straight Connector 44"/>
          <p:cNvCxnSpPr>
            <a:endCxn id="7" idx="3"/>
          </p:cNvCxnSpPr>
          <p:nvPr/>
        </p:nvCxnSpPr>
        <p:spPr>
          <a:xfrm flipV="1">
            <a:off x="9362869" y="2907976"/>
            <a:ext cx="469299" cy="2427"/>
          </a:xfrm>
          <a:prstGeom prst="line">
            <a:avLst/>
          </a:prstGeom>
          <a:ln w="28575">
            <a:solidFill>
              <a:schemeClr val="accent5">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11073" y="3578460"/>
            <a:ext cx="3672853" cy="523216"/>
          </a:xfrm>
          <a:prstGeom prst="rect">
            <a:avLst/>
          </a:prstGeom>
          <a:noFill/>
        </p:spPr>
        <p:txBody>
          <a:bodyPr wrap="none" lIns="91434" tIns="45718" rIns="91434" bIns="45718" rtlCol="0">
            <a:spAutoFit/>
          </a:bodyPr>
          <a:lstStyle/>
          <a:p>
            <a:r>
              <a:rPr lang="id-ID" sz="1400" b="1" dirty="0">
                <a:solidFill>
                  <a:prstClr val="black"/>
                </a:solidFill>
                <a:latin typeface="Calibri"/>
              </a:rPr>
              <a:t>Syarat/Ketentuan </a:t>
            </a:r>
          </a:p>
          <a:p>
            <a:r>
              <a:rPr lang="id-ID" sz="1400" b="1" dirty="0">
                <a:solidFill>
                  <a:prstClr val="black"/>
                </a:solidFill>
                <a:latin typeface="Calibri"/>
              </a:rPr>
              <a:t>pemberian perpanjangan waktu penyelesaian :</a:t>
            </a:r>
          </a:p>
        </p:txBody>
      </p:sp>
      <p:sp>
        <p:nvSpPr>
          <p:cNvPr id="47" name="Rectangle 46"/>
          <p:cNvSpPr/>
          <p:nvPr/>
        </p:nvSpPr>
        <p:spPr>
          <a:xfrm>
            <a:off x="4337905" y="3972368"/>
            <a:ext cx="5024967" cy="1776380"/>
          </a:xfrm>
          <a:prstGeom prst="rect">
            <a:avLst/>
          </a:prstGeom>
        </p:spPr>
        <p:txBody>
          <a:bodyPr wrap="square" lIns="91434" tIns="45718" rIns="91434" bIns="45718">
            <a:spAutoFit/>
          </a:bodyPr>
          <a:lstStyle/>
          <a:p>
            <a:pPr marL="634952" lvl="1" indent="-292079" algn="just">
              <a:lnSpc>
                <a:spcPct val="114000"/>
              </a:lnSpc>
              <a:buFont typeface="+mj-lt"/>
              <a:buAutoNum type="alphaLcPeriod"/>
            </a:pPr>
            <a:r>
              <a:rPr lang="en-US" sz="1200" dirty="0">
                <a:solidFill>
                  <a:prstClr val="black"/>
                </a:solidFill>
                <a:latin typeface="Calibri"/>
              </a:rPr>
              <a:t>K</a:t>
            </a:r>
            <a:r>
              <a:rPr lang="id-ID" sz="1200" dirty="0">
                <a:solidFill>
                  <a:prstClr val="black"/>
                </a:solidFill>
                <a:latin typeface="Calibri"/>
              </a:rPr>
              <a:t>riteria Alutsista sebagaimana diatur dalam peraturan pengadaan alat utama sistem senjata di Kemenhan dan TNI;</a:t>
            </a:r>
            <a:r>
              <a:rPr lang="en-US" sz="1200" dirty="0">
                <a:solidFill>
                  <a:prstClr val="black"/>
                </a:solidFill>
                <a:latin typeface="Calibri"/>
              </a:rPr>
              <a:t> </a:t>
            </a:r>
          </a:p>
          <a:p>
            <a:pPr marL="634952" lvl="1" indent="-292079" algn="just">
              <a:lnSpc>
                <a:spcPct val="114000"/>
              </a:lnSpc>
              <a:buFont typeface="+mj-lt"/>
              <a:buAutoNum type="alphaLcPeriod"/>
            </a:pPr>
            <a:r>
              <a:rPr lang="en-US" sz="1200" dirty="0">
                <a:solidFill>
                  <a:prstClr val="black"/>
                </a:solidFill>
                <a:latin typeface="Calibri"/>
              </a:rPr>
              <a:t>K</a:t>
            </a:r>
            <a:r>
              <a:rPr lang="id-ID" sz="1200" dirty="0">
                <a:solidFill>
                  <a:prstClr val="black"/>
                </a:solidFill>
                <a:latin typeface="Calibri"/>
              </a:rPr>
              <a:t>ontrak/perjanjiannya telah ditandatangani dan berlaku efektif;</a:t>
            </a:r>
            <a:r>
              <a:rPr lang="en-US" sz="1200" dirty="0">
                <a:solidFill>
                  <a:prstClr val="black"/>
                </a:solidFill>
                <a:latin typeface="Calibri"/>
              </a:rPr>
              <a:t> </a:t>
            </a:r>
          </a:p>
          <a:p>
            <a:pPr marL="634952" lvl="1" indent="-292079" algn="just">
              <a:lnSpc>
                <a:spcPct val="114000"/>
              </a:lnSpc>
              <a:buFont typeface="+mj-lt"/>
              <a:buAutoNum type="alphaLcPeriod"/>
            </a:pPr>
            <a:r>
              <a:rPr lang="id-ID" sz="1200" dirty="0">
                <a:solidFill>
                  <a:prstClr val="black"/>
                </a:solidFill>
                <a:latin typeface="Calibri"/>
              </a:rPr>
              <a:t>Pengadaan Alutsista yang sebagian atau seluruhnya diproduksi oleh penyedia barang  luar negeri</a:t>
            </a:r>
          </a:p>
          <a:p>
            <a:pPr marL="634952" lvl="1" indent="-292079" algn="just">
              <a:lnSpc>
                <a:spcPct val="114000"/>
              </a:lnSpc>
              <a:buFont typeface="+mj-lt"/>
              <a:buAutoNum type="alphaLcPeriod"/>
            </a:pPr>
            <a:r>
              <a:rPr lang="id-ID" sz="1200" dirty="0">
                <a:solidFill>
                  <a:prstClr val="black"/>
                </a:solidFill>
                <a:latin typeface="Calibri"/>
              </a:rPr>
              <a:t>Terdapat suatu keadaan di luar kuasa para pihak yang menyebabkan pengadaan Alutsista tidak dapat diselesaikan sampai dengan akhir tahun anggara</a:t>
            </a:r>
            <a:r>
              <a:rPr lang="en-US" sz="1200" dirty="0">
                <a:solidFill>
                  <a:prstClr val="black"/>
                </a:solidFill>
                <a:latin typeface="Calibri"/>
              </a:rPr>
              <a:t>n.</a:t>
            </a:r>
          </a:p>
        </p:txBody>
      </p:sp>
      <p:sp>
        <p:nvSpPr>
          <p:cNvPr id="2" name="Rectangle 1"/>
          <p:cNvSpPr/>
          <p:nvPr/>
        </p:nvSpPr>
        <p:spPr>
          <a:xfrm>
            <a:off x="1524000" y="6120680"/>
            <a:ext cx="9144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sp>
        <p:nvSpPr>
          <p:cNvPr id="48" name="Slide Number Placeholder 3"/>
          <p:cNvSpPr>
            <a:spLocks noGrp="1"/>
          </p:cNvSpPr>
          <p:nvPr>
            <p:ph type="sldNum" sz="quarter" idx="12"/>
          </p:nvPr>
        </p:nvSpPr>
        <p:spPr>
          <a:xfrm>
            <a:off x="10321017" y="6597352"/>
            <a:ext cx="360040"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r>
              <a:rPr lang="en-US" sz="1100" dirty="0" smtClean="0">
                <a:solidFill>
                  <a:prstClr val="black"/>
                </a:solidFill>
                <a:latin typeface="Calibri"/>
              </a:rPr>
              <a:t>18</a:t>
            </a:r>
            <a:endParaRPr lang="id-ID" sz="1100" dirty="0">
              <a:solidFill>
                <a:prstClr val="black"/>
              </a:solidFill>
              <a:latin typeface="Calibri"/>
            </a:endParaRPr>
          </a:p>
        </p:txBody>
      </p:sp>
      <p:sp>
        <p:nvSpPr>
          <p:cNvPr id="49" name="TextBox 48"/>
          <p:cNvSpPr txBox="1"/>
          <p:nvPr/>
        </p:nvSpPr>
        <p:spPr>
          <a:xfrm>
            <a:off x="1559496" y="6597352"/>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231175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0448" t="17248" r="11940" b="11376"/>
          <a:stretch/>
        </p:blipFill>
        <p:spPr bwMode="auto">
          <a:xfrm>
            <a:off x="1557264" y="-27384"/>
            <a:ext cx="9110739" cy="6669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txBox="1">
            <a:spLocks/>
          </p:cNvSpPr>
          <p:nvPr/>
        </p:nvSpPr>
        <p:spPr>
          <a:xfrm>
            <a:off x="10321017" y="6583497"/>
            <a:ext cx="360040" cy="288032"/>
          </a:xfrm>
          <a:prstGeom prst="rect">
            <a:avLst/>
          </a:prstGeom>
          <a:ln w="25400" cap="flat" cmpd="sng" algn="ctr">
            <a:solidFill>
              <a:srgbClr val="92D050"/>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tint val="75000"/>
                  </a:prstClr>
                </a:solidFill>
                <a:latin typeface="Calibri"/>
              </a:rPr>
              <a:t>19</a:t>
            </a:r>
            <a:endParaRPr lang="id-ID" sz="1100" dirty="0">
              <a:solidFill>
                <a:prstClr val="black">
                  <a:tint val="75000"/>
                </a:prstClr>
              </a:solidFill>
              <a:latin typeface="Calibri"/>
            </a:endParaRPr>
          </a:p>
        </p:txBody>
      </p:sp>
      <p:sp>
        <p:nvSpPr>
          <p:cNvPr id="5" name="TextBox 4"/>
          <p:cNvSpPr txBox="1"/>
          <p:nvPr/>
        </p:nvSpPr>
        <p:spPr>
          <a:xfrm>
            <a:off x="1559497" y="6580446"/>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143605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64" y="2276872"/>
            <a:ext cx="12071287" cy="2016224"/>
          </a:xfrm>
          <a:prstGeom prst="rect">
            <a:avLst/>
          </a:prstGeom>
          <a:solidFill>
            <a:schemeClr val="accent5">
              <a:lumMod val="20000"/>
              <a:lumOff val="80000"/>
            </a:schemeClr>
          </a:solidFill>
          <a:ln w="19050">
            <a:solidFill>
              <a:schemeClr val="accent1">
                <a:lumMod val="50000"/>
              </a:schemeClr>
            </a:solidFill>
          </a:ln>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tx2"/>
                </a:solidFill>
                <a:latin typeface="Arial Narrow" panose="020B0606020202030204" pitchFamily="34" charset="0"/>
              </a:rPr>
              <a:t>LAPORAN KEUANGAN</a:t>
            </a:r>
          </a:p>
          <a:p>
            <a:pPr>
              <a:defRPr/>
            </a:pPr>
            <a:r>
              <a:rPr lang="en-US" sz="4800" b="1" dirty="0">
                <a:solidFill>
                  <a:schemeClr val="tx2"/>
                </a:solidFill>
                <a:latin typeface="Arial Narrow" panose="020B0606020202030204" pitchFamily="34" charset="0"/>
              </a:rPr>
              <a:t>UNIT AKUNTANSI</a:t>
            </a:r>
          </a:p>
          <a:p>
            <a:pPr>
              <a:defRPr/>
            </a:pPr>
            <a:r>
              <a:rPr lang="en-US" sz="2400" b="1" dirty="0">
                <a:solidFill>
                  <a:schemeClr val="tx2"/>
                </a:solidFill>
                <a:latin typeface="Arial Narrow" panose="020B0606020202030204" pitchFamily="34" charset="0"/>
              </a:rPr>
              <a:t>(</a:t>
            </a:r>
            <a:r>
              <a:rPr lang="en-US" sz="2400" b="1" dirty="0" err="1">
                <a:solidFill>
                  <a:schemeClr val="tx2"/>
                </a:solidFill>
                <a:latin typeface="Arial Narrow" panose="020B0606020202030204" pitchFamily="34" charset="0"/>
              </a:rPr>
              <a:t>Permenhan</a:t>
            </a:r>
            <a:r>
              <a:rPr lang="en-US" sz="2400" b="1" dirty="0">
                <a:solidFill>
                  <a:schemeClr val="tx2"/>
                </a:solidFill>
                <a:latin typeface="Arial Narrow" panose="020B0606020202030204" pitchFamily="34" charset="0"/>
              </a:rPr>
              <a:t> No 4 </a:t>
            </a:r>
            <a:r>
              <a:rPr lang="en-US" sz="2400" b="1" dirty="0" err="1">
                <a:solidFill>
                  <a:schemeClr val="tx2"/>
                </a:solidFill>
                <a:latin typeface="Arial Narrow" panose="020B0606020202030204" pitchFamily="34" charset="0"/>
              </a:rPr>
              <a:t>Tahun</a:t>
            </a:r>
            <a:r>
              <a:rPr lang="en-US" sz="2400" b="1" dirty="0">
                <a:solidFill>
                  <a:schemeClr val="tx2"/>
                </a:solidFill>
                <a:latin typeface="Arial Narrow" panose="020B0606020202030204" pitchFamily="34" charset="0"/>
              </a:rPr>
              <a:t> 2016)</a:t>
            </a:r>
            <a:endParaRPr lang="id-ID" sz="2400" b="1" dirty="0">
              <a:solidFill>
                <a:schemeClr val="tx2"/>
              </a:solidFill>
              <a:latin typeface="Arial Narrow" panose="020B0606020202030204" pitchFamily="34" charset="0"/>
            </a:endParaRP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20</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196823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0157" y="44624"/>
            <a:ext cx="12043833" cy="941212"/>
          </a:xfrm>
          <a:solidFill>
            <a:schemeClr val="accent5">
              <a:lumMod val="20000"/>
              <a:lumOff val="80000"/>
            </a:schemeClr>
          </a:solidFill>
          <a:ln w="1905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oAutofit/>
          </a:bodyPr>
          <a:lstStyle/>
          <a:p>
            <a:pPr>
              <a:defRPr/>
            </a:pPr>
            <a:r>
              <a:rPr lang="en-US" sz="2000" b="1" dirty="0">
                <a:solidFill>
                  <a:schemeClr val="tx2"/>
                </a:solidFill>
              </a:rPr>
              <a:t>PENGELOLA AKUNTANSI/UNIT AKUNTANSI</a:t>
            </a:r>
            <a:br>
              <a:rPr lang="en-US" sz="2000" b="1" dirty="0">
                <a:solidFill>
                  <a:schemeClr val="tx2"/>
                </a:solidFill>
              </a:rPr>
            </a:br>
            <a:r>
              <a:rPr lang="en-US" sz="2000" b="1" dirty="0">
                <a:solidFill>
                  <a:schemeClr val="tx2"/>
                </a:solidFill>
              </a:rPr>
              <a:t>(SAK &amp; SIMAK BMN)</a:t>
            </a:r>
            <a:br>
              <a:rPr lang="en-US" sz="2000" b="1" dirty="0">
                <a:solidFill>
                  <a:schemeClr val="tx2"/>
                </a:solidFill>
              </a:rPr>
            </a:br>
            <a:r>
              <a:rPr lang="en-US" sz="1400" b="1" dirty="0">
                <a:solidFill>
                  <a:schemeClr val="tx2"/>
                </a:solidFill>
                <a:latin typeface="Arial Narrow" panose="020B0606020202030204" pitchFamily="34" charset="0"/>
              </a:rPr>
              <a:t>(</a:t>
            </a:r>
            <a:r>
              <a:rPr lang="en-US" sz="1400" b="1" dirty="0" err="1">
                <a:solidFill>
                  <a:schemeClr val="tx2"/>
                </a:solidFill>
                <a:latin typeface="Arial Narrow" panose="020B0606020202030204" pitchFamily="34" charset="0"/>
              </a:rPr>
              <a:t>Permenhan</a:t>
            </a:r>
            <a:r>
              <a:rPr lang="en-US" sz="1400" b="1" dirty="0">
                <a:solidFill>
                  <a:schemeClr val="tx2"/>
                </a:solidFill>
                <a:latin typeface="Arial Narrow" panose="020B0606020202030204" pitchFamily="34" charset="0"/>
              </a:rPr>
              <a:t> No 4 </a:t>
            </a:r>
            <a:r>
              <a:rPr lang="en-US" sz="1400" b="1" dirty="0" err="1">
                <a:solidFill>
                  <a:schemeClr val="tx2"/>
                </a:solidFill>
                <a:latin typeface="Arial Narrow" panose="020B0606020202030204" pitchFamily="34" charset="0"/>
              </a:rPr>
              <a:t>Tahun</a:t>
            </a:r>
            <a:r>
              <a:rPr lang="en-US" sz="1400" b="1" dirty="0">
                <a:solidFill>
                  <a:schemeClr val="tx2"/>
                </a:solidFill>
                <a:latin typeface="Arial Narrow" panose="020B0606020202030204" pitchFamily="34" charset="0"/>
              </a:rPr>
              <a:t> 2016)</a:t>
            </a:r>
            <a:endParaRPr lang="id-ID" sz="1400" b="1" dirty="0">
              <a:solidFill>
                <a:schemeClr val="tx2"/>
              </a:solidFill>
              <a:latin typeface="Arial Narrow" panose="020B0606020202030204" pitchFamily="34" charset="0"/>
            </a:endParaRPr>
          </a:p>
        </p:txBody>
      </p:sp>
      <p:sp>
        <p:nvSpPr>
          <p:cNvPr id="36" name="Rectangle 35"/>
          <p:cNvSpPr/>
          <p:nvPr/>
        </p:nvSpPr>
        <p:spPr>
          <a:xfrm>
            <a:off x="2336801" y="938072"/>
            <a:ext cx="2454091"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SAK</a:t>
            </a:r>
          </a:p>
        </p:txBody>
      </p:sp>
      <p:grpSp>
        <p:nvGrpSpPr>
          <p:cNvPr id="2" name="Group 1"/>
          <p:cNvGrpSpPr/>
          <p:nvPr/>
        </p:nvGrpSpPr>
        <p:grpSpPr>
          <a:xfrm>
            <a:off x="156633" y="1097973"/>
            <a:ext cx="11887200" cy="5432287"/>
            <a:chOff x="117475" y="1123890"/>
            <a:chExt cx="8915400" cy="5432287"/>
          </a:xfrm>
        </p:grpSpPr>
        <p:sp>
          <p:nvSpPr>
            <p:cNvPr id="63492" name="Text Box 4"/>
            <p:cNvSpPr txBox="1">
              <a:spLocks noChangeArrowheads="1"/>
            </p:cNvSpPr>
            <p:nvPr/>
          </p:nvSpPr>
          <p:spPr bwMode="auto">
            <a:xfrm>
              <a:off x="1508125" y="1620838"/>
              <a:ext cx="2286000" cy="73183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en-US" b="1" u="sng" dirty="0"/>
                <a:t>BAKU I</a:t>
              </a:r>
            </a:p>
            <a:p>
              <a:pPr algn="ctr" fontAlgn="auto">
                <a:spcBef>
                  <a:spcPts val="0"/>
                </a:spcBef>
                <a:spcAft>
                  <a:spcPts val="0"/>
                </a:spcAft>
                <a:defRPr/>
              </a:pPr>
              <a:r>
                <a:rPr lang="en-US" b="1" dirty="0"/>
                <a:t>PUSLAPBINKUHAN         </a:t>
              </a:r>
            </a:p>
          </p:txBody>
        </p:sp>
        <p:sp>
          <p:nvSpPr>
            <p:cNvPr id="63493" name="Text Box 5"/>
            <p:cNvSpPr txBox="1">
              <a:spLocks noChangeArrowheads="1"/>
            </p:cNvSpPr>
            <p:nvPr/>
          </p:nvSpPr>
          <p:spPr bwMode="auto">
            <a:xfrm>
              <a:off x="5172075" y="1597025"/>
              <a:ext cx="2489200" cy="7318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en-US" b="1" u="sng" dirty="0">
                  <a:solidFill>
                    <a:schemeClr val="bg1"/>
                  </a:solidFill>
                </a:rPr>
                <a:t>P’GUNA BMN KEM</a:t>
              </a:r>
            </a:p>
            <a:p>
              <a:pPr algn="ctr" fontAlgn="auto">
                <a:spcBef>
                  <a:spcPts val="0"/>
                </a:spcBef>
                <a:spcAft>
                  <a:spcPts val="0"/>
                </a:spcAft>
                <a:defRPr/>
              </a:pPr>
              <a:r>
                <a:rPr lang="en-US" b="1" dirty="0">
                  <a:solidFill>
                    <a:schemeClr val="bg1"/>
                  </a:solidFill>
                </a:rPr>
                <a:t>PUS BMN</a:t>
              </a:r>
            </a:p>
          </p:txBody>
        </p:sp>
        <p:sp>
          <p:nvSpPr>
            <p:cNvPr id="63494" name="Text Box 6"/>
            <p:cNvSpPr txBox="1">
              <a:spLocks noChangeArrowheads="1"/>
            </p:cNvSpPr>
            <p:nvPr/>
          </p:nvSpPr>
          <p:spPr bwMode="auto">
            <a:xfrm>
              <a:off x="1489075" y="2943225"/>
              <a:ext cx="2286000" cy="73183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en-US" b="1" u="sng" dirty="0"/>
                <a:t>BAKU II</a:t>
              </a:r>
            </a:p>
            <a:p>
              <a:pPr algn="ctr" fontAlgn="auto">
                <a:spcBef>
                  <a:spcPts val="0"/>
                </a:spcBef>
                <a:spcAft>
                  <a:spcPts val="0"/>
                </a:spcAft>
                <a:defRPr/>
              </a:pPr>
              <a:r>
                <a:rPr lang="en-US" b="1" dirty="0"/>
                <a:t>PUS/DIT/DIS/BAGKU           </a:t>
              </a:r>
            </a:p>
          </p:txBody>
        </p:sp>
        <p:sp>
          <p:nvSpPr>
            <p:cNvPr id="63495" name="Text Box 7"/>
            <p:cNvSpPr txBox="1">
              <a:spLocks noChangeArrowheads="1"/>
            </p:cNvSpPr>
            <p:nvPr/>
          </p:nvSpPr>
          <p:spPr bwMode="auto">
            <a:xfrm>
              <a:off x="5191125" y="2921000"/>
              <a:ext cx="2489200" cy="7318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en-US" sz="1700" b="1" u="sng" dirty="0">
                  <a:solidFill>
                    <a:schemeClr val="bg1"/>
                  </a:solidFill>
                </a:rPr>
                <a:t>P’GUNA BMN  UO</a:t>
              </a:r>
            </a:p>
            <a:p>
              <a:pPr algn="ctr" fontAlgn="auto">
                <a:spcBef>
                  <a:spcPts val="0"/>
                </a:spcBef>
                <a:spcAft>
                  <a:spcPts val="0"/>
                </a:spcAft>
                <a:defRPr/>
              </a:pPr>
              <a:r>
                <a:rPr lang="en-US" sz="1700" b="1" dirty="0">
                  <a:solidFill>
                    <a:schemeClr val="bg1"/>
                  </a:solidFill>
                </a:rPr>
                <a:t>UO KMH, M TNI &amp; ANGK   </a:t>
              </a:r>
            </a:p>
          </p:txBody>
        </p:sp>
        <p:sp>
          <p:nvSpPr>
            <p:cNvPr id="63497" name="Text Box 9"/>
            <p:cNvSpPr txBox="1">
              <a:spLocks noChangeArrowheads="1"/>
            </p:cNvSpPr>
            <p:nvPr/>
          </p:nvSpPr>
          <p:spPr bwMode="auto">
            <a:xfrm>
              <a:off x="1470025" y="4202113"/>
              <a:ext cx="2286000" cy="73183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en-US" sz="2000" b="1" u="sng" dirty="0"/>
                <a:t>BAKU III</a:t>
              </a:r>
            </a:p>
            <a:p>
              <a:pPr algn="ctr" fontAlgn="auto">
                <a:spcBef>
                  <a:spcPts val="0"/>
                </a:spcBef>
                <a:spcAft>
                  <a:spcPts val="0"/>
                </a:spcAft>
                <a:defRPr/>
              </a:pPr>
              <a:r>
                <a:rPr lang="en-US" sz="2000" b="1" dirty="0"/>
                <a:t>KU KTM/LAKPUS</a:t>
              </a:r>
            </a:p>
          </p:txBody>
        </p:sp>
        <p:sp>
          <p:nvSpPr>
            <p:cNvPr id="63498" name="Text Box 10"/>
            <p:cNvSpPr txBox="1">
              <a:spLocks noChangeArrowheads="1"/>
            </p:cNvSpPr>
            <p:nvPr/>
          </p:nvSpPr>
          <p:spPr bwMode="auto">
            <a:xfrm>
              <a:off x="5219700" y="4183063"/>
              <a:ext cx="2489200" cy="7318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en-US" b="1" u="sng" dirty="0">
                  <a:solidFill>
                    <a:schemeClr val="bg1"/>
                  </a:solidFill>
                </a:rPr>
                <a:t>P’GUNA BMN  KTM</a:t>
              </a:r>
            </a:p>
            <a:p>
              <a:pPr algn="ctr" fontAlgn="auto">
                <a:spcBef>
                  <a:spcPts val="0"/>
                </a:spcBef>
                <a:spcAft>
                  <a:spcPts val="0"/>
                </a:spcAft>
                <a:defRPr/>
              </a:pPr>
              <a:r>
                <a:rPr lang="en-US" b="1" dirty="0">
                  <a:solidFill>
                    <a:schemeClr val="bg1"/>
                  </a:solidFill>
                </a:rPr>
                <a:t>KOTAMA/LAKPUS</a:t>
              </a:r>
            </a:p>
          </p:txBody>
        </p:sp>
        <p:sp>
          <p:nvSpPr>
            <p:cNvPr id="63499" name="Text Box 11"/>
            <p:cNvSpPr txBox="1">
              <a:spLocks noChangeArrowheads="1"/>
            </p:cNvSpPr>
            <p:nvPr/>
          </p:nvSpPr>
          <p:spPr bwMode="auto">
            <a:xfrm>
              <a:off x="5183188" y="5480050"/>
              <a:ext cx="2489200" cy="7318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en-US" b="1" u="sng" dirty="0">
                  <a:solidFill>
                    <a:schemeClr val="bg1"/>
                  </a:solidFill>
                </a:rPr>
                <a:t>P’GUNA BMN  SATKER</a:t>
              </a:r>
            </a:p>
            <a:p>
              <a:pPr algn="ctr" fontAlgn="auto">
                <a:spcBef>
                  <a:spcPts val="0"/>
                </a:spcBef>
                <a:spcAft>
                  <a:spcPts val="0"/>
                </a:spcAft>
                <a:defRPr/>
              </a:pPr>
              <a:r>
                <a:rPr lang="en-US" b="1" dirty="0">
                  <a:solidFill>
                    <a:schemeClr val="bg1"/>
                  </a:solidFill>
                </a:rPr>
                <a:t>SATKER</a:t>
              </a:r>
            </a:p>
          </p:txBody>
        </p:sp>
        <p:sp>
          <p:nvSpPr>
            <p:cNvPr id="63500" name="Text Box 12"/>
            <p:cNvSpPr txBox="1">
              <a:spLocks noChangeArrowheads="1"/>
            </p:cNvSpPr>
            <p:nvPr/>
          </p:nvSpPr>
          <p:spPr bwMode="auto">
            <a:xfrm>
              <a:off x="1474788" y="5480050"/>
              <a:ext cx="2286000" cy="73183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en-US" sz="2000" b="1" u="sng" dirty="0"/>
                <a:t>BAKU IV/SATKER</a:t>
              </a:r>
            </a:p>
            <a:p>
              <a:pPr algn="ctr" fontAlgn="auto">
                <a:spcBef>
                  <a:spcPts val="0"/>
                </a:spcBef>
                <a:spcAft>
                  <a:spcPts val="0"/>
                </a:spcAft>
                <a:defRPr/>
              </a:pPr>
              <a:r>
                <a:rPr lang="en-US" sz="1600" b="1" dirty="0"/>
                <a:t>PEKAS/PAKU/PROGLAP</a:t>
              </a:r>
              <a:endParaRPr lang="en-US" sz="2000" b="1" dirty="0"/>
            </a:p>
          </p:txBody>
        </p:sp>
        <p:sp>
          <p:nvSpPr>
            <p:cNvPr id="37" name="Rectangle 36"/>
            <p:cNvSpPr/>
            <p:nvPr/>
          </p:nvSpPr>
          <p:spPr>
            <a:xfrm>
              <a:off x="5334000" y="1123890"/>
              <a:ext cx="2895600" cy="46166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400" b="1" cap="all" dirty="0">
                  <a:ln w="0"/>
                  <a:effectLst>
                    <a:reflection blurRad="12700" stA="50000" endPos="50000" dist="5000" dir="5400000" sy="-100000" rotWithShape="0"/>
                  </a:effectLst>
                  <a:latin typeface="+mn-lt"/>
                </a:rPr>
                <a:t>SIMAK BMN</a:t>
              </a:r>
            </a:p>
          </p:txBody>
        </p:sp>
        <p:sp>
          <p:nvSpPr>
            <p:cNvPr id="48" name="AutoShape 31"/>
            <p:cNvSpPr>
              <a:spLocks noChangeArrowheads="1"/>
            </p:cNvSpPr>
            <p:nvPr/>
          </p:nvSpPr>
          <p:spPr bwMode="auto">
            <a:xfrm>
              <a:off x="3851275" y="1789113"/>
              <a:ext cx="1243013" cy="192087"/>
            </a:xfrm>
            <a:prstGeom prst="leftRightArrow">
              <a:avLst>
                <a:gd name="adj1" fmla="val 50000"/>
                <a:gd name="adj2" fmla="val 220564"/>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endParaRPr lang="id-ID"/>
            </a:p>
          </p:txBody>
        </p:sp>
        <p:sp>
          <p:nvSpPr>
            <p:cNvPr id="101393" name="Text Box 32"/>
            <p:cNvSpPr txBox="1">
              <a:spLocks noChangeArrowheads="1"/>
            </p:cNvSpPr>
            <p:nvPr/>
          </p:nvSpPr>
          <p:spPr bwMode="auto">
            <a:xfrm>
              <a:off x="4048466" y="1520825"/>
              <a:ext cx="5281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REKON</a:t>
              </a:r>
            </a:p>
          </p:txBody>
        </p:sp>
        <p:sp>
          <p:nvSpPr>
            <p:cNvPr id="101394" name="Text Box 33"/>
            <p:cNvSpPr txBox="1">
              <a:spLocks noChangeArrowheads="1"/>
            </p:cNvSpPr>
            <p:nvPr/>
          </p:nvSpPr>
          <p:spPr bwMode="auto">
            <a:xfrm>
              <a:off x="4155973" y="1978025"/>
              <a:ext cx="3704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BAR</a:t>
              </a:r>
            </a:p>
          </p:txBody>
        </p:sp>
        <p:cxnSp>
          <p:nvCxnSpPr>
            <p:cNvPr id="54" name="Elbow Connector 53"/>
            <p:cNvCxnSpPr>
              <a:stCxn id="63493" idx="2"/>
              <a:endCxn id="63492" idx="2"/>
            </p:cNvCxnSpPr>
            <p:nvPr/>
          </p:nvCxnSpPr>
          <p:spPr>
            <a:xfrm rot="5400000">
              <a:off x="4521994" y="457994"/>
              <a:ext cx="23812" cy="3765550"/>
            </a:xfrm>
            <a:prstGeom prst="bentConnector3">
              <a:avLst>
                <a:gd name="adj1" fmla="val 105998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63495" idx="2"/>
              <a:endCxn id="63494" idx="2"/>
            </p:cNvCxnSpPr>
            <p:nvPr/>
          </p:nvCxnSpPr>
          <p:spPr>
            <a:xfrm rot="5400000">
              <a:off x="4522787" y="1762126"/>
              <a:ext cx="22225" cy="3803650"/>
            </a:xfrm>
            <a:prstGeom prst="bentConnector3">
              <a:avLst>
                <a:gd name="adj1" fmla="val 112857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63498" idx="2"/>
              <a:endCxn id="63497" idx="2"/>
            </p:cNvCxnSpPr>
            <p:nvPr/>
          </p:nvCxnSpPr>
          <p:spPr>
            <a:xfrm rot="5400000">
              <a:off x="4529138" y="2998787"/>
              <a:ext cx="19050" cy="3851275"/>
            </a:xfrm>
            <a:prstGeom prst="bentConnector3">
              <a:avLst>
                <a:gd name="adj1" fmla="val 130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63499" idx="2"/>
              <a:endCxn id="63500" idx="2"/>
            </p:cNvCxnSpPr>
            <p:nvPr/>
          </p:nvCxnSpPr>
          <p:spPr>
            <a:xfrm rot="5400000">
              <a:off x="4522788" y="4308475"/>
              <a:ext cx="1587" cy="3808413"/>
            </a:xfrm>
            <a:prstGeom prst="bentConnector3">
              <a:avLst>
                <a:gd name="adj1" fmla="val 14395466"/>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 Box 33"/>
            <p:cNvSpPr txBox="1">
              <a:spLocks noChangeArrowheads="1"/>
            </p:cNvSpPr>
            <p:nvPr/>
          </p:nvSpPr>
          <p:spPr bwMode="auto">
            <a:xfrm>
              <a:off x="4156648" y="2438400"/>
              <a:ext cx="378950" cy="307777"/>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algn="ctr" fontAlgn="auto">
                <a:spcBef>
                  <a:spcPts val="0"/>
                </a:spcBef>
                <a:spcAft>
                  <a:spcPts val="0"/>
                </a:spcAft>
                <a:defRPr/>
              </a:pPr>
              <a:r>
                <a:rPr lang="en-US" sz="1400" b="1" dirty="0"/>
                <a:t>ADK</a:t>
              </a:r>
            </a:p>
          </p:txBody>
        </p:sp>
        <p:sp>
          <p:nvSpPr>
            <p:cNvPr id="66" name="Text Box 33"/>
            <p:cNvSpPr txBox="1">
              <a:spLocks noChangeArrowheads="1"/>
            </p:cNvSpPr>
            <p:nvPr/>
          </p:nvSpPr>
          <p:spPr bwMode="auto">
            <a:xfrm>
              <a:off x="4232848" y="3733800"/>
              <a:ext cx="378950" cy="307777"/>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algn="ctr" fontAlgn="auto">
                <a:spcBef>
                  <a:spcPts val="0"/>
                </a:spcBef>
                <a:spcAft>
                  <a:spcPts val="0"/>
                </a:spcAft>
                <a:defRPr/>
              </a:pPr>
              <a:r>
                <a:rPr lang="en-US" sz="1400" b="1" dirty="0"/>
                <a:t>ADK</a:t>
              </a:r>
            </a:p>
          </p:txBody>
        </p:sp>
        <p:sp>
          <p:nvSpPr>
            <p:cNvPr id="67" name="Text Box 33"/>
            <p:cNvSpPr txBox="1">
              <a:spLocks noChangeArrowheads="1"/>
            </p:cNvSpPr>
            <p:nvPr/>
          </p:nvSpPr>
          <p:spPr bwMode="auto">
            <a:xfrm>
              <a:off x="4232848" y="5029200"/>
              <a:ext cx="378950" cy="307777"/>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algn="ctr" fontAlgn="auto">
                <a:spcBef>
                  <a:spcPts val="0"/>
                </a:spcBef>
                <a:spcAft>
                  <a:spcPts val="0"/>
                </a:spcAft>
                <a:defRPr/>
              </a:pPr>
              <a:r>
                <a:rPr lang="en-US" sz="1400" b="1" dirty="0"/>
                <a:t>ADK</a:t>
              </a:r>
            </a:p>
          </p:txBody>
        </p:sp>
        <p:sp>
          <p:nvSpPr>
            <p:cNvPr id="68" name="Text Box 33"/>
            <p:cNvSpPr txBox="1">
              <a:spLocks noChangeArrowheads="1"/>
            </p:cNvSpPr>
            <p:nvPr/>
          </p:nvSpPr>
          <p:spPr bwMode="auto">
            <a:xfrm>
              <a:off x="4309048" y="6248400"/>
              <a:ext cx="378950" cy="307777"/>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algn="ctr" fontAlgn="auto">
                <a:spcBef>
                  <a:spcPts val="0"/>
                </a:spcBef>
                <a:spcAft>
                  <a:spcPts val="0"/>
                </a:spcAft>
                <a:defRPr/>
              </a:pPr>
              <a:r>
                <a:rPr lang="en-US" sz="1400" b="1" dirty="0"/>
                <a:t>ADK</a:t>
              </a:r>
            </a:p>
          </p:txBody>
        </p:sp>
        <p:sp>
          <p:nvSpPr>
            <p:cNvPr id="69" name="Up Arrow 68"/>
            <p:cNvSpPr/>
            <p:nvPr/>
          </p:nvSpPr>
          <p:spPr>
            <a:xfrm>
              <a:off x="2174875" y="2362200"/>
              <a:ext cx="304800" cy="533400"/>
            </a:xfrm>
            <a:prstGeom prst="up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id-ID"/>
            </a:p>
          </p:txBody>
        </p:sp>
        <p:sp>
          <p:nvSpPr>
            <p:cNvPr id="71" name="Up Arrow 70"/>
            <p:cNvSpPr/>
            <p:nvPr/>
          </p:nvSpPr>
          <p:spPr>
            <a:xfrm>
              <a:off x="2251075" y="3657600"/>
              <a:ext cx="304800" cy="533400"/>
            </a:xfrm>
            <a:prstGeom prst="up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id-ID"/>
            </a:p>
          </p:txBody>
        </p:sp>
        <p:sp>
          <p:nvSpPr>
            <p:cNvPr id="72" name="Up Arrow 71"/>
            <p:cNvSpPr/>
            <p:nvPr/>
          </p:nvSpPr>
          <p:spPr>
            <a:xfrm>
              <a:off x="2251075" y="4953000"/>
              <a:ext cx="304800" cy="533400"/>
            </a:xfrm>
            <a:prstGeom prst="up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id-ID"/>
            </a:p>
          </p:txBody>
        </p:sp>
        <p:sp>
          <p:nvSpPr>
            <p:cNvPr id="73" name="Up Arrow 72"/>
            <p:cNvSpPr/>
            <p:nvPr/>
          </p:nvSpPr>
          <p:spPr>
            <a:xfrm>
              <a:off x="6486525" y="2362200"/>
              <a:ext cx="304800" cy="5334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4" name="Up Arrow 73"/>
            <p:cNvSpPr/>
            <p:nvPr/>
          </p:nvSpPr>
          <p:spPr>
            <a:xfrm>
              <a:off x="6518275" y="3657600"/>
              <a:ext cx="304800" cy="5334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5" name="Up Arrow 74"/>
            <p:cNvSpPr/>
            <p:nvPr/>
          </p:nvSpPr>
          <p:spPr>
            <a:xfrm>
              <a:off x="6518275" y="4876800"/>
              <a:ext cx="304800" cy="5334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6" name="AutoShape 31"/>
            <p:cNvSpPr>
              <a:spLocks noChangeArrowheads="1"/>
            </p:cNvSpPr>
            <p:nvPr/>
          </p:nvSpPr>
          <p:spPr bwMode="auto">
            <a:xfrm>
              <a:off x="3883025" y="3163888"/>
              <a:ext cx="1243013" cy="192087"/>
            </a:xfrm>
            <a:prstGeom prst="leftRightArrow">
              <a:avLst>
                <a:gd name="adj1" fmla="val 50000"/>
                <a:gd name="adj2" fmla="val 220564"/>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endParaRPr lang="id-ID"/>
            </a:p>
          </p:txBody>
        </p:sp>
        <p:sp>
          <p:nvSpPr>
            <p:cNvPr id="101410" name="Text Box 32"/>
            <p:cNvSpPr txBox="1">
              <a:spLocks noChangeArrowheads="1"/>
            </p:cNvSpPr>
            <p:nvPr/>
          </p:nvSpPr>
          <p:spPr bwMode="auto">
            <a:xfrm>
              <a:off x="4080216" y="2895600"/>
              <a:ext cx="5281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REKON</a:t>
              </a:r>
            </a:p>
          </p:txBody>
        </p:sp>
        <p:sp>
          <p:nvSpPr>
            <p:cNvPr id="101411" name="Text Box 33"/>
            <p:cNvSpPr txBox="1">
              <a:spLocks noChangeArrowheads="1"/>
            </p:cNvSpPr>
            <p:nvPr/>
          </p:nvSpPr>
          <p:spPr bwMode="auto">
            <a:xfrm>
              <a:off x="4188517" y="3352800"/>
              <a:ext cx="3704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BAR</a:t>
              </a:r>
            </a:p>
          </p:txBody>
        </p:sp>
        <p:sp>
          <p:nvSpPr>
            <p:cNvPr id="79" name="AutoShape 31"/>
            <p:cNvSpPr>
              <a:spLocks noChangeArrowheads="1"/>
            </p:cNvSpPr>
            <p:nvPr/>
          </p:nvSpPr>
          <p:spPr bwMode="auto">
            <a:xfrm>
              <a:off x="3883025" y="4459288"/>
              <a:ext cx="1243013" cy="192087"/>
            </a:xfrm>
            <a:prstGeom prst="leftRightArrow">
              <a:avLst>
                <a:gd name="adj1" fmla="val 50000"/>
                <a:gd name="adj2" fmla="val 220564"/>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endParaRPr lang="id-ID"/>
            </a:p>
          </p:txBody>
        </p:sp>
        <p:sp>
          <p:nvSpPr>
            <p:cNvPr id="101413" name="Text Box 32"/>
            <p:cNvSpPr txBox="1">
              <a:spLocks noChangeArrowheads="1"/>
            </p:cNvSpPr>
            <p:nvPr/>
          </p:nvSpPr>
          <p:spPr bwMode="auto">
            <a:xfrm>
              <a:off x="4080216" y="4191000"/>
              <a:ext cx="5281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REKON</a:t>
              </a:r>
            </a:p>
          </p:txBody>
        </p:sp>
        <p:sp>
          <p:nvSpPr>
            <p:cNvPr id="101414" name="Text Box 33"/>
            <p:cNvSpPr txBox="1">
              <a:spLocks noChangeArrowheads="1"/>
            </p:cNvSpPr>
            <p:nvPr/>
          </p:nvSpPr>
          <p:spPr bwMode="auto">
            <a:xfrm>
              <a:off x="4188517" y="4648200"/>
              <a:ext cx="3704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BAR</a:t>
              </a:r>
            </a:p>
          </p:txBody>
        </p:sp>
        <p:sp>
          <p:nvSpPr>
            <p:cNvPr id="82" name="AutoShape 31"/>
            <p:cNvSpPr>
              <a:spLocks noChangeArrowheads="1"/>
            </p:cNvSpPr>
            <p:nvPr/>
          </p:nvSpPr>
          <p:spPr bwMode="auto">
            <a:xfrm>
              <a:off x="3883025" y="5754688"/>
              <a:ext cx="1243013" cy="192087"/>
            </a:xfrm>
            <a:prstGeom prst="leftRightArrow">
              <a:avLst>
                <a:gd name="adj1" fmla="val 50000"/>
                <a:gd name="adj2" fmla="val 220564"/>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endParaRPr lang="id-ID"/>
            </a:p>
          </p:txBody>
        </p:sp>
        <p:sp>
          <p:nvSpPr>
            <p:cNvPr id="101416" name="Text Box 32"/>
            <p:cNvSpPr txBox="1">
              <a:spLocks noChangeArrowheads="1"/>
            </p:cNvSpPr>
            <p:nvPr/>
          </p:nvSpPr>
          <p:spPr bwMode="auto">
            <a:xfrm>
              <a:off x="4080216" y="5486400"/>
              <a:ext cx="5281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REKON</a:t>
              </a:r>
            </a:p>
          </p:txBody>
        </p:sp>
        <p:sp>
          <p:nvSpPr>
            <p:cNvPr id="101417" name="Text Box 33"/>
            <p:cNvSpPr txBox="1">
              <a:spLocks noChangeArrowheads="1"/>
            </p:cNvSpPr>
            <p:nvPr/>
          </p:nvSpPr>
          <p:spPr bwMode="auto">
            <a:xfrm>
              <a:off x="4188517" y="5943600"/>
              <a:ext cx="3704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US" altLang="en-US" sz="1400" b="1">
                  <a:latin typeface="Calibri" pitchFamily="34" charset="0"/>
                </a:rPr>
                <a:t>BAR</a:t>
              </a:r>
            </a:p>
          </p:txBody>
        </p:sp>
        <p:sp>
          <p:nvSpPr>
            <p:cNvPr id="85" name="Flowchart: Multidocument 84"/>
            <p:cNvSpPr/>
            <p:nvPr/>
          </p:nvSpPr>
          <p:spPr>
            <a:xfrm>
              <a:off x="7737475" y="1676400"/>
              <a:ext cx="1295400" cy="533400"/>
            </a:xfrm>
            <a:prstGeom prst="flowChartMultidocumen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1400" dirty="0"/>
                <a:t>LAP BMN</a:t>
              </a:r>
              <a:endParaRPr lang="id-ID" sz="1400" dirty="0"/>
            </a:p>
          </p:txBody>
        </p:sp>
        <p:sp>
          <p:nvSpPr>
            <p:cNvPr id="86" name="Flowchart: Multidocument 85"/>
            <p:cNvSpPr/>
            <p:nvPr/>
          </p:nvSpPr>
          <p:spPr>
            <a:xfrm>
              <a:off x="7737475" y="2895600"/>
              <a:ext cx="1295400" cy="533400"/>
            </a:xfrm>
            <a:prstGeom prst="flowChartMultidocumen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1400" dirty="0"/>
                <a:t>LAP BMN</a:t>
              </a:r>
              <a:endParaRPr lang="id-ID" sz="1400" dirty="0"/>
            </a:p>
          </p:txBody>
        </p:sp>
        <p:sp>
          <p:nvSpPr>
            <p:cNvPr id="87" name="Flowchart: Multidocument 86"/>
            <p:cNvSpPr/>
            <p:nvPr/>
          </p:nvSpPr>
          <p:spPr>
            <a:xfrm>
              <a:off x="7737475" y="4191000"/>
              <a:ext cx="1295400" cy="533400"/>
            </a:xfrm>
            <a:prstGeom prst="flowChartMultidocumen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1400" dirty="0"/>
                <a:t>LAP BMN</a:t>
              </a:r>
              <a:endParaRPr lang="id-ID" sz="1400" dirty="0"/>
            </a:p>
          </p:txBody>
        </p:sp>
        <p:sp>
          <p:nvSpPr>
            <p:cNvPr id="88" name="Flowchart: Multidocument 87"/>
            <p:cNvSpPr/>
            <p:nvPr/>
          </p:nvSpPr>
          <p:spPr>
            <a:xfrm>
              <a:off x="7737475" y="5486400"/>
              <a:ext cx="1295400" cy="533400"/>
            </a:xfrm>
            <a:prstGeom prst="flowChartMultidocumen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n-US" sz="1400" dirty="0"/>
                <a:t>LAP BMN</a:t>
              </a:r>
              <a:endParaRPr lang="id-ID" sz="1400" dirty="0"/>
            </a:p>
          </p:txBody>
        </p:sp>
        <p:sp>
          <p:nvSpPr>
            <p:cNvPr id="89" name="Flowchart: Multidocument 88"/>
            <p:cNvSpPr/>
            <p:nvPr/>
          </p:nvSpPr>
          <p:spPr>
            <a:xfrm>
              <a:off x="117475" y="1676400"/>
              <a:ext cx="1295400" cy="609600"/>
            </a:xfrm>
            <a:prstGeom prst="flowChartMultidocumen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1400" dirty="0"/>
                <a:t>LK</a:t>
              </a:r>
              <a:endParaRPr lang="id-ID" sz="1400" dirty="0"/>
            </a:p>
          </p:txBody>
        </p:sp>
        <p:sp>
          <p:nvSpPr>
            <p:cNvPr id="90" name="Flowchart: Multidocument 89"/>
            <p:cNvSpPr/>
            <p:nvPr/>
          </p:nvSpPr>
          <p:spPr>
            <a:xfrm>
              <a:off x="117475" y="2971800"/>
              <a:ext cx="1295400" cy="609600"/>
            </a:xfrm>
            <a:prstGeom prst="flowChartMultidocumen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1400" dirty="0"/>
                <a:t>LK</a:t>
              </a:r>
              <a:endParaRPr lang="id-ID" sz="1400" dirty="0"/>
            </a:p>
          </p:txBody>
        </p:sp>
        <p:sp>
          <p:nvSpPr>
            <p:cNvPr id="91" name="Flowchart: Multidocument 90"/>
            <p:cNvSpPr/>
            <p:nvPr/>
          </p:nvSpPr>
          <p:spPr>
            <a:xfrm>
              <a:off x="117475" y="4191000"/>
              <a:ext cx="1295400" cy="609600"/>
            </a:xfrm>
            <a:prstGeom prst="flowChartMultidocumen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1400" dirty="0"/>
                <a:t>LK</a:t>
              </a:r>
              <a:endParaRPr lang="id-ID" sz="1400" dirty="0"/>
            </a:p>
          </p:txBody>
        </p:sp>
        <p:sp>
          <p:nvSpPr>
            <p:cNvPr id="92" name="Flowchart: Multidocument 91"/>
            <p:cNvSpPr/>
            <p:nvPr/>
          </p:nvSpPr>
          <p:spPr>
            <a:xfrm>
              <a:off x="117475" y="5486400"/>
              <a:ext cx="1295400" cy="609600"/>
            </a:xfrm>
            <a:prstGeom prst="flowChartMultidocumen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1400" dirty="0"/>
                <a:t>LK</a:t>
              </a:r>
              <a:endParaRPr lang="id-ID" sz="1400" dirty="0"/>
            </a:p>
          </p:txBody>
        </p:sp>
      </p:grpSp>
      <p:sp>
        <p:nvSpPr>
          <p:cNvPr id="49"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21</a:t>
            </a:r>
            <a:endParaRPr lang="id-ID" sz="1100" dirty="0"/>
          </a:p>
        </p:txBody>
      </p:sp>
      <p:sp>
        <p:nvSpPr>
          <p:cNvPr id="50" name="TextBox 49"/>
          <p:cNvSpPr txBox="1"/>
          <p:nvPr/>
        </p:nvSpPr>
        <p:spPr>
          <a:xfrm>
            <a:off x="-42529" y="6538407"/>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623335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0890" y="1340768"/>
            <a:ext cx="12022319" cy="3384376"/>
          </a:xfrm>
          <a:prstGeom prst="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dk1"/>
                </a:solidFill>
                <a:effectLst>
                  <a:innerShdw blurRad="50800" dist="25400" dir="13500000">
                    <a:prstClr val="black">
                      <a:alpha val="70000"/>
                    </a:prstClr>
                  </a:inn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spcBef>
                <a:spcPts val="600"/>
              </a:spcBef>
              <a:defRPr/>
            </a:pPr>
            <a:r>
              <a:rPr lang="en-US" sz="4800" b="1" dirty="0">
                <a:solidFill>
                  <a:schemeClr val="tx2"/>
                </a:solidFill>
                <a:latin typeface="Arial Narrow" panose="020B0606020202030204" pitchFamily="34" charset="0"/>
              </a:rPr>
              <a:t>BARANG MILIK NEGARA </a:t>
            </a:r>
            <a:br>
              <a:rPr lang="en-US" sz="4800" b="1" dirty="0">
                <a:solidFill>
                  <a:schemeClr val="tx2"/>
                </a:solidFill>
                <a:latin typeface="Arial Narrow" panose="020B0606020202030204" pitchFamily="34" charset="0"/>
              </a:rPr>
            </a:br>
            <a:r>
              <a:rPr lang="en-US" sz="4800" b="1" dirty="0">
                <a:solidFill>
                  <a:schemeClr val="tx2"/>
                </a:solidFill>
                <a:latin typeface="Arial Narrow" panose="020B0606020202030204" pitchFamily="34" charset="0"/>
              </a:rPr>
              <a:t>(BMN)</a:t>
            </a:r>
          </a:p>
          <a:p>
            <a:pPr algn="ctr">
              <a:spcBef>
                <a:spcPts val="600"/>
              </a:spcBef>
              <a:defRPr/>
            </a:pPr>
            <a:endParaRPr lang="en-SG" sz="1600" b="1" dirty="0">
              <a:solidFill>
                <a:schemeClr val="tx2"/>
              </a:solidFill>
              <a:latin typeface="Arial Narrow" panose="020B0606020202030204" pitchFamily="34" charset="0"/>
              <a:cs typeface="Arial" panose="020B0604020202020204" pitchFamily="34" charset="0"/>
            </a:endParaRPr>
          </a:p>
          <a:p>
            <a:pPr marL="1546225" indent="-515938">
              <a:buFont typeface="Wingdings" panose="05000000000000000000" pitchFamily="2" charset="2"/>
              <a:buChar char="q"/>
              <a:defRPr/>
            </a:pPr>
            <a:r>
              <a:rPr lang="en-US" sz="1600" b="1" dirty="0">
                <a:solidFill>
                  <a:schemeClr val="tx2"/>
                </a:solidFill>
              </a:rPr>
              <a:t>PP NOMOR 71 TAHUN 2010 TENTANG STANDAR AKUNTANSI PEMERINTAH</a:t>
            </a:r>
            <a:endParaRPr lang="en-US" sz="1600" b="1" dirty="0">
              <a:solidFill>
                <a:schemeClr val="tx2"/>
              </a:solidFill>
              <a:latin typeface="Arial Narrow" panose="020B0606020202030204" pitchFamily="34" charset="0"/>
              <a:cs typeface="Arial" panose="020B0604020202020204" pitchFamily="34" charset="0"/>
            </a:endParaRPr>
          </a:p>
          <a:p>
            <a:pPr marL="1546225" indent="-515938">
              <a:buFont typeface="Wingdings" panose="05000000000000000000" pitchFamily="2" charset="2"/>
              <a:buChar char="q"/>
              <a:defRPr/>
            </a:pPr>
            <a:r>
              <a:rPr lang="en-US" sz="1600" b="1" dirty="0">
                <a:solidFill>
                  <a:schemeClr val="tx2"/>
                </a:solidFill>
              </a:rPr>
              <a:t>PP NOMOR 27 TAHUN 2014 TENTANG PENGELOLAAN BMN</a:t>
            </a:r>
          </a:p>
          <a:p>
            <a:pPr marL="1546225" indent="-515938">
              <a:buFont typeface="Wingdings" panose="05000000000000000000" pitchFamily="2" charset="2"/>
              <a:buChar char="q"/>
              <a:defRPr/>
            </a:pPr>
            <a:r>
              <a:rPr lang="en-US" sz="1600" b="1" dirty="0">
                <a:solidFill>
                  <a:schemeClr val="tx2"/>
                </a:solidFill>
              </a:rPr>
              <a:t>PMK 181/PMK.06/2016  TENTANG PENATAUSAHAAN BMN</a:t>
            </a:r>
          </a:p>
          <a:p>
            <a:pPr marL="1546225" indent="-515938">
              <a:buFont typeface="Wingdings" panose="05000000000000000000" pitchFamily="2" charset="2"/>
              <a:buChar char="q"/>
              <a:defRPr/>
            </a:pPr>
            <a:r>
              <a:rPr lang="en-US" sz="1600" b="1" dirty="0">
                <a:solidFill>
                  <a:schemeClr val="tx2"/>
                </a:solidFill>
              </a:rPr>
              <a:t>PMK 29/PMK.06/2014 TENTANG PENGGOLONGAN DAN KODEFIKASI BMN</a:t>
            </a:r>
          </a:p>
          <a:p>
            <a:pPr marL="1546225" indent="-515938">
              <a:buFont typeface="Wingdings" panose="05000000000000000000" pitchFamily="2" charset="2"/>
              <a:buChar char="q"/>
              <a:defRPr/>
            </a:pPr>
            <a:r>
              <a:rPr lang="en-US" sz="1600" b="1" dirty="0">
                <a:solidFill>
                  <a:schemeClr val="tx2"/>
                </a:solidFill>
              </a:rPr>
              <a:t>PMK 118/PMK.06/2018  TENTANG  TATA CARA REKONSILIASI BMN DLM RANGKA PENYUSUNAN LAPORAN KEUANGAN PEMERINTAH PUSAT</a:t>
            </a:r>
          </a:p>
        </p:txBody>
      </p:sp>
      <p:sp>
        <p:nvSpPr>
          <p:cNvPr id="4"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22</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181516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0124"/>
            <a:ext cx="10769600" cy="4429156"/>
          </a:xfrm>
        </p:spPr>
        <p:txBody>
          <a:bodyPr>
            <a:normAutofit lnSpcReduction="10000"/>
          </a:bodyPr>
          <a:lstStyle/>
          <a:p>
            <a:pPr algn="just">
              <a:buClr>
                <a:schemeClr val="accent1"/>
              </a:buClr>
              <a:buNone/>
            </a:pPr>
            <a:r>
              <a:rPr lang="en-US" sz="2600" b="1" dirty="0">
                <a:latin typeface="Arial Narrow" panose="020B0606020202030204" pitchFamily="34" charset="0"/>
              </a:rPr>
              <a:t>BARANG MILIK NEGARA</a:t>
            </a:r>
            <a:r>
              <a:rPr lang="en-US" sz="2600" dirty="0">
                <a:latin typeface="Arial Narrow" panose="020B0606020202030204" pitchFamily="34" charset="0"/>
              </a:rPr>
              <a:t> </a:t>
            </a:r>
            <a:r>
              <a:rPr lang="id-ID" sz="2600" dirty="0">
                <a:latin typeface="Arial Narrow" panose="020B0606020202030204" pitchFamily="34" charset="0"/>
              </a:rPr>
              <a:t>MELIPUTI</a:t>
            </a:r>
            <a:r>
              <a:rPr lang="en-US" sz="2600" dirty="0">
                <a:latin typeface="Arial Narrow" panose="020B0606020202030204" pitchFamily="34" charset="0"/>
              </a:rPr>
              <a:t>:</a:t>
            </a:r>
          </a:p>
          <a:p>
            <a:pPr marL="573088" indent="-573088" algn="just">
              <a:buClr>
                <a:schemeClr val="accent1"/>
              </a:buClr>
              <a:buNone/>
              <a:tabLst>
                <a:tab pos="573088" algn="l"/>
              </a:tabLst>
            </a:pPr>
            <a:r>
              <a:rPr lang="en-US" sz="2600" dirty="0">
                <a:latin typeface="Arial Narrow" panose="020B0606020202030204" pitchFamily="34" charset="0"/>
              </a:rPr>
              <a:t>1. 	BARANG YG DIBELI/DIPEROLEH ATAS BEBAN APBN/D </a:t>
            </a:r>
          </a:p>
          <a:p>
            <a:pPr marL="573088" indent="-573088" algn="just">
              <a:buClr>
                <a:schemeClr val="accent1"/>
              </a:buClr>
              <a:buNone/>
              <a:tabLst>
                <a:tab pos="573088" algn="l"/>
              </a:tabLst>
            </a:pPr>
            <a:r>
              <a:rPr lang="en-US" sz="2600" dirty="0">
                <a:latin typeface="Arial Narrow" panose="020B0606020202030204" pitchFamily="34" charset="0"/>
              </a:rPr>
              <a:t>2. 	BARANG </a:t>
            </a:r>
            <a:r>
              <a:rPr lang="id-ID" sz="2600" dirty="0">
                <a:latin typeface="Arial Narrow" panose="020B0606020202030204" pitchFamily="34" charset="0"/>
              </a:rPr>
              <a:t>YG </a:t>
            </a:r>
            <a:r>
              <a:rPr lang="en-US" sz="2600" dirty="0">
                <a:latin typeface="Arial Narrow" panose="020B0606020202030204" pitchFamily="34" charset="0"/>
              </a:rPr>
              <a:t>BERASAL DARI PEROLEHAN LAINNYA YG SAH.</a:t>
            </a:r>
          </a:p>
          <a:p>
            <a:pPr algn="just">
              <a:buClr>
                <a:schemeClr val="accent1"/>
              </a:buClr>
              <a:buNone/>
            </a:pPr>
            <a:endParaRPr lang="en-US" sz="2600" dirty="0">
              <a:latin typeface="Arial Narrow" panose="020B0606020202030204" pitchFamily="34" charset="0"/>
            </a:endParaRPr>
          </a:p>
          <a:p>
            <a:pPr algn="just">
              <a:buClr>
                <a:schemeClr val="accent1"/>
              </a:buClr>
              <a:buNone/>
            </a:pPr>
            <a:r>
              <a:rPr lang="en-US" sz="2600" b="1" dirty="0">
                <a:latin typeface="Arial Narrow" panose="020B0606020202030204" pitchFamily="34" charset="0"/>
              </a:rPr>
              <a:t>PEROLEHAN LAINNYA YG SAH</a:t>
            </a:r>
            <a:r>
              <a:rPr lang="en-US" sz="2600" dirty="0">
                <a:latin typeface="Arial Narrow" panose="020B0606020202030204" pitchFamily="34" charset="0"/>
              </a:rPr>
              <a:t> MELIPUTI </a:t>
            </a:r>
            <a:r>
              <a:rPr lang="id-ID" sz="2600" dirty="0">
                <a:latin typeface="Arial Narrow" panose="020B0606020202030204" pitchFamily="34" charset="0"/>
              </a:rPr>
              <a:t>B</a:t>
            </a:r>
            <a:r>
              <a:rPr lang="en-US" sz="2600" dirty="0">
                <a:latin typeface="Arial Narrow" panose="020B0606020202030204" pitchFamily="34" charset="0"/>
              </a:rPr>
              <a:t>ARANG :</a:t>
            </a:r>
          </a:p>
          <a:p>
            <a:pPr marL="573088" indent="-460375" algn="just">
              <a:buClr>
                <a:schemeClr val="accent1"/>
              </a:buClr>
              <a:buNone/>
              <a:tabLst>
                <a:tab pos="573088" algn="l"/>
              </a:tabLst>
            </a:pPr>
            <a:r>
              <a:rPr lang="en-US" sz="2600" dirty="0">
                <a:latin typeface="Arial Narrow" panose="020B0606020202030204" pitchFamily="34" charset="0"/>
              </a:rPr>
              <a:t>1. 	HIBAH/SUMBANGAN ATAU YG SEJENIS.</a:t>
            </a:r>
          </a:p>
          <a:p>
            <a:pPr marL="573088" indent="-460375" algn="just">
              <a:buClr>
                <a:schemeClr val="accent1"/>
              </a:buClr>
              <a:buNone/>
              <a:tabLst>
                <a:tab pos="573088" algn="l"/>
              </a:tabLst>
            </a:pPr>
            <a:r>
              <a:rPr lang="en-US" sz="2600" dirty="0">
                <a:latin typeface="Arial Narrow" panose="020B0606020202030204" pitchFamily="34" charset="0"/>
              </a:rPr>
              <a:t>2. 	</a:t>
            </a:r>
            <a:r>
              <a:rPr lang="id-ID" sz="2600" dirty="0">
                <a:latin typeface="Arial Narrow" panose="020B0606020202030204" pitchFamily="34" charset="0"/>
              </a:rPr>
              <a:t>PELAKSANAAN PERJANJIAN/KONTRAK;</a:t>
            </a:r>
            <a:endParaRPr lang="en-US" sz="2600" dirty="0">
              <a:latin typeface="Arial Narrow" panose="020B0606020202030204" pitchFamily="34" charset="0"/>
            </a:endParaRPr>
          </a:p>
          <a:p>
            <a:pPr marL="573088" indent="-460375" algn="just">
              <a:buClr>
                <a:schemeClr val="accent1"/>
              </a:buClr>
              <a:buNone/>
              <a:tabLst>
                <a:tab pos="573088" algn="l"/>
              </a:tabLst>
            </a:pPr>
            <a:r>
              <a:rPr lang="en-US" sz="2600" dirty="0">
                <a:latin typeface="Arial Narrow" panose="020B0606020202030204" pitchFamily="34" charset="0"/>
              </a:rPr>
              <a:t>3. 	BERDASARKAN KETENTUAN UNDANG-UNDANG; </a:t>
            </a:r>
          </a:p>
          <a:p>
            <a:pPr marL="573088" indent="-460375" algn="just">
              <a:buClr>
                <a:schemeClr val="accent1"/>
              </a:buClr>
              <a:buNone/>
              <a:tabLst>
                <a:tab pos="573088" algn="l"/>
              </a:tabLst>
            </a:pPr>
            <a:r>
              <a:rPr lang="en-US" sz="2600" dirty="0">
                <a:latin typeface="Arial Narrow" panose="020B0606020202030204" pitchFamily="34" charset="0"/>
              </a:rPr>
              <a:t>4. 	BERDASARKAN PUTUSAN PENGADILAN YG TELAH MEMPEROLEH KEKUATAN HUKUM TETAP.</a:t>
            </a:r>
          </a:p>
          <a:p>
            <a:pPr algn="just">
              <a:buNone/>
            </a:pPr>
            <a:endParaRPr lang="en-US" sz="2800" dirty="0">
              <a:latin typeface="Arial Narrow" panose="020B0606020202030204" pitchFamily="34" charset="0"/>
            </a:endParaRPr>
          </a:p>
        </p:txBody>
      </p:sp>
      <p:sp>
        <p:nvSpPr>
          <p:cNvPr id="5" name="Title 4"/>
          <p:cNvSpPr>
            <a:spLocks noGrp="1"/>
          </p:cNvSpPr>
          <p:nvPr>
            <p:ph type="title"/>
          </p:nvPr>
        </p:nvSpPr>
        <p:spPr>
          <a:xfrm>
            <a:off x="73884" y="355584"/>
            <a:ext cx="12042503" cy="625144"/>
          </a:xfrm>
          <a:solidFill>
            <a:schemeClr val="accent5">
              <a:lumMod val="20000"/>
              <a:lumOff val="80000"/>
            </a:schemeClr>
          </a:solidFill>
          <a:ln w="19050">
            <a:solidFill>
              <a:schemeClr val="accent1">
                <a:lumMod val="50000"/>
              </a:schemeClr>
            </a:solidFill>
          </a:ln>
        </p:spPr>
        <p:txBody>
          <a:bodyPr>
            <a:normAutofit fontScale="90000"/>
          </a:bodyPr>
          <a:lstStyle/>
          <a:p>
            <a:r>
              <a:rPr lang="id-ID" b="1" dirty="0">
                <a:solidFill>
                  <a:schemeClr val="tx2"/>
                </a:solidFill>
                <a:effectLst>
                  <a:outerShdw blurRad="38100" dist="38100" dir="2700000" algn="tl">
                    <a:srgbClr val="000000">
                      <a:alpha val="43137"/>
                    </a:srgbClr>
                  </a:outerShdw>
                </a:effectLst>
                <a:latin typeface="Arial Narrow" panose="020B0606020202030204" pitchFamily="34" charset="0"/>
              </a:rPr>
              <a:t>LINGKUP BMN</a:t>
            </a:r>
            <a:endParaRPr 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6"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23</a:t>
            </a:r>
            <a:endParaRPr lang="id-ID" sz="1100" dirty="0"/>
          </a:p>
        </p:txBody>
      </p:sp>
      <p:sp>
        <p:nvSpPr>
          <p:cNvPr id="7" name="TextBox 6"/>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4055245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19597" y="626750"/>
            <a:ext cx="6775555" cy="3147934"/>
          </a:xfrm>
          <a:prstGeom prst="rect">
            <a:avLst/>
          </a:prstGeom>
          <a:solidFill>
            <a:srgbClr val="FFFFCC"/>
          </a:solid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d-ID" sz="1600" b="1" dirty="0">
                <a:solidFill>
                  <a:schemeClr val="accent2">
                    <a:lumMod val="10000"/>
                  </a:schemeClr>
                </a:solidFill>
                <a:latin typeface="Calibri" pitchFamily="34" charset="0"/>
              </a:rPr>
              <a:t>ASAL PEROLEHAN</a:t>
            </a:r>
          </a:p>
        </p:txBody>
      </p:sp>
      <p:sp>
        <p:nvSpPr>
          <p:cNvPr id="19" name="Rectangle 18"/>
          <p:cNvSpPr/>
          <p:nvPr/>
        </p:nvSpPr>
        <p:spPr>
          <a:xfrm>
            <a:off x="2738214" y="1016494"/>
            <a:ext cx="4517033" cy="131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solidFill>
                <a:schemeClr val="accent2">
                  <a:lumMod val="10000"/>
                </a:schemeClr>
              </a:solidFill>
            </a:endParaRPr>
          </a:p>
          <a:p>
            <a:r>
              <a:rPr lang="id-ID" sz="1400" dirty="0">
                <a:solidFill>
                  <a:schemeClr val="accent2">
                    <a:lumMod val="10000"/>
                  </a:schemeClr>
                </a:solidFill>
              </a:rPr>
              <a:t>	 </a:t>
            </a:r>
            <a:r>
              <a:rPr lang="id-ID" sz="1400" u="sng" dirty="0">
                <a:solidFill>
                  <a:schemeClr val="accent2">
                    <a:lumMod val="10000"/>
                  </a:schemeClr>
                </a:solidFill>
              </a:rPr>
              <a:t>Jenis belanja</a:t>
            </a:r>
            <a:r>
              <a:rPr lang="id-ID" sz="1400" dirty="0">
                <a:solidFill>
                  <a:schemeClr val="accent2">
                    <a:lumMod val="10000"/>
                  </a:schemeClr>
                </a:solidFill>
              </a:rPr>
              <a:t>:</a:t>
            </a:r>
          </a:p>
          <a:p>
            <a:pPr>
              <a:buFontTx/>
              <a:buChar char="-"/>
            </a:pPr>
            <a:r>
              <a:rPr lang="id-ID" sz="1400" dirty="0">
                <a:solidFill>
                  <a:schemeClr val="accent2">
                    <a:lumMod val="10000"/>
                  </a:schemeClr>
                </a:solidFill>
              </a:rPr>
              <a:t>	   - Belanja barang (52)</a:t>
            </a:r>
          </a:p>
          <a:p>
            <a:pPr>
              <a:buFontTx/>
              <a:buChar char="-"/>
            </a:pPr>
            <a:r>
              <a:rPr lang="id-ID" sz="1400" dirty="0">
                <a:solidFill>
                  <a:schemeClr val="accent2">
                    <a:lumMod val="10000"/>
                  </a:schemeClr>
                </a:solidFill>
              </a:rPr>
              <a:t>	   - Belanja modal (53)</a:t>
            </a:r>
          </a:p>
          <a:p>
            <a:pPr>
              <a:buFontTx/>
              <a:buChar char="-"/>
            </a:pPr>
            <a:r>
              <a:rPr lang="id-ID" sz="1400" dirty="0">
                <a:solidFill>
                  <a:schemeClr val="accent2">
                    <a:lumMod val="10000"/>
                  </a:schemeClr>
                </a:solidFill>
              </a:rPr>
              <a:t>	   - Belanja hibah (56)</a:t>
            </a:r>
          </a:p>
          <a:p>
            <a:pPr>
              <a:buFontTx/>
              <a:buChar char="-"/>
            </a:pPr>
            <a:r>
              <a:rPr lang="id-ID" sz="1400" dirty="0">
                <a:solidFill>
                  <a:schemeClr val="accent2">
                    <a:lumMod val="10000"/>
                  </a:schemeClr>
                </a:solidFill>
              </a:rPr>
              <a:t>	   - Bantuan sosial (57)</a:t>
            </a:r>
          </a:p>
          <a:p>
            <a:pPr>
              <a:buFontTx/>
              <a:buChar char="-"/>
            </a:pPr>
            <a:r>
              <a:rPr lang="id-ID" sz="1400" dirty="0">
                <a:solidFill>
                  <a:schemeClr val="accent2">
                    <a:lumMod val="10000"/>
                  </a:schemeClr>
                </a:solidFill>
              </a:rPr>
              <a:t>	   - Belanja Lain-lain (58)</a:t>
            </a:r>
          </a:p>
          <a:p>
            <a:pPr>
              <a:buFontTx/>
              <a:buChar char="-"/>
            </a:pPr>
            <a:endParaRPr lang="id-ID" sz="1400" dirty="0">
              <a:solidFill>
                <a:schemeClr val="accent2">
                  <a:lumMod val="10000"/>
                </a:schemeClr>
              </a:solidFill>
            </a:endParaRPr>
          </a:p>
        </p:txBody>
      </p:sp>
      <p:sp>
        <p:nvSpPr>
          <p:cNvPr id="16" name="Rectangle 15"/>
          <p:cNvSpPr/>
          <p:nvPr/>
        </p:nvSpPr>
        <p:spPr>
          <a:xfrm>
            <a:off x="699550" y="2279469"/>
            <a:ext cx="4177257" cy="1034322"/>
          </a:xfrm>
          <a:prstGeom prst="rect">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699541" y="1260139"/>
            <a:ext cx="1459043" cy="2038662"/>
          </a:xfrm>
          <a:prstGeom prst="rect">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1126552444"/>
              </p:ext>
            </p:extLst>
          </p:nvPr>
        </p:nvGraphicFramePr>
        <p:xfrm>
          <a:off x="434719" y="554297"/>
          <a:ext cx="4102308" cy="24109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39517" y="2630022"/>
            <a:ext cx="4117299" cy="1077218"/>
          </a:xfrm>
          <a:prstGeom prst="rect">
            <a:avLst/>
          </a:prstGeom>
          <a:noFill/>
        </p:spPr>
        <p:txBody>
          <a:bodyPr wrap="square" rtlCol="0">
            <a:spAutoFit/>
          </a:bodyPr>
          <a:lstStyle/>
          <a:p>
            <a:pPr marL="179388" indent="-179388">
              <a:buFont typeface="Wingdings" pitchFamily="2" charset="2"/>
              <a:buChar char="Ø"/>
            </a:pPr>
            <a:r>
              <a:rPr lang="id-ID" sz="1600" dirty="0">
                <a:solidFill>
                  <a:schemeClr val="accent2">
                    <a:lumMod val="10000"/>
                  </a:schemeClr>
                </a:solidFill>
                <a:latin typeface="Calibri" pitchFamily="34" charset="0"/>
              </a:rPr>
              <a:t>Hibah/sumbangan</a:t>
            </a:r>
          </a:p>
          <a:p>
            <a:pPr marL="179388" indent="-179388">
              <a:buFont typeface="Wingdings" pitchFamily="2" charset="2"/>
              <a:buChar char="Ø"/>
            </a:pPr>
            <a:r>
              <a:rPr lang="id-ID" sz="1600" dirty="0">
                <a:solidFill>
                  <a:schemeClr val="accent2">
                    <a:lumMod val="10000"/>
                  </a:schemeClr>
                </a:solidFill>
                <a:latin typeface="Calibri" pitchFamily="34" charset="0"/>
              </a:rPr>
              <a:t>Perjanjian/kontrak</a:t>
            </a:r>
          </a:p>
          <a:p>
            <a:pPr marL="179388" indent="-179388">
              <a:buFont typeface="Wingdings" pitchFamily="2" charset="2"/>
              <a:buChar char="Ø"/>
            </a:pPr>
            <a:r>
              <a:rPr lang="id-ID" sz="1600">
                <a:solidFill>
                  <a:schemeClr val="accent2">
                    <a:lumMod val="10000"/>
                  </a:schemeClr>
                </a:solidFill>
                <a:latin typeface="Calibri" pitchFamily="34" charset="0"/>
              </a:rPr>
              <a:t>Peraturan perundang-undangan</a:t>
            </a:r>
            <a:endParaRPr lang="id-ID" sz="1600" dirty="0">
              <a:solidFill>
                <a:schemeClr val="accent2">
                  <a:lumMod val="10000"/>
                </a:schemeClr>
              </a:solidFill>
              <a:latin typeface="Calibri" pitchFamily="34" charset="0"/>
            </a:endParaRPr>
          </a:p>
          <a:p>
            <a:pPr marL="179388" indent="-179388">
              <a:buFont typeface="Wingdings" pitchFamily="2" charset="2"/>
              <a:buChar char="Ø"/>
            </a:pPr>
            <a:r>
              <a:rPr lang="id-ID" sz="1600" dirty="0">
                <a:solidFill>
                  <a:schemeClr val="accent2">
                    <a:lumMod val="10000"/>
                  </a:schemeClr>
                </a:solidFill>
                <a:latin typeface="Calibri" pitchFamily="34" charset="0"/>
              </a:rPr>
              <a:t>Putusan pengadilan</a:t>
            </a:r>
          </a:p>
        </p:txBody>
      </p:sp>
      <p:sp>
        <p:nvSpPr>
          <p:cNvPr id="17" name="TextBox 16"/>
          <p:cNvSpPr txBox="1"/>
          <p:nvPr/>
        </p:nvSpPr>
        <p:spPr>
          <a:xfrm>
            <a:off x="2618289" y="675524"/>
            <a:ext cx="1219201" cy="369332"/>
          </a:xfrm>
          <a:prstGeom prst="rect">
            <a:avLst/>
          </a:prstGeom>
          <a:noFill/>
        </p:spPr>
        <p:txBody>
          <a:bodyPr wrap="square" rtlCol="0">
            <a:spAutoFit/>
          </a:bodyPr>
          <a:lstStyle/>
          <a:p>
            <a:pPr algn="ctr"/>
            <a:r>
              <a:rPr lang="id-ID" dirty="0">
                <a:solidFill>
                  <a:schemeClr val="accent2">
                    <a:lumMod val="10000"/>
                  </a:schemeClr>
                </a:solidFill>
                <a:latin typeface="Calibri" pitchFamily="34" charset="0"/>
              </a:rPr>
              <a:t>APBN</a:t>
            </a:r>
          </a:p>
        </p:txBody>
      </p:sp>
      <p:sp>
        <p:nvSpPr>
          <p:cNvPr id="18" name="TextBox 17"/>
          <p:cNvSpPr txBox="1"/>
          <p:nvPr/>
        </p:nvSpPr>
        <p:spPr>
          <a:xfrm>
            <a:off x="599609" y="1528661"/>
            <a:ext cx="1382424" cy="523220"/>
          </a:xfrm>
          <a:prstGeom prst="rect">
            <a:avLst/>
          </a:prstGeom>
          <a:noFill/>
        </p:spPr>
        <p:txBody>
          <a:bodyPr wrap="square" rtlCol="0">
            <a:spAutoFit/>
          </a:bodyPr>
          <a:lstStyle/>
          <a:p>
            <a:pPr algn="r"/>
            <a:r>
              <a:rPr lang="id-ID" sz="1400" dirty="0">
                <a:solidFill>
                  <a:schemeClr val="accent2">
                    <a:lumMod val="10000"/>
                  </a:schemeClr>
                </a:solidFill>
                <a:latin typeface="Calibri" pitchFamily="34" charset="0"/>
              </a:rPr>
              <a:t>Perolehan Lain yang sah</a:t>
            </a:r>
          </a:p>
        </p:txBody>
      </p:sp>
      <p:sp>
        <p:nvSpPr>
          <p:cNvPr id="20" name="TextBox 19"/>
          <p:cNvSpPr txBox="1"/>
          <p:nvPr/>
        </p:nvSpPr>
        <p:spPr>
          <a:xfrm>
            <a:off x="8101143" y="1978382"/>
            <a:ext cx="3877456" cy="4278094"/>
          </a:xfrm>
          <a:prstGeom prst="rect">
            <a:avLst/>
          </a:prstGeom>
          <a:solidFill>
            <a:schemeClr val="bg1"/>
          </a:solidFill>
          <a:ln w="28575">
            <a:solidFill>
              <a:schemeClr val="accent2">
                <a:lumMod val="10000"/>
              </a:schemeClr>
            </a:solidFill>
          </a:ln>
        </p:spPr>
        <p:txBody>
          <a:bodyPr wrap="square" rtlCol="0">
            <a:spAutoFit/>
          </a:bodyPr>
          <a:lstStyle/>
          <a:p>
            <a:pPr algn="ctr"/>
            <a:r>
              <a:rPr lang="id-ID" sz="1600" b="1" dirty="0">
                <a:solidFill>
                  <a:schemeClr val="accent2">
                    <a:lumMod val="10000"/>
                  </a:schemeClr>
                </a:solidFill>
                <a:latin typeface="Calibri" pitchFamily="34" charset="0"/>
              </a:rPr>
              <a:t>PERTANGGUNGJAWABAN</a:t>
            </a:r>
          </a:p>
          <a:p>
            <a:endParaRPr lang="id-ID" sz="1600" dirty="0">
              <a:solidFill>
                <a:schemeClr val="accent2">
                  <a:lumMod val="10000"/>
                </a:schemeClr>
              </a:solidFill>
              <a:latin typeface="Calibri" pitchFamily="34" charset="0"/>
            </a:endParaRPr>
          </a:p>
          <a:p>
            <a:r>
              <a:rPr lang="id-ID" sz="1600" b="1" u="sng" dirty="0">
                <a:solidFill>
                  <a:schemeClr val="accent2">
                    <a:lumMod val="10000"/>
                  </a:schemeClr>
                </a:solidFill>
                <a:latin typeface="Calibri" pitchFamily="34" charset="0"/>
              </a:rPr>
              <a:t>Aset Lancar</a:t>
            </a:r>
          </a:p>
          <a:p>
            <a:r>
              <a:rPr lang="id-ID" sz="1600" dirty="0">
                <a:solidFill>
                  <a:schemeClr val="accent2">
                    <a:lumMod val="10000"/>
                  </a:schemeClr>
                </a:solidFill>
                <a:latin typeface="Calibri" pitchFamily="34" charset="0"/>
                <a:sym typeface="Wingdings" pitchFamily="2" charset="2"/>
              </a:rPr>
              <a:t> Persediaan</a:t>
            </a:r>
            <a:endParaRPr lang="id-ID" sz="1600" dirty="0">
              <a:solidFill>
                <a:schemeClr val="accent2">
                  <a:lumMod val="10000"/>
                </a:schemeClr>
              </a:solidFill>
              <a:latin typeface="Calibri" pitchFamily="34" charset="0"/>
            </a:endParaRPr>
          </a:p>
          <a:p>
            <a:endParaRPr lang="id-ID" sz="1600" dirty="0">
              <a:solidFill>
                <a:schemeClr val="accent2">
                  <a:lumMod val="10000"/>
                </a:schemeClr>
              </a:solidFill>
              <a:latin typeface="Calibri" pitchFamily="34" charset="0"/>
            </a:endParaRPr>
          </a:p>
          <a:p>
            <a:r>
              <a:rPr lang="id-ID" sz="1600" b="1" u="sng" dirty="0">
                <a:solidFill>
                  <a:schemeClr val="accent2">
                    <a:lumMod val="10000"/>
                  </a:schemeClr>
                </a:solidFill>
                <a:latin typeface="Calibri" pitchFamily="34" charset="0"/>
              </a:rPr>
              <a:t>Aset Tetap</a:t>
            </a:r>
          </a:p>
          <a:p>
            <a:pPr>
              <a:buFont typeface="Wingdings"/>
              <a:buChar char="à"/>
            </a:pPr>
            <a:r>
              <a:rPr lang="id-ID" sz="1600" dirty="0">
                <a:solidFill>
                  <a:schemeClr val="accent2">
                    <a:lumMod val="10000"/>
                  </a:schemeClr>
                </a:solidFill>
                <a:latin typeface="Calibri" pitchFamily="34" charset="0"/>
                <a:sym typeface="Wingdings" pitchFamily="2" charset="2"/>
              </a:rPr>
              <a:t> Tanah</a:t>
            </a:r>
          </a:p>
          <a:p>
            <a:pPr>
              <a:buFont typeface="Wingdings"/>
              <a:buChar char="à"/>
            </a:pPr>
            <a:r>
              <a:rPr lang="id-ID" sz="1600" dirty="0">
                <a:solidFill>
                  <a:schemeClr val="accent2">
                    <a:lumMod val="10000"/>
                  </a:schemeClr>
                </a:solidFill>
                <a:latin typeface="Calibri" pitchFamily="34" charset="0"/>
                <a:sym typeface="Wingdings" pitchFamily="2" charset="2"/>
              </a:rPr>
              <a:t> </a:t>
            </a:r>
            <a:r>
              <a:rPr lang="id-ID" sz="1600">
                <a:solidFill>
                  <a:schemeClr val="accent2">
                    <a:lumMod val="10000"/>
                  </a:schemeClr>
                </a:solidFill>
                <a:latin typeface="Calibri" pitchFamily="34" charset="0"/>
                <a:sym typeface="Wingdings" pitchFamily="2" charset="2"/>
              </a:rPr>
              <a:t>Peralatan dan </a:t>
            </a:r>
            <a:r>
              <a:rPr lang="en-US" sz="1600" dirty="0">
                <a:solidFill>
                  <a:schemeClr val="accent2">
                    <a:lumMod val="10000"/>
                  </a:schemeClr>
                </a:solidFill>
                <a:latin typeface="Calibri" pitchFamily="34" charset="0"/>
                <a:sym typeface="Wingdings" pitchFamily="2" charset="2"/>
              </a:rPr>
              <a:t>M</a:t>
            </a:r>
            <a:r>
              <a:rPr lang="id-ID" sz="1600" dirty="0">
                <a:solidFill>
                  <a:schemeClr val="accent2">
                    <a:lumMod val="10000"/>
                  </a:schemeClr>
                </a:solidFill>
                <a:latin typeface="Calibri" pitchFamily="34" charset="0"/>
                <a:sym typeface="Wingdings" pitchFamily="2" charset="2"/>
              </a:rPr>
              <a:t>esin</a:t>
            </a:r>
          </a:p>
          <a:p>
            <a:pPr>
              <a:buFont typeface="Wingdings"/>
              <a:buChar char="à"/>
            </a:pPr>
            <a:r>
              <a:rPr lang="id-ID" sz="1600" dirty="0">
                <a:solidFill>
                  <a:schemeClr val="accent2">
                    <a:lumMod val="10000"/>
                  </a:schemeClr>
                </a:solidFill>
                <a:latin typeface="Calibri" pitchFamily="34" charset="0"/>
                <a:sym typeface="Wingdings" pitchFamily="2" charset="2"/>
              </a:rPr>
              <a:t> </a:t>
            </a:r>
            <a:r>
              <a:rPr lang="id-ID" sz="1600">
                <a:solidFill>
                  <a:schemeClr val="accent2">
                    <a:lumMod val="10000"/>
                  </a:schemeClr>
                </a:solidFill>
                <a:latin typeface="Calibri" pitchFamily="34" charset="0"/>
                <a:sym typeface="Wingdings" pitchFamily="2" charset="2"/>
              </a:rPr>
              <a:t>Gedung dan </a:t>
            </a:r>
            <a:r>
              <a:rPr lang="en-US" sz="1600" dirty="0">
                <a:solidFill>
                  <a:schemeClr val="accent2">
                    <a:lumMod val="10000"/>
                  </a:schemeClr>
                </a:solidFill>
                <a:latin typeface="Calibri" pitchFamily="34" charset="0"/>
                <a:sym typeface="Wingdings" pitchFamily="2" charset="2"/>
              </a:rPr>
              <a:t>B</a:t>
            </a:r>
            <a:r>
              <a:rPr lang="id-ID" sz="1600" dirty="0">
                <a:solidFill>
                  <a:schemeClr val="accent2">
                    <a:lumMod val="10000"/>
                  </a:schemeClr>
                </a:solidFill>
                <a:latin typeface="Calibri" pitchFamily="34" charset="0"/>
                <a:sym typeface="Wingdings" pitchFamily="2" charset="2"/>
              </a:rPr>
              <a:t>angunan</a:t>
            </a:r>
          </a:p>
          <a:p>
            <a:pPr>
              <a:buFont typeface="Wingdings"/>
              <a:buChar char="à"/>
            </a:pPr>
            <a:r>
              <a:rPr lang="id-ID" sz="1600" dirty="0">
                <a:solidFill>
                  <a:schemeClr val="accent2">
                    <a:lumMod val="10000"/>
                  </a:schemeClr>
                </a:solidFill>
                <a:latin typeface="Calibri" pitchFamily="34" charset="0"/>
                <a:sym typeface="Wingdings" pitchFamily="2" charset="2"/>
              </a:rPr>
              <a:t> Jalan, </a:t>
            </a:r>
            <a:r>
              <a:rPr lang="en-US" sz="1600" dirty="0">
                <a:solidFill>
                  <a:schemeClr val="accent2">
                    <a:lumMod val="10000"/>
                  </a:schemeClr>
                </a:solidFill>
                <a:latin typeface="Calibri" pitchFamily="34" charset="0"/>
                <a:sym typeface="Wingdings" pitchFamily="2" charset="2"/>
              </a:rPr>
              <a:t>I</a:t>
            </a:r>
            <a:r>
              <a:rPr lang="id-ID" sz="1600">
                <a:solidFill>
                  <a:schemeClr val="accent2">
                    <a:lumMod val="10000"/>
                  </a:schemeClr>
                </a:solidFill>
                <a:latin typeface="Calibri" pitchFamily="34" charset="0"/>
                <a:sym typeface="Wingdings" pitchFamily="2" charset="2"/>
              </a:rPr>
              <a:t>rigasi dan </a:t>
            </a:r>
            <a:r>
              <a:rPr lang="en-US" sz="1600" dirty="0">
                <a:solidFill>
                  <a:schemeClr val="accent2">
                    <a:lumMod val="10000"/>
                  </a:schemeClr>
                </a:solidFill>
                <a:latin typeface="Calibri" pitchFamily="34" charset="0"/>
                <a:sym typeface="Wingdings" pitchFamily="2" charset="2"/>
              </a:rPr>
              <a:t>J</a:t>
            </a:r>
            <a:r>
              <a:rPr lang="id-ID" sz="1600" dirty="0">
                <a:solidFill>
                  <a:schemeClr val="accent2">
                    <a:lumMod val="10000"/>
                  </a:schemeClr>
                </a:solidFill>
                <a:latin typeface="Calibri" pitchFamily="34" charset="0"/>
                <a:sym typeface="Wingdings" pitchFamily="2" charset="2"/>
              </a:rPr>
              <a:t>aringan</a:t>
            </a:r>
          </a:p>
          <a:p>
            <a:pPr>
              <a:buFont typeface="Wingdings"/>
              <a:buChar char="à"/>
            </a:pPr>
            <a:r>
              <a:rPr lang="id-ID" sz="1600" dirty="0">
                <a:solidFill>
                  <a:schemeClr val="accent2">
                    <a:lumMod val="10000"/>
                  </a:schemeClr>
                </a:solidFill>
                <a:latin typeface="Calibri" pitchFamily="34" charset="0"/>
                <a:sym typeface="Wingdings" pitchFamily="2" charset="2"/>
              </a:rPr>
              <a:t> Aset </a:t>
            </a:r>
            <a:r>
              <a:rPr lang="en-US" sz="1600" dirty="0">
                <a:solidFill>
                  <a:schemeClr val="accent2">
                    <a:lumMod val="10000"/>
                  </a:schemeClr>
                </a:solidFill>
                <a:latin typeface="Calibri" pitchFamily="34" charset="0"/>
                <a:sym typeface="Wingdings" pitchFamily="2" charset="2"/>
              </a:rPr>
              <a:t>T</a:t>
            </a:r>
            <a:r>
              <a:rPr lang="id-ID" sz="1600" dirty="0">
                <a:solidFill>
                  <a:schemeClr val="accent2">
                    <a:lumMod val="10000"/>
                  </a:schemeClr>
                </a:solidFill>
                <a:latin typeface="Calibri" pitchFamily="34" charset="0"/>
                <a:sym typeface="Wingdings" pitchFamily="2" charset="2"/>
              </a:rPr>
              <a:t>etap </a:t>
            </a:r>
            <a:r>
              <a:rPr lang="en-US" sz="1600" dirty="0">
                <a:solidFill>
                  <a:schemeClr val="accent2">
                    <a:lumMod val="10000"/>
                  </a:schemeClr>
                </a:solidFill>
                <a:latin typeface="Calibri" pitchFamily="34" charset="0"/>
                <a:sym typeface="Wingdings" pitchFamily="2" charset="2"/>
              </a:rPr>
              <a:t>L</a:t>
            </a:r>
            <a:r>
              <a:rPr lang="id-ID" sz="1600" dirty="0">
                <a:solidFill>
                  <a:schemeClr val="accent2">
                    <a:lumMod val="10000"/>
                  </a:schemeClr>
                </a:solidFill>
                <a:latin typeface="Calibri" pitchFamily="34" charset="0"/>
                <a:sym typeface="Wingdings" pitchFamily="2" charset="2"/>
              </a:rPr>
              <a:t>ainnya</a:t>
            </a:r>
          </a:p>
          <a:p>
            <a:pPr>
              <a:buFont typeface="Wingdings"/>
              <a:buChar char="à"/>
            </a:pPr>
            <a:r>
              <a:rPr lang="id-ID" sz="1600" dirty="0">
                <a:solidFill>
                  <a:schemeClr val="accent2">
                    <a:lumMod val="10000"/>
                  </a:schemeClr>
                </a:solidFill>
                <a:latin typeface="Calibri" pitchFamily="34" charset="0"/>
                <a:sym typeface="Wingdings" pitchFamily="2" charset="2"/>
              </a:rPr>
              <a:t> Konstruksi Dalam Pengerjaan</a:t>
            </a:r>
            <a:endParaRPr lang="id-ID" sz="1600" dirty="0">
              <a:solidFill>
                <a:schemeClr val="accent2">
                  <a:lumMod val="10000"/>
                </a:schemeClr>
              </a:solidFill>
              <a:latin typeface="Calibri" pitchFamily="34" charset="0"/>
            </a:endParaRPr>
          </a:p>
          <a:p>
            <a:endParaRPr lang="id-ID" sz="1600" dirty="0">
              <a:solidFill>
                <a:schemeClr val="accent2">
                  <a:lumMod val="10000"/>
                </a:schemeClr>
              </a:solidFill>
              <a:latin typeface="Calibri" pitchFamily="34" charset="0"/>
            </a:endParaRPr>
          </a:p>
          <a:p>
            <a:r>
              <a:rPr lang="id-ID" sz="1600" b="1" u="sng" dirty="0">
                <a:solidFill>
                  <a:schemeClr val="accent2">
                    <a:lumMod val="10000"/>
                  </a:schemeClr>
                </a:solidFill>
                <a:latin typeface="Calibri" pitchFamily="34" charset="0"/>
              </a:rPr>
              <a:t>Aset Lain-lain</a:t>
            </a:r>
          </a:p>
          <a:p>
            <a:pPr>
              <a:buFont typeface="Wingdings"/>
              <a:buChar char="à"/>
            </a:pPr>
            <a:r>
              <a:rPr lang="id-ID" sz="1600" dirty="0">
                <a:solidFill>
                  <a:schemeClr val="accent2">
                    <a:lumMod val="10000"/>
                  </a:schemeClr>
                </a:solidFill>
                <a:latin typeface="Calibri" pitchFamily="34" charset="0"/>
                <a:sym typeface="Wingdings" pitchFamily="2" charset="2"/>
              </a:rPr>
              <a:t> Aset Tidak Berwujud</a:t>
            </a:r>
          </a:p>
          <a:p>
            <a:pPr>
              <a:buFont typeface="Wingdings"/>
              <a:buChar char="à"/>
            </a:pPr>
            <a:r>
              <a:rPr lang="id-ID" sz="1600" dirty="0">
                <a:solidFill>
                  <a:schemeClr val="accent2">
                    <a:lumMod val="10000"/>
                  </a:schemeClr>
                </a:solidFill>
                <a:latin typeface="Calibri" pitchFamily="34" charset="0"/>
                <a:sym typeface="Wingdings" pitchFamily="2" charset="2"/>
              </a:rPr>
              <a:t> Kerjasama Pihak Ketiga</a:t>
            </a:r>
          </a:p>
          <a:p>
            <a:pPr>
              <a:buFont typeface="Wingdings"/>
              <a:buChar char="à"/>
            </a:pPr>
            <a:r>
              <a:rPr lang="id-ID" sz="1600" dirty="0">
                <a:solidFill>
                  <a:schemeClr val="accent2">
                    <a:lumMod val="10000"/>
                  </a:schemeClr>
                </a:solidFill>
                <a:latin typeface="Calibri" pitchFamily="34" charset="0"/>
                <a:sym typeface="Wingdings" pitchFamily="2" charset="2"/>
              </a:rPr>
              <a:t> Aset yang tidak digunakan</a:t>
            </a:r>
            <a:endParaRPr lang="id-ID" sz="1600" dirty="0">
              <a:solidFill>
                <a:schemeClr val="accent2">
                  <a:lumMod val="10000"/>
                </a:schemeClr>
              </a:solidFill>
              <a:latin typeface="Calibri" pitchFamily="34" charset="0"/>
            </a:endParaRPr>
          </a:p>
        </p:txBody>
      </p:sp>
      <p:sp>
        <p:nvSpPr>
          <p:cNvPr id="24" name="Bent Arrow 23"/>
          <p:cNvSpPr/>
          <p:nvPr/>
        </p:nvSpPr>
        <p:spPr>
          <a:xfrm rot="5400000">
            <a:off x="8531899" y="510660"/>
            <a:ext cx="914400" cy="1748853"/>
          </a:xfrm>
          <a:prstGeom prst="bentArrow">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nvGrpSpPr>
          <p:cNvPr id="2" name="Group 27"/>
          <p:cNvGrpSpPr/>
          <p:nvPr/>
        </p:nvGrpSpPr>
        <p:grpSpPr>
          <a:xfrm>
            <a:off x="581893" y="4456276"/>
            <a:ext cx="5760619" cy="1918314"/>
            <a:chOff x="1169233" y="3782520"/>
            <a:chExt cx="3977391" cy="1918314"/>
          </a:xfrm>
        </p:grpSpPr>
        <p:sp>
          <p:nvSpPr>
            <p:cNvPr id="25" name="TextBox 24"/>
            <p:cNvSpPr txBox="1"/>
            <p:nvPr/>
          </p:nvSpPr>
          <p:spPr>
            <a:xfrm>
              <a:off x="1169233" y="4122296"/>
              <a:ext cx="1933731" cy="1569660"/>
            </a:xfrm>
            <a:prstGeom prst="rect">
              <a:avLst/>
            </a:prstGeom>
            <a:solidFill>
              <a:srgbClr val="FFFFCC"/>
            </a:solidFill>
            <a:ln w="28575">
              <a:solidFill>
                <a:schemeClr val="accent2">
                  <a:lumMod val="10000"/>
                </a:schemeClr>
              </a:solidFill>
            </a:ln>
          </p:spPr>
          <p:txBody>
            <a:bodyPr wrap="square" rtlCol="0">
              <a:spAutoFit/>
            </a:bodyPr>
            <a:lstStyle/>
            <a:p>
              <a:pPr>
                <a:buFont typeface="Wingdings" pitchFamily="2" charset="2"/>
                <a:buChar char="Ø"/>
              </a:pPr>
              <a:r>
                <a:rPr lang="id-ID" sz="1600" b="1" u="sng" dirty="0">
                  <a:solidFill>
                    <a:schemeClr val="accent2">
                      <a:lumMod val="10000"/>
                    </a:schemeClr>
                  </a:solidFill>
                  <a:latin typeface="Calibri" pitchFamily="34" charset="0"/>
                </a:rPr>
                <a:t>Penggunaan</a:t>
              </a:r>
            </a:p>
            <a:p>
              <a:pPr>
                <a:buFont typeface="Wingdings" pitchFamily="2" charset="2"/>
                <a:buChar char="Ø"/>
              </a:pPr>
              <a:r>
                <a:rPr lang="id-ID" sz="1600" b="1" u="sng" dirty="0">
                  <a:solidFill>
                    <a:schemeClr val="accent2">
                      <a:lumMod val="10000"/>
                    </a:schemeClr>
                  </a:solidFill>
                  <a:latin typeface="Calibri" pitchFamily="34" charset="0"/>
                </a:rPr>
                <a:t>Pemanfaatan</a:t>
              </a:r>
            </a:p>
            <a:p>
              <a:pPr marL="187325">
                <a:buFontTx/>
                <a:buChar char="-"/>
              </a:pPr>
              <a:r>
                <a:rPr lang="id-ID" sz="1600" dirty="0">
                  <a:solidFill>
                    <a:schemeClr val="accent2">
                      <a:lumMod val="10000"/>
                    </a:schemeClr>
                  </a:solidFill>
                  <a:latin typeface="Calibri" pitchFamily="34" charset="0"/>
                </a:rPr>
                <a:t> Sewa</a:t>
              </a:r>
            </a:p>
            <a:p>
              <a:pPr marL="187325">
                <a:buFontTx/>
                <a:buChar char="-"/>
              </a:pPr>
              <a:r>
                <a:rPr lang="id-ID" sz="1600" dirty="0">
                  <a:solidFill>
                    <a:schemeClr val="accent2">
                      <a:lumMod val="10000"/>
                    </a:schemeClr>
                  </a:solidFill>
                  <a:latin typeface="Calibri" pitchFamily="34" charset="0"/>
                </a:rPr>
                <a:t> Pinjam pakai</a:t>
              </a:r>
            </a:p>
            <a:p>
              <a:pPr marL="187325">
                <a:buFontTx/>
                <a:buChar char="-"/>
              </a:pPr>
              <a:r>
                <a:rPr lang="id-ID" sz="1600" dirty="0">
                  <a:solidFill>
                    <a:schemeClr val="accent2">
                      <a:lumMod val="10000"/>
                    </a:schemeClr>
                  </a:solidFill>
                  <a:latin typeface="Calibri" pitchFamily="34" charset="0"/>
                </a:rPr>
                <a:t> KSP</a:t>
              </a:r>
            </a:p>
            <a:p>
              <a:pPr marL="187325">
                <a:buFontTx/>
                <a:buChar char="-"/>
              </a:pPr>
              <a:r>
                <a:rPr lang="id-ID" sz="1600" dirty="0">
                  <a:solidFill>
                    <a:schemeClr val="accent2">
                      <a:lumMod val="10000"/>
                    </a:schemeClr>
                  </a:solidFill>
                  <a:latin typeface="Calibri" pitchFamily="34" charset="0"/>
                </a:rPr>
                <a:t> BGS/BSG</a:t>
              </a:r>
            </a:p>
          </p:txBody>
        </p:sp>
        <p:sp>
          <p:nvSpPr>
            <p:cNvPr id="26" name="TextBox 25"/>
            <p:cNvSpPr txBox="1"/>
            <p:nvPr/>
          </p:nvSpPr>
          <p:spPr>
            <a:xfrm>
              <a:off x="2948473" y="3884952"/>
              <a:ext cx="2195652" cy="1815882"/>
            </a:xfrm>
            <a:prstGeom prst="rect">
              <a:avLst/>
            </a:prstGeom>
            <a:solidFill>
              <a:srgbClr val="FFFFCC"/>
            </a:solidFill>
            <a:ln w="28575">
              <a:solidFill>
                <a:schemeClr val="accent2">
                  <a:lumMod val="10000"/>
                </a:schemeClr>
              </a:solidFill>
            </a:ln>
          </p:spPr>
          <p:txBody>
            <a:bodyPr wrap="square" rtlCol="0">
              <a:spAutoFit/>
            </a:bodyPr>
            <a:lstStyle/>
            <a:p>
              <a:pPr algn="ctr"/>
              <a:r>
                <a:rPr lang="id-ID" sz="1600" b="1" dirty="0">
                  <a:solidFill>
                    <a:schemeClr val="accent2">
                      <a:lumMod val="10000"/>
                    </a:schemeClr>
                  </a:solidFill>
                  <a:latin typeface="Calibri" pitchFamily="34" charset="0"/>
                </a:rPr>
                <a:t>PENGELOLAAN</a:t>
              </a:r>
            </a:p>
            <a:p>
              <a:pPr>
                <a:buFont typeface="Wingdings" pitchFamily="2" charset="2"/>
                <a:buChar char="Ø"/>
              </a:pPr>
              <a:r>
                <a:rPr lang="id-ID" sz="1600" b="1" u="sng" dirty="0">
                  <a:solidFill>
                    <a:schemeClr val="accent2">
                      <a:lumMod val="10000"/>
                    </a:schemeClr>
                  </a:solidFill>
                  <a:latin typeface="Calibri" pitchFamily="34" charset="0"/>
                </a:rPr>
                <a:t>Pemindahtanganan</a:t>
              </a:r>
            </a:p>
            <a:p>
              <a:pPr marL="187325">
                <a:buFontTx/>
                <a:buChar char="-"/>
              </a:pPr>
              <a:r>
                <a:rPr lang="id-ID" sz="1600" dirty="0">
                  <a:solidFill>
                    <a:schemeClr val="accent2">
                      <a:lumMod val="10000"/>
                    </a:schemeClr>
                  </a:solidFill>
                  <a:latin typeface="Calibri" pitchFamily="34" charset="0"/>
                </a:rPr>
                <a:t> Penjualan</a:t>
              </a:r>
            </a:p>
            <a:p>
              <a:pPr marL="187325">
                <a:buFontTx/>
                <a:buChar char="-"/>
              </a:pPr>
              <a:r>
                <a:rPr lang="id-ID" sz="1600" dirty="0">
                  <a:solidFill>
                    <a:schemeClr val="accent2">
                      <a:lumMod val="10000"/>
                    </a:schemeClr>
                  </a:solidFill>
                  <a:latin typeface="Calibri" pitchFamily="34" charset="0"/>
                </a:rPr>
                <a:t> Hibah</a:t>
              </a:r>
            </a:p>
            <a:p>
              <a:pPr marL="187325">
                <a:buFontTx/>
                <a:buChar char="-"/>
              </a:pPr>
              <a:r>
                <a:rPr lang="id-ID" sz="1600" dirty="0">
                  <a:solidFill>
                    <a:schemeClr val="accent2">
                      <a:lumMod val="10000"/>
                    </a:schemeClr>
                  </a:solidFill>
                  <a:latin typeface="Calibri" pitchFamily="34" charset="0"/>
                </a:rPr>
                <a:t> Tukar-menukar</a:t>
              </a:r>
            </a:p>
            <a:p>
              <a:pPr marL="187325">
                <a:buFontTx/>
                <a:buChar char="-"/>
              </a:pPr>
              <a:r>
                <a:rPr lang="id-ID" sz="1600" dirty="0">
                  <a:solidFill>
                    <a:schemeClr val="accent2">
                      <a:lumMod val="10000"/>
                    </a:schemeClr>
                  </a:solidFill>
                  <a:latin typeface="Calibri" pitchFamily="34" charset="0"/>
                </a:rPr>
                <a:t> PMP</a:t>
              </a:r>
            </a:p>
            <a:p>
              <a:pPr>
                <a:buFont typeface="Wingdings" pitchFamily="2" charset="2"/>
                <a:buChar char="Ø"/>
              </a:pPr>
              <a:r>
                <a:rPr lang="id-ID" sz="1600" b="1" u="sng" dirty="0">
                  <a:solidFill>
                    <a:schemeClr val="accent2">
                      <a:lumMod val="10000"/>
                    </a:schemeClr>
                  </a:solidFill>
                  <a:latin typeface="Calibri" pitchFamily="34" charset="0"/>
                </a:rPr>
                <a:t>Penghapusan</a:t>
              </a:r>
            </a:p>
          </p:txBody>
        </p:sp>
        <p:sp>
          <p:nvSpPr>
            <p:cNvPr id="27" name="TextBox 26"/>
            <p:cNvSpPr txBox="1"/>
            <p:nvPr/>
          </p:nvSpPr>
          <p:spPr>
            <a:xfrm>
              <a:off x="1174230" y="3782520"/>
              <a:ext cx="3972394" cy="338554"/>
            </a:xfrm>
            <a:prstGeom prst="rect">
              <a:avLst/>
            </a:prstGeom>
            <a:solidFill>
              <a:srgbClr val="FFCCCC"/>
            </a:solidFill>
            <a:ln w="28575">
              <a:solidFill>
                <a:schemeClr val="accent2">
                  <a:lumMod val="10000"/>
                </a:schemeClr>
              </a:solidFill>
            </a:ln>
          </p:spPr>
          <p:txBody>
            <a:bodyPr wrap="square" rtlCol="0">
              <a:spAutoFit/>
            </a:bodyPr>
            <a:lstStyle/>
            <a:p>
              <a:pPr algn="ctr"/>
              <a:r>
                <a:rPr lang="id-ID" sz="1600" b="1" dirty="0">
                  <a:solidFill>
                    <a:schemeClr val="accent2">
                      <a:lumMod val="10000"/>
                    </a:schemeClr>
                  </a:solidFill>
                  <a:latin typeface="Calibri" pitchFamily="34" charset="0"/>
                </a:rPr>
                <a:t>PENGELOLAAN</a:t>
              </a:r>
            </a:p>
          </p:txBody>
        </p:sp>
      </p:grpSp>
      <p:sp>
        <p:nvSpPr>
          <p:cNvPr id="29" name="Right Arrow 28"/>
          <p:cNvSpPr/>
          <p:nvPr/>
        </p:nvSpPr>
        <p:spPr>
          <a:xfrm>
            <a:off x="6535712" y="4714041"/>
            <a:ext cx="1459043" cy="1424065"/>
          </a:xfrm>
          <a:prstGeom prst="right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31" name="Down Arrow 30"/>
          <p:cNvSpPr/>
          <p:nvPr/>
        </p:nvSpPr>
        <p:spPr>
          <a:xfrm>
            <a:off x="2536428" y="3807633"/>
            <a:ext cx="1858781" cy="509349"/>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21" name="Vertical Scroll 20"/>
          <p:cNvSpPr/>
          <p:nvPr/>
        </p:nvSpPr>
        <p:spPr>
          <a:xfrm>
            <a:off x="4488873" y="2410579"/>
            <a:ext cx="3546763" cy="1906399"/>
          </a:xfrm>
          <a:prstGeom prst="verticalScroll">
            <a:avLst/>
          </a:prstGeom>
          <a:solidFill>
            <a:srgbClr val="F5FDF5"/>
          </a:solidFill>
          <a:ln>
            <a:solidFill>
              <a:srgbClr val="003300"/>
            </a:solidFill>
          </a:ln>
        </p:spPr>
        <p:style>
          <a:lnRef idx="0">
            <a:schemeClr val="accent3"/>
          </a:lnRef>
          <a:fillRef idx="3">
            <a:schemeClr val="accent3"/>
          </a:fillRef>
          <a:effectRef idx="3">
            <a:schemeClr val="accent3"/>
          </a:effectRef>
          <a:fontRef idx="minor">
            <a:schemeClr val="lt1"/>
          </a:fontRef>
        </p:style>
        <p:txBody>
          <a:bodyPr rtlCol="0" anchor="ctr"/>
          <a:lstStyle/>
          <a:p>
            <a:r>
              <a:rPr lang="id-ID" sz="1400" dirty="0">
                <a:solidFill>
                  <a:srgbClr val="003300"/>
                </a:solidFill>
                <a:latin typeface="Calibri" pitchFamily="34" charset="0"/>
              </a:rPr>
              <a:t>Termasuk :</a:t>
            </a:r>
          </a:p>
          <a:p>
            <a:pPr marL="179388" indent="-179388">
              <a:buFont typeface="Wingdings" pitchFamily="2" charset="2"/>
              <a:buChar char="Ø"/>
            </a:pPr>
            <a:r>
              <a:rPr lang="id-ID" sz="1400">
                <a:solidFill>
                  <a:srgbClr val="003300"/>
                </a:solidFill>
                <a:latin typeface="Calibri" pitchFamily="34" charset="0"/>
              </a:rPr>
              <a:t>Dana </a:t>
            </a:r>
            <a:r>
              <a:rPr lang="id-ID" sz="1400" dirty="0">
                <a:solidFill>
                  <a:srgbClr val="003300"/>
                </a:solidFill>
                <a:latin typeface="Calibri" pitchFamily="34" charset="0"/>
              </a:rPr>
              <a:t>Dekonsentrasi/</a:t>
            </a:r>
            <a:r>
              <a:rPr lang="en-US" sz="1400" dirty="0">
                <a:solidFill>
                  <a:srgbClr val="003300"/>
                </a:solidFill>
                <a:latin typeface="Calibri" pitchFamily="34" charset="0"/>
              </a:rPr>
              <a:t> </a:t>
            </a:r>
            <a:r>
              <a:rPr lang="id-ID" sz="1400" dirty="0">
                <a:solidFill>
                  <a:srgbClr val="003300"/>
                </a:solidFill>
                <a:latin typeface="Calibri" pitchFamily="34" charset="0"/>
              </a:rPr>
              <a:t>Tugas Pembantuan;</a:t>
            </a:r>
          </a:p>
          <a:p>
            <a:pPr marL="179388" indent="-179388">
              <a:buFont typeface="Wingdings" pitchFamily="2" charset="2"/>
              <a:buChar char="Ø"/>
            </a:pPr>
            <a:r>
              <a:rPr lang="id-ID" sz="1400" dirty="0">
                <a:solidFill>
                  <a:srgbClr val="003300"/>
                </a:solidFill>
                <a:latin typeface="Calibri" pitchFamily="34" charset="0"/>
              </a:rPr>
              <a:t>Bagian Anggaran </a:t>
            </a:r>
            <a:r>
              <a:rPr lang="id-ID" sz="1400">
                <a:solidFill>
                  <a:srgbClr val="003300"/>
                </a:solidFill>
                <a:latin typeface="Calibri" pitchFamily="34" charset="0"/>
              </a:rPr>
              <a:t>Pembiayaan dan </a:t>
            </a:r>
            <a:r>
              <a:rPr lang="id-ID" sz="1400" dirty="0">
                <a:solidFill>
                  <a:srgbClr val="003300"/>
                </a:solidFill>
                <a:latin typeface="Calibri" pitchFamily="34" charset="0"/>
              </a:rPr>
              <a:t>Perh</a:t>
            </a:r>
            <a:r>
              <a:rPr lang="en-US" sz="1400" dirty="0">
                <a:solidFill>
                  <a:srgbClr val="003300"/>
                </a:solidFill>
                <a:latin typeface="Calibri" pitchFamily="34" charset="0"/>
              </a:rPr>
              <a:t>1</a:t>
            </a:r>
            <a:r>
              <a:rPr lang="id-ID" sz="1400" dirty="0">
                <a:solidFill>
                  <a:srgbClr val="003300"/>
                </a:solidFill>
                <a:latin typeface="Calibri" pitchFamily="34" charset="0"/>
              </a:rPr>
              <a:t>itungan (999.06)</a:t>
            </a:r>
            <a:endParaRPr lang="en-US" sz="1400" dirty="0">
              <a:solidFill>
                <a:srgbClr val="003300"/>
              </a:solidFill>
              <a:latin typeface="Calibri" pitchFamily="34" charset="0"/>
            </a:endParaRPr>
          </a:p>
          <a:p>
            <a:pPr marL="179388" indent="-179388">
              <a:buFont typeface="Wingdings" pitchFamily="2" charset="2"/>
              <a:buChar char="Ø"/>
            </a:pPr>
            <a:r>
              <a:rPr lang="en-US" sz="1400" dirty="0">
                <a:solidFill>
                  <a:srgbClr val="003300"/>
                </a:solidFill>
                <a:latin typeface="Calibri" pitchFamily="34" charset="0"/>
              </a:rPr>
              <a:t>BLU</a:t>
            </a:r>
            <a:endParaRPr lang="id-ID" sz="1400" dirty="0">
              <a:solidFill>
                <a:srgbClr val="003300"/>
              </a:solidFill>
              <a:latin typeface="Calibri" pitchFamily="34" charset="0"/>
            </a:endParaRPr>
          </a:p>
        </p:txBody>
      </p:sp>
      <p:sp>
        <p:nvSpPr>
          <p:cNvPr id="23" name="TextBox 22"/>
          <p:cNvSpPr txBox="1"/>
          <p:nvPr/>
        </p:nvSpPr>
        <p:spPr>
          <a:xfrm>
            <a:off x="36395" y="44624"/>
            <a:ext cx="12108876" cy="523220"/>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2800" b="1" dirty="0">
                <a:solidFill>
                  <a:schemeClr val="tx2"/>
                </a:solidFill>
                <a:latin typeface="Arial Narrow" panose="020B0606020202030204" pitchFamily="34" charset="0"/>
              </a:rPr>
              <a:t>RUANG LINGKUP BMN</a:t>
            </a:r>
          </a:p>
        </p:txBody>
      </p:sp>
      <p:sp>
        <p:nvSpPr>
          <p:cNvPr id="28"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24</a:t>
            </a:r>
            <a:endParaRPr lang="id-ID" sz="1100" dirty="0"/>
          </a:p>
        </p:txBody>
      </p:sp>
      <p:sp>
        <p:nvSpPr>
          <p:cNvPr id="30" name="TextBox 29"/>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en-US" sz="1100" b="1" dirty="0">
                <a:solidFill>
                  <a:schemeClr val="tx1"/>
                </a:solidFill>
              </a:rPr>
              <a:t>RORENKU SETJEN KEMHAN</a:t>
            </a:r>
          </a:p>
        </p:txBody>
      </p:sp>
    </p:spTree>
    <p:extLst>
      <p:ext uri="{BB962C8B-B14F-4D97-AF65-F5344CB8AC3E}">
        <p14:creationId xmlns="" xmlns:p14="http://schemas.microsoft.com/office/powerpoint/2010/main" val="463094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14824" y="1052736"/>
            <a:ext cx="11737831" cy="3313370"/>
          </a:xfrm>
        </p:spPr>
        <p:txBody>
          <a:bodyPr>
            <a:normAutofit/>
          </a:bodyPr>
          <a:lstStyle/>
          <a:p>
            <a:pPr marL="573088" indent="-573088" algn="just">
              <a:buFont typeface="Wingdings" panose="05000000000000000000" pitchFamily="2" charset="2"/>
              <a:buChar char="q"/>
            </a:pPr>
            <a:r>
              <a:rPr lang="id-ID" sz="1600" b="1" u="sng" dirty="0">
                <a:effectLst>
                  <a:outerShdw blurRad="38100" dist="38100" dir="2700000" algn="tl">
                    <a:srgbClr val="000000">
                      <a:alpha val="43137"/>
                    </a:srgbClr>
                  </a:outerShdw>
                </a:effectLst>
                <a:latin typeface="Arial Narrow" panose="020B0606020202030204" pitchFamily="34" charset="0"/>
                <a:cs typeface="Times New Roman" pitchFamily="18" charset="0"/>
              </a:rPr>
              <a:t>PENGELUARAN YANG DIKAPITALISASI</a:t>
            </a:r>
            <a:r>
              <a:rPr lang="id-ID" sz="1600" b="1" dirty="0">
                <a:effectLst>
                  <a:outerShdw blurRad="38100" dist="38100" dir="2700000" algn="tl">
                    <a:srgbClr val="000000">
                      <a:alpha val="43137"/>
                    </a:srgbClr>
                  </a:outerShdw>
                </a:effectLst>
                <a:latin typeface="Arial Narrow" panose="020B0606020202030204" pitchFamily="34" charset="0"/>
                <a:cs typeface="Times New Roman" pitchFamily="18" charset="0"/>
              </a:rPr>
              <a:t> </a:t>
            </a:r>
            <a:r>
              <a:rPr lang="en-US" sz="1600" dirty="0">
                <a:latin typeface="Arial Narrow" panose="020B0606020202030204" pitchFamily="34" charset="0"/>
                <a:cs typeface="Times New Roman" pitchFamily="18" charset="0"/>
              </a:rPr>
              <a:t>MERUPAKAN BIAYA MINIMUM ATAS PEROLEHAN SUATU ASET TETAP YANG DAPAT DIKAPITALISASI. </a:t>
            </a:r>
          </a:p>
          <a:p>
            <a:pPr marL="573088" indent="-573088" algn="just">
              <a:buFont typeface="Wingdings" panose="05000000000000000000" pitchFamily="2" charset="2"/>
              <a:buChar char="q"/>
            </a:pPr>
            <a:r>
              <a:rPr lang="en-US" sz="1600" dirty="0">
                <a:latin typeface="Arial Narrow" panose="020B0606020202030204" pitchFamily="34" charset="0"/>
              </a:rPr>
              <a:t>BIAYA PEROLEHAN SUATU ASET TETAP TERDIRI DARI HARGA BELINYA ATAU KONSTRUKSINYA, TERMASUK BEA </a:t>
            </a:r>
            <a:r>
              <a:rPr lang="en-US" sz="1600">
                <a:latin typeface="Arial Narrow" panose="020B0606020202030204" pitchFamily="34" charset="0"/>
              </a:rPr>
              <a:t>IMPOR DAN </a:t>
            </a:r>
            <a:r>
              <a:rPr lang="en-US" sz="1600" dirty="0">
                <a:latin typeface="Arial Narrow" panose="020B0606020202030204" pitchFamily="34" charset="0"/>
              </a:rPr>
              <a:t>SETIAP BIAYA YANG DAPAT DIATRIBUSIKAN SECARA LANGSUNG DALAM MEMBAWA ASET TERSEBUT KE KONDISI YANG MEMBUAT ASET TERSEBUT DAPAT BEKERJA UNTUK PENGGUNAAN YANG DIMAKSUDKAN.</a:t>
            </a:r>
          </a:p>
          <a:p>
            <a:pPr marL="573088" indent="-573088" algn="just">
              <a:buFont typeface="Wingdings" panose="05000000000000000000" pitchFamily="2" charset="2"/>
              <a:buChar char="q"/>
            </a:pPr>
            <a:r>
              <a:rPr lang="en-US" sz="1600" dirty="0">
                <a:latin typeface="Arial Narrow" panose="020B0606020202030204" pitchFamily="34" charset="0"/>
              </a:rPr>
              <a:t>BIAYA PEROLEHAN ASET TERDIRI DARI:</a:t>
            </a:r>
          </a:p>
          <a:p>
            <a:pPr marL="1023938" lvl="1" indent="-450850" algn="just">
              <a:buFont typeface="Wingdings" panose="05000000000000000000" pitchFamily="2" charset="2"/>
              <a:buChar char="Ø"/>
            </a:pPr>
            <a:r>
              <a:rPr lang="en-US" sz="1600" dirty="0">
                <a:solidFill>
                  <a:schemeClr val="tx1"/>
                </a:solidFill>
                <a:latin typeface="Arial Narrow" panose="020B0606020202030204" pitchFamily="34" charset="0"/>
              </a:rPr>
              <a:t>HARGA PEMBELIAN, TERMASUK BEA </a:t>
            </a:r>
            <a:r>
              <a:rPr lang="en-US" sz="1600">
                <a:solidFill>
                  <a:schemeClr val="tx1"/>
                </a:solidFill>
                <a:latin typeface="Arial Narrow" panose="020B0606020202030204" pitchFamily="34" charset="0"/>
              </a:rPr>
              <a:t>IMPOR DAN </a:t>
            </a:r>
            <a:r>
              <a:rPr lang="en-US" sz="1600" dirty="0">
                <a:solidFill>
                  <a:schemeClr val="tx1"/>
                </a:solidFill>
                <a:latin typeface="Arial Narrow" panose="020B0606020202030204" pitchFamily="34" charset="0"/>
              </a:rPr>
              <a:t>PAJAK PEMBELIAN, SETELAH DIKURANGI DENGAN </a:t>
            </a:r>
            <a:r>
              <a:rPr lang="en-US" sz="1600">
                <a:solidFill>
                  <a:schemeClr val="tx1"/>
                </a:solidFill>
                <a:latin typeface="Arial Narrow" panose="020B0606020202030204" pitchFamily="34" charset="0"/>
              </a:rPr>
              <a:t>DISKON DAN </a:t>
            </a:r>
            <a:r>
              <a:rPr lang="en-US" sz="1600" dirty="0">
                <a:solidFill>
                  <a:schemeClr val="tx1"/>
                </a:solidFill>
                <a:latin typeface="Arial Narrow" panose="020B0606020202030204" pitchFamily="34" charset="0"/>
              </a:rPr>
              <a:t>RABAT;</a:t>
            </a:r>
          </a:p>
          <a:p>
            <a:pPr marL="1023938" lvl="1" indent="-450850" algn="just">
              <a:buFont typeface="Wingdings" panose="05000000000000000000" pitchFamily="2" charset="2"/>
              <a:buChar char="Ø"/>
            </a:pPr>
            <a:r>
              <a:rPr lang="en-US" sz="1600" dirty="0">
                <a:solidFill>
                  <a:schemeClr val="tx1"/>
                </a:solidFill>
                <a:latin typeface="Arial Narrow" panose="020B0606020202030204" pitchFamily="34" charset="0"/>
              </a:rPr>
              <a:t>SELURUH BIAYA YANG SECARA LANGSUNG DAPAT DIHUBUNGKAN/DIATRIBUSIKAN DENGAN </a:t>
            </a:r>
            <a:r>
              <a:rPr lang="en-US" sz="1600">
                <a:solidFill>
                  <a:schemeClr val="tx1"/>
                </a:solidFill>
                <a:latin typeface="Arial Narrow" panose="020B0606020202030204" pitchFamily="34" charset="0"/>
              </a:rPr>
              <a:t>ASET DAN </a:t>
            </a:r>
            <a:r>
              <a:rPr lang="en-US" sz="1600" dirty="0">
                <a:solidFill>
                  <a:schemeClr val="tx1"/>
                </a:solidFill>
                <a:latin typeface="Arial Narrow" panose="020B0606020202030204" pitchFamily="34" charset="0"/>
              </a:rPr>
              <a:t>MEMBAWA ASET TERSEBUT KE KONDISI YANG MEMBUAT ASET TERSEBUT DAPAT BEKERJA UNTUK PENGGUNAAN YANG DIMAKSUDKAN.</a:t>
            </a:r>
          </a:p>
        </p:txBody>
      </p:sp>
      <p:sp>
        <p:nvSpPr>
          <p:cNvPr id="16388" name="Text Box 8"/>
          <p:cNvSpPr txBox="1">
            <a:spLocks noChangeArrowheads="1"/>
          </p:cNvSpPr>
          <p:nvPr/>
        </p:nvSpPr>
        <p:spPr bwMode="auto">
          <a:xfrm>
            <a:off x="334433" y="4403849"/>
            <a:ext cx="11330187" cy="1815882"/>
          </a:xfrm>
          <a:prstGeom prst="rect">
            <a:avLst/>
          </a:prstGeom>
          <a:noFill/>
          <a:ln w="9525">
            <a:noFill/>
            <a:miter lim="800000"/>
            <a:headEnd/>
            <a:tailEnd/>
          </a:ln>
        </p:spPr>
        <p:txBody>
          <a:bodyPr wrap="square">
            <a:spAutoFit/>
          </a:bodyPr>
          <a:lstStyle/>
          <a:p>
            <a:pPr marL="623888" indent="-623888" algn="ctr" defTabSz="858838">
              <a:spcBef>
                <a:spcPct val="50000"/>
              </a:spcBef>
              <a:tabLst>
                <a:tab pos="623888" algn="l"/>
              </a:tabLst>
            </a:pPr>
            <a:r>
              <a:rPr lang="en-US" sz="1600" b="1" dirty="0">
                <a:latin typeface="Arial Narrow" panose="020B0606020202030204" pitchFamily="34" charset="0"/>
              </a:rPr>
              <a:t>BELANJA MODAL</a:t>
            </a:r>
          </a:p>
          <a:p>
            <a:pPr marL="623888" indent="-623888" defTabSz="858838">
              <a:tabLst>
                <a:tab pos="623888" algn="l"/>
              </a:tabLst>
            </a:pPr>
            <a:r>
              <a:rPr lang="en-US" sz="1600" dirty="0">
                <a:latin typeface="Arial Narrow" panose="020B0606020202030204" pitchFamily="34" charset="0"/>
              </a:rPr>
              <a:t>5311	TANAH</a:t>
            </a:r>
          </a:p>
          <a:p>
            <a:pPr marL="623888" indent="-623888" defTabSz="858838">
              <a:tabLst>
                <a:tab pos="623888" algn="l"/>
              </a:tabLst>
            </a:pPr>
            <a:r>
              <a:rPr lang="en-US" sz="1600" dirty="0">
                <a:latin typeface="Arial Narrow" panose="020B0606020202030204" pitchFamily="34" charset="0"/>
              </a:rPr>
              <a:t>5321	PERALATAN DAN MESIN </a:t>
            </a:r>
          </a:p>
          <a:p>
            <a:pPr marL="623888" indent="-623888" defTabSz="858838">
              <a:tabLst>
                <a:tab pos="623888" algn="l"/>
              </a:tabLst>
            </a:pPr>
            <a:r>
              <a:rPr lang="en-US" sz="1600" dirty="0">
                <a:latin typeface="Arial Narrow" panose="020B0606020202030204" pitchFamily="34" charset="0"/>
              </a:rPr>
              <a:t>5331	GEDUNG DAN BANGUNAN</a:t>
            </a:r>
          </a:p>
          <a:p>
            <a:pPr marL="623888" indent="-623888" defTabSz="858838">
              <a:tabLst>
                <a:tab pos="623888" algn="l"/>
              </a:tabLst>
            </a:pPr>
            <a:r>
              <a:rPr lang="en-US" sz="1600" dirty="0">
                <a:latin typeface="Arial Narrow" panose="020B0606020202030204" pitchFamily="34" charset="0"/>
              </a:rPr>
              <a:t>5341	JALAN, IRIGASI, DAN JARINGAN</a:t>
            </a:r>
          </a:p>
          <a:p>
            <a:pPr marL="623888" indent="-623888" defTabSz="858838">
              <a:tabLst>
                <a:tab pos="623888" algn="l"/>
              </a:tabLst>
            </a:pPr>
            <a:r>
              <a:rPr lang="en-US" sz="1600" dirty="0">
                <a:latin typeface="Arial Narrow" panose="020B0606020202030204" pitchFamily="34" charset="0"/>
              </a:rPr>
              <a:t>5351	BELANJA PEMELIHARAAN YANG DIKAPITALISASIKAN</a:t>
            </a:r>
          </a:p>
          <a:p>
            <a:pPr marL="623888" indent="-623888" defTabSz="858838">
              <a:tabLst>
                <a:tab pos="623888" algn="l"/>
              </a:tabLst>
            </a:pPr>
            <a:r>
              <a:rPr lang="en-US" sz="1600" dirty="0">
                <a:latin typeface="Arial Narrow" panose="020B0606020202030204" pitchFamily="34" charset="0"/>
              </a:rPr>
              <a:t>5361	BELANJA MODAL FISIK LAINNYA</a:t>
            </a:r>
          </a:p>
        </p:txBody>
      </p:sp>
      <p:sp>
        <p:nvSpPr>
          <p:cNvPr id="8" name="TextBox 7"/>
          <p:cNvSpPr txBox="1"/>
          <p:nvPr/>
        </p:nvSpPr>
        <p:spPr>
          <a:xfrm>
            <a:off x="36395" y="323954"/>
            <a:ext cx="12108876"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KAPITALISASI</a:t>
            </a:r>
          </a:p>
        </p:txBody>
      </p:sp>
      <p:sp>
        <p:nvSpPr>
          <p:cNvPr id="6"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25</a:t>
            </a:r>
            <a:endParaRPr lang="id-ID" sz="1100" dirty="0"/>
          </a:p>
        </p:txBody>
      </p:sp>
      <p:sp>
        <p:nvSpPr>
          <p:cNvPr id="7" name="TextBox 6"/>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60801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365760"/>
            <a:ext cx="10990217" cy="4415245"/>
          </a:xfrm>
        </p:spPr>
        <p:txBody>
          <a:bodyPr>
            <a:noAutofit/>
          </a:bodyPr>
          <a:lstStyle/>
          <a:p>
            <a:pPr lvl="0">
              <a:buNone/>
            </a:pPr>
            <a:endParaRPr lang="en-US" sz="600" dirty="0" smtClean="0">
              <a:latin typeface="Arial" pitchFamily="34" charset="0"/>
              <a:cs typeface="Arial" pitchFamily="34" charset="0"/>
            </a:endParaRPr>
          </a:p>
          <a:p>
            <a:pPr lvl="0" algn="just"/>
            <a:r>
              <a:rPr lang="en-US" sz="1700" dirty="0" err="1" smtClean="0">
                <a:latin typeface="Arial" pitchFamily="34" charset="0"/>
                <a:cs typeface="Arial" pitchFamily="34" charset="0"/>
              </a:rPr>
              <a:t>Sesuai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Peraturan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Menteri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Pertahanan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Nomor</a:t>
            </a:r>
            <a:r>
              <a:rPr lang="en-US" sz="1700" dirty="0" smtClean="0">
                <a:latin typeface="Arial" pitchFamily="34" charset="0"/>
                <a:cs typeface="Arial" pitchFamily="34" charset="0"/>
              </a:rPr>
              <a:t> 01 </a:t>
            </a:r>
            <a:r>
              <a:rPr lang="en-US" sz="1700" dirty="0" err="1" smtClean="0">
                <a:latin typeface="Arial" pitchFamily="34" charset="0"/>
                <a:cs typeface="Arial" pitchFamily="34" charset="0"/>
              </a:rPr>
              <a:t>Tahun</a:t>
            </a:r>
            <a:r>
              <a:rPr lang="en-US" sz="1700" dirty="0" smtClean="0">
                <a:latin typeface="Arial" pitchFamily="34" charset="0"/>
                <a:cs typeface="Arial" pitchFamily="34" charset="0"/>
              </a:rPr>
              <a:t> 2015 </a:t>
            </a:r>
            <a:r>
              <a:rPr lang="en-US" sz="1700" dirty="0" err="1" smtClean="0">
                <a:latin typeface="Arial" pitchFamily="34" charset="0"/>
                <a:cs typeface="Arial" pitchFamily="34" charset="0"/>
              </a:rPr>
              <a:t>Inspektorat</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Jenderal</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Kemhan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mempunyai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tugas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wewenang</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melaksanakan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Reviu</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atas</a:t>
            </a:r>
            <a:r>
              <a:rPr lang="en-US" sz="1700" dirty="0" smtClean="0">
                <a:latin typeface="Arial" pitchFamily="34" charset="0"/>
                <a:cs typeface="Arial" pitchFamily="34" charset="0"/>
              </a:rPr>
              <a:t> LK </a:t>
            </a:r>
            <a:r>
              <a:rPr lang="en-US" sz="1700" dirty="0" err="1" smtClean="0">
                <a:latin typeface="Arial" pitchFamily="34" charset="0"/>
                <a:cs typeface="Arial" pitchFamily="34" charset="0"/>
              </a:rPr>
              <a:t>Kemhan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TNI. </a:t>
            </a:r>
            <a:r>
              <a:rPr lang="id-ID" sz="1700" dirty="0" smtClean="0">
                <a:latin typeface="Arial" pitchFamily="34" charset="0"/>
                <a:cs typeface="Arial" pitchFamily="34" charset="0"/>
              </a:rPr>
              <a:t>  </a:t>
            </a:r>
            <a:r>
              <a:rPr lang="en-US" sz="1700" dirty="0" err="1" smtClean="0">
                <a:latin typeface="Arial" pitchFamily="34" charset="0"/>
                <a:cs typeface="Arial" pitchFamily="34" charset="0"/>
              </a:rPr>
              <a:t>Dalam</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rangka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untuk</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penyiapan</a:t>
            </a:r>
            <a:r>
              <a:rPr lang="en-US" sz="1700" dirty="0" smtClean="0">
                <a:latin typeface="Arial" pitchFamily="34" charset="0"/>
                <a:cs typeface="Arial" pitchFamily="34" charset="0"/>
              </a:rPr>
              <a:t> APIP </a:t>
            </a:r>
            <a:r>
              <a:rPr lang="en-US" sz="1700" dirty="0" err="1" smtClean="0">
                <a:latin typeface="Arial" pitchFamily="34" charset="0"/>
                <a:cs typeface="Arial" pitchFamily="34" charset="0"/>
              </a:rPr>
              <a:t>perlu</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dilaksanakan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Bimbingan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teknis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tentang</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Reviu</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atas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Laporan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Keuangan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lingkungan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Kemhan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TNI.</a:t>
            </a:r>
          </a:p>
          <a:p>
            <a:pPr lvl="0"/>
            <a:endParaRPr lang="en-US" sz="1700" dirty="0" smtClean="0">
              <a:latin typeface="Arial" pitchFamily="34" charset="0"/>
              <a:cs typeface="Arial" pitchFamily="34" charset="0"/>
            </a:endParaRPr>
          </a:p>
          <a:p>
            <a:pPr lvl="0" algn="just"/>
            <a:r>
              <a:rPr lang="en-US" sz="1700" dirty="0" err="1" smtClean="0">
                <a:latin typeface="Arial" pitchFamily="34" charset="0"/>
                <a:cs typeface="Arial" pitchFamily="34" charset="0"/>
              </a:rPr>
              <a:t>Untuk</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menjamin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pelaksanaan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anggaran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belanja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negara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lingkungan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Kementerian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Pertahanan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Tentara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Nasional</a:t>
            </a:r>
            <a:r>
              <a:rPr lang="en-US" sz="1700" dirty="0" smtClean="0">
                <a:latin typeface="Arial" pitchFamily="34" charset="0"/>
                <a:cs typeface="Arial" pitchFamily="34" charset="0"/>
              </a:rPr>
              <a:t> Indonesia </a:t>
            </a:r>
            <a:r>
              <a:rPr lang="en-US" sz="1700" dirty="0" err="1" smtClean="0">
                <a:latin typeface="Arial" pitchFamily="34" charset="0"/>
                <a:cs typeface="Arial" pitchFamily="34" charset="0"/>
              </a:rPr>
              <a:t>dapat</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dilakukan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dengan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baik</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diperlukan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pedoman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pelaksanaan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anggaran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belanja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negara</a:t>
            </a:r>
            <a:r>
              <a:rPr lang="en-US" sz="1700" dirty="0" smtClean="0">
                <a:latin typeface="Arial" pitchFamily="34" charset="0"/>
                <a:cs typeface="Arial" pitchFamily="34" charset="0"/>
              </a:rPr>
              <a:t> yang </a:t>
            </a:r>
            <a:r>
              <a:rPr lang="en-US" sz="1700" dirty="0" err="1" smtClean="0">
                <a:latin typeface="Arial" pitchFamily="34" charset="0"/>
                <a:cs typeface="Arial" pitchFamily="34" charset="0"/>
              </a:rPr>
              <a:t>pragmatis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sederhana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akomodatif</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diterbitkanlah</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Peraturan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Menteri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Keuangan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Republik</a:t>
            </a:r>
            <a:r>
              <a:rPr lang="en-US" sz="1700" dirty="0" smtClean="0">
                <a:latin typeface="Arial" pitchFamily="34" charset="0"/>
                <a:cs typeface="Arial" pitchFamily="34" charset="0"/>
              </a:rPr>
              <a:t> Indonesia </a:t>
            </a:r>
            <a:r>
              <a:rPr lang="en-US" sz="1700" dirty="0" err="1" smtClean="0">
                <a:latin typeface="Arial" pitchFamily="34" charset="0"/>
                <a:cs typeface="Arial" pitchFamily="34" charset="0"/>
              </a:rPr>
              <a:t>Nomor</a:t>
            </a:r>
            <a:r>
              <a:rPr lang="en-US" sz="1700" dirty="0" smtClean="0">
                <a:latin typeface="Arial" pitchFamily="34" charset="0"/>
                <a:cs typeface="Arial" pitchFamily="34" charset="0"/>
              </a:rPr>
              <a:t> 143/PMK.05/2018 </a:t>
            </a:r>
            <a:r>
              <a:rPr lang="en-US" sz="1700" dirty="0" err="1" smtClean="0">
                <a:latin typeface="Arial" pitchFamily="34" charset="0"/>
                <a:cs typeface="Arial" pitchFamily="34" charset="0"/>
              </a:rPr>
              <a:t>tanggal</a:t>
            </a:r>
            <a:r>
              <a:rPr lang="en-US" sz="1700" dirty="0" smtClean="0">
                <a:latin typeface="Arial" pitchFamily="34" charset="0"/>
                <a:cs typeface="Arial" pitchFamily="34" charset="0"/>
              </a:rPr>
              <a:t> 31 </a:t>
            </a:r>
            <a:r>
              <a:rPr lang="en-US" sz="1700" dirty="0" err="1" smtClean="0">
                <a:latin typeface="Arial" pitchFamily="34" charset="0"/>
                <a:cs typeface="Arial" pitchFamily="34" charset="0"/>
              </a:rPr>
              <a:t>Oktober</a:t>
            </a:r>
            <a:r>
              <a:rPr lang="en-US" sz="1700" dirty="0" smtClean="0">
                <a:latin typeface="Arial" pitchFamily="34" charset="0"/>
                <a:cs typeface="Arial" pitchFamily="34" charset="0"/>
              </a:rPr>
              <a:t> 2018 </a:t>
            </a:r>
            <a:r>
              <a:rPr lang="en-US" sz="1700" dirty="0" err="1" smtClean="0">
                <a:latin typeface="Arial" pitchFamily="34" charset="0"/>
                <a:cs typeface="Arial" pitchFamily="34" charset="0"/>
              </a:rPr>
              <a:t>tentang</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Mekanisme</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Pelaksanaan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Anggaran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Belanja</a:t>
            </a:r>
            <a:r>
              <a:rPr lang="en-US" sz="1700" dirty="0" smtClean="0">
                <a:latin typeface="Arial" pitchFamily="34" charset="0"/>
                <a:cs typeface="Arial" pitchFamily="34" charset="0"/>
              </a:rPr>
              <a:t> Negara </a:t>
            </a:r>
            <a:r>
              <a:rPr lang="en-US" sz="1700" dirty="0" err="1" smtClean="0">
                <a:latin typeface="Arial" pitchFamily="34" charset="0"/>
                <a:cs typeface="Arial" pitchFamily="34" charset="0"/>
              </a:rPr>
              <a:t>di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Lingkungan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Kementerian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Pertahanan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Tentara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Nasional</a:t>
            </a:r>
            <a:r>
              <a:rPr lang="en-US" sz="1700" dirty="0" smtClean="0">
                <a:latin typeface="Arial" pitchFamily="34" charset="0"/>
                <a:cs typeface="Arial" pitchFamily="34" charset="0"/>
              </a:rPr>
              <a:t> Indonesia,  </a:t>
            </a:r>
            <a:r>
              <a:rPr lang="en-US" sz="1700" dirty="0" err="1" smtClean="0">
                <a:latin typeface="Arial" pitchFamily="34" charset="0"/>
                <a:cs typeface="Arial" pitchFamily="34" charset="0"/>
              </a:rPr>
              <a:t>sebagai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pengganti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peraturan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sebelumnya</a:t>
            </a:r>
            <a:r>
              <a:rPr lang="en-US" sz="1700" dirty="0" smtClean="0">
                <a:latin typeface="Arial" pitchFamily="34" charset="0"/>
                <a:cs typeface="Arial" pitchFamily="34" charset="0"/>
              </a:rPr>
              <a:t> yang </a:t>
            </a:r>
            <a:r>
              <a:rPr lang="en-US" sz="1700" dirty="0" err="1" smtClean="0">
                <a:latin typeface="Arial" pitchFamily="34" charset="0"/>
                <a:cs typeface="Arial" pitchFamily="34" charset="0"/>
              </a:rPr>
              <a:t>tidak</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sesuai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dengan</a:t>
            </a:r>
            <a:r>
              <a:rPr lang="en-US" sz="1700" dirty="0" smtClean="0">
                <a:latin typeface="Arial" pitchFamily="34" charset="0"/>
                <a:cs typeface="Arial" pitchFamily="34" charset="0"/>
              </a:rPr>
              <a:t> yang </a:t>
            </a:r>
            <a:r>
              <a:rPr lang="en-US" sz="1700" dirty="0" err="1" smtClean="0">
                <a:latin typeface="Arial" pitchFamily="34" charset="0"/>
                <a:cs typeface="Arial" pitchFamily="34" charset="0"/>
              </a:rPr>
              <a:t>berlaku</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di</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Kementerian</a:t>
            </a:r>
            <a:r>
              <a:rPr lang="en-US" sz="1700" dirty="0" smtClean="0">
                <a:latin typeface="Arial" pitchFamily="34" charset="0"/>
                <a:cs typeface="Arial" pitchFamily="34" charset="0"/>
              </a:rPr>
              <a:t>/</a:t>
            </a:r>
            <a:r>
              <a:rPr lang="en-US" sz="1700" dirty="0" err="1" smtClean="0">
                <a:latin typeface="Arial" pitchFamily="34" charset="0"/>
                <a:cs typeface="Arial" pitchFamily="34" charset="0"/>
              </a:rPr>
              <a:t>Lembaga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saat</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ini</a:t>
            </a:r>
            <a:r>
              <a:rPr lang="en-US" sz="1700" dirty="0" smtClean="0">
                <a:latin typeface="Arial" pitchFamily="34" charset="0"/>
                <a:cs typeface="Arial" pitchFamily="34" charset="0"/>
              </a:rPr>
              <a:t>.</a:t>
            </a:r>
          </a:p>
          <a:p>
            <a:pPr lvl="0" algn="just">
              <a:buNone/>
            </a:pPr>
            <a:endParaRPr lang="en-US" sz="1700" dirty="0" smtClean="0">
              <a:latin typeface="Arial" pitchFamily="34" charset="0"/>
              <a:cs typeface="Arial" pitchFamily="34" charset="0"/>
            </a:endParaRPr>
          </a:p>
          <a:p>
            <a:pPr algn="just"/>
            <a:r>
              <a:rPr lang="id-ID" sz="1700" dirty="0" smtClean="0">
                <a:latin typeface="Arial" pitchFamily="34" charset="0"/>
                <a:cs typeface="Arial" pitchFamily="34" charset="0"/>
              </a:rPr>
              <a:t>Demikian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buku</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panduan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Penyegaran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Penerapan</a:t>
            </a:r>
            <a:r>
              <a:rPr lang="en-US" sz="1700" dirty="0" smtClean="0">
                <a:latin typeface="Arial" pitchFamily="34" charset="0"/>
                <a:cs typeface="Arial" pitchFamily="34" charset="0"/>
              </a:rPr>
              <a:t> PMK </a:t>
            </a:r>
            <a:r>
              <a:rPr lang="en-US" sz="1700" dirty="0" err="1" smtClean="0">
                <a:latin typeface="Arial" pitchFamily="34" charset="0"/>
                <a:cs typeface="Arial" pitchFamily="34" charset="0"/>
              </a:rPr>
              <a:t>Nomor</a:t>
            </a:r>
            <a:r>
              <a:rPr lang="en-US" sz="1700" dirty="0" smtClean="0">
                <a:latin typeface="Arial" pitchFamily="34" charset="0"/>
                <a:cs typeface="Arial" pitchFamily="34" charset="0"/>
              </a:rPr>
              <a:t> 143 </a:t>
            </a:r>
            <a:r>
              <a:rPr lang="en-US" sz="1700" dirty="0" err="1" smtClean="0">
                <a:latin typeface="Arial" pitchFamily="34" charset="0"/>
                <a:cs typeface="Arial" pitchFamily="34" charset="0"/>
              </a:rPr>
              <a:t>Tahun</a:t>
            </a:r>
            <a:r>
              <a:rPr lang="en-US" sz="1700" dirty="0" smtClean="0">
                <a:latin typeface="Arial" pitchFamily="34" charset="0"/>
                <a:cs typeface="Arial" pitchFamily="34" charset="0"/>
              </a:rPr>
              <a:t> 2018 </a:t>
            </a:r>
            <a:r>
              <a:rPr lang="en-US" sz="1700" dirty="0" err="1" smtClean="0">
                <a:latin typeface="Arial" pitchFamily="34" charset="0"/>
                <a:cs typeface="Arial" pitchFamily="34" charset="0"/>
              </a:rPr>
              <a:t>dan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Bimbingan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Teknis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Reviu</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atas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Laporan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Keuangan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Kementerian</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Pertahanan</a:t>
            </a:r>
            <a:r>
              <a:rPr lang="en-US" sz="1700" dirty="0" smtClean="0">
                <a:latin typeface="Arial" pitchFamily="34" charset="0"/>
                <a:cs typeface="Arial" pitchFamily="34" charset="0"/>
              </a:rPr>
              <a:t> </a:t>
            </a:r>
            <a:r>
              <a:rPr lang="id-ID" sz="1700" dirty="0" smtClean="0">
                <a:latin typeface="Arial" pitchFamily="34" charset="0"/>
                <a:cs typeface="Arial" pitchFamily="34" charset="0"/>
              </a:rPr>
              <a:t>dibuat untuk digunakan sebagai pedoman dalam pelaksanaan kegiatan. </a:t>
            </a:r>
            <a:endParaRPr lang="en-US" sz="17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EB7811C-05D5-4DD9-A4AF-7177BE6770A8}" type="slidenum">
              <a:rPr lang="id-ID" smtClean="0"/>
              <a:pPr/>
              <a:t>3</a:t>
            </a:fld>
            <a:endParaRPr lang="id-ID"/>
          </a:p>
        </p:txBody>
      </p:sp>
      <p:sp>
        <p:nvSpPr>
          <p:cNvPr id="5" name="TextBox 4"/>
          <p:cNvSpPr txBox="1"/>
          <p:nvPr/>
        </p:nvSpPr>
        <p:spPr>
          <a:xfrm>
            <a:off x="7093132" y="4637314"/>
            <a:ext cx="3892731" cy="1846659"/>
          </a:xfrm>
          <a:prstGeom prst="rect">
            <a:avLst/>
          </a:prstGeom>
          <a:noFill/>
        </p:spPr>
        <p:txBody>
          <a:bodyPr wrap="square" rtlCol="0">
            <a:spAutoFit/>
          </a:bodyPr>
          <a:lstStyle/>
          <a:p>
            <a:pPr algn="ctr"/>
            <a:r>
              <a:rPr lang="en-US" sz="1600" dirty="0" err="1" smtClean="0">
                <a:latin typeface="Arial" pitchFamily="34" charset="0"/>
                <a:cs typeface="Arial" pitchFamily="34" charset="0"/>
              </a:rPr>
              <a:t>Inspektur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Keuangan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Selaku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Penanggung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Jawab</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 </a:t>
            </a:r>
          </a:p>
          <a:p>
            <a:r>
              <a:rPr lang="en-US" sz="1600" dirty="0" smtClean="0">
                <a:latin typeface="Arial" pitchFamily="34" charset="0"/>
                <a:cs typeface="Arial" pitchFamily="34" charset="0"/>
              </a:rPr>
              <a:t> </a:t>
            </a:r>
          </a:p>
          <a:p>
            <a:r>
              <a:rPr lang="id-ID" sz="1600" dirty="0" smtClean="0">
                <a:latin typeface="Arial" pitchFamily="34" charset="0"/>
                <a:cs typeface="Arial" pitchFamily="34" charset="0"/>
              </a:rPr>
              <a:t> </a:t>
            </a: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Dwi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Mastono</a:t>
            </a:r>
            <a:r>
              <a:rPr lang="en-US" sz="1600" dirty="0" smtClean="0">
                <a:latin typeface="Arial" pitchFamily="34" charset="0"/>
                <a:cs typeface="Arial" pitchFamily="34" charset="0"/>
              </a:rPr>
              <a:t>, S.E., M.M.</a:t>
            </a:r>
          </a:p>
          <a:p>
            <a:pPr algn="ct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Brigadir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Jenderal</a:t>
            </a:r>
            <a:r>
              <a:rPr lang="en-US" sz="1600" dirty="0" smtClean="0">
                <a:latin typeface="Arial" pitchFamily="34" charset="0"/>
                <a:cs typeface="Arial" pitchFamily="34" charset="0"/>
              </a:rPr>
              <a:t> TNI</a:t>
            </a:r>
            <a:endParaRPr lang="en-US" sz="1600" dirty="0">
              <a:latin typeface="Arial" pitchFamily="34" charset="0"/>
              <a:cs typeface="Arial" pitchFamily="34" charset="0"/>
            </a:endParaRPr>
          </a:p>
        </p:txBody>
      </p:sp>
      <p:sp>
        <p:nvSpPr>
          <p:cNvPr id="1026" name="Rectangle 2"/>
          <p:cNvSpPr>
            <a:spLocks noChangeArrowheads="1"/>
          </p:cNvSpPr>
          <p:nvPr/>
        </p:nvSpPr>
        <p:spPr bwMode="auto">
          <a:xfrm>
            <a:off x="4403633" y="5041130"/>
            <a:ext cx="2989943" cy="1104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Arial" pitchFamily="34" charset="0"/>
                <a:cs typeface="Arial" pitchFamily="34" charset="0"/>
              </a:rPr>
              <a:t>Paraf</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Char char="-"/>
              <a:tabLst/>
            </a:pPr>
            <a:r>
              <a:rPr lang="en-US" sz="1100" dirty="0" err="1" smtClean="0">
                <a:latin typeface="Arial" pitchFamily="34" charset="0"/>
                <a:cs typeface="Arial" pitchFamily="34" charset="0"/>
              </a:rPr>
              <a:t>S</a:t>
            </a:r>
            <a:r>
              <a:rPr kumimoji="0" lang="en-US" sz="1100" b="0" i="0" u="none" strike="noStrike" cap="none" normalizeH="0" baseline="0" dirty="0" err="1" smtClean="0">
                <a:ln>
                  <a:noFill/>
                </a:ln>
                <a:solidFill>
                  <a:schemeClr val="tx1"/>
                </a:solidFill>
                <a:effectLst/>
                <a:latin typeface="Arial" pitchFamily="34" charset="0"/>
                <a:cs typeface="Arial" pitchFamily="34" charset="0"/>
              </a:rPr>
              <a:t>es</a:t>
            </a:r>
            <a:r>
              <a:rPr kumimoji="0" lang="en-US" sz="1100" b="0" i="0" u="none" strike="noStrike" cap="none" normalizeH="0" baseline="0" dirty="0" smtClean="0">
                <a:ln>
                  <a:noFill/>
                </a:ln>
                <a:solidFill>
                  <a:schemeClr val="tx1"/>
                </a:solidFill>
                <a:effectLst/>
                <a:latin typeface="Arial" pitchFamily="34" charset="0"/>
                <a:cs typeface="Arial" pitchFamily="34" charset="0"/>
              </a:rPr>
              <a:t> Tim	: ….</a:t>
            </a:r>
          </a:p>
          <a:p>
            <a:pPr marL="0" marR="0" lvl="0" indent="0" algn="l" defTabSz="914400" rtl="0" eaLnBrk="1" fontAlgn="base" latinLnBrk="0" hangingPunct="1">
              <a:lnSpc>
                <a:spcPct val="100000"/>
              </a:lnSpc>
              <a:spcBef>
                <a:spcPct val="0"/>
              </a:spcBef>
              <a:spcAft>
                <a:spcPts val="1000"/>
              </a:spcAft>
              <a:buClrTx/>
              <a:buSzTx/>
              <a:buFontTx/>
              <a:buChar char="-"/>
              <a:tabLst/>
            </a:pPr>
            <a:r>
              <a:rPr kumimoji="0" lang="en-US" sz="1100" b="0" i="0" u="none" strike="noStrike" cap="none" normalizeH="0" baseline="0" dirty="0" err="1" smtClean="0">
                <a:ln>
                  <a:noFill/>
                </a:ln>
                <a:solidFill>
                  <a:schemeClr val="tx1"/>
                </a:solidFill>
                <a:effectLst/>
                <a:latin typeface="Arial" pitchFamily="34" charset="0"/>
                <a:cs typeface="Arial" pitchFamily="34" charset="0"/>
              </a:rPr>
              <a:t>Wakil</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Ketua</a:t>
            </a:r>
            <a:r>
              <a:rPr kumimoji="0" lang="en-US" sz="1100" b="0" i="0" u="none" strike="noStrike" cap="none" normalizeH="0" baseline="0" dirty="0" smtClean="0">
                <a:ln>
                  <a:noFill/>
                </a:ln>
                <a:solidFill>
                  <a:schemeClr val="tx1"/>
                </a:solidFill>
                <a:effectLst/>
                <a:latin typeface="Arial" pitchFamily="34" charset="0"/>
                <a:cs typeface="Arial" pitchFamily="34" charset="0"/>
              </a:rPr>
              <a:t> Tim	: ….</a:t>
            </a:r>
          </a:p>
          <a:p>
            <a:pPr marL="0" marR="0" lvl="0" indent="0" algn="l" defTabSz="914400" rtl="0" eaLnBrk="1" fontAlgn="base" latinLnBrk="0" hangingPunct="1">
              <a:lnSpc>
                <a:spcPct val="100000"/>
              </a:lnSpc>
              <a:spcBef>
                <a:spcPct val="0"/>
              </a:spcBef>
              <a:spcAft>
                <a:spcPts val="1000"/>
              </a:spcAft>
              <a:buClrTx/>
              <a:buSzTx/>
              <a:buFontTx/>
              <a:buChar char="-"/>
              <a:tabLst/>
            </a:pPr>
            <a:r>
              <a:rPr lang="en-US" sz="1100" dirty="0" smtClean="0">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Ketua</a:t>
            </a:r>
            <a:r>
              <a:rPr kumimoji="0" lang="en-US" sz="1100" b="0" i="0" u="none" strike="noStrike" cap="none" normalizeH="0" baseline="0" dirty="0" smtClean="0">
                <a:ln>
                  <a:noFill/>
                </a:ln>
                <a:solidFill>
                  <a:schemeClr val="tx1"/>
                </a:solidFill>
                <a:effectLst/>
                <a:latin typeface="Arial" pitchFamily="34" charset="0"/>
                <a:cs typeface="Arial" pitchFamily="34" charset="0"/>
              </a:rPr>
              <a:t> Tim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1351623" y="6322423"/>
            <a:ext cx="274320" cy="36576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 xmlns:p14="http://schemas.microsoft.com/office/powerpoint/2010/main" val="3946388675"/>
              </p:ext>
            </p:extLst>
          </p:nvPr>
        </p:nvGraphicFramePr>
        <p:xfrm>
          <a:off x="421620" y="1268760"/>
          <a:ext cx="11380429"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1512" y="334402"/>
            <a:ext cx="12108981" cy="646331"/>
          </a:xfrm>
          <a:prstGeom prst="rect">
            <a:avLst/>
          </a:prstGeom>
          <a:solidFill>
            <a:schemeClr val="accent5">
              <a:lumMod val="20000"/>
              <a:lumOff val="80000"/>
            </a:schemeClr>
          </a:solidFill>
          <a:ln w="19050">
            <a:solidFill>
              <a:schemeClr val="accent1">
                <a:lumMod val="50000"/>
              </a:schemeClr>
            </a:solidFill>
          </a:ln>
        </p:spPr>
        <p:txBody>
          <a:bodyPr wrap="square">
            <a:spAutoFit/>
          </a:bodyPr>
          <a:lstStyle/>
          <a:p>
            <a:pPr algn="ctr" fontAlgn="auto">
              <a:spcBef>
                <a:spcPts val="0"/>
              </a:spcBef>
              <a:spcAft>
                <a:spcPts val="0"/>
              </a:spcAft>
              <a:defRPr/>
            </a:pPr>
            <a:r>
              <a:rPr lang="id-ID" sz="3600" b="1" dirty="0">
                <a:solidFill>
                  <a:schemeClr val="tx2"/>
                </a:solidFill>
                <a:effectLst>
                  <a:outerShdw blurRad="38100" dist="38100" dir="2700000" algn="tl">
                    <a:srgbClr val="000000">
                      <a:alpha val="43137"/>
                    </a:srgbClr>
                  </a:outerShdw>
                </a:effectLst>
                <a:latin typeface="Arial Narrow" panose="020B0606020202030204" pitchFamily="34" charset="0"/>
              </a:rPr>
              <a:t>NILAI SATUAN MINIMUM</a:t>
            </a: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26</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155378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393694" y="892205"/>
            <a:ext cx="11186847" cy="5664671"/>
          </a:xfrm>
        </p:spPr>
        <p:txBody>
          <a:bodyPr>
            <a:normAutofit/>
          </a:bodyPr>
          <a:lstStyle/>
          <a:p>
            <a:pPr algn="just" eaLnBrk="1" hangingPunct="1">
              <a:spcBef>
                <a:spcPts val="1200"/>
              </a:spcBef>
            </a:pPr>
            <a:endParaRPr lang="id-ID" sz="1600" dirty="0">
              <a:latin typeface="Arial Narrow" panose="020B0606020202030204" pitchFamily="34" charset="0"/>
            </a:endParaRPr>
          </a:p>
          <a:p>
            <a:pPr marL="463550" indent="-463550" algn="just" eaLnBrk="1" hangingPunct="1">
              <a:spcBef>
                <a:spcPts val="1200"/>
              </a:spcBef>
              <a:buFont typeface="Wingdings" panose="05000000000000000000" pitchFamily="2" charset="2"/>
              <a:buChar char="q"/>
            </a:pPr>
            <a:r>
              <a:rPr lang="en-US" sz="1800" b="1" dirty="0">
                <a:latin typeface="Arial Narrow" panose="020B0606020202030204" pitchFamily="34" charset="0"/>
              </a:rPr>
              <a:t>PERSEDIAAN</a:t>
            </a:r>
            <a:r>
              <a:rPr lang="en-US" sz="1800" dirty="0">
                <a:latin typeface="Arial Narrow" panose="020B0606020202030204" pitchFamily="34" charset="0"/>
              </a:rPr>
              <a:t> ADALAH ASET LANCAR DALAM BENTUK BARANG ATAU PERLENGKAPAN YANG DIMAKSUDKAN UNTUK MENDUKUNG KEGIATAN OPERASIONAL PEMERINTAH, DAN BARANG-BARANG YANG DIMAKSUDKAN UNTUK DIJUAL DAN/ATAU DISERAHKAN DALAM RANGKA PELAYANAN KEPADA MASYARAKAT.</a:t>
            </a:r>
            <a:endParaRPr lang="id-ID" sz="1800" dirty="0">
              <a:latin typeface="Arial Narrow" panose="020B0606020202030204" pitchFamily="34" charset="0"/>
            </a:endParaRPr>
          </a:p>
          <a:p>
            <a:pPr marL="463550" indent="-463550" algn="just" eaLnBrk="1" hangingPunct="1">
              <a:buFont typeface="Wingdings" panose="05000000000000000000" pitchFamily="2" charset="2"/>
              <a:buChar char="q"/>
            </a:pPr>
            <a:r>
              <a:rPr lang="fi-FI" sz="1800" b="1" i="1" dirty="0">
                <a:latin typeface="Arial Narrow" panose="020B0606020202030204" pitchFamily="34" charset="0"/>
              </a:rPr>
              <a:t>PERSEDIAAN MERUPAKAN ASET YANG BERWUJUD:</a:t>
            </a:r>
          </a:p>
          <a:p>
            <a:pPr marL="914400" lvl="1" indent="-457200" algn="just" eaLnBrk="1" hangingPunct="1">
              <a:buFont typeface="Wingdings" panose="05000000000000000000" pitchFamily="2" charset="2"/>
              <a:buChar char="Ø"/>
            </a:pPr>
            <a:r>
              <a:rPr lang="id-ID" sz="1800" b="1" i="1" dirty="0">
                <a:solidFill>
                  <a:schemeClr val="tx1"/>
                </a:solidFill>
                <a:latin typeface="Arial Narrow" panose="020B0606020202030204" pitchFamily="34" charset="0"/>
              </a:rPr>
              <a:t>BARANG ATAU PERLENGKAPAN (SUPPLIES) YANG DIGUNAKAN DALAM RANGKA KEGIATAN OPERASIONAL PEMERINTAH</a:t>
            </a:r>
          </a:p>
          <a:p>
            <a:pPr marL="914400" lvl="1" indent="-457200" algn="just" eaLnBrk="1" hangingPunct="1">
              <a:buFont typeface="Wingdings" panose="05000000000000000000" pitchFamily="2" charset="2"/>
              <a:buChar char="Ø"/>
            </a:pPr>
            <a:r>
              <a:rPr lang="nn-NO" sz="1800" b="1" i="1" dirty="0">
                <a:solidFill>
                  <a:schemeClr val="tx1"/>
                </a:solidFill>
                <a:latin typeface="Arial Narrow" panose="020B0606020202030204" pitchFamily="34" charset="0"/>
              </a:rPr>
              <a:t>BAHAN ATAU PERLENGKAPAN (SUPPLIES) YANG DIGUNAKAN DALAM PROSES</a:t>
            </a:r>
            <a:r>
              <a:rPr lang="id-ID" sz="1800" b="1" i="1" dirty="0">
                <a:solidFill>
                  <a:schemeClr val="tx1"/>
                </a:solidFill>
                <a:latin typeface="Arial Narrow" panose="020B0606020202030204" pitchFamily="34" charset="0"/>
              </a:rPr>
              <a:t> PRODUKSI</a:t>
            </a:r>
          </a:p>
          <a:p>
            <a:pPr marL="914400" lvl="1" indent="-457200" algn="just" eaLnBrk="1" hangingPunct="1">
              <a:buFont typeface="Wingdings" panose="05000000000000000000" pitchFamily="2" charset="2"/>
              <a:buChar char="Ø"/>
            </a:pPr>
            <a:r>
              <a:rPr lang="id-ID" sz="1800" b="1" i="1" dirty="0">
                <a:solidFill>
                  <a:schemeClr val="tx1"/>
                </a:solidFill>
                <a:latin typeface="Arial Narrow" panose="020B0606020202030204" pitchFamily="34" charset="0"/>
              </a:rPr>
              <a:t>BARANG DALAM PROSES PRODUKSI YANG DIMAKSUDKAN UNTUK DIJUAL ATAU DISERAHKAN KEPADA MASYARAKAT</a:t>
            </a:r>
          </a:p>
          <a:p>
            <a:pPr marL="914400" lvl="1" indent="-457200" algn="just" eaLnBrk="1" hangingPunct="1">
              <a:buFont typeface="Wingdings" panose="05000000000000000000" pitchFamily="2" charset="2"/>
              <a:buChar char="Ø"/>
            </a:pPr>
            <a:r>
              <a:rPr lang="id-ID" sz="1800" b="1" i="1" dirty="0">
                <a:solidFill>
                  <a:schemeClr val="tx1"/>
                </a:solidFill>
                <a:latin typeface="Arial Narrow" panose="020B0606020202030204" pitchFamily="34" charset="0"/>
              </a:rPr>
              <a:t>BARANG YANG DISIMPAN UNTUK DIJUAL ATAU DISERAHKAN KEPADA </a:t>
            </a:r>
            <a:r>
              <a:rPr lang="fi-FI" sz="1800" b="1" i="1" dirty="0">
                <a:solidFill>
                  <a:schemeClr val="tx1"/>
                </a:solidFill>
                <a:latin typeface="Arial Narrow" panose="020B0606020202030204" pitchFamily="34" charset="0"/>
              </a:rPr>
              <a:t>MASYARAKAT DALAM RANGKA KEGIATAN PEMERINTAHAN</a:t>
            </a:r>
          </a:p>
          <a:p>
            <a:pPr marL="914400" lvl="1" indent="-457200" algn="just">
              <a:buFont typeface="Wingdings" panose="05000000000000000000" pitchFamily="2" charset="2"/>
              <a:buChar char="Ø"/>
            </a:pPr>
            <a:r>
              <a:rPr lang="id-ID" sz="1800" b="1" i="1" dirty="0"/>
              <a:t>BARANG-BARANG UNTUK TUJUAN BERJAGA-JAGA ATAU STRATEGIS SEPERTI CADANGAN MINYAK ATAU CADANGAN BERAS</a:t>
            </a:r>
            <a:endParaRPr lang="fi-FI" sz="1800" b="1" i="1" dirty="0">
              <a:solidFill>
                <a:schemeClr val="tx1"/>
              </a:solidFill>
              <a:latin typeface="Arial Narrow" panose="020B0606020202030204" pitchFamily="34" charset="0"/>
            </a:endParaRPr>
          </a:p>
          <a:p>
            <a:pPr marL="463550" indent="-463550" algn="just" eaLnBrk="1" hangingPunct="1">
              <a:buFont typeface="Wingdings" panose="05000000000000000000" pitchFamily="2" charset="2"/>
              <a:buChar char="q"/>
            </a:pPr>
            <a:r>
              <a:rPr lang="id-ID" sz="1800" dirty="0">
                <a:latin typeface="Arial Narrow" panose="020B0606020202030204" pitchFamily="34" charset="0"/>
              </a:rPr>
              <a:t>PERSEDIAAN </a:t>
            </a:r>
            <a:r>
              <a:rPr lang="en-US" sz="1800" dirty="0">
                <a:latin typeface="Arial Narrow" panose="020B0606020202030204" pitchFamily="34" charset="0"/>
              </a:rPr>
              <a:t>BERDASARKAN SIFAT PEMAKAIANNYA MELUPUTI BARANG HABIS PAKAI, </a:t>
            </a:r>
            <a:r>
              <a:rPr lang="id-ID" sz="1800" dirty="0">
                <a:latin typeface="Arial Narrow" panose="020B0606020202030204" pitchFamily="34" charset="0"/>
              </a:rPr>
              <a:t>BARANG TAK HABIS PAKAI</a:t>
            </a:r>
            <a:r>
              <a:rPr lang="en-US" sz="1800" dirty="0">
                <a:latin typeface="Arial Narrow" panose="020B0606020202030204" pitchFamily="34" charset="0"/>
              </a:rPr>
              <a:t>, </a:t>
            </a:r>
            <a:r>
              <a:rPr lang="id-ID" sz="1800" dirty="0">
                <a:latin typeface="Arial Narrow" panose="020B0606020202030204" pitchFamily="34" charset="0"/>
              </a:rPr>
              <a:t>DAN BARANG BEKAS PAKAI </a:t>
            </a:r>
            <a:endParaRPr lang="en-US" sz="1800" dirty="0">
              <a:latin typeface="Arial Narrow" panose="020B0606020202030204" pitchFamily="34" charset="0"/>
            </a:endParaRPr>
          </a:p>
        </p:txBody>
      </p:sp>
      <p:sp>
        <p:nvSpPr>
          <p:cNvPr id="10" name="TextBox 9"/>
          <p:cNvSpPr txBox="1"/>
          <p:nvPr/>
        </p:nvSpPr>
        <p:spPr>
          <a:xfrm>
            <a:off x="96341" y="395959"/>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PERSEDIAAN</a:t>
            </a: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27</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93290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99959" y="1004693"/>
            <a:ext cx="11378868" cy="5448647"/>
          </a:xfrm>
        </p:spPr>
        <p:txBody>
          <a:bodyPr/>
          <a:lstStyle/>
          <a:p>
            <a:pPr algn="just" eaLnBrk="1" hangingPunct="1">
              <a:spcBef>
                <a:spcPts val="1200"/>
              </a:spcBef>
            </a:pPr>
            <a:endParaRPr lang="id-ID" sz="1800" dirty="0">
              <a:latin typeface="Arial Narrow" panose="020B0606020202030204" pitchFamily="34" charset="0"/>
            </a:endParaRPr>
          </a:p>
          <a:p>
            <a:pPr marL="463550" indent="-463550" algn="just" eaLnBrk="1" hangingPunct="1">
              <a:buFont typeface="Wingdings" panose="05000000000000000000" pitchFamily="2" charset="2"/>
              <a:buChar char="q"/>
            </a:pPr>
            <a:r>
              <a:rPr lang="en-US" sz="1800" b="1" dirty="0">
                <a:latin typeface="Arial Narrow" panose="020B0606020202030204" pitchFamily="34" charset="0"/>
              </a:rPr>
              <a:t>ASET TETAP </a:t>
            </a:r>
            <a:r>
              <a:rPr lang="en-US" sz="1800" dirty="0">
                <a:latin typeface="Arial Narrow" panose="020B0606020202030204" pitchFamily="34" charset="0"/>
              </a:rPr>
              <a:t>ADALAH ASET BERWUJUD YANG MEMPUNYAI MASA MANFAAT LEBIH DARI 12 (DUA BELAS) BULAN UNTUK DIGUNAKAN, ATAU DIMAKSUDKAN UNTUK DIGUNAKAN, DALAM KEGIATAN PEMERINTAH  ATAU DIMANFAATKAN OLEH MASYARAKAT UMUM</a:t>
            </a:r>
          </a:p>
          <a:p>
            <a:pPr marL="463550" indent="-463550" algn="just" eaLnBrk="1" hangingPunct="1">
              <a:buFont typeface="Wingdings" panose="05000000000000000000" pitchFamily="2" charset="2"/>
              <a:buChar char="q"/>
            </a:pPr>
            <a:endParaRPr lang="en-US" sz="1800" dirty="0">
              <a:latin typeface="Arial Narrow" panose="020B0606020202030204" pitchFamily="34" charset="0"/>
            </a:endParaRPr>
          </a:p>
          <a:p>
            <a:pPr marL="463550" indent="-463550" algn="just" eaLnBrk="1" hangingPunct="1">
              <a:buFont typeface="Wingdings" panose="05000000000000000000" pitchFamily="2" charset="2"/>
              <a:buChar char="q"/>
            </a:pPr>
            <a:r>
              <a:rPr lang="en-US" sz="1800" dirty="0">
                <a:latin typeface="Arial Narrow" panose="020B0606020202030204" pitchFamily="34" charset="0"/>
              </a:rPr>
              <a:t>ASET TETAP DIKLASIFIKASIKAN BERDASARKAN KESAMAAN DALAM SIFAT ATAU FUNGSINYA DALAM AKTIVITAS OPERASI ENTITAS. BERIKUT ADALAH KLASIFIKASI ASET TETAP YANG DIGUNAKAN: </a:t>
            </a:r>
          </a:p>
          <a:p>
            <a:pPr marL="914400" lvl="1" indent="-457200" algn="just" eaLnBrk="1" hangingPunct="1">
              <a:buFont typeface="Wingdings" panose="05000000000000000000" pitchFamily="2" charset="2"/>
              <a:buChar char="Ø"/>
            </a:pPr>
            <a:r>
              <a:rPr lang="en-US" sz="1800" dirty="0">
                <a:solidFill>
                  <a:schemeClr val="tx1"/>
                </a:solidFill>
                <a:latin typeface="Arial Narrow" panose="020B0606020202030204" pitchFamily="34" charset="0"/>
              </a:rPr>
              <a:t>TANAH</a:t>
            </a:r>
          </a:p>
          <a:p>
            <a:pPr marL="914400" lvl="1" indent="-457200" algn="just" eaLnBrk="1" hangingPunct="1">
              <a:buFont typeface="Wingdings" panose="05000000000000000000" pitchFamily="2" charset="2"/>
              <a:buChar char="Ø"/>
            </a:pPr>
            <a:r>
              <a:rPr lang="en-US" sz="1800" dirty="0">
                <a:solidFill>
                  <a:schemeClr val="tx1"/>
                </a:solidFill>
                <a:latin typeface="Arial Narrow" panose="020B0606020202030204" pitchFamily="34" charset="0"/>
              </a:rPr>
              <a:t>PERALATAN DAN MESIN</a:t>
            </a:r>
          </a:p>
          <a:p>
            <a:pPr marL="914400" lvl="1" indent="-457200" algn="just" eaLnBrk="1" hangingPunct="1">
              <a:buFont typeface="Wingdings" panose="05000000000000000000" pitchFamily="2" charset="2"/>
              <a:buChar char="Ø"/>
            </a:pPr>
            <a:r>
              <a:rPr lang="en-US" sz="1800" dirty="0">
                <a:solidFill>
                  <a:schemeClr val="tx1"/>
                </a:solidFill>
                <a:latin typeface="Arial Narrow" panose="020B0606020202030204" pitchFamily="34" charset="0"/>
              </a:rPr>
              <a:t>GEDUNG DAN BANGUNAN</a:t>
            </a:r>
          </a:p>
          <a:p>
            <a:pPr marL="914400" lvl="1" indent="-457200" algn="just" eaLnBrk="1" hangingPunct="1">
              <a:buFont typeface="Wingdings" panose="05000000000000000000" pitchFamily="2" charset="2"/>
              <a:buChar char="Ø"/>
            </a:pPr>
            <a:r>
              <a:rPr lang="en-US" sz="1800" dirty="0">
                <a:solidFill>
                  <a:schemeClr val="tx1"/>
                </a:solidFill>
                <a:latin typeface="Arial Narrow" panose="020B0606020202030204" pitchFamily="34" charset="0"/>
              </a:rPr>
              <a:t>JALAN, IRIGASI, DAN JARINGAN</a:t>
            </a:r>
            <a:endParaRPr lang="en-US" sz="1800" dirty="0">
              <a:latin typeface="Arial Narrow" panose="020B0606020202030204" pitchFamily="34" charset="0"/>
            </a:endParaRPr>
          </a:p>
          <a:p>
            <a:pPr marL="914400" lvl="1" indent="-457200" algn="just" eaLnBrk="1" hangingPunct="1">
              <a:buFont typeface="Wingdings" panose="05000000000000000000" pitchFamily="2" charset="2"/>
              <a:buChar char="Ø"/>
            </a:pPr>
            <a:r>
              <a:rPr lang="en-US" sz="1800" dirty="0">
                <a:solidFill>
                  <a:schemeClr val="tx1"/>
                </a:solidFill>
                <a:latin typeface="Arial Narrow" panose="020B0606020202030204" pitchFamily="34" charset="0"/>
              </a:rPr>
              <a:t>ASET TETAP LAINNYA</a:t>
            </a:r>
          </a:p>
          <a:p>
            <a:pPr marL="914400" lvl="1" indent="-457200" algn="just" eaLnBrk="1" hangingPunct="1">
              <a:buFont typeface="Wingdings" panose="05000000000000000000" pitchFamily="2" charset="2"/>
              <a:buChar char="Ø"/>
            </a:pPr>
            <a:r>
              <a:rPr lang="en-US" sz="1800" dirty="0">
                <a:solidFill>
                  <a:schemeClr val="tx1"/>
                </a:solidFill>
                <a:latin typeface="Arial Narrow" panose="020B0606020202030204" pitchFamily="34" charset="0"/>
              </a:rPr>
              <a:t>KONSTRUKSI DALAM PENGERJAAN</a:t>
            </a:r>
            <a:endParaRPr lang="en-US" sz="1800" dirty="0">
              <a:latin typeface="Arial Narrow" panose="020B0606020202030204" pitchFamily="34" charset="0"/>
            </a:endParaRPr>
          </a:p>
          <a:p>
            <a:pPr algn="just" eaLnBrk="1" hangingPunct="1">
              <a:spcBef>
                <a:spcPts val="1200"/>
              </a:spcBef>
            </a:pPr>
            <a:endParaRPr lang="id-ID" sz="1800" dirty="0">
              <a:latin typeface="Arial Narrow" panose="020B0606020202030204" pitchFamily="34" charset="0"/>
            </a:endParaRPr>
          </a:p>
        </p:txBody>
      </p:sp>
      <p:sp>
        <p:nvSpPr>
          <p:cNvPr id="9" name="TextBox 8"/>
          <p:cNvSpPr txBox="1"/>
          <p:nvPr/>
        </p:nvSpPr>
        <p:spPr>
          <a:xfrm>
            <a:off x="36395" y="311849"/>
            <a:ext cx="12108876"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ASET TETAP</a:t>
            </a: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28</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464282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85755" y="716663"/>
            <a:ext cx="11282857" cy="5880695"/>
          </a:xfrm>
        </p:spPr>
        <p:txBody>
          <a:bodyPr>
            <a:normAutofit/>
          </a:bodyPr>
          <a:lstStyle/>
          <a:p>
            <a:pPr algn="just" eaLnBrk="1" hangingPunct="1">
              <a:spcBef>
                <a:spcPct val="10000"/>
              </a:spcBef>
            </a:pPr>
            <a:endParaRPr lang="id-ID" sz="1800" dirty="0">
              <a:latin typeface="Arial Narrow" panose="020B0606020202030204" pitchFamily="34" charset="0"/>
            </a:endParaRPr>
          </a:p>
          <a:p>
            <a:pPr marL="463550" indent="-463550" algn="just" eaLnBrk="1" hangingPunct="1">
              <a:spcBef>
                <a:spcPct val="10000"/>
              </a:spcBef>
              <a:buFont typeface="Wingdings" panose="05000000000000000000" pitchFamily="2" charset="2"/>
              <a:buChar char="q"/>
            </a:pPr>
            <a:r>
              <a:rPr lang="id-ID" sz="1800" dirty="0">
                <a:latin typeface="Arial Narrow" panose="020B0606020202030204" pitchFamily="34" charset="0"/>
              </a:rPr>
              <a:t>UNTUK DAPAT DIAKUI SEBAGAI ASET TETAP, </a:t>
            </a:r>
            <a:r>
              <a:rPr lang="en-US" sz="1800" dirty="0">
                <a:latin typeface="Arial Narrow" panose="020B0606020202030204" pitchFamily="34" charset="0"/>
              </a:rPr>
              <a:t>HARUS </a:t>
            </a:r>
            <a:r>
              <a:rPr lang="id-ID" sz="1800" dirty="0">
                <a:latin typeface="Arial Narrow" panose="020B0606020202030204" pitchFamily="34" charset="0"/>
              </a:rPr>
              <a:t>MEMENUHI KRITERIA: </a:t>
            </a:r>
            <a:endParaRPr lang="en-US" sz="1800" dirty="0">
              <a:latin typeface="Arial Narrow" panose="020B0606020202030204" pitchFamily="34" charset="0"/>
            </a:endParaRPr>
          </a:p>
          <a:p>
            <a:pPr marL="1023938" lvl="1" indent="-560388" algn="just" eaLnBrk="1" hangingPunct="1">
              <a:spcBef>
                <a:spcPct val="10000"/>
              </a:spcBef>
              <a:buFont typeface="Wingdings" panose="05000000000000000000" pitchFamily="2" charset="2"/>
              <a:buChar char="Ø"/>
            </a:pPr>
            <a:endParaRPr lang="en-US" sz="700" dirty="0">
              <a:solidFill>
                <a:schemeClr val="tx1"/>
              </a:solidFill>
              <a:latin typeface="Arial Narrow" panose="020B0606020202030204" pitchFamily="34" charset="0"/>
            </a:endParaRPr>
          </a:p>
          <a:p>
            <a:pPr marL="1023938" lvl="1" indent="-560388" algn="just" eaLnBrk="1" hangingPunct="1">
              <a:spcBef>
                <a:spcPct val="10000"/>
              </a:spcBef>
              <a:buFont typeface="Wingdings" panose="05000000000000000000" pitchFamily="2" charset="2"/>
              <a:buChar char="Ø"/>
            </a:pPr>
            <a:r>
              <a:rPr lang="en-US" sz="1800" dirty="0">
                <a:latin typeface="Arial Narrow" panose="020B0606020202030204" pitchFamily="34" charset="0"/>
              </a:rPr>
              <a:t>BERWUJUD </a:t>
            </a:r>
          </a:p>
          <a:p>
            <a:pPr marL="1023938" lvl="1" indent="-560388" algn="just" eaLnBrk="1" hangingPunct="1">
              <a:spcBef>
                <a:spcPct val="10000"/>
              </a:spcBef>
              <a:buFont typeface="Wingdings" panose="05000000000000000000" pitchFamily="2" charset="2"/>
              <a:buChar char="Ø"/>
            </a:pPr>
            <a:r>
              <a:rPr lang="id-ID" sz="1800" dirty="0">
                <a:solidFill>
                  <a:schemeClr val="tx1"/>
                </a:solidFill>
                <a:latin typeface="Arial Narrow" panose="020B0606020202030204" pitchFamily="34" charset="0"/>
              </a:rPr>
              <a:t>MEMPUNYAI MASA MANFAAT LEBIH DARI 12 (DUA BELAS) BULAN</a:t>
            </a:r>
            <a:endParaRPr lang="en-US" sz="1800" dirty="0">
              <a:solidFill>
                <a:schemeClr val="tx1"/>
              </a:solidFill>
              <a:latin typeface="Arial Narrow" panose="020B0606020202030204" pitchFamily="34" charset="0"/>
            </a:endParaRPr>
          </a:p>
          <a:p>
            <a:pPr marL="1023938" lvl="1" indent="-560388" algn="just" eaLnBrk="1" hangingPunct="1">
              <a:spcBef>
                <a:spcPct val="10000"/>
              </a:spcBef>
              <a:buFont typeface="Wingdings" panose="05000000000000000000" pitchFamily="2" charset="2"/>
              <a:buChar char="Ø"/>
            </a:pPr>
            <a:r>
              <a:rPr lang="id-ID" sz="1800" dirty="0">
                <a:solidFill>
                  <a:schemeClr val="tx1"/>
                </a:solidFill>
                <a:latin typeface="Arial Narrow" panose="020B0606020202030204" pitchFamily="34" charset="0"/>
              </a:rPr>
              <a:t>BIAYA PEROLEHAN ASET DAPAT DIUKUR SECARA ANDAL</a:t>
            </a:r>
            <a:endParaRPr lang="en-US" sz="1800" dirty="0">
              <a:solidFill>
                <a:schemeClr val="tx1"/>
              </a:solidFill>
              <a:latin typeface="Arial Narrow" panose="020B0606020202030204" pitchFamily="34" charset="0"/>
            </a:endParaRPr>
          </a:p>
          <a:p>
            <a:pPr marL="1023938" lvl="1" indent="-560388" algn="just" eaLnBrk="1" hangingPunct="1">
              <a:spcBef>
                <a:spcPct val="10000"/>
              </a:spcBef>
              <a:buFont typeface="Wingdings" panose="05000000000000000000" pitchFamily="2" charset="2"/>
              <a:buChar char="Ø"/>
            </a:pPr>
            <a:r>
              <a:rPr lang="id-ID" sz="1800" dirty="0">
                <a:solidFill>
                  <a:schemeClr val="tx1"/>
                </a:solidFill>
                <a:latin typeface="Arial Narrow" panose="020B0606020202030204" pitchFamily="34" charset="0"/>
              </a:rPr>
              <a:t>TIDAK DIMAKSUDKAN UNTUK DIJUAL DALAM OPERASI NORMAL ENTITAS</a:t>
            </a:r>
            <a:endParaRPr lang="en-US" sz="1800" dirty="0">
              <a:solidFill>
                <a:schemeClr val="tx1"/>
              </a:solidFill>
              <a:latin typeface="Arial Narrow" panose="020B0606020202030204" pitchFamily="34" charset="0"/>
            </a:endParaRPr>
          </a:p>
          <a:p>
            <a:pPr marL="1023938" lvl="1" indent="-560388" algn="just" eaLnBrk="1" hangingPunct="1">
              <a:spcBef>
                <a:spcPct val="10000"/>
              </a:spcBef>
              <a:buFont typeface="Wingdings" panose="05000000000000000000" pitchFamily="2" charset="2"/>
              <a:buChar char="Ø"/>
            </a:pPr>
            <a:r>
              <a:rPr lang="id-ID" sz="1800" dirty="0">
                <a:solidFill>
                  <a:schemeClr val="tx1"/>
                </a:solidFill>
                <a:latin typeface="Arial Narrow" panose="020B0606020202030204" pitchFamily="34" charset="0"/>
              </a:rPr>
              <a:t>DIPEROLEH ATAU DIBANGUN DENGAN MAKSUD UNTUK DIGUNAKAN</a:t>
            </a:r>
            <a:endParaRPr lang="en-US" sz="1800" dirty="0">
              <a:solidFill>
                <a:schemeClr val="tx1"/>
              </a:solidFill>
              <a:latin typeface="Arial Narrow" panose="020B0606020202030204" pitchFamily="34" charset="0"/>
            </a:endParaRPr>
          </a:p>
          <a:p>
            <a:pPr marL="1023938" lvl="1" indent="-560388" algn="just" eaLnBrk="1" hangingPunct="1">
              <a:spcBef>
                <a:spcPct val="10000"/>
              </a:spcBef>
              <a:buFont typeface="Wingdings" panose="05000000000000000000" pitchFamily="2" charset="2"/>
              <a:buChar char="Ø"/>
            </a:pPr>
            <a:endParaRPr lang="id-ID" sz="1800" dirty="0">
              <a:solidFill>
                <a:schemeClr val="tx1"/>
              </a:solidFill>
              <a:latin typeface="Arial Narrow" panose="020B0606020202030204" pitchFamily="34" charset="0"/>
            </a:endParaRPr>
          </a:p>
          <a:p>
            <a:pPr marL="463550" indent="-463550" algn="just">
              <a:spcBef>
                <a:spcPct val="10000"/>
              </a:spcBef>
              <a:buFont typeface="Wingdings" panose="05000000000000000000" pitchFamily="2" charset="2"/>
              <a:buChar char="q"/>
            </a:pPr>
            <a:r>
              <a:rPr lang="id-ID" sz="1800" dirty="0"/>
              <a:t>DALAM MENENTUKAN APAKAH SUATU ASET TETAP MEMPUNYAI MANFAAT LEBIH </a:t>
            </a:r>
            <a:r>
              <a:rPr lang="en-US" sz="1800" dirty="0"/>
              <a:t>D</a:t>
            </a:r>
            <a:r>
              <a:rPr lang="id-ID" sz="1800" dirty="0"/>
              <a:t>ARI 12 (</a:t>
            </a:r>
            <a:r>
              <a:rPr lang="en-US" sz="1800" dirty="0"/>
              <a:t>D</a:t>
            </a:r>
            <a:r>
              <a:rPr lang="id-ID" sz="1800" dirty="0"/>
              <a:t>UA BELAS) BULAN, SUATU ENTITAS HARUS MENILAI MANFAAT EKONOMI MASA </a:t>
            </a:r>
            <a:r>
              <a:rPr lang="en-US" sz="1800" dirty="0"/>
              <a:t>DE</a:t>
            </a:r>
            <a:r>
              <a:rPr lang="id-ID" sz="1800" dirty="0"/>
              <a:t>PAN YANG </a:t>
            </a:r>
            <a:r>
              <a:rPr lang="en-US" sz="1800" dirty="0"/>
              <a:t>D</a:t>
            </a:r>
            <a:r>
              <a:rPr lang="id-ID" sz="1800" dirty="0"/>
              <a:t>APAT </a:t>
            </a:r>
            <a:r>
              <a:rPr lang="en-US" sz="1800" dirty="0"/>
              <a:t>D</a:t>
            </a:r>
            <a:r>
              <a:rPr lang="id-ID" sz="1800" dirty="0"/>
              <a:t>IBERIKAN OLEH ASET TETAP TERSEBUT, BAIK LANGSUNG MAUPUN TI</a:t>
            </a:r>
            <a:r>
              <a:rPr lang="en-US" sz="1800" dirty="0"/>
              <a:t>D</a:t>
            </a:r>
            <a:r>
              <a:rPr lang="id-ID" sz="1800" dirty="0"/>
              <a:t>AK LANGSUNG, BAGI KEGIATAN OPERASIONAL PEMERINTAH. </a:t>
            </a:r>
            <a:endParaRPr lang="en-US" sz="1800" dirty="0"/>
          </a:p>
          <a:p>
            <a:pPr marL="463550" indent="-463550" algn="just">
              <a:spcBef>
                <a:spcPct val="10000"/>
              </a:spcBef>
              <a:buFont typeface="Wingdings" panose="05000000000000000000" pitchFamily="2" charset="2"/>
              <a:buChar char="q"/>
            </a:pPr>
            <a:r>
              <a:rPr lang="id-ID" sz="1800" dirty="0"/>
              <a:t>MANFAAT TERSEBUT </a:t>
            </a:r>
            <a:r>
              <a:rPr lang="en-US" sz="1800" dirty="0"/>
              <a:t>D</a:t>
            </a:r>
            <a:r>
              <a:rPr lang="id-ID" sz="1800" dirty="0"/>
              <a:t>APAT BERUPA ALIRAN PEN</a:t>
            </a:r>
            <a:r>
              <a:rPr lang="en-US" sz="1800" dirty="0"/>
              <a:t>D</a:t>
            </a:r>
            <a:r>
              <a:rPr lang="id-ID" sz="1800" dirty="0"/>
              <a:t>APATAN ATAU PENGHEMATAN BELANJA BAGI PEMERINTAH . MANFAAT EKONOMI MASA </a:t>
            </a:r>
            <a:r>
              <a:rPr lang="en-US" sz="1800" dirty="0"/>
              <a:t>D</a:t>
            </a:r>
            <a:r>
              <a:rPr lang="id-ID" sz="1800" dirty="0"/>
              <a:t>EPAN AKAN MENGALIR KE SUATU ENTITAS </a:t>
            </a:r>
            <a:r>
              <a:rPr lang="en-US" sz="1800" dirty="0"/>
              <a:t>D</a:t>
            </a:r>
            <a:r>
              <a:rPr lang="id-ID" sz="1800" dirty="0"/>
              <a:t>APAT </a:t>
            </a:r>
            <a:r>
              <a:rPr lang="en-US" sz="1800" dirty="0"/>
              <a:t>DI</a:t>
            </a:r>
            <a:r>
              <a:rPr lang="id-ID" sz="1800" dirty="0"/>
              <a:t>PASTIKAN BILA ENTITAS TERSEBUT AKAN MENE</a:t>
            </a:r>
            <a:r>
              <a:rPr lang="en-US" sz="1800" dirty="0"/>
              <a:t>RI</a:t>
            </a:r>
            <a:r>
              <a:rPr lang="id-ID" sz="1800" dirty="0"/>
              <a:t>MA MANFAAT </a:t>
            </a:r>
            <a:r>
              <a:rPr lang="en-US" sz="1800" dirty="0"/>
              <a:t>D</a:t>
            </a:r>
            <a:r>
              <a:rPr lang="id-ID" sz="1800" dirty="0"/>
              <a:t>AN MENERIMA RISIKO TERKAIT. KEPASTIAN INI BIASANYA HANYA TERSE</a:t>
            </a:r>
            <a:r>
              <a:rPr lang="en-US" sz="1800" dirty="0"/>
              <a:t>D</a:t>
            </a:r>
            <a:r>
              <a:rPr lang="id-ID" sz="1800" dirty="0"/>
              <a:t>IA JIKA MANFAAT </a:t>
            </a:r>
            <a:r>
              <a:rPr lang="en-US" sz="1800" dirty="0"/>
              <a:t>D</a:t>
            </a:r>
            <a:r>
              <a:rPr lang="id-ID" sz="1800" dirty="0"/>
              <a:t>AN RISIKO TELAH </a:t>
            </a:r>
            <a:r>
              <a:rPr lang="en-US" sz="1800" dirty="0"/>
              <a:t>D</a:t>
            </a:r>
            <a:r>
              <a:rPr lang="id-ID" sz="1800" dirty="0"/>
              <a:t>ITERIMA ENTITAS TERSEBUT. SEBELUM HAL INI TERJ A</a:t>
            </a:r>
            <a:r>
              <a:rPr lang="en-US" sz="1800" dirty="0"/>
              <a:t>D</a:t>
            </a:r>
            <a:r>
              <a:rPr lang="id-ID" sz="1800" dirty="0"/>
              <a:t>I, PEROLEHAN ASET TI</a:t>
            </a:r>
            <a:r>
              <a:rPr lang="en-US" sz="1800" dirty="0"/>
              <a:t>D</a:t>
            </a:r>
            <a:r>
              <a:rPr lang="id-ID" sz="1800" dirty="0"/>
              <a:t>AK </a:t>
            </a:r>
            <a:r>
              <a:rPr lang="en-US" sz="1800" dirty="0"/>
              <a:t>D</a:t>
            </a:r>
            <a:r>
              <a:rPr lang="id-ID" sz="1800" dirty="0"/>
              <a:t>APAT </a:t>
            </a:r>
            <a:r>
              <a:rPr lang="en-US" sz="1800" dirty="0"/>
              <a:t>D</a:t>
            </a:r>
            <a:r>
              <a:rPr lang="id-ID" sz="1800" dirty="0"/>
              <a:t>IAKUI. </a:t>
            </a:r>
            <a:endParaRPr lang="id-ID" sz="1800" dirty="0">
              <a:latin typeface="Arial Narrow" panose="020B0606020202030204" pitchFamily="34" charset="0"/>
            </a:endParaRPr>
          </a:p>
        </p:txBody>
      </p:sp>
      <p:sp>
        <p:nvSpPr>
          <p:cNvPr id="9" name="TextBox 8"/>
          <p:cNvSpPr txBox="1"/>
          <p:nvPr/>
        </p:nvSpPr>
        <p:spPr>
          <a:xfrm>
            <a:off x="114537" y="343387"/>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r"/>
            <a:r>
              <a:rPr lang="en-US" sz="3200" b="1" dirty="0">
                <a:solidFill>
                  <a:schemeClr val="tx2"/>
                </a:solidFill>
                <a:latin typeface="Arial Narrow" panose="020B0606020202030204" pitchFamily="34" charset="0"/>
              </a:rPr>
              <a:t>LANJUTAN …</a:t>
            </a: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29</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910244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82" name="Group 66"/>
          <p:cNvGraphicFramePr>
            <a:graphicFrameLocks noGrp="1"/>
          </p:cNvGraphicFramePr>
          <p:nvPr>
            <p:extLst>
              <p:ext uri="{D42A27DB-BD31-4B8C-83A1-F6EECF244321}">
                <p14:modId xmlns="" xmlns:p14="http://schemas.microsoft.com/office/powerpoint/2010/main" val="653929677"/>
              </p:ext>
            </p:extLst>
          </p:nvPr>
        </p:nvGraphicFramePr>
        <p:xfrm>
          <a:off x="5143509" y="2071688"/>
          <a:ext cx="6690782" cy="3949600"/>
        </p:xfrm>
        <a:graphic>
          <a:graphicData uri="http://schemas.openxmlformats.org/drawingml/2006/table">
            <a:tbl>
              <a:tblPr/>
              <a:tblGrid>
                <a:gridCol w="3346449">
                  <a:extLst>
                    <a:ext uri="{9D8B030D-6E8A-4147-A177-3AD203B41FA5}">
                      <a16:colId xmlns:a16="http://schemas.microsoft.com/office/drawing/2014/main" xmlns="" val="20000"/>
                    </a:ext>
                  </a:extLst>
                </a:gridCol>
                <a:gridCol w="3344333">
                  <a:extLst>
                    <a:ext uri="{9D8B030D-6E8A-4147-A177-3AD203B41FA5}">
                      <a16:colId xmlns:a16="http://schemas.microsoft.com/office/drawing/2014/main" xmlns="" val="20001"/>
                    </a:ext>
                  </a:extLst>
                </a:gridCol>
              </a:tblGrid>
              <a:tr h="5633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FFFF00"/>
                          </a:solidFill>
                          <a:effectLst/>
                          <a:latin typeface="Arial" charset="0"/>
                          <a:cs typeface="Arial" charset="0"/>
                        </a:rPr>
                        <a:t>NERACA</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xmlns="" val="10000"/>
                  </a:ext>
                </a:extLst>
              </a:tr>
              <a:tr h="490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cs typeface="Arial" charset="0"/>
                        </a:rPr>
                        <a:t>ASET LANCAR</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944688" algn="l"/>
                        </a:tabLst>
                      </a:pPr>
                      <a:r>
                        <a:rPr kumimoji="0" lang="en-US" sz="1400" b="0" i="0" u="none" strike="noStrike" cap="none" normalizeH="0" baseline="0" dirty="0">
                          <a:ln>
                            <a:noFill/>
                          </a:ln>
                          <a:solidFill>
                            <a:schemeClr val="bg1"/>
                          </a:solidFill>
                          <a:effectLst/>
                          <a:latin typeface="Arial" charset="0"/>
                          <a:cs typeface="Arial" charset="0"/>
                        </a:rPr>
                        <a:t>KEWAJIBAN	</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49039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l"/>
                        </a:tabLst>
                      </a:pPr>
                      <a:r>
                        <a:rPr kumimoji="0" lang="en-US" sz="1400" b="0" i="0" u="none" strike="noStrike" cap="none" normalizeH="0" baseline="0" dirty="0">
                          <a:ln>
                            <a:noFill/>
                          </a:ln>
                          <a:solidFill>
                            <a:srgbClr val="000000"/>
                          </a:solidFill>
                          <a:effectLst/>
                          <a:latin typeface="Arial" charset="0"/>
                          <a:cs typeface="Arial" charset="0"/>
                        </a:rPr>
                        <a:t>- PERSEDIAAN	</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charset="0"/>
                        <a:cs typeface="Arial" charset="0"/>
                      </a:endParaRP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r h="49039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l"/>
                        </a:tabLst>
                      </a:pPr>
                      <a:r>
                        <a:rPr kumimoji="0" lang="en-US" sz="1400" b="0" i="0" u="none" strike="noStrike" cap="none" normalizeH="0" baseline="0" dirty="0">
                          <a:ln>
                            <a:noFill/>
                          </a:ln>
                          <a:solidFill>
                            <a:schemeClr val="bg1"/>
                          </a:solidFill>
                          <a:effectLst/>
                          <a:latin typeface="Arial" charset="0"/>
                          <a:cs typeface="Arial" charset="0"/>
                        </a:rPr>
                        <a:t>ASET TETAP</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charset="0"/>
                        <a:cs typeface="Arial" charset="0"/>
                      </a:endParaRP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844980">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2046288" algn="l"/>
                        </a:tabLst>
                      </a:pPr>
                      <a:r>
                        <a:rPr kumimoji="0" lang="en-US" sz="1400" b="0" i="0" u="none" strike="noStrike" cap="none" normalizeH="0" baseline="0" dirty="0">
                          <a:ln>
                            <a:noFill/>
                          </a:ln>
                          <a:solidFill>
                            <a:srgbClr val="000000"/>
                          </a:solidFill>
                          <a:effectLst/>
                          <a:latin typeface="Arial" charset="0"/>
                          <a:cs typeface="Arial" charset="0"/>
                        </a:rPr>
                        <a:t> TANAH, GEDUNG,</a:t>
                      </a:r>
                    </a:p>
                    <a:p>
                      <a:pPr marL="0" marR="0" lvl="0" indent="0" algn="l" defTabSz="914400" rtl="0" eaLnBrk="1" fontAlgn="base" latinLnBrk="0" hangingPunct="1">
                        <a:lnSpc>
                          <a:spcPct val="100000"/>
                        </a:lnSpc>
                        <a:spcBef>
                          <a:spcPct val="0"/>
                        </a:spcBef>
                        <a:spcAft>
                          <a:spcPct val="0"/>
                        </a:spcAft>
                        <a:buClrTx/>
                        <a:buSzTx/>
                        <a:buFontTx/>
                        <a:buChar char="-"/>
                        <a:tabLst>
                          <a:tab pos="2046288" algn="l"/>
                        </a:tabLst>
                      </a:pPr>
                      <a:r>
                        <a:rPr kumimoji="0" lang="en-US" sz="1400" b="0" i="0" u="none" strike="noStrike" cap="none" normalizeH="0" baseline="0" dirty="0">
                          <a:ln>
                            <a:noFill/>
                          </a:ln>
                          <a:solidFill>
                            <a:srgbClr val="000000"/>
                          </a:solidFill>
                          <a:effectLst/>
                          <a:latin typeface="Arial" charset="0"/>
                          <a:cs typeface="Arial" charset="0"/>
                        </a:rPr>
                        <a:t>  PERALATAN</a:t>
                      </a:r>
                      <a:r>
                        <a:rPr kumimoji="0" lang="id-ID" sz="1400" b="0" i="0" u="none" strike="noStrike" cap="none" normalizeH="0" baseline="0" dirty="0">
                          <a:ln>
                            <a:noFill/>
                          </a:ln>
                          <a:solidFill>
                            <a:srgbClr val="000000"/>
                          </a:solidFill>
                          <a:effectLst/>
                          <a:latin typeface="Arial" charset="0"/>
                          <a:cs typeface="Arial" charset="0"/>
                        </a:rPr>
                        <a:t>&amp;MESIN</a:t>
                      </a:r>
                      <a:r>
                        <a:rPr kumimoji="0" lang="en-US" sz="1400" b="0" i="0" u="none" strike="noStrike" cap="none" normalizeH="0" baseline="0" dirty="0">
                          <a:ln>
                            <a:noFill/>
                          </a:ln>
                          <a:solidFill>
                            <a:srgbClr val="000000"/>
                          </a:solidFill>
                          <a:effectLst/>
                          <a:latin typeface="Arial" charset="0"/>
                          <a:cs typeface="Arial" charset="0"/>
                        </a:rPr>
                        <a:t> DLL.</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944688" algn="l"/>
                        </a:tabLst>
                      </a:pPr>
                      <a:r>
                        <a:rPr kumimoji="0" lang="en-US" sz="1400" b="0" i="0" u="none" strike="noStrike" cap="none" normalizeH="0" baseline="0" dirty="0">
                          <a:ln>
                            <a:noFill/>
                          </a:ln>
                          <a:solidFill>
                            <a:srgbClr val="000000"/>
                          </a:solidFill>
                          <a:effectLst/>
                          <a:latin typeface="Arial" charset="0"/>
                          <a:cs typeface="Arial" charset="0"/>
                        </a:rPr>
                        <a:t>EKUITAS</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4"/>
                  </a:ext>
                </a:extLst>
              </a:tr>
              <a:tr h="49039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03425" algn="l"/>
                        </a:tabLst>
                      </a:pPr>
                      <a:r>
                        <a:rPr kumimoji="0" lang="en-US" sz="1400" b="0" i="0" u="none" strike="noStrike" cap="none" normalizeH="0" baseline="0" dirty="0">
                          <a:ln>
                            <a:noFill/>
                          </a:ln>
                          <a:solidFill>
                            <a:srgbClr val="000000"/>
                          </a:solidFill>
                          <a:effectLst/>
                          <a:latin typeface="Arial" charset="0"/>
                          <a:cs typeface="Arial" charset="0"/>
                        </a:rPr>
                        <a:t>ASET LAINNYA</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	</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5"/>
                  </a:ext>
                </a:extLst>
              </a:tr>
              <a:tr h="5797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l"/>
                        </a:tabLst>
                      </a:pPr>
                      <a:r>
                        <a:rPr kumimoji="0" lang="en-US" sz="1400" b="0" i="0" u="none" strike="noStrike" cap="none" normalizeH="0" baseline="0" dirty="0">
                          <a:ln>
                            <a:noFill/>
                          </a:ln>
                          <a:solidFill>
                            <a:srgbClr val="000000"/>
                          </a:solidFill>
                          <a:effectLst/>
                          <a:latin typeface="Arial" charset="0"/>
                          <a:cs typeface="Arial" charset="0"/>
                        </a:rPr>
                        <a:t>TOTAL ASET</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944688" algn="l"/>
                        </a:tabLst>
                      </a:pPr>
                      <a:r>
                        <a:rPr kumimoji="0" lang="en-US" sz="1400" b="0" i="0" u="none" strike="noStrike" cap="none" normalizeH="0" baseline="0" dirty="0">
                          <a:ln>
                            <a:noFill/>
                          </a:ln>
                          <a:solidFill>
                            <a:srgbClr val="000000"/>
                          </a:solidFill>
                          <a:effectLst/>
                          <a:latin typeface="Arial" charset="0"/>
                          <a:cs typeface="Arial" charset="0"/>
                        </a:rPr>
                        <a:t>TOTAL KEWAJIBAN+ EKUITAS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extLst>
                  <a:ext uri="{0D108BD9-81ED-4DB2-BD59-A6C34878D82A}">
                    <a16:rowId xmlns:a16="http://schemas.microsoft.com/office/drawing/2014/main" xmlns="" val="10006"/>
                  </a:ext>
                </a:extLst>
              </a:tr>
            </a:tbl>
          </a:graphicData>
        </a:graphic>
      </p:graphicFrame>
      <p:sp>
        <p:nvSpPr>
          <p:cNvPr id="11" name="Rectangle 10"/>
          <p:cNvSpPr/>
          <p:nvPr/>
        </p:nvSpPr>
        <p:spPr>
          <a:xfrm>
            <a:off x="469900" y="1524000"/>
            <a:ext cx="2531533"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chemeClr val="tx1"/>
                </a:solidFill>
              </a:rPr>
              <a:t>BELANJA BARANG</a:t>
            </a:r>
          </a:p>
        </p:txBody>
      </p:sp>
      <p:sp>
        <p:nvSpPr>
          <p:cNvPr id="13" name="Rectangle 12"/>
          <p:cNvSpPr/>
          <p:nvPr/>
        </p:nvSpPr>
        <p:spPr>
          <a:xfrm>
            <a:off x="469900" y="2667000"/>
            <a:ext cx="2531533"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chemeClr val="bg1"/>
                </a:solidFill>
              </a:rPr>
              <a:t>BELANJA MODAL</a:t>
            </a:r>
          </a:p>
        </p:txBody>
      </p:sp>
      <p:cxnSp>
        <p:nvCxnSpPr>
          <p:cNvPr id="16" name="Straight Arrow Connector 15"/>
          <p:cNvCxnSpPr>
            <a:stCxn id="11" idx="3"/>
          </p:cNvCxnSpPr>
          <p:nvPr/>
        </p:nvCxnSpPr>
        <p:spPr>
          <a:xfrm>
            <a:off x="3001433" y="1905000"/>
            <a:ext cx="2142067" cy="1524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p:cNvCxnSpPr>
          <p:nvPr/>
        </p:nvCxnSpPr>
        <p:spPr>
          <a:xfrm>
            <a:off x="3001433" y="3048000"/>
            <a:ext cx="2142067" cy="138112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p:cNvCxnSpPr>
          <p:nvPr/>
        </p:nvCxnSpPr>
        <p:spPr>
          <a:xfrm>
            <a:off x="3001433" y="3048000"/>
            <a:ext cx="2142067" cy="216693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53" name="Date Placeholder 13"/>
          <p:cNvSpPr txBox="1">
            <a:spLocks noGrp="1"/>
          </p:cNvSpPr>
          <p:nvPr/>
        </p:nvSpPr>
        <p:spPr bwMode="auto">
          <a:xfrm>
            <a:off x="5659976" y="6557963"/>
            <a:ext cx="2671233" cy="227012"/>
          </a:xfrm>
          <a:prstGeom prst="rect">
            <a:avLst/>
          </a:prstGeom>
          <a:noFill/>
          <a:ln w="9525">
            <a:noFill/>
            <a:miter lim="800000"/>
            <a:headEnd/>
            <a:tailEnd/>
          </a:ln>
        </p:spPr>
        <p:txBody>
          <a:bodyPr tIns="0" bIns="0" anchor="b"/>
          <a:lstStyle/>
          <a:p>
            <a:endParaRPr lang="id-ID" sz="1000">
              <a:solidFill>
                <a:schemeClr val="tx2"/>
              </a:solidFill>
              <a:cs typeface="Arial" pitchFamily="34" charset="0"/>
            </a:endParaRPr>
          </a:p>
        </p:txBody>
      </p:sp>
      <p:sp>
        <p:nvSpPr>
          <p:cNvPr id="14" name="Rectangle 13"/>
          <p:cNvSpPr/>
          <p:nvPr/>
        </p:nvSpPr>
        <p:spPr>
          <a:xfrm>
            <a:off x="381000" y="3786201"/>
            <a:ext cx="2626784" cy="9286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chemeClr val="tx1"/>
                </a:solidFill>
              </a:rPr>
              <a:t>BELANJA </a:t>
            </a:r>
            <a:r>
              <a:rPr lang="id-ID" sz="1600" b="1" dirty="0">
                <a:solidFill>
                  <a:schemeClr val="tx1"/>
                </a:solidFill>
              </a:rPr>
              <a:t>BANTUAN SOSIAL</a:t>
            </a:r>
            <a:endParaRPr lang="en-US" sz="1600" b="1" dirty="0">
              <a:solidFill>
                <a:schemeClr val="tx1"/>
              </a:solidFill>
            </a:endParaRPr>
          </a:p>
        </p:txBody>
      </p:sp>
      <p:cxnSp>
        <p:nvCxnSpPr>
          <p:cNvPr id="17" name="Straight Arrow Connector 16"/>
          <p:cNvCxnSpPr>
            <a:stCxn id="14" idx="3"/>
          </p:cNvCxnSpPr>
          <p:nvPr/>
        </p:nvCxnSpPr>
        <p:spPr>
          <a:xfrm flipV="1">
            <a:off x="3007787" y="3429001"/>
            <a:ext cx="2135716" cy="82232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537" y="395959"/>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PEMBENTUKAN ASET DARI JENIS BELANJA</a:t>
            </a:r>
          </a:p>
        </p:txBody>
      </p:sp>
      <p:sp>
        <p:nvSpPr>
          <p:cNvPr id="1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30</a:t>
            </a:r>
            <a:endParaRPr lang="id-ID" sz="1100" dirty="0"/>
          </a:p>
        </p:txBody>
      </p:sp>
      <p:sp>
        <p:nvSpPr>
          <p:cNvPr id="18" name="TextBox 17"/>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1466133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0"/>
          <p:cNvSpPr txBox="1">
            <a:spLocks noGrp="1"/>
          </p:cNvSpPr>
          <p:nvPr/>
        </p:nvSpPr>
        <p:spPr bwMode="auto">
          <a:xfrm>
            <a:off x="5659976" y="6557963"/>
            <a:ext cx="2671233" cy="227012"/>
          </a:xfrm>
          <a:prstGeom prst="rect">
            <a:avLst/>
          </a:prstGeom>
          <a:noFill/>
          <a:ln w="9525">
            <a:noFill/>
            <a:miter lim="800000"/>
            <a:headEnd/>
            <a:tailEnd/>
          </a:ln>
        </p:spPr>
        <p:txBody>
          <a:bodyPr tIns="0" bIns="0" anchor="b"/>
          <a:lstStyle/>
          <a:p>
            <a:endParaRPr lang="en-US" sz="1000">
              <a:solidFill>
                <a:schemeClr val="tx2"/>
              </a:solidFill>
            </a:endParaRPr>
          </a:p>
        </p:txBody>
      </p:sp>
      <p:cxnSp>
        <p:nvCxnSpPr>
          <p:cNvPr id="6" name="Straight Arrow Connector 5"/>
          <p:cNvCxnSpPr>
            <a:stCxn id="31766" idx="0"/>
          </p:cNvCxnSpPr>
          <p:nvPr/>
        </p:nvCxnSpPr>
        <p:spPr bwMode="auto">
          <a:xfrm flipH="1">
            <a:off x="4079780" y="1094096"/>
            <a:ext cx="1981197" cy="797256"/>
          </a:xfrm>
          <a:prstGeom prst="straightConnector1">
            <a:avLst/>
          </a:prstGeom>
          <a:solidFill>
            <a:schemeClr val="accent1"/>
          </a:solidFill>
          <a:ln w="38100" cap="flat" cmpd="sng" algn="ctr">
            <a:solidFill>
              <a:schemeClr val="tx1"/>
            </a:solidFill>
            <a:prstDash val="solid"/>
            <a:round/>
            <a:headEnd type="none" w="med" len="med"/>
            <a:tailEnd type="arrow"/>
          </a:ln>
          <a:effectLst>
            <a:innerShdw blurRad="63500" dist="50800" dir="18900000">
              <a:schemeClr val="accent2">
                <a:lumMod val="20000"/>
                <a:lumOff val="80000"/>
                <a:alpha val="50000"/>
              </a:schemeClr>
            </a:innerShdw>
          </a:effectLst>
        </p:spPr>
      </p:cxnSp>
      <p:cxnSp>
        <p:nvCxnSpPr>
          <p:cNvPr id="31749" name="Straight Arrow Connector 7"/>
          <p:cNvCxnSpPr>
            <a:cxnSpLocks noChangeShapeType="1"/>
          </p:cNvCxnSpPr>
          <p:nvPr/>
        </p:nvCxnSpPr>
        <p:spPr bwMode="auto">
          <a:xfrm>
            <a:off x="6768077" y="1196752"/>
            <a:ext cx="1824203" cy="708248"/>
          </a:xfrm>
          <a:prstGeom prst="straightConnector1">
            <a:avLst/>
          </a:prstGeom>
          <a:noFill/>
          <a:ln w="38100" algn="ctr">
            <a:solidFill>
              <a:schemeClr val="tx1"/>
            </a:solidFill>
            <a:round/>
            <a:headEnd/>
            <a:tailEnd type="arrow" w="med" len="med"/>
          </a:ln>
        </p:spPr>
      </p:cxnSp>
      <p:sp>
        <p:nvSpPr>
          <p:cNvPr id="31750" name="TextBox 8"/>
          <p:cNvSpPr txBox="1">
            <a:spLocks noChangeArrowheads="1"/>
          </p:cNvSpPr>
          <p:nvPr/>
        </p:nvSpPr>
        <p:spPr bwMode="auto">
          <a:xfrm>
            <a:off x="406400" y="1905005"/>
            <a:ext cx="4572000" cy="523875"/>
          </a:xfrm>
          <a:prstGeom prst="rect">
            <a:avLst/>
          </a:prstGeom>
          <a:solidFill>
            <a:schemeClr val="accent4">
              <a:lumMod val="40000"/>
              <a:lumOff val="60000"/>
            </a:schemeClr>
          </a:solidFill>
          <a:ln w="31750">
            <a:solidFill>
              <a:schemeClr val="bg1"/>
            </a:solidFill>
            <a:miter lim="800000"/>
            <a:headEnd/>
            <a:tailEnd/>
          </a:ln>
        </p:spPr>
        <p:txBody>
          <a:bodyPr>
            <a:spAutoFit/>
          </a:bodyPr>
          <a:lstStyle/>
          <a:p>
            <a:pPr algn="ctr" eaLnBrk="0" hangingPunct="0"/>
            <a:r>
              <a:rPr lang="en-US" sz="2800" dirty="0"/>
              <a:t>BELANJA  MODAL</a:t>
            </a:r>
          </a:p>
        </p:txBody>
      </p:sp>
      <p:sp>
        <p:nvSpPr>
          <p:cNvPr id="31751" name="TextBox 10"/>
          <p:cNvSpPr txBox="1">
            <a:spLocks noChangeArrowheads="1"/>
          </p:cNvSpPr>
          <p:nvPr/>
        </p:nvSpPr>
        <p:spPr bwMode="auto">
          <a:xfrm>
            <a:off x="6908800" y="1905005"/>
            <a:ext cx="4775200" cy="523875"/>
          </a:xfrm>
          <a:prstGeom prst="rect">
            <a:avLst/>
          </a:prstGeom>
          <a:solidFill>
            <a:schemeClr val="accent4">
              <a:lumMod val="40000"/>
              <a:lumOff val="60000"/>
            </a:schemeClr>
          </a:solidFill>
          <a:ln w="31750">
            <a:solidFill>
              <a:schemeClr val="bg1"/>
            </a:solidFill>
            <a:miter lim="800000"/>
            <a:headEnd/>
            <a:tailEnd/>
          </a:ln>
        </p:spPr>
        <p:txBody>
          <a:bodyPr>
            <a:spAutoFit/>
          </a:bodyPr>
          <a:lstStyle/>
          <a:p>
            <a:pPr algn="ctr" eaLnBrk="0" hangingPunct="0"/>
            <a:r>
              <a:rPr lang="en-US" sz="2800"/>
              <a:t>BELANJA  BARANG</a:t>
            </a:r>
          </a:p>
        </p:txBody>
      </p:sp>
      <p:sp>
        <p:nvSpPr>
          <p:cNvPr id="31752" name="TextBox 11"/>
          <p:cNvSpPr txBox="1">
            <a:spLocks noChangeArrowheads="1"/>
          </p:cNvSpPr>
          <p:nvPr/>
        </p:nvSpPr>
        <p:spPr bwMode="auto">
          <a:xfrm>
            <a:off x="3759200" y="2649551"/>
            <a:ext cx="5283200" cy="727075"/>
          </a:xfrm>
          <a:prstGeom prst="rect">
            <a:avLst/>
          </a:prstGeom>
          <a:noFill/>
          <a:ln w="25400">
            <a:solidFill>
              <a:schemeClr val="tx1"/>
            </a:solidFill>
            <a:miter lim="800000"/>
            <a:headEnd/>
            <a:tailEnd/>
          </a:ln>
        </p:spPr>
        <p:txBody>
          <a:bodyPr>
            <a:spAutoFit/>
          </a:bodyPr>
          <a:lstStyle/>
          <a:p>
            <a:pPr algn="ctr" eaLnBrk="0" hangingPunct="0"/>
            <a:r>
              <a:rPr lang="en-US" sz="2000" b="1">
                <a:latin typeface="Calibri" pitchFamily="34" charset="0"/>
              </a:rPr>
              <a:t>TERPENUHINYA SALAH SATU KRITERIA KAPITALISASI</a:t>
            </a:r>
          </a:p>
        </p:txBody>
      </p:sp>
      <p:cxnSp>
        <p:nvCxnSpPr>
          <p:cNvPr id="31753" name="Straight Connector 13"/>
          <p:cNvCxnSpPr>
            <a:cxnSpLocks noChangeShapeType="1"/>
          </p:cNvCxnSpPr>
          <p:nvPr/>
        </p:nvCxnSpPr>
        <p:spPr bwMode="auto">
          <a:xfrm>
            <a:off x="2746992" y="2428888"/>
            <a:ext cx="0" cy="709613"/>
          </a:xfrm>
          <a:prstGeom prst="line">
            <a:avLst/>
          </a:prstGeom>
          <a:noFill/>
          <a:ln w="28575" algn="ctr">
            <a:solidFill>
              <a:schemeClr val="tx1"/>
            </a:solidFill>
            <a:round/>
            <a:headEnd/>
            <a:tailEnd/>
          </a:ln>
        </p:spPr>
      </p:cxnSp>
      <p:cxnSp>
        <p:nvCxnSpPr>
          <p:cNvPr id="31754" name="Straight Connector 15"/>
          <p:cNvCxnSpPr>
            <a:cxnSpLocks noChangeShapeType="1"/>
          </p:cNvCxnSpPr>
          <p:nvPr/>
        </p:nvCxnSpPr>
        <p:spPr bwMode="auto">
          <a:xfrm>
            <a:off x="2742792" y="3140968"/>
            <a:ext cx="1007533" cy="0"/>
          </a:xfrm>
          <a:prstGeom prst="line">
            <a:avLst/>
          </a:prstGeom>
          <a:noFill/>
          <a:ln w="28575" algn="ctr">
            <a:solidFill>
              <a:schemeClr val="tx1"/>
            </a:solidFill>
            <a:round/>
            <a:headEnd/>
            <a:tailEnd/>
          </a:ln>
        </p:spPr>
      </p:cxnSp>
      <p:cxnSp>
        <p:nvCxnSpPr>
          <p:cNvPr id="31755" name="Straight Connector 24"/>
          <p:cNvCxnSpPr>
            <a:cxnSpLocks noChangeShapeType="1"/>
          </p:cNvCxnSpPr>
          <p:nvPr/>
        </p:nvCxnSpPr>
        <p:spPr bwMode="auto">
          <a:xfrm flipV="1">
            <a:off x="9053015" y="3093729"/>
            <a:ext cx="2197100" cy="3176"/>
          </a:xfrm>
          <a:prstGeom prst="line">
            <a:avLst/>
          </a:prstGeom>
          <a:noFill/>
          <a:ln w="28575" algn="ctr">
            <a:solidFill>
              <a:schemeClr val="tx1"/>
            </a:solidFill>
            <a:round/>
            <a:headEnd/>
            <a:tailEnd/>
          </a:ln>
        </p:spPr>
      </p:cxnSp>
      <p:sp>
        <p:nvSpPr>
          <p:cNvPr id="31756" name="Rectangle 28"/>
          <p:cNvSpPr>
            <a:spLocks noChangeArrowheads="1"/>
          </p:cNvSpPr>
          <p:nvPr/>
        </p:nvSpPr>
        <p:spPr bwMode="auto">
          <a:xfrm>
            <a:off x="3750733" y="3714328"/>
            <a:ext cx="5291667" cy="1219200"/>
          </a:xfrm>
          <a:prstGeom prst="rect">
            <a:avLst/>
          </a:prstGeom>
          <a:solidFill>
            <a:schemeClr val="accent1">
              <a:lumMod val="40000"/>
              <a:lumOff val="60000"/>
            </a:schemeClr>
          </a:solidFill>
          <a:ln w="28575" algn="ctr">
            <a:solidFill>
              <a:schemeClr val="tx1"/>
            </a:solidFill>
            <a:round/>
            <a:headEnd/>
            <a:tailEnd/>
          </a:ln>
        </p:spPr>
        <p:txBody>
          <a:bodyPr/>
          <a:lstStyle/>
          <a:p>
            <a:pPr marL="342900" indent="-342900" eaLnBrk="0" hangingPunct="0">
              <a:buFontTx/>
              <a:buAutoNum type="arabicPeriod"/>
            </a:pPr>
            <a:r>
              <a:rPr lang="en-US" sz="1500" b="1" dirty="0">
                <a:latin typeface="Arial Narrow" pitchFamily="34" charset="0"/>
              </a:rPr>
              <a:t>BERTAMBAHNYA MASA MANFAAT/ UMUR EKONOMIS;</a:t>
            </a:r>
          </a:p>
          <a:p>
            <a:pPr marL="342900" indent="-342900" eaLnBrk="0" hangingPunct="0">
              <a:buFontTx/>
              <a:buAutoNum type="arabicPeriod"/>
            </a:pPr>
            <a:r>
              <a:rPr lang="en-US" sz="1500" b="1" dirty="0">
                <a:latin typeface="Arial Narrow" pitchFamily="34" charset="0"/>
              </a:rPr>
              <a:t>BERTAMBAHNYA KAPASITAS, PENINGKATAN STANDAR KINERJA ATAU VOLUME ASET</a:t>
            </a:r>
          </a:p>
        </p:txBody>
      </p:sp>
      <p:cxnSp>
        <p:nvCxnSpPr>
          <p:cNvPr id="31757" name="Straight Arrow Connector 30"/>
          <p:cNvCxnSpPr>
            <a:cxnSpLocks noChangeShapeType="1"/>
            <a:stCxn id="31752" idx="2"/>
            <a:endCxn id="31756" idx="0"/>
          </p:cNvCxnSpPr>
          <p:nvPr/>
        </p:nvCxnSpPr>
        <p:spPr bwMode="auto">
          <a:xfrm flipH="1">
            <a:off x="6396576" y="3376615"/>
            <a:ext cx="4233" cy="337715"/>
          </a:xfrm>
          <a:prstGeom prst="straightConnector1">
            <a:avLst/>
          </a:prstGeom>
          <a:noFill/>
          <a:ln w="38100" algn="ctr">
            <a:solidFill>
              <a:schemeClr val="tx1"/>
            </a:solidFill>
            <a:round/>
            <a:headEnd/>
            <a:tailEnd type="arrow" w="med" len="med"/>
          </a:ln>
        </p:spPr>
      </p:cxnSp>
      <p:sp>
        <p:nvSpPr>
          <p:cNvPr id="31758" name="Rectangle 33"/>
          <p:cNvSpPr>
            <a:spLocks noChangeArrowheads="1"/>
          </p:cNvSpPr>
          <p:nvPr/>
        </p:nvSpPr>
        <p:spPr bwMode="auto">
          <a:xfrm>
            <a:off x="10058400" y="4572000"/>
            <a:ext cx="1422400" cy="381000"/>
          </a:xfrm>
          <a:prstGeom prst="rect">
            <a:avLst/>
          </a:prstGeom>
          <a:solidFill>
            <a:srgbClr val="00B0F0"/>
          </a:solidFill>
          <a:ln w="9525" algn="ctr">
            <a:solidFill>
              <a:schemeClr val="tx1"/>
            </a:solidFill>
            <a:round/>
            <a:headEnd/>
            <a:tailEnd/>
          </a:ln>
        </p:spPr>
        <p:txBody>
          <a:bodyPr/>
          <a:lstStyle/>
          <a:p>
            <a:pPr algn="ctr" eaLnBrk="0" hangingPunct="0"/>
            <a:r>
              <a:rPr lang="en-US" sz="2000">
                <a:latin typeface="Arial Black" pitchFamily="34" charset="0"/>
              </a:rPr>
              <a:t>TIDAK</a:t>
            </a:r>
          </a:p>
        </p:txBody>
      </p:sp>
      <p:sp>
        <p:nvSpPr>
          <p:cNvPr id="31759" name="Rounded Rectangle 34"/>
          <p:cNvSpPr>
            <a:spLocks noChangeArrowheads="1"/>
          </p:cNvSpPr>
          <p:nvPr/>
        </p:nvSpPr>
        <p:spPr bwMode="auto">
          <a:xfrm>
            <a:off x="3657603" y="5314528"/>
            <a:ext cx="5346700" cy="1066800"/>
          </a:xfrm>
          <a:prstGeom prst="roundRect">
            <a:avLst>
              <a:gd name="adj" fmla="val 16667"/>
            </a:avLst>
          </a:prstGeom>
          <a:solidFill>
            <a:schemeClr val="accent1">
              <a:lumMod val="40000"/>
              <a:lumOff val="60000"/>
            </a:schemeClr>
          </a:solidFill>
          <a:ln w="28575" algn="ctr">
            <a:solidFill>
              <a:schemeClr val="tx1"/>
            </a:solidFill>
            <a:round/>
            <a:headEnd/>
            <a:tailEnd/>
          </a:ln>
        </p:spPr>
        <p:txBody>
          <a:bodyPr/>
          <a:lstStyle/>
          <a:p>
            <a:pPr eaLnBrk="0" hangingPunct="0"/>
            <a:r>
              <a:rPr lang="en-US" sz="1600" b="1" dirty="0">
                <a:latin typeface="Arial Narrow" pitchFamily="34" charset="0"/>
              </a:rPr>
              <a:t>NILAI MINIMUM KAPITALISASI:</a:t>
            </a:r>
          </a:p>
          <a:p>
            <a:pPr eaLnBrk="0" hangingPunct="0"/>
            <a:r>
              <a:rPr lang="en-US" sz="1600" b="1" dirty="0">
                <a:latin typeface="Arial Narrow" pitchFamily="34" charset="0"/>
              </a:rPr>
              <a:t>≥ 1,000.000 UNTUK PERALATAN &amp; MESIN</a:t>
            </a:r>
          </a:p>
          <a:p>
            <a:pPr eaLnBrk="0" hangingPunct="0"/>
            <a:r>
              <a:rPr lang="en-US" sz="1600" b="1" dirty="0">
                <a:latin typeface="Arial Narrow" pitchFamily="34" charset="0"/>
              </a:rPr>
              <a:t>≥25.000.000 UNTUK GEDUNG &amp; BANGUNAN</a:t>
            </a:r>
          </a:p>
          <a:p>
            <a:pPr eaLnBrk="0" hangingPunct="0"/>
            <a:endParaRPr lang="en-US" sz="1600" dirty="0">
              <a:solidFill>
                <a:schemeClr val="bg1"/>
              </a:solidFill>
            </a:endParaRPr>
          </a:p>
          <a:p>
            <a:pPr eaLnBrk="0" hangingPunct="0"/>
            <a:endParaRPr lang="en-US" sz="1600" dirty="0">
              <a:solidFill>
                <a:schemeClr val="bg1"/>
              </a:solidFill>
            </a:endParaRPr>
          </a:p>
        </p:txBody>
      </p:sp>
      <p:sp>
        <p:nvSpPr>
          <p:cNvPr id="31760" name="Rectangle 44"/>
          <p:cNvSpPr>
            <a:spLocks noChangeArrowheads="1"/>
          </p:cNvSpPr>
          <p:nvPr/>
        </p:nvSpPr>
        <p:spPr bwMode="auto">
          <a:xfrm>
            <a:off x="590551" y="5725318"/>
            <a:ext cx="1117600" cy="419100"/>
          </a:xfrm>
          <a:prstGeom prst="rect">
            <a:avLst/>
          </a:prstGeom>
          <a:solidFill>
            <a:srgbClr val="00B0F0"/>
          </a:solidFill>
          <a:ln w="9525" algn="ctr">
            <a:solidFill>
              <a:schemeClr val="tx1"/>
            </a:solidFill>
            <a:round/>
            <a:headEnd/>
            <a:tailEnd/>
          </a:ln>
        </p:spPr>
        <p:txBody>
          <a:bodyPr/>
          <a:lstStyle/>
          <a:p>
            <a:pPr algn="ctr" eaLnBrk="0" hangingPunct="0"/>
            <a:r>
              <a:rPr lang="en-US">
                <a:latin typeface="Arial Black" pitchFamily="34" charset="0"/>
              </a:rPr>
              <a:t>YA</a:t>
            </a:r>
          </a:p>
        </p:txBody>
      </p:sp>
      <p:cxnSp>
        <p:nvCxnSpPr>
          <p:cNvPr id="31761" name="Straight Arrow Connector 48"/>
          <p:cNvCxnSpPr>
            <a:cxnSpLocks noChangeShapeType="1"/>
            <a:stCxn id="31758" idx="0"/>
          </p:cNvCxnSpPr>
          <p:nvPr/>
        </p:nvCxnSpPr>
        <p:spPr bwMode="auto">
          <a:xfrm flipV="1">
            <a:off x="10769600" y="2428875"/>
            <a:ext cx="0" cy="2143125"/>
          </a:xfrm>
          <a:prstGeom prst="straightConnector1">
            <a:avLst/>
          </a:prstGeom>
          <a:noFill/>
          <a:ln w="38100" algn="ctr">
            <a:solidFill>
              <a:schemeClr val="tx1"/>
            </a:solidFill>
            <a:round/>
            <a:headEnd/>
            <a:tailEnd type="arrow" w="med" len="med"/>
          </a:ln>
        </p:spPr>
      </p:cxnSp>
      <p:cxnSp>
        <p:nvCxnSpPr>
          <p:cNvPr id="31764" name="Straight Arrow Connector 55"/>
          <p:cNvCxnSpPr>
            <a:cxnSpLocks noChangeShapeType="1"/>
          </p:cNvCxnSpPr>
          <p:nvPr/>
        </p:nvCxnSpPr>
        <p:spPr bwMode="auto">
          <a:xfrm flipV="1">
            <a:off x="1212860" y="2412692"/>
            <a:ext cx="1" cy="3308850"/>
          </a:xfrm>
          <a:prstGeom prst="straightConnector1">
            <a:avLst/>
          </a:prstGeom>
          <a:noFill/>
          <a:ln w="38100" algn="ctr">
            <a:solidFill>
              <a:schemeClr val="tx1"/>
            </a:solidFill>
            <a:round/>
            <a:headEnd/>
            <a:tailEnd type="arrow" w="med" len="med"/>
          </a:ln>
        </p:spPr>
      </p:cxnSp>
      <p:cxnSp>
        <p:nvCxnSpPr>
          <p:cNvPr id="31765" name="Straight Arrow Connector 66"/>
          <p:cNvCxnSpPr>
            <a:cxnSpLocks noChangeShapeType="1"/>
          </p:cNvCxnSpPr>
          <p:nvPr/>
        </p:nvCxnSpPr>
        <p:spPr bwMode="auto">
          <a:xfrm rot="5400000">
            <a:off x="5947981" y="914948"/>
            <a:ext cx="381000" cy="4233"/>
          </a:xfrm>
          <a:prstGeom prst="straightConnector1">
            <a:avLst/>
          </a:prstGeom>
          <a:noFill/>
          <a:ln w="38100" algn="ctr">
            <a:solidFill>
              <a:schemeClr val="tx1"/>
            </a:solidFill>
            <a:round/>
            <a:headEnd/>
            <a:tailEnd type="arrow" w="med" len="med"/>
          </a:ln>
        </p:spPr>
      </p:cxnSp>
      <p:sp>
        <p:nvSpPr>
          <p:cNvPr id="31766" name="Oval 69"/>
          <p:cNvSpPr>
            <a:spLocks noChangeArrowheads="1"/>
          </p:cNvSpPr>
          <p:nvPr/>
        </p:nvSpPr>
        <p:spPr bwMode="auto">
          <a:xfrm>
            <a:off x="4079776" y="1094096"/>
            <a:ext cx="3962400" cy="533400"/>
          </a:xfrm>
          <a:prstGeom prst="ellipse">
            <a:avLst/>
          </a:prstGeom>
          <a:solidFill>
            <a:schemeClr val="accent1">
              <a:lumMod val="40000"/>
              <a:lumOff val="60000"/>
            </a:schemeClr>
          </a:solidFill>
          <a:ln w="9525" algn="ctr">
            <a:solidFill>
              <a:schemeClr val="tx1"/>
            </a:solidFill>
            <a:round/>
            <a:headEnd/>
            <a:tailEnd/>
          </a:ln>
        </p:spPr>
        <p:txBody>
          <a:bodyPr/>
          <a:lstStyle/>
          <a:p>
            <a:pPr eaLnBrk="0" hangingPunct="0"/>
            <a:r>
              <a:rPr lang="en-US" sz="2800" dirty="0">
                <a:solidFill>
                  <a:srgbClr val="FFFF00"/>
                </a:solidFill>
                <a:latin typeface="Arial Black" pitchFamily="34" charset="0"/>
              </a:rPr>
              <a:t>   </a:t>
            </a:r>
            <a:r>
              <a:rPr lang="en-US" sz="2800" dirty="0">
                <a:latin typeface="Arial Black" pitchFamily="34" charset="0"/>
              </a:rPr>
              <a:t>RKA-KL</a:t>
            </a:r>
          </a:p>
        </p:txBody>
      </p:sp>
      <p:sp>
        <p:nvSpPr>
          <p:cNvPr id="29" name="Rectangle 28"/>
          <p:cNvSpPr/>
          <p:nvPr/>
        </p:nvSpPr>
        <p:spPr>
          <a:xfrm>
            <a:off x="6502400" y="4933528"/>
            <a:ext cx="1117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solidFill>
                  <a:schemeClr val="tx1"/>
                </a:solidFill>
              </a:rPr>
              <a:t>dan</a:t>
            </a:r>
            <a:endParaRPr lang="en-US" dirty="0">
              <a:solidFill>
                <a:schemeClr val="tx1"/>
              </a:solidFill>
            </a:endParaRPr>
          </a:p>
        </p:txBody>
      </p:sp>
      <p:cxnSp>
        <p:nvCxnSpPr>
          <p:cNvPr id="31768" name="Straight Connector 13"/>
          <p:cNvCxnSpPr>
            <a:cxnSpLocks noChangeShapeType="1"/>
          </p:cNvCxnSpPr>
          <p:nvPr/>
        </p:nvCxnSpPr>
        <p:spPr bwMode="auto">
          <a:xfrm>
            <a:off x="11231916" y="2412705"/>
            <a:ext cx="0" cy="681037"/>
          </a:xfrm>
          <a:prstGeom prst="line">
            <a:avLst/>
          </a:prstGeom>
          <a:noFill/>
          <a:ln w="28575" algn="ctr">
            <a:solidFill>
              <a:schemeClr val="tx1"/>
            </a:solidFill>
            <a:round/>
            <a:headEnd/>
            <a:tailEnd/>
          </a:ln>
        </p:spPr>
      </p:cxnSp>
      <p:cxnSp>
        <p:nvCxnSpPr>
          <p:cNvPr id="31769" name="Straight Arrow Connector 30"/>
          <p:cNvCxnSpPr>
            <a:cxnSpLocks noChangeShapeType="1"/>
          </p:cNvCxnSpPr>
          <p:nvPr/>
        </p:nvCxnSpPr>
        <p:spPr bwMode="auto">
          <a:xfrm>
            <a:off x="6533136" y="4933528"/>
            <a:ext cx="0" cy="400472"/>
          </a:xfrm>
          <a:prstGeom prst="straightConnector1">
            <a:avLst/>
          </a:prstGeom>
          <a:noFill/>
          <a:ln w="38100" algn="ctr">
            <a:solidFill>
              <a:schemeClr val="tx1"/>
            </a:solidFill>
            <a:round/>
            <a:headEnd/>
            <a:tailEnd type="arrow" w="med" len="med"/>
          </a:ln>
        </p:spPr>
      </p:cxnSp>
      <p:sp>
        <p:nvSpPr>
          <p:cNvPr id="31770" name="Rectangle 33"/>
          <p:cNvSpPr>
            <a:spLocks noChangeArrowheads="1"/>
          </p:cNvSpPr>
          <p:nvPr/>
        </p:nvSpPr>
        <p:spPr bwMode="auto">
          <a:xfrm>
            <a:off x="10083800" y="5714206"/>
            <a:ext cx="1422400" cy="419100"/>
          </a:xfrm>
          <a:prstGeom prst="rect">
            <a:avLst/>
          </a:prstGeom>
          <a:solidFill>
            <a:srgbClr val="00B0F0"/>
          </a:solidFill>
          <a:ln w="9525" algn="ctr">
            <a:solidFill>
              <a:schemeClr val="tx1"/>
            </a:solidFill>
            <a:round/>
            <a:headEnd/>
            <a:tailEnd/>
          </a:ln>
        </p:spPr>
        <p:txBody>
          <a:bodyPr/>
          <a:lstStyle/>
          <a:p>
            <a:pPr algn="ctr" eaLnBrk="0" hangingPunct="0"/>
            <a:r>
              <a:rPr lang="en-US" sz="2000">
                <a:latin typeface="Arial Black" pitchFamily="34" charset="0"/>
              </a:rPr>
              <a:t>TIDAK</a:t>
            </a:r>
          </a:p>
        </p:txBody>
      </p:sp>
      <p:cxnSp>
        <p:nvCxnSpPr>
          <p:cNvPr id="31772" name="Straight Arrow Connector 48"/>
          <p:cNvCxnSpPr>
            <a:cxnSpLocks noChangeShapeType="1"/>
          </p:cNvCxnSpPr>
          <p:nvPr/>
        </p:nvCxnSpPr>
        <p:spPr bwMode="auto">
          <a:xfrm flipV="1">
            <a:off x="10813206" y="4968464"/>
            <a:ext cx="1" cy="769850"/>
          </a:xfrm>
          <a:prstGeom prst="straightConnector1">
            <a:avLst/>
          </a:prstGeom>
          <a:noFill/>
          <a:ln w="38100" algn="ctr">
            <a:solidFill>
              <a:schemeClr val="tx1"/>
            </a:solidFill>
            <a:round/>
            <a:headEnd/>
            <a:tailEnd type="arrow" w="med" len="med"/>
          </a:ln>
        </p:spPr>
      </p:cxnSp>
      <p:sp>
        <p:nvSpPr>
          <p:cNvPr id="2" name="TextBox 1"/>
          <p:cNvSpPr txBox="1"/>
          <p:nvPr/>
        </p:nvSpPr>
        <p:spPr>
          <a:xfrm>
            <a:off x="2351585" y="350946"/>
            <a:ext cx="7532555" cy="400110"/>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US" sz="2000" b="1" dirty="0">
                <a:solidFill>
                  <a:schemeClr val="tx2"/>
                </a:solidFill>
                <a:latin typeface="Arial Narrow" panose="020B0606020202030204" pitchFamily="34" charset="0"/>
              </a:rPr>
              <a:t>KRITERIA KAPITALISASI SETELAH PEROLEHAN</a:t>
            </a:r>
          </a:p>
        </p:txBody>
      </p:sp>
      <p:cxnSp>
        <p:nvCxnSpPr>
          <p:cNvPr id="48" name="Straight Arrow Connector 30"/>
          <p:cNvCxnSpPr>
            <a:cxnSpLocks noChangeShapeType="1"/>
          </p:cNvCxnSpPr>
          <p:nvPr/>
        </p:nvCxnSpPr>
        <p:spPr bwMode="auto">
          <a:xfrm flipH="1">
            <a:off x="1693699" y="5944457"/>
            <a:ext cx="1949448" cy="0"/>
          </a:xfrm>
          <a:prstGeom prst="straightConnector1">
            <a:avLst/>
          </a:prstGeom>
          <a:noFill/>
          <a:ln w="57150" algn="ctr">
            <a:solidFill>
              <a:schemeClr val="tx1"/>
            </a:solidFill>
            <a:round/>
            <a:headEnd/>
            <a:tailEnd type="arrow" w="med" len="med"/>
          </a:ln>
        </p:spPr>
      </p:cxnSp>
      <p:cxnSp>
        <p:nvCxnSpPr>
          <p:cNvPr id="52" name="Straight Arrow Connector 30"/>
          <p:cNvCxnSpPr>
            <a:cxnSpLocks noChangeShapeType="1"/>
          </p:cNvCxnSpPr>
          <p:nvPr/>
        </p:nvCxnSpPr>
        <p:spPr bwMode="auto">
          <a:xfrm>
            <a:off x="9004303" y="5906184"/>
            <a:ext cx="1079500" cy="0"/>
          </a:xfrm>
          <a:prstGeom prst="straightConnector1">
            <a:avLst/>
          </a:prstGeom>
          <a:noFill/>
          <a:ln w="57150" algn="ctr">
            <a:solidFill>
              <a:schemeClr val="tx1"/>
            </a:solidFill>
            <a:round/>
            <a:headEnd/>
            <a:tailEnd type="arrow" w="med" len="med"/>
          </a:ln>
        </p:spPr>
      </p:cxnSp>
      <p:cxnSp>
        <p:nvCxnSpPr>
          <p:cNvPr id="55" name="Straight Arrow Connector 30"/>
          <p:cNvCxnSpPr>
            <a:cxnSpLocks noChangeShapeType="1"/>
          </p:cNvCxnSpPr>
          <p:nvPr/>
        </p:nvCxnSpPr>
        <p:spPr bwMode="auto">
          <a:xfrm>
            <a:off x="9066539" y="4762500"/>
            <a:ext cx="981364" cy="0"/>
          </a:xfrm>
          <a:prstGeom prst="straightConnector1">
            <a:avLst/>
          </a:prstGeom>
          <a:noFill/>
          <a:ln w="57150" algn="ctr">
            <a:solidFill>
              <a:schemeClr val="tx1"/>
            </a:solidFill>
            <a:round/>
            <a:headEnd/>
            <a:tailEnd type="arrow" w="med" len="med"/>
          </a:ln>
        </p:spPr>
      </p:cxnSp>
      <p:sp>
        <p:nvSpPr>
          <p:cNvPr id="30"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31</a:t>
            </a:r>
            <a:endParaRPr lang="id-ID" sz="1100" dirty="0"/>
          </a:p>
        </p:txBody>
      </p:sp>
      <p:sp>
        <p:nvSpPr>
          <p:cNvPr id="31" name="TextBox 30"/>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1724748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85709" y="1245772"/>
            <a:ext cx="11570931" cy="5279572"/>
          </a:xfrm>
        </p:spPr>
        <p:txBody>
          <a:bodyPr>
            <a:noAutofit/>
          </a:bodyPr>
          <a:lstStyle/>
          <a:p>
            <a:pPr marL="180975" lvl="2" indent="0" algn="just" eaLnBrk="1" hangingPunct="1">
              <a:buFontTx/>
              <a:buNone/>
              <a:defRPr/>
            </a:pPr>
            <a:r>
              <a:rPr lang="id-ID" sz="1700" dirty="0">
                <a:latin typeface="Arial Narrow" panose="020B0606020202030204" pitchFamily="34" charset="0"/>
                <a:ea typeface="Arial Unicode MS" pitchFamily="34" charset="-128"/>
                <a:cs typeface="Arial Unicode MS" pitchFamily="34" charset="-128"/>
              </a:rPr>
              <a:t>P</a:t>
            </a:r>
            <a:r>
              <a:rPr lang="en-US" sz="1700" dirty="0">
                <a:latin typeface="Arial Narrow" panose="020B0606020202030204" pitchFamily="34" charset="0"/>
                <a:ea typeface="Arial Unicode MS" pitchFamily="34" charset="-128"/>
                <a:cs typeface="Arial Unicode MS" pitchFamily="34" charset="-128"/>
              </a:rPr>
              <a:t>EMBELIAN </a:t>
            </a:r>
            <a:r>
              <a:rPr lang="en-US" sz="1700">
                <a:latin typeface="Arial Narrow" panose="020B0606020202030204" pitchFamily="34" charset="0"/>
                <a:ea typeface="Arial Unicode MS" pitchFamily="34" charset="-128"/>
                <a:cs typeface="Arial Unicode MS" pitchFamily="34" charset="-128"/>
              </a:rPr>
              <a:t>BARANG DAN </a:t>
            </a:r>
            <a:r>
              <a:rPr lang="en-US" sz="1700" dirty="0">
                <a:latin typeface="Arial Narrow" panose="020B0606020202030204" pitchFamily="34" charset="0"/>
                <a:ea typeface="Arial Unicode MS" pitchFamily="34" charset="-128"/>
                <a:cs typeface="Arial Unicode MS" pitchFamily="34" charset="-128"/>
              </a:rPr>
              <a:t>JASA YANG DIGUNAKAN UNTUK MEMPRODUKSI </a:t>
            </a:r>
            <a:r>
              <a:rPr lang="en-US" sz="1700">
                <a:latin typeface="Arial Narrow" panose="020B0606020202030204" pitchFamily="34" charset="0"/>
                <a:ea typeface="Arial Unicode MS" pitchFamily="34" charset="-128"/>
                <a:cs typeface="Arial Unicode MS" pitchFamily="34" charset="-128"/>
              </a:rPr>
              <a:t>BARANG DAN </a:t>
            </a:r>
            <a:r>
              <a:rPr lang="en-US" sz="1700" dirty="0">
                <a:latin typeface="Arial Narrow" panose="020B0606020202030204" pitchFamily="34" charset="0"/>
                <a:ea typeface="Arial Unicode MS" pitchFamily="34" charset="-128"/>
                <a:cs typeface="Arial Unicode MS" pitchFamily="34" charset="-128"/>
              </a:rPr>
              <a:t>JASA YANG DIPASARKAN MAUPUN TIDAK DIPASARKAN, </a:t>
            </a:r>
            <a:r>
              <a:rPr lang="en-US" sz="1700">
                <a:latin typeface="Arial Narrow" panose="020B0606020202030204" pitchFamily="34" charset="0"/>
                <a:ea typeface="Arial Unicode MS" pitchFamily="34" charset="-128"/>
                <a:cs typeface="Arial Unicode MS" pitchFamily="34" charset="-128"/>
              </a:rPr>
              <a:t>BARANG DAN </a:t>
            </a:r>
            <a:r>
              <a:rPr lang="en-US" sz="1700" dirty="0">
                <a:latin typeface="Arial Narrow" panose="020B0606020202030204" pitchFamily="34" charset="0"/>
                <a:ea typeface="Arial Unicode MS" pitchFamily="34" charset="-128"/>
                <a:cs typeface="Arial Unicode MS" pitchFamily="34" charset="-128"/>
              </a:rPr>
              <a:t>JASA YANG DIGUNAKAN UNTUK </a:t>
            </a:r>
            <a:r>
              <a:rPr lang="en-US" sz="1700">
                <a:latin typeface="Arial Narrow" panose="020B0606020202030204" pitchFamily="34" charset="0"/>
                <a:ea typeface="Arial Unicode MS" pitchFamily="34" charset="-128"/>
                <a:cs typeface="Arial Unicode MS" pitchFamily="34" charset="-128"/>
              </a:rPr>
              <a:t>RISET DAN </a:t>
            </a:r>
            <a:r>
              <a:rPr lang="en-US" sz="1700" dirty="0">
                <a:latin typeface="Arial Narrow" panose="020B0606020202030204" pitchFamily="34" charset="0"/>
                <a:ea typeface="Arial Unicode MS" pitchFamily="34" charset="-128"/>
                <a:cs typeface="Arial Unicode MS" pitchFamily="34" charset="-128"/>
              </a:rPr>
              <a:t>PENGEMBANGAN, PELATIHAN STAF, RISET PASAR</a:t>
            </a:r>
            <a:r>
              <a:rPr lang="id-ID" sz="1700" dirty="0">
                <a:latin typeface="Arial Narrow" panose="020B0606020202030204" pitchFamily="34" charset="0"/>
                <a:ea typeface="Arial Unicode MS" pitchFamily="34" charset="-128"/>
                <a:cs typeface="Arial Unicode MS" pitchFamily="34" charset="-128"/>
              </a:rPr>
              <a:t> TERMASUK.</a:t>
            </a:r>
          </a:p>
          <a:p>
            <a:pPr marL="682625" lvl="2" indent="-501650" algn="just" eaLnBrk="1" hangingPunct="1">
              <a:buFont typeface="Wingdings" panose="05000000000000000000" pitchFamily="2" charset="2"/>
              <a:buChar char="q"/>
              <a:defRPr/>
            </a:pPr>
            <a:r>
              <a:rPr lang="id-ID" sz="1700">
                <a:latin typeface="Arial Narrow" panose="020B0606020202030204" pitchFamily="34" charset="0"/>
                <a:ea typeface="Arial Unicode MS" pitchFamily="34" charset="-128"/>
                <a:cs typeface="Arial Unicode MS" pitchFamily="34" charset="-128"/>
              </a:rPr>
              <a:t>ATK DAN </a:t>
            </a:r>
            <a:r>
              <a:rPr lang="id-ID" sz="1700" dirty="0">
                <a:latin typeface="Arial Narrow" panose="020B0606020202030204" pitchFamily="34" charset="0"/>
                <a:ea typeface="Arial Unicode MS" pitchFamily="34" charset="-128"/>
                <a:cs typeface="Arial Unicode MS" pitchFamily="34" charset="-128"/>
              </a:rPr>
              <a:t>OPERASIONAL KANTOR LAINNYA</a:t>
            </a:r>
          </a:p>
          <a:p>
            <a:pPr marL="682625" lvl="2" indent="-501650" algn="just" eaLnBrk="1" hangingPunct="1">
              <a:buFont typeface="Wingdings" panose="05000000000000000000" pitchFamily="2" charset="2"/>
              <a:buChar char="q"/>
              <a:defRPr/>
            </a:pPr>
            <a:r>
              <a:rPr lang="id-ID" sz="1700" dirty="0">
                <a:latin typeface="Arial Narrow" panose="020B0606020202030204" pitchFamily="34" charset="0"/>
                <a:ea typeface="Arial Unicode MS" pitchFamily="34" charset="-128"/>
                <a:cs typeface="Arial Unicode MS" pitchFamily="34" charset="-128"/>
              </a:rPr>
              <a:t>B</a:t>
            </a:r>
            <a:r>
              <a:rPr lang="en-US" sz="1700" dirty="0">
                <a:latin typeface="Arial Narrow" panose="020B0606020202030204" pitchFamily="34" charset="0"/>
                <a:ea typeface="Arial Unicode MS" pitchFamily="34" charset="-128"/>
                <a:cs typeface="Arial Unicode MS" pitchFamily="34" charset="-128"/>
              </a:rPr>
              <a:t>IAYA PEMELIHARAAN </a:t>
            </a:r>
            <a:endParaRPr lang="id-ID" sz="1700" dirty="0">
              <a:latin typeface="Arial Narrow" panose="020B0606020202030204" pitchFamily="34" charset="0"/>
              <a:ea typeface="Arial Unicode MS" pitchFamily="34" charset="-128"/>
              <a:cs typeface="Arial Unicode MS" pitchFamily="34" charset="-128"/>
            </a:endParaRPr>
          </a:p>
          <a:p>
            <a:pPr marL="682625" lvl="2" indent="-501650" algn="just" eaLnBrk="1" hangingPunct="1">
              <a:buFont typeface="Wingdings" panose="05000000000000000000" pitchFamily="2" charset="2"/>
              <a:buChar char="q"/>
              <a:defRPr/>
            </a:pPr>
            <a:r>
              <a:rPr lang="id-ID" sz="1700" dirty="0">
                <a:latin typeface="Arial Narrow" panose="020B0606020202030204" pitchFamily="34" charset="0"/>
                <a:ea typeface="Arial Unicode MS" pitchFamily="34" charset="-128"/>
                <a:cs typeface="Arial Unicode MS" pitchFamily="34" charset="-128"/>
              </a:rPr>
              <a:t>BIAYA P</a:t>
            </a:r>
            <a:r>
              <a:rPr lang="en-US" sz="1700" dirty="0">
                <a:latin typeface="Arial Narrow" panose="020B0606020202030204" pitchFamily="34" charset="0"/>
                <a:ea typeface="Arial Unicode MS" pitchFamily="34" charset="-128"/>
                <a:cs typeface="Arial Unicode MS" pitchFamily="34" charset="-128"/>
              </a:rPr>
              <a:t>ERJALANAN.</a:t>
            </a:r>
            <a:endParaRPr lang="id-ID" sz="1700" dirty="0">
              <a:latin typeface="Arial Narrow" panose="020B0606020202030204" pitchFamily="34" charset="0"/>
              <a:ea typeface="Arial Unicode MS" pitchFamily="34" charset="-128"/>
              <a:cs typeface="Arial Unicode MS" pitchFamily="34" charset="-128"/>
            </a:endParaRPr>
          </a:p>
          <a:p>
            <a:pPr marL="682625" lvl="2" indent="-501650" algn="just" eaLnBrk="1" hangingPunct="1">
              <a:buFont typeface="Wingdings" panose="05000000000000000000" pitchFamily="2" charset="2"/>
              <a:buChar char="q"/>
              <a:defRPr/>
            </a:pPr>
            <a:r>
              <a:rPr lang="id-ID" sz="1700" dirty="0">
                <a:latin typeface="Arial Narrow" panose="020B0606020202030204" pitchFamily="34" charset="0"/>
                <a:ea typeface="Arial Unicode MS" pitchFamily="34" charset="-128"/>
                <a:cs typeface="Arial Unicode MS" pitchFamily="34" charset="-128"/>
              </a:rPr>
              <a:t>BARANG YANG DIMAKSUDKAN UNTUK DISERAHKAN </a:t>
            </a:r>
            <a:r>
              <a:rPr lang="en-US" sz="1700" dirty="0">
                <a:latin typeface="Arial Narrow" panose="020B0606020202030204" pitchFamily="34" charset="0"/>
                <a:ea typeface="Arial Unicode MS" pitchFamily="34" charset="-128"/>
                <a:cs typeface="Arial Unicode MS" pitchFamily="34" charset="-128"/>
              </a:rPr>
              <a:t>  </a:t>
            </a:r>
            <a:r>
              <a:rPr lang="id-ID" sz="1700" dirty="0">
                <a:latin typeface="Arial Narrow" panose="020B0606020202030204" pitchFamily="34" charset="0"/>
                <a:ea typeface="Arial Unicode MS" pitchFamily="34" charset="-128"/>
                <a:cs typeface="Arial Unicode MS" pitchFamily="34" charset="-128"/>
              </a:rPr>
              <a:t>ATAU DIJUAL KEPADA MASYARAKAT</a:t>
            </a:r>
            <a:endParaRPr lang="en-US" sz="1700" dirty="0">
              <a:latin typeface="Arial Narrow" panose="020B0606020202030204" pitchFamily="34" charset="0"/>
              <a:ea typeface="Arial Unicode MS" pitchFamily="34" charset="-128"/>
              <a:cs typeface="Arial Unicode MS" pitchFamily="34" charset="-128"/>
            </a:endParaRPr>
          </a:p>
          <a:p>
            <a:pPr marL="180975" lvl="2" indent="0" algn="just" eaLnBrk="1" hangingPunct="1">
              <a:buNone/>
              <a:defRPr/>
            </a:pPr>
            <a:endParaRPr lang="en-US" sz="1700" dirty="0">
              <a:latin typeface="Arial Narrow" panose="020B0606020202030204" pitchFamily="34" charset="0"/>
              <a:ea typeface="Arial Unicode MS" pitchFamily="34" charset="-128"/>
              <a:cs typeface="Arial Unicode MS" pitchFamily="34" charset="-128"/>
            </a:endParaRPr>
          </a:p>
          <a:p>
            <a:pPr marL="180975" lvl="2" indent="0" algn="just" eaLnBrk="1" hangingPunct="1">
              <a:buNone/>
              <a:defRPr/>
            </a:pPr>
            <a:r>
              <a:rPr lang="en-US" sz="1700" dirty="0">
                <a:latin typeface="Arial Narrow" panose="020B0606020202030204" pitchFamily="34" charset="0"/>
                <a:ea typeface="Arial Unicode MS" pitchFamily="34" charset="-128"/>
                <a:cs typeface="Arial Unicode MS" pitchFamily="34" charset="-128"/>
              </a:rPr>
              <a:t>HAL-HAL YANG PERLU DIPERHATIKAN</a:t>
            </a:r>
          </a:p>
          <a:p>
            <a:pPr marL="682625" indent="-504825" algn="just">
              <a:lnSpc>
                <a:spcPct val="95000"/>
              </a:lnSpc>
              <a:spcBef>
                <a:spcPct val="20000"/>
              </a:spcBef>
              <a:spcAft>
                <a:spcPct val="25000"/>
              </a:spcAft>
              <a:buFont typeface="Wingdings" pitchFamily="2" charset="2"/>
              <a:buChar char="q"/>
            </a:pPr>
            <a:r>
              <a:rPr lang="en-US" sz="1700" dirty="0">
                <a:latin typeface="Arial Narrow" panose="020B0606020202030204" pitchFamily="34" charset="0"/>
              </a:rPr>
              <a:t>BELANJA BARANG DIFOKUSKAN UNTUK MEMBIAYAI KEBUTUHAN OPERASIONAL KANTOR (</a:t>
            </a:r>
            <a:r>
              <a:rPr lang="en-US" sz="1700">
                <a:latin typeface="Arial Narrow" panose="020B0606020202030204" pitchFamily="34" charset="0"/>
              </a:rPr>
              <a:t>BARANG DAN </a:t>
            </a:r>
            <a:r>
              <a:rPr lang="en-US" sz="1700" dirty="0">
                <a:latin typeface="Arial Narrow" panose="020B0606020202030204" pitchFamily="34" charset="0"/>
              </a:rPr>
              <a:t>JASA), PEMELIHARAAN </a:t>
            </a:r>
            <a:r>
              <a:rPr lang="en-US" sz="1700">
                <a:latin typeface="Arial Narrow" panose="020B0606020202030204" pitchFamily="34" charset="0"/>
              </a:rPr>
              <a:t>KANTOR DAN </a:t>
            </a:r>
            <a:r>
              <a:rPr lang="en-US" sz="1700" dirty="0">
                <a:latin typeface="Arial Narrow" panose="020B0606020202030204" pitchFamily="34" charset="0"/>
              </a:rPr>
              <a:t>ASET TETAP LAINNYA SERTA BIAYA PERJALANAN.</a:t>
            </a:r>
          </a:p>
          <a:p>
            <a:pPr marL="682625" indent="-504825" algn="just">
              <a:lnSpc>
                <a:spcPct val="95000"/>
              </a:lnSpc>
              <a:spcBef>
                <a:spcPct val="20000"/>
              </a:spcBef>
              <a:spcAft>
                <a:spcPct val="25000"/>
              </a:spcAft>
              <a:buFont typeface="Wingdings" pitchFamily="2" charset="2"/>
              <a:buChar char="q"/>
            </a:pPr>
            <a:r>
              <a:rPr lang="en-US" sz="1700" dirty="0">
                <a:latin typeface="Arial Narrow" panose="020B0606020202030204" pitchFamily="34" charset="0"/>
              </a:rPr>
              <a:t>BELANJA BARANG JUGA DIALOKASIKAN UNTUK PEMBAYARAN HONOR-HONOR BAGI PARA PENGELOLA  ANGGARAN (KPA, PPK, </a:t>
            </a:r>
            <a:r>
              <a:rPr lang="en-US" sz="1700">
                <a:latin typeface="Arial Narrow" panose="020B0606020202030204" pitchFamily="34" charset="0"/>
              </a:rPr>
              <a:t>BENDAHARA DAN </a:t>
            </a:r>
            <a:r>
              <a:rPr lang="en-US" sz="1700" dirty="0">
                <a:latin typeface="Arial Narrow" panose="020B0606020202030204" pitchFamily="34" charset="0"/>
              </a:rPr>
              <a:t>PEJABAT PEMBUAT/PENGUJI SPM).</a:t>
            </a:r>
          </a:p>
          <a:p>
            <a:pPr marL="682625" indent="-504825" algn="just">
              <a:lnSpc>
                <a:spcPct val="95000"/>
              </a:lnSpc>
              <a:spcBef>
                <a:spcPct val="20000"/>
              </a:spcBef>
              <a:spcAft>
                <a:spcPct val="25000"/>
              </a:spcAft>
              <a:buFont typeface="Wingdings" pitchFamily="2" charset="2"/>
              <a:buChar char="q"/>
            </a:pPr>
            <a:r>
              <a:rPr lang="en-US" sz="1700" dirty="0">
                <a:latin typeface="Arial Narrow" panose="020B0606020202030204" pitchFamily="34" charset="0"/>
              </a:rPr>
              <a:t>SESUAI DENGAN PENERAPAN KONSEP NILAI PEROLEHAN, MAKA PEMBAYARAN HONOR UNTUK PARA PELAKSANA KEGIATAN MENJADI SATU KESATUAN DENGAN KEGIATAN INDUKNYA.</a:t>
            </a:r>
          </a:p>
          <a:p>
            <a:pPr lvl="2" algn="just" eaLnBrk="1" hangingPunct="1">
              <a:buFontTx/>
              <a:buNone/>
              <a:defRPr/>
            </a:pPr>
            <a:endParaRPr lang="en-US" sz="1700" b="1" dirty="0">
              <a:latin typeface="Arial Narrow" panose="020B0606020202030204" pitchFamily="34" charset="0"/>
              <a:ea typeface="Arial Unicode MS" pitchFamily="34" charset="-128"/>
              <a:cs typeface="Arial Unicode MS" pitchFamily="34" charset="-128"/>
            </a:endParaRPr>
          </a:p>
        </p:txBody>
      </p:sp>
      <p:sp>
        <p:nvSpPr>
          <p:cNvPr id="7" name="TextBox 6"/>
          <p:cNvSpPr txBox="1"/>
          <p:nvPr/>
        </p:nvSpPr>
        <p:spPr>
          <a:xfrm>
            <a:off x="96341" y="380431"/>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BELANJA BARANG</a:t>
            </a: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32</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717237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27384" y="1477888"/>
            <a:ext cx="11137237" cy="4471392"/>
          </a:xfrm>
        </p:spPr>
        <p:txBody>
          <a:bodyPr>
            <a:noAutofit/>
          </a:bodyPr>
          <a:lstStyle/>
          <a:p>
            <a:pPr marL="180975" lvl="2" indent="0" algn="just" eaLnBrk="1" hangingPunct="1">
              <a:buFontTx/>
              <a:buNone/>
              <a:defRPr/>
            </a:pPr>
            <a:r>
              <a:rPr lang="id-ID" sz="2000" dirty="0">
                <a:latin typeface="Arial Narrow" panose="020B0606020202030204" pitchFamily="34" charset="0"/>
              </a:rPr>
              <a:t>PENGELUARAN ANGGARAN UNTUK PEROLEHAN ASET TETAP DAN ASET LAINNYA YANG MEMBERI MANFAAT LEBIH DARI SATU PERIODE AKUNTANSI. UNTUK MENGETAHUI APAKAH SUATU BELANJA DAPAT DIMASUKKAN SEBAGAI BELANJA MODAL ATAU TIDAK, MAKA PERLU DIKETAHUI DEFINISI</a:t>
            </a:r>
            <a:r>
              <a:rPr lang="en-US" sz="2000" dirty="0">
                <a:latin typeface="Arial Narrow" panose="020B0606020202030204" pitchFamily="34" charset="0"/>
              </a:rPr>
              <a:t> </a:t>
            </a:r>
            <a:r>
              <a:rPr lang="id-ID" sz="2000" dirty="0">
                <a:latin typeface="Arial Narrow" panose="020B0606020202030204" pitchFamily="34" charset="0"/>
              </a:rPr>
              <a:t>ASET TETAP ATAU ASET LAINNYA DAN KRITERIA</a:t>
            </a:r>
            <a:r>
              <a:rPr lang="en-US" sz="2000" dirty="0">
                <a:latin typeface="Arial Narrow" panose="020B0606020202030204" pitchFamily="34" charset="0"/>
              </a:rPr>
              <a:t> </a:t>
            </a:r>
            <a:r>
              <a:rPr lang="id-ID" sz="2000" dirty="0">
                <a:latin typeface="Arial Narrow" panose="020B0606020202030204" pitchFamily="34" charset="0"/>
              </a:rPr>
              <a:t>KAPITALISASI ASET TETAP.</a:t>
            </a:r>
            <a:endParaRPr lang="en-US" sz="2000" dirty="0">
              <a:latin typeface="Arial Narrow" panose="020B0606020202030204" pitchFamily="34" charset="0"/>
            </a:endParaRPr>
          </a:p>
          <a:p>
            <a:pPr marL="541338" lvl="2" indent="-360363" eaLnBrk="1" hangingPunct="1">
              <a:buFont typeface="Wingdings" panose="05000000000000000000" pitchFamily="2" charset="2"/>
              <a:buChar char="q"/>
              <a:defRPr/>
            </a:pPr>
            <a:r>
              <a:rPr lang="id-ID" sz="2000" dirty="0">
                <a:latin typeface="Arial Narrow" panose="020B0606020202030204" pitchFamily="34" charset="0"/>
                <a:ea typeface="Arial Unicode MS" pitchFamily="34" charset="-128"/>
                <a:cs typeface="Arial Unicode MS" pitchFamily="34" charset="-128"/>
              </a:rPr>
              <a:t>BELANJA MODAL TANAH</a:t>
            </a:r>
          </a:p>
          <a:p>
            <a:pPr marL="541338" lvl="2" indent="-360363" eaLnBrk="1" hangingPunct="1">
              <a:buFont typeface="Wingdings" panose="05000000000000000000" pitchFamily="2" charset="2"/>
              <a:buChar char="q"/>
              <a:defRPr/>
            </a:pPr>
            <a:r>
              <a:rPr lang="id-ID" sz="2000" dirty="0">
                <a:latin typeface="Arial Narrow" panose="020B0606020202030204" pitchFamily="34" charset="0"/>
                <a:ea typeface="Arial Unicode MS" pitchFamily="34" charset="-128"/>
                <a:cs typeface="Arial Unicode MS" pitchFamily="34" charset="-128"/>
              </a:rPr>
              <a:t>BELANJA MODAL GEDUNG DAN BANGUNAN</a:t>
            </a:r>
          </a:p>
          <a:p>
            <a:pPr marL="541338" lvl="2" indent="-360363" eaLnBrk="1" hangingPunct="1">
              <a:buFont typeface="Wingdings" panose="05000000000000000000" pitchFamily="2" charset="2"/>
              <a:buChar char="q"/>
              <a:defRPr/>
            </a:pPr>
            <a:r>
              <a:rPr lang="id-ID" sz="2000" dirty="0">
                <a:latin typeface="Arial Narrow" panose="020B0606020202030204" pitchFamily="34" charset="0"/>
                <a:ea typeface="Arial Unicode MS" pitchFamily="34" charset="-128"/>
                <a:cs typeface="Arial Unicode MS" pitchFamily="34" charset="-128"/>
              </a:rPr>
              <a:t>BELANJA MODAL PERALATAN DAN MESIN</a:t>
            </a:r>
          </a:p>
          <a:p>
            <a:pPr marL="541338" lvl="2" indent="-360363" eaLnBrk="1" hangingPunct="1">
              <a:buFont typeface="Wingdings" panose="05000000000000000000" pitchFamily="2" charset="2"/>
              <a:buChar char="q"/>
              <a:defRPr/>
            </a:pPr>
            <a:r>
              <a:rPr lang="id-ID" sz="2000" dirty="0">
                <a:latin typeface="Arial Narrow" panose="020B0606020202030204" pitchFamily="34" charset="0"/>
                <a:ea typeface="Arial Unicode MS" pitchFamily="34" charset="-128"/>
                <a:cs typeface="Arial Unicode MS" pitchFamily="34" charset="-128"/>
              </a:rPr>
              <a:t>BELANJA MODAL JALAN, IRIGASI DAN JARINGAN</a:t>
            </a:r>
          </a:p>
          <a:p>
            <a:pPr marL="541338" lvl="2" indent="-360363" eaLnBrk="1" hangingPunct="1">
              <a:buFont typeface="Wingdings" panose="05000000000000000000" pitchFamily="2" charset="2"/>
              <a:buChar char="q"/>
              <a:defRPr/>
            </a:pPr>
            <a:r>
              <a:rPr lang="id-ID" sz="2000" dirty="0">
                <a:latin typeface="Arial Narrow" panose="020B0606020202030204" pitchFamily="34" charset="0"/>
                <a:ea typeface="Arial Unicode MS" pitchFamily="34" charset="-128"/>
                <a:cs typeface="Arial Unicode MS" pitchFamily="34" charset="-128"/>
              </a:rPr>
              <a:t>BELANJA MODAL FISIK LAINNYA</a:t>
            </a:r>
            <a:endParaRPr lang="en-US" sz="2000" dirty="0">
              <a:latin typeface="Arial Narrow" panose="020B0606020202030204" pitchFamily="34" charset="0"/>
              <a:ea typeface="Arial Unicode MS" pitchFamily="34" charset="-128"/>
              <a:cs typeface="Arial Unicode MS" pitchFamily="34" charset="-128"/>
            </a:endParaRPr>
          </a:p>
          <a:p>
            <a:pPr lvl="2" eaLnBrk="1" hangingPunct="1">
              <a:buFontTx/>
              <a:buNone/>
              <a:defRPr/>
            </a:pPr>
            <a:endParaRPr lang="en-US" sz="2000" b="1" dirty="0">
              <a:latin typeface="Arial Black" pitchFamily="34" charset="0"/>
              <a:ea typeface="Arial Unicode MS" pitchFamily="34" charset="-128"/>
              <a:cs typeface="Arial Unicode MS" pitchFamily="34" charset="-128"/>
            </a:endParaRPr>
          </a:p>
        </p:txBody>
      </p:sp>
      <p:sp>
        <p:nvSpPr>
          <p:cNvPr id="9" name="TextBox 8"/>
          <p:cNvSpPr txBox="1"/>
          <p:nvPr/>
        </p:nvSpPr>
        <p:spPr>
          <a:xfrm>
            <a:off x="114537" y="411424"/>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BELANJA MODAL</a:t>
            </a:r>
          </a:p>
        </p:txBody>
      </p:sp>
      <p:sp>
        <p:nvSpPr>
          <p:cNvPr id="5"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33</a:t>
            </a:r>
            <a:endParaRPr lang="id-ID" sz="1100" dirty="0"/>
          </a:p>
        </p:txBody>
      </p:sp>
      <p:sp>
        <p:nvSpPr>
          <p:cNvPr id="6" name="TextBox 5"/>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662130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0605" y="1030314"/>
            <a:ext cx="11224683" cy="5206998"/>
            <a:chOff x="225454" y="908720"/>
            <a:chExt cx="8418512" cy="5206998"/>
          </a:xfrm>
        </p:grpSpPr>
        <p:grpSp>
          <p:nvGrpSpPr>
            <p:cNvPr id="3" name="Group 4"/>
            <p:cNvGrpSpPr>
              <a:grpSpLocks/>
            </p:cNvGrpSpPr>
            <p:nvPr/>
          </p:nvGrpSpPr>
          <p:grpSpPr bwMode="auto">
            <a:xfrm>
              <a:off x="225454" y="1043620"/>
              <a:ext cx="8418512" cy="5005387"/>
              <a:chOff x="1695" y="1953"/>
              <a:chExt cx="8790" cy="7845"/>
            </a:xfrm>
          </p:grpSpPr>
          <p:pic>
            <p:nvPicPr>
              <p:cNvPr id="9" name="Picture 5"/>
              <p:cNvPicPr>
                <a:picLocks noChangeAspect="1" noChangeArrowheads="1"/>
              </p:cNvPicPr>
              <p:nvPr/>
            </p:nvPicPr>
            <p:blipFill>
              <a:blip r:embed="rId2" cstate="print"/>
              <a:srcRect/>
              <a:stretch>
                <a:fillRect/>
              </a:stretch>
            </p:blipFill>
            <p:spPr bwMode="auto">
              <a:xfrm>
                <a:off x="1695" y="1953"/>
                <a:ext cx="8790" cy="7845"/>
              </a:xfrm>
              <a:prstGeom prst="rect">
                <a:avLst/>
              </a:prstGeom>
              <a:solidFill>
                <a:srgbClr val="FFFF00"/>
              </a:solidFill>
              <a:ln w="9525">
                <a:noFill/>
                <a:miter lim="800000"/>
                <a:headEnd/>
                <a:tailEnd/>
              </a:ln>
            </p:spPr>
          </p:pic>
          <p:sp>
            <p:nvSpPr>
              <p:cNvPr id="10" name="Rectangle 6"/>
              <p:cNvSpPr>
                <a:spLocks noChangeArrowheads="1"/>
              </p:cNvSpPr>
              <p:nvPr/>
            </p:nvSpPr>
            <p:spPr bwMode="auto">
              <a:xfrm>
                <a:off x="2602" y="2137"/>
                <a:ext cx="3599" cy="7201"/>
              </a:xfrm>
              <a:prstGeom prst="rect">
                <a:avLst/>
              </a:prstGeom>
              <a:noFill/>
              <a:ln w="28575">
                <a:solidFill>
                  <a:srgbClr val="000000"/>
                </a:solidFill>
                <a:prstDash val="dash"/>
                <a:miter lim="800000"/>
                <a:headEnd/>
                <a:tailEnd/>
              </a:ln>
            </p:spPr>
            <p:txBody>
              <a:bodyPr/>
              <a:lstStyle/>
              <a:p>
                <a:pPr fontAlgn="auto">
                  <a:spcBef>
                    <a:spcPts val="0"/>
                  </a:spcBef>
                  <a:spcAft>
                    <a:spcPts val="0"/>
                  </a:spcAft>
                  <a:defRPr/>
                </a:pPr>
                <a:endParaRPr lang="id-ID" kern="0">
                  <a:solidFill>
                    <a:sysClr val="windowText" lastClr="000000"/>
                  </a:solidFill>
                </a:endParaRPr>
              </a:p>
            </p:txBody>
          </p:sp>
        </p:grpSp>
        <p:sp>
          <p:nvSpPr>
            <p:cNvPr id="11" name="Oval 10"/>
            <p:cNvSpPr/>
            <p:nvPr/>
          </p:nvSpPr>
          <p:spPr>
            <a:xfrm>
              <a:off x="4665662" y="5755356"/>
              <a:ext cx="360363" cy="360362"/>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1</a:t>
              </a:r>
            </a:p>
          </p:txBody>
        </p:sp>
        <p:sp>
          <p:nvSpPr>
            <p:cNvPr id="12" name="Oval 11"/>
            <p:cNvSpPr/>
            <p:nvPr/>
          </p:nvSpPr>
          <p:spPr>
            <a:xfrm>
              <a:off x="2706687" y="5174333"/>
              <a:ext cx="360363" cy="358775"/>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2</a:t>
              </a:r>
            </a:p>
          </p:txBody>
        </p:sp>
        <p:sp>
          <p:nvSpPr>
            <p:cNvPr id="13" name="Oval 12"/>
            <p:cNvSpPr/>
            <p:nvPr/>
          </p:nvSpPr>
          <p:spPr>
            <a:xfrm>
              <a:off x="6642099" y="5174333"/>
              <a:ext cx="360362" cy="358775"/>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2</a:t>
              </a:r>
            </a:p>
          </p:txBody>
        </p:sp>
        <p:sp>
          <p:nvSpPr>
            <p:cNvPr id="14" name="Oval 13"/>
            <p:cNvSpPr/>
            <p:nvPr/>
          </p:nvSpPr>
          <p:spPr>
            <a:xfrm>
              <a:off x="4665662" y="5158456"/>
              <a:ext cx="360363" cy="360362"/>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3</a:t>
              </a:r>
            </a:p>
          </p:txBody>
        </p:sp>
        <p:sp>
          <p:nvSpPr>
            <p:cNvPr id="15" name="Oval 14"/>
            <p:cNvSpPr/>
            <p:nvPr/>
          </p:nvSpPr>
          <p:spPr>
            <a:xfrm>
              <a:off x="4665662" y="4644108"/>
              <a:ext cx="360363" cy="358775"/>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5</a:t>
              </a:r>
            </a:p>
          </p:txBody>
        </p:sp>
        <p:sp>
          <p:nvSpPr>
            <p:cNvPr id="16" name="Oval 15"/>
            <p:cNvSpPr/>
            <p:nvPr/>
          </p:nvSpPr>
          <p:spPr>
            <a:xfrm>
              <a:off x="6642099" y="4131345"/>
              <a:ext cx="360362" cy="360363"/>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6</a:t>
              </a:r>
            </a:p>
          </p:txBody>
        </p:sp>
        <p:sp>
          <p:nvSpPr>
            <p:cNvPr id="17" name="Oval 16"/>
            <p:cNvSpPr/>
            <p:nvPr/>
          </p:nvSpPr>
          <p:spPr>
            <a:xfrm>
              <a:off x="2692400" y="4147220"/>
              <a:ext cx="358775" cy="360363"/>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6</a:t>
              </a:r>
            </a:p>
          </p:txBody>
        </p:sp>
        <p:sp>
          <p:nvSpPr>
            <p:cNvPr id="18" name="Oval 17"/>
            <p:cNvSpPr/>
            <p:nvPr/>
          </p:nvSpPr>
          <p:spPr>
            <a:xfrm>
              <a:off x="4695824" y="3582070"/>
              <a:ext cx="360362" cy="360363"/>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9</a:t>
              </a:r>
            </a:p>
          </p:txBody>
        </p:sp>
        <p:sp>
          <p:nvSpPr>
            <p:cNvPr id="19" name="Oval 18"/>
            <p:cNvSpPr/>
            <p:nvPr/>
          </p:nvSpPr>
          <p:spPr>
            <a:xfrm>
              <a:off x="2038349" y="908720"/>
              <a:ext cx="360362" cy="360363"/>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13</a:t>
              </a:r>
            </a:p>
          </p:txBody>
        </p:sp>
        <p:sp>
          <p:nvSpPr>
            <p:cNvPr id="20" name="Oval 19"/>
            <p:cNvSpPr/>
            <p:nvPr/>
          </p:nvSpPr>
          <p:spPr>
            <a:xfrm>
              <a:off x="6886574" y="938883"/>
              <a:ext cx="360362" cy="358775"/>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13</a:t>
              </a:r>
            </a:p>
          </p:txBody>
        </p:sp>
        <p:sp>
          <p:nvSpPr>
            <p:cNvPr id="21" name="Oval 20"/>
            <p:cNvSpPr/>
            <p:nvPr/>
          </p:nvSpPr>
          <p:spPr>
            <a:xfrm>
              <a:off x="3104544" y="1886620"/>
              <a:ext cx="360362" cy="360363"/>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11</a:t>
              </a:r>
            </a:p>
          </p:txBody>
        </p:sp>
        <p:sp>
          <p:nvSpPr>
            <p:cNvPr id="22" name="Oval 21"/>
            <p:cNvSpPr/>
            <p:nvPr/>
          </p:nvSpPr>
          <p:spPr>
            <a:xfrm>
              <a:off x="5408800" y="1886620"/>
              <a:ext cx="360362" cy="360363"/>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11</a:t>
              </a:r>
            </a:p>
          </p:txBody>
        </p:sp>
        <p:sp>
          <p:nvSpPr>
            <p:cNvPr id="23" name="Oval 22"/>
            <p:cNvSpPr/>
            <p:nvPr/>
          </p:nvSpPr>
          <p:spPr>
            <a:xfrm>
              <a:off x="4679949" y="1205581"/>
              <a:ext cx="360362" cy="360362"/>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14</a:t>
              </a:r>
            </a:p>
          </p:txBody>
        </p:sp>
        <p:sp>
          <p:nvSpPr>
            <p:cNvPr id="24" name="Oval 23"/>
            <p:cNvSpPr/>
            <p:nvPr/>
          </p:nvSpPr>
          <p:spPr>
            <a:xfrm>
              <a:off x="4665662" y="4177381"/>
              <a:ext cx="360363" cy="360362"/>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7</a:t>
              </a:r>
            </a:p>
          </p:txBody>
        </p:sp>
        <p:sp>
          <p:nvSpPr>
            <p:cNvPr id="25" name="Oval 24"/>
            <p:cNvSpPr/>
            <p:nvPr/>
          </p:nvSpPr>
          <p:spPr>
            <a:xfrm>
              <a:off x="4665662" y="2543845"/>
              <a:ext cx="360363" cy="360363"/>
            </a:xfrm>
            <a:prstGeom prst="ellipse">
              <a:avLst/>
            </a:prstGeom>
            <a:solidFill>
              <a:srgbClr val="A50021"/>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solidFill>
                    <a:srgbClr val="FFFF00"/>
                  </a:solidFill>
                  <a:latin typeface="Calibri" pitchFamily="34" charset="0"/>
                </a:rPr>
                <a:t>12</a:t>
              </a:r>
            </a:p>
          </p:txBody>
        </p:sp>
        <p:sp>
          <p:nvSpPr>
            <p:cNvPr id="26" name="Oval 25"/>
            <p:cNvSpPr/>
            <p:nvPr/>
          </p:nvSpPr>
          <p:spPr>
            <a:xfrm>
              <a:off x="1475656" y="2645445"/>
              <a:ext cx="360363" cy="360363"/>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10</a:t>
              </a:r>
            </a:p>
          </p:txBody>
        </p:sp>
        <p:sp>
          <p:nvSpPr>
            <p:cNvPr id="27" name="Oval 26"/>
            <p:cNvSpPr/>
            <p:nvPr/>
          </p:nvSpPr>
          <p:spPr>
            <a:xfrm>
              <a:off x="7814269" y="2686720"/>
              <a:ext cx="358775" cy="360363"/>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10</a:t>
              </a:r>
            </a:p>
          </p:txBody>
        </p:sp>
        <p:sp>
          <p:nvSpPr>
            <p:cNvPr id="28" name="Oval 27"/>
            <p:cNvSpPr/>
            <p:nvPr/>
          </p:nvSpPr>
          <p:spPr>
            <a:xfrm>
              <a:off x="1475656" y="3664620"/>
              <a:ext cx="360362" cy="360363"/>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8</a:t>
              </a:r>
            </a:p>
          </p:txBody>
        </p:sp>
        <p:sp>
          <p:nvSpPr>
            <p:cNvPr id="29" name="Oval 28"/>
            <p:cNvSpPr/>
            <p:nvPr/>
          </p:nvSpPr>
          <p:spPr>
            <a:xfrm>
              <a:off x="7837529" y="3694781"/>
              <a:ext cx="262863" cy="247652"/>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8</a:t>
              </a:r>
            </a:p>
          </p:txBody>
        </p:sp>
        <p:sp>
          <p:nvSpPr>
            <p:cNvPr id="30" name="Oval 29"/>
            <p:cNvSpPr/>
            <p:nvPr/>
          </p:nvSpPr>
          <p:spPr>
            <a:xfrm>
              <a:off x="1476921" y="4674270"/>
              <a:ext cx="358775" cy="358775"/>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4</a:t>
              </a:r>
            </a:p>
          </p:txBody>
        </p:sp>
        <p:sp>
          <p:nvSpPr>
            <p:cNvPr id="31" name="Oval 30"/>
            <p:cNvSpPr/>
            <p:nvPr/>
          </p:nvSpPr>
          <p:spPr>
            <a:xfrm>
              <a:off x="7222648" y="4609751"/>
              <a:ext cx="324197" cy="281831"/>
            </a:xfrm>
            <a:prstGeom prst="ellipse">
              <a:avLst/>
            </a:prstGeom>
            <a:solidFill>
              <a:srgbClr val="FFFF00"/>
            </a:solidFill>
            <a:ln w="19050" cap="flat" cmpd="sng" algn="ctr">
              <a:solidFill>
                <a:srgbClr val="72A376">
                  <a:shade val="50000"/>
                </a:srgbClr>
              </a:solidFill>
              <a:prstDash val="solid"/>
            </a:ln>
            <a:effectLst/>
          </p:spPr>
          <p:txBody>
            <a:bodyPr lIns="0" tIns="36000" rIns="0" bIns="36000" anchor="ctr" anchorCtr="1"/>
            <a:lstStyle/>
            <a:p>
              <a:pPr algn="ctr" fontAlgn="auto">
                <a:spcBef>
                  <a:spcPts val="0"/>
                </a:spcBef>
                <a:spcAft>
                  <a:spcPts val="0"/>
                </a:spcAft>
                <a:defRPr/>
              </a:pPr>
              <a:r>
                <a:rPr lang="id-ID" sz="1400" b="1" kern="0" dirty="0">
                  <a:latin typeface="Calibri" pitchFamily="34" charset="0"/>
                </a:rPr>
                <a:t>4</a:t>
              </a:r>
            </a:p>
          </p:txBody>
        </p:sp>
      </p:grpSp>
      <p:sp>
        <p:nvSpPr>
          <p:cNvPr id="32" name="Oval 31"/>
          <p:cNvSpPr/>
          <p:nvPr/>
        </p:nvSpPr>
        <p:spPr>
          <a:xfrm>
            <a:off x="145469" y="5959814"/>
            <a:ext cx="283631" cy="211136"/>
          </a:xfrm>
          <a:prstGeom prst="ellipse">
            <a:avLst/>
          </a:prstGeom>
          <a:solidFill>
            <a:srgbClr val="FFFF00"/>
          </a:solidFill>
          <a:ln w="19050" cap="flat" cmpd="sng" algn="ctr">
            <a:solidFill>
              <a:srgbClr val="72A376">
                <a:shade val="50000"/>
              </a:srgbClr>
            </a:solidFill>
            <a:prstDash val="solid"/>
          </a:ln>
          <a:effectLst/>
        </p:spPr>
        <p:txBody>
          <a:bodyPr anchor="ctr"/>
          <a:lstStyle/>
          <a:p>
            <a:pPr algn="ctr" fontAlgn="auto">
              <a:spcBef>
                <a:spcPts val="0"/>
              </a:spcBef>
              <a:spcAft>
                <a:spcPts val="0"/>
              </a:spcAft>
              <a:defRPr/>
            </a:pPr>
            <a:endParaRPr lang="id-ID" b="1" kern="0" dirty="0">
              <a:solidFill>
                <a:srgbClr val="8064A2">
                  <a:lumMod val="10000"/>
                </a:srgbClr>
              </a:solidFill>
              <a:latin typeface="Calibri" pitchFamily="34" charset="0"/>
            </a:endParaRPr>
          </a:p>
        </p:txBody>
      </p:sp>
      <p:sp>
        <p:nvSpPr>
          <p:cNvPr id="33" name="TextBox 32"/>
          <p:cNvSpPr txBox="1"/>
          <p:nvPr/>
        </p:nvSpPr>
        <p:spPr>
          <a:xfrm>
            <a:off x="429091" y="5877279"/>
            <a:ext cx="1524000" cy="307777"/>
          </a:xfrm>
          <a:prstGeom prst="rect">
            <a:avLst/>
          </a:prstGeom>
          <a:noFill/>
        </p:spPr>
        <p:txBody>
          <a:bodyPr>
            <a:spAutoFit/>
          </a:bodyPr>
          <a:lstStyle/>
          <a:p>
            <a:pPr>
              <a:defRPr/>
            </a:pPr>
            <a:r>
              <a:rPr lang="id-ID" sz="1400" dirty="0">
                <a:solidFill>
                  <a:srgbClr val="00B050"/>
                </a:solidFill>
                <a:latin typeface="Calibri" pitchFamily="34" charset="0"/>
              </a:rPr>
              <a:t>OPTIONAL</a:t>
            </a:r>
          </a:p>
        </p:txBody>
      </p:sp>
      <p:sp>
        <p:nvSpPr>
          <p:cNvPr id="34" name="Oval 33"/>
          <p:cNvSpPr/>
          <p:nvPr/>
        </p:nvSpPr>
        <p:spPr>
          <a:xfrm>
            <a:off x="143339" y="6241252"/>
            <a:ext cx="285748" cy="217484"/>
          </a:xfrm>
          <a:prstGeom prst="ellipse">
            <a:avLst/>
          </a:prstGeom>
          <a:solidFill>
            <a:srgbClr val="A50021"/>
          </a:solidFill>
          <a:ln w="19050" cap="flat" cmpd="sng" algn="ctr">
            <a:solidFill>
              <a:srgbClr val="72A376">
                <a:shade val="50000"/>
              </a:srgbClr>
            </a:solidFill>
            <a:prstDash val="solid"/>
          </a:ln>
          <a:effectLst/>
        </p:spPr>
        <p:txBody>
          <a:bodyPr anchor="ctr"/>
          <a:lstStyle/>
          <a:p>
            <a:pPr algn="ctr" fontAlgn="auto">
              <a:spcBef>
                <a:spcPts val="0"/>
              </a:spcBef>
              <a:spcAft>
                <a:spcPts val="0"/>
              </a:spcAft>
              <a:defRPr/>
            </a:pPr>
            <a:endParaRPr lang="id-ID" b="1" kern="0" dirty="0">
              <a:solidFill>
                <a:srgbClr val="FFFF00"/>
              </a:solidFill>
              <a:latin typeface="Calibri" pitchFamily="34" charset="0"/>
            </a:endParaRPr>
          </a:p>
        </p:txBody>
      </p:sp>
      <p:sp>
        <p:nvSpPr>
          <p:cNvPr id="35" name="TextBox 34"/>
          <p:cNvSpPr txBox="1"/>
          <p:nvPr/>
        </p:nvSpPr>
        <p:spPr>
          <a:xfrm>
            <a:off x="417705" y="6185056"/>
            <a:ext cx="1809751" cy="307777"/>
          </a:xfrm>
          <a:prstGeom prst="rect">
            <a:avLst/>
          </a:prstGeom>
          <a:noFill/>
        </p:spPr>
        <p:txBody>
          <a:bodyPr>
            <a:spAutoFit/>
          </a:bodyPr>
          <a:lstStyle/>
          <a:p>
            <a:pPr>
              <a:defRPr/>
            </a:pPr>
            <a:r>
              <a:rPr lang="id-ID" sz="1400" dirty="0">
                <a:solidFill>
                  <a:srgbClr val="00B050"/>
                </a:solidFill>
                <a:latin typeface="Calibri" pitchFamily="34" charset="0"/>
              </a:rPr>
              <a:t>MANDATORY</a:t>
            </a:r>
          </a:p>
        </p:txBody>
      </p:sp>
      <p:sp>
        <p:nvSpPr>
          <p:cNvPr id="36" name="TextBox 35"/>
          <p:cNvSpPr txBox="1"/>
          <p:nvPr/>
        </p:nvSpPr>
        <p:spPr>
          <a:xfrm>
            <a:off x="114537" y="323954"/>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BAGAN ALUR REKONSILIASI BMN</a:t>
            </a:r>
          </a:p>
        </p:txBody>
      </p:sp>
      <p:sp>
        <p:nvSpPr>
          <p:cNvPr id="37"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34</a:t>
            </a:r>
            <a:endParaRPr lang="id-ID" sz="1100" dirty="0"/>
          </a:p>
        </p:txBody>
      </p:sp>
      <p:sp>
        <p:nvSpPr>
          <p:cNvPr id="38" name="TextBox 37"/>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4229095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81506" y="1664691"/>
            <a:ext cx="6000751" cy="3643312"/>
          </a:xfrm>
          <a:prstGeom prst="rect">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solidFill>
                <a:prstClr val="white"/>
              </a:solidFill>
            </a:endParaRPr>
          </a:p>
        </p:txBody>
      </p:sp>
      <p:graphicFrame>
        <p:nvGraphicFramePr>
          <p:cNvPr id="9" name="Content Placeholder 3"/>
          <p:cNvGraphicFramePr>
            <a:graphicFrameLocks noGrp="1"/>
          </p:cNvGraphicFramePr>
          <p:nvPr>
            <p:ph idx="1"/>
            <p:extLst>
              <p:ext uri="{D42A27DB-BD31-4B8C-83A1-F6EECF244321}">
                <p14:modId xmlns="" xmlns:p14="http://schemas.microsoft.com/office/powerpoint/2010/main" val="339111701"/>
              </p:ext>
            </p:extLst>
          </p:nvPr>
        </p:nvGraphicFramePr>
        <p:xfrm>
          <a:off x="190459" y="1283206"/>
          <a:ext cx="4057640" cy="282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914325" y="4112137"/>
            <a:ext cx="2667019" cy="571504"/>
          </a:xfrm>
          <a:prstGeom prst="rect">
            <a:avLst/>
          </a:prstGeom>
          <a:ln w="28575">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600" dirty="0">
                <a:solidFill>
                  <a:prstClr val="black"/>
                </a:solidFill>
              </a:rPr>
              <a:t>UJI KONSISTENSI SALDO AWAL</a:t>
            </a:r>
          </a:p>
        </p:txBody>
      </p:sp>
      <p:sp>
        <p:nvSpPr>
          <p:cNvPr id="11" name="Diamond 10"/>
          <p:cNvSpPr/>
          <p:nvPr/>
        </p:nvSpPr>
        <p:spPr>
          <a:xfrm>
            <a:off x="1047717" y="5112284"/>
            <a:ext cx="2381267" cy="897987"/>
          </a:xfrm>
          <a:prstGeom prst="diamond">
            <a:avLst/>
          </a:prstGeom>
          <a:ln w="28575">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id-ID" sz="1600" dirty="0">
                <a:solidFill>
                  <a:prstClr val="black"/>
                </a:solidFill>
              </a:rPr>
              <a:t>KONSIS-TEN?</a:t>
            </a:r>
          </a:p>
        </p:txBody>
      </p:sp>
      <p:sp>
        <p:nvSpPr>
          <p:cNvPr id="12" name="Down Arrow 11"/>
          <p:cNvSpPr/>
          <p:nvPr/>
        </p:nvSpPr>
        <p:spPr>
          <a:xfrm>
            <a:off x="1926171" y="4755553"/>
            <a:ext cx="571500" cy="285750"/>
          </a:xfrm>
          <a:prstGeom prst="down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id-ID" sz="1600">
              <a:solidFill>
                <a:prstClr val="white"/>
              </a:solidFill>
            </a:endParaRPr>
          </a:p>
        </p:txBody>
      </p:sp>
      <p:sp>
        <p:nvSpPr>
          <p:cNvPr id="13" name="Rectangle 12"/>
          <p:cNvSpPr/>
          <p:nvPr/>
        </p:nvSpPr>
        <p:spPr>
          <a:xfrm>
            <a:off x="4381488" y="1164614"/>
            <a:ext cx="6000792" cy="428628"/>
          </a:xfrm>
          <a:prstGeom prst="rect">
            <a:avLst/>
          </a:prstGeom>
          <a:ln w="19050">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d-ID" sz="1600" b="1" dirty="0">
                <a:solidFill>
                  <a:prstClr val="white"/>
                </a:solidFill>
                <a:effectLst>
                  <a:outerShdw blurRad="38100" dist="38100" dir="2700000" algn="tl">
                    <a:srgbClr val="000000">
                      <a:alpha val="43137"/>
                    </a:srgbClr>
                  </a:outerShdw>
                </a:effectLst>
              </a:rPr>
              <a:t>MUTASI PERIODE BERJALAN</a:t>
            </a:r>
          </a:p>
        </p:txBody>
      </p:sp>
      <p:cxnSp>
        <p:nvCxnSpPr>
          <p:cNvPr id="14" name="Shape 24"/>
          <p:cNvCxnSpPr/>
          <p:nvPr/>
        </p:nvCxnSpPr>
        <p:spPr>
          <a:xfrm flipV="1">
            <a:off x="3429003" y="1378941"/>
            <a:ext cx="952500" cy="4183062"/>
          </a:xfrm>
          <a:prstGeom prst="bentConnector3">
            <a:avLst>
              <a:gd name="adj1" fmla="val 58258"/>
            </a:avLst>
          </a:prstGeom>
          <a:ln w="76200">
            <a:solidFill>
              <a:schemeClr val="accent5">
                <a:lumMod val="75000"/>
              </a:schemeClr>
            </a:solidFill>
            <a:tailEnd type="triangle"/>
          </a:ln>
          <a:effectLst>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15" name="TextBox 14"/>
          <p:cNvSpPr txBox="1">
            <a:spLocks noChangeArrowheads="1"/>
          </p:cNvSpPr>
          <p:nvPr/>
        </p:nvSpPr>
        <p:spPr bwMode="auto">
          <a:xfrm>
            <a:off x="3333753" y="5236593"/>
            <a:ext cx="857235" cy="307777"/>
          </a:xfrm>
          <a:prstGeom prst="rect">
            <a:avLst/>
          </a:prstGeom>
          <a:noFill/>
          <a:ln w="9525">
            <a:noFill/>
            <a:miter lim="800000"/>
            <a:headEnd/>
            <a:tailEnd/>
          </a:ln>
        </p:spPr>
        <p:txBody>
          <a:bodyPr wrap="square">
            <a:spAutoFit/>
          </a:bodyPr>
          <a:lstStyle/>
          <a:p>
            <a:r>
              <a:rPr lang="id-ID" sz="1400" dirty="0">
                <a:solidFill>
                  <a:srgbClr val="0070C0"/>
                </a:solidFill>
              </a:rPr>
              <a:t>Ya </a:t>
            </a:r>
          </a:p>
        </p:txBody>
      </p:sp>
      <p:cxnSp>
        <p:nvCxnSpPr>
          <p:cNvPr id="16" name="Shape 15"/>
          <p:cNvCxnSpPr>
            <a:endCxn id="17" idx="1"/>
          </p:cNvCxnSpPr>
          <p:nvPr/>
        </p:nvCxnSpPr>
        <p:spPr>
          <a:xfrm rot="5400000" flipH="1">
            <a:off x="-309552" y="3462806"/>
            <a:ext cx="3463925" cy="1629833"/>
          </a:xfrm>
          <a:prstGeom prst="bentConnector4">
            <a:avLst>
              <a:gd name="adj1" fmla="val -6598"/>
              <a:gd name="adj2" fmla="val 124721"/>
            </a:avLst>
          </a:prstGeom>
          <a:ln w="76200">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607487" y="1294812"/>
            <a:ext cx="3238500" cy="250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solidFill>
                <a:prstClr val="white"/>
              </a:solidFill>
            </a:endParaRPr>
          </a:p>
        </p:txBody>
      </p:sp>
      <p:sp>
        <p:nvSpPr>
          <p:cNvPr id="19" name="TextBox 40"/>
          <p:cNvSpPr txBox="1">
            <a:spLocks noChangeArrowheads="1"/>
          </p:cNvSpPr>
          <p:nvPr/>
        </p:nvSpPr>
        <p:spPr bwMode="auto">
          <a:xfrm>
            <a:off x="1238220" y="5938254"/>
            <a:ext cx="1579069" cy="307777"/>
          </a:xfrm>
          <a:prstGeom prst="rect">
            <a:avLst/>
          </a:prstGeom>
          <a:noFill/>
          <a:ln w="9525">
            <a:noFill/>
            <a:miter lim="800000"/>
            <a:headEnd/>
            <a:tailEnd/>
          </a:ln>
        </p:spPr>
        <p:txBody>
          <a:bodyPr wrap="square">
            <a:spAutoFit/>
          </a:bodyPr>
          <a:lstStyle/>
          <a:p>
            <a:r>
              <a:rPr lang="id-ID" sz="1400" dirty="0">
                <a:solidFill>
                  <a:srgbClr val="0070C0"/>
                </a:solidFill>
              </a:rPr>
              <a:t>Tidak </a:t>
            </a:r>
          </a:p>
        </p:txBody>
      </p:sp>
      <p:sp>
        <p:nvSpPr>
          <p:cNvPr id="20" name="Down Arrow 19"/>
          <p:cNvSpPr/>
          <p:nvPr/>
        </p:nvSpPr>
        <p:spPr>
          <a:xfrm>
            <a:off x="4953003" y="5308003"/>
            <a:ext cx="571500" cy="285750"/>
          </a:xfrm>
          <a:prstGeom prst="down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id-ID" sz="1600">
              <a:solidFill>
                <a:prstClr val="white"/>
              </a:solidFill>
            </a:endParaRPr>
          </a:p>
        </p:txBody>
      </p:sp>
      <p:sp>
        <p:nvSpPr>
          <p:cNvPr id="21" name="Rectangle 20"/>
          <p:cNvSpPr/>
          <p:nvPr/>
        </p:nvSpPr>
        <p:spPr>
          <a:xfrm>
            <a:off x="4190989" y="5665208"/>
            <a:ext cx="2095515" cy="571504"/>
          </a:xfrm>
          <a:prstGeom prst="rect">
            <a:avLst/>
          </a:prstGeom>
          <a:ln w="28575">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id-ID" sz="1600" dirty="0">
                <a:solidFill>
                  <a:prstClr val="white"/>
                </a:solidFill>
                <a:latin typeface="Arial Narrow" panose="020B0606020202030204" pitchFamily="34" charset="0"/>
              </a:rPr>
              <a:t>REKONSILIASI SPM/SP2D</a:t>
            </a:r>
          </a:p>
        </p:txBody>
      </p:sp>
      <p:sp>
        <p:nvSpPr>
          <p:cNvPr id="22" name="Rectangle 21"/>
          <p:cNvSpPr/>
          <p:nvPr/>
        </p:nvSpPr>
        <p:spPr>
          <a:xfrm>
            <a:off x="6572257" y="5665208"/>
            <a:ext cx="3810027" cy="580810"/>
          </a:xfrm>
          <a:prstGeom prst="rect">
            <a:avLst/>
          </a:prstGeom>
          <a:ln w="28575">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id-ID" sz="1400" b="1" dirty="0">
                <a:solidFill>
                  <a:prstClr val="white"/>
                </a:solidFill>
                <a:latin typeface="Arial Narrow" panose="020B0606020202030204" pitchFamily="34" charset="0"/>
              </a:rPr>
              <a:t>PEMUTAKHIRAN DATA TRANSAKSI SIMAK-BMN PADA SAK</a:t>
            </a:r>
          </a:p>
        </p:txBody>
      </p:sp>
      <p:sp>
        <p:nvSpPr>
          <p:cNvPr id="23" name="Down Arrow 22"/>
          <p:cNvSpPr/>
          <p:nvPr/>
        </p:nvSpPr>
        <p:spPr>
          <a:xfrm>
            <a:off x="9144003" y="5308003"/>
            <a:ext cx="571500" cy="285750"/>
          </a:xfrm>
          <a:prstGeom prst="down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id-ID" sz="1600">
              <a:solidFill>
                <a:prstClr val="white"/>
              </a:solidFill>
            </a:endParaRPr>
          </a:p>
        </p:txBody>
      </p:sp>
      <p:sp>
        <p:nvSpPr>
          <p:cNvPr id="24" name="Down Arrow 23"/>
          <p:cNvSpPr/>
          <p:nvPr/>
        </p:nvSpPr>
        <p:spPr>
          <a:xfrm>
            <a:off x="7143755" y="5308003"/>
            <a:ext cx="571500" cy="285750"/>
          </a:xfrm>
          <a:prstGeom prst="down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id-ID" sz="1600">
              <a:solidFill>
                <a:prstClr val="white"/>
              </a:solidFill>
            </a:endParaRPr>
          </a:p>
        </p:txBody>
      </p:sp>
      <p:sp>
        <p:nvSpPr>
          <p:cNvPr id="25" name="Rectangle 24"/>
          <p:cNvSpPr/>
          <p:nvPr/>
        </p:nvSpPr>
        <p:spPr>
          <a:xfrm>
            <a:off x="10763285" y="2307622"/>
            <a:ext cx="1333467" cy="2500330"/>
          </a:xfrm>
          <a:prstGeom prst="rect">
            <a:avLst/>
          </a:prstGeom>
          <a:solidFill>
            <a:schemeClr val="accent5">
              <a:lumMod val="60000"/>
              <a:lumOff val="4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d-ID" sz="1600" b="1" dirty="0">
                <a:solidFill>
                  <a:prstClr val="black"/>
                </a:solidFill>
              </a:rPr>
              <a:t>REKON-SILIASI DATA PNBP PENGE-LOLAAN BMN</a:t>
            </a:r>
          </a:p>
        </p:txBody>
      </p:sp>
      <p:cxnSp>
        <p:nvCxnSpPr>
          <p:cNvPr id="26" name="Shape 25"/>
          <p:cNvCxnSpPr/>
          <p:nvPr/>
        </p:nvCxnSpPr>
        <p:spPr>
          <a:xfrm flipV="1">
            <a:off x="10382252" y="4807956"/>
            <a:ext cx="1047749" cy="1285875"/>
          </a:xfrm>
          <a:prstGeom prst="bentConnector2">
            <a:avLst/>
          </a:prstGeom>
          <a:ln w="76200">
            <a:solidFill>
              <a:schemeClr val="accent5">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93517" y="188641"/>
            <a:ext cx="11988987" cy="584775"/>
          </a:xfrm>
          <a:prstGeom prst="rect">
            <a:avLst/>
          </a:prstGeom>
          <a:solidFill>
            <a:schemeClr val="accent5">
              <a:lumMod val="20000"/>
              <a:lumOff val="80000"/>
            </a:schemeClr>
          </a:solidFill>
          <a:ln w="19050">
            <a:solidFill>
              <a:schemeClr val="accent1">
                <a:lumMod val="50000"/>
              </a:schemeClr>
            </a:solidFill>
          </a:ln>
        </p:spPr>
        <p:txBody>
          <a:bodyPr wrap="square" rtlCol="0">
            <a:spAutoFit/>
          </a:bodyPr>
          <a:lstStyle/>
          <a:p>
            <a:pPr algn="ctr"/>
            <a:r>
              <a:rPr lang="en-US" sz="3200" b="1" dirty="0">
                <a:solidFill>
                  <a:schemeClr val="tx2"/>
                </a:solidFill>
                <a:latin typeface="Arial Narrow" panose="020B0606020202030204" pitchFamily="34" charset="0"/>
              </a:rPr>
              <a:t>ALUR KEGIATAN REKONSILIASI BMN</a:t>
            </a:r>
          </a:p>
        </p:txBody>
      </p:sp>
      <p:grpSp>
        <p:nvGrpSpPr>
          <p:cNvPr id="2" name="Group 27"/>
          <p:cNvGrpSpPr/>
          <p:nvPr/>
        </p:nvGrpSpPr>
        <p:grpSpPr>
          <a:xfrm>
            <a:off x="6894949" y="1756423"/>
            <a:ext cx="1660933" cy="791019"/>
            <a:chOff x="2041564" y="267155"/>
            <a:chExt cx="1245700" cy="791019"/>
          </a:xfrm>
          <a:scene3d>
            <a:camera prst="orthographicFront"/>
            <a:lightRig rig="threePt" dir="t">
              <a:rot lat="0" lon="0" rev="7500000"/>
            </a:lightRig>
          </a:scene3d>
        </p:grpSpPr>
        <p:sp>
          <p:nvSpPr>
            <p:cNvPr id="29" name="Rounded Rectangle 28"/>
            <p:cNvSpPr/>
            <p:nvPr/>
          </p:nvSpPr>
          <p:spPr>
            <a:xfrm>
              <a:off x="2041564" y="267155"/>
              <a:ext cx="1245700" cy="791019"/>
            </a:xfrm>
            <a:prstGeom prst="roundRect">
              <a:avLst>
                <a:gd name="adj" fmla="val 10000"/>
              </a:avLst>
            </a:prstGeom>
            <a:ln w="19050"/>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2064732" y="290323"/>
              <a:ext cx="1199364" cy="744683"/>
            </a:xfrm>
            <a:prstGeom prst="rect">
              <a:avLst/>
            </a:prstGeom>
            <a:ln w="19050"/>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d-ID" sz="1500" kern="1200" dirty="0"/>
                <a:t>MUTASI</a:t>
              </a:r>
            </a:p>
          </p:txBody>
        </p:sp>
      </p:grpSp>
      <p:grpSp>
        <p:nvGrpSpPr>
          <p:cNvPr id="3" name="Group 30"/>
          <p:cNvGrpSpPr/>
          <p:nvPr/>
        </p:nvGrpSpPr>
        <p:grpSpPr>
          <a:xfrm>
            <a:off x="5422472" y="3072207"/>
            <a:ext cx="1660933" cy="597362"/>
            <a:chOff x="899672" y="1420466"/>
            <a:chExt cx="1245700" cy="791019"/>
          </a:xfrm>
          <a:scene3d>
            <a:camera prst="orthographicFront"/>
            <a:lightRig rig="threePt" dir="t">
              <a:rot lat="0" lon="0" rev="7500000"/>
            </a:lightRig>
          </a:scene3d>
        </p:grpSpPr>
        <p:sp>
          <p:nvSpPr>
            <p:cNvPr id="42" name="Rounded Rectangle 41"/>
            <p:cNvSpPr/>
            <p:nvPr/>
          </p:nvSpPr>
          <p:spPr>
            <a:xfrm>
              <a:off x="899672" y="1420466"/>
              <a:ext cx="1245700" cy="791019"/>
            </a:xfrm>
            <a:prstGeom prst="roundRect">
              <a:avLst>
                <a:gd name="adj" fmla="val 10000"/>
              </a:avLst>
            </a:prstGeom>
            <a:ln w="19050"/>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3" name="Rounded Rectangle 4"/>
            <p:cNvSpPr/>
            <p:nvPr/>
          </p:nvSpPr>
          <p:spPr>
            <a:xfrm>
              <a:off x="922840" y="1443634"/>
              <a:ext cx="1199364" cy="744683"/>
            </a:xfrm>
            <a:prstGeom prst="rect">
              <a:avLst/>
            </a:prstGeom>
            <a:ln w="19050"/>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d-ID" sz="1500" kern="1200" dirty="0"/>
                <a:t>MUTASI TAMBAH</a:t>
              </a:r>
            </a:p>
          </p:txBody>
        </p:sp>
      </p:grpSp>
      <p:grpSp>
        <p:nvGrpSpPr>
          <p:cNvPr id="4" name="Group 31"/>
          <p:cNvGrpSpPr/>
          <p:nvPr/>
        </p:nvGrpSpPr>
        <p:grpSpPr>
          <a:xfrm>
            <a:off x="4508492" y="4143636"/>
            <a:ext cx="1660933" cy="791019"/>
            <a:chOff x="138411" y="2573777"/>
            <a:chExt cx="1245700" cy="791019"/>
          </a:xfrm>
          <a:scene3d>
            <a:camera prst="orthographicFront"/>
            <a:lightRig rig="threePt" dir="t">
              <a:rot lat="0" lon="0" rev="7500000"/>
            </a:lightRig>
          </a:scene3d>
        </p:grpSpPr>
        <p:sp>
          <p:nvSpPr>
            <p:cNvPr id="40" name="Rounded Rectangle 39"/>
            <p:cNvSpPr/>
            <p:nvPr/>
          </p:nvSpPr>
          <p:spPr>
            <a:xfrm>
              <a:off x="138411" y="2573777"/>
              <a:ext cx="1245700" cy="791019"/>
            </a:xfrm>
            <a:prstGeom prst="roundRect">
              <a:avLst>
                <a:gd name="adj" fmla="val 10000"/>
              </a:avLst>
            </a:prstGeom>
            <a:ln w="19050"/>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Rounded Rectangle 6"/>
            <p:cNvSpPr/>
            <p:nvPr/>
          </p:nvSpPr>
          <p:spPr>
            <a:xfrm>
              <a:off x="161579" y="2596945"/>
              <a:ext cx="1199364" cy="744683"/>
            </a:xfrm>
            <a:prstGeom prst="rect">
              <a:avLst/>
            </a:prstGeom>
            <a:ln w="19050"/>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d-ID" sz="1500" kern="1200" dirty="0"/>
                <a:t>TRANSAKSI KEUANGAN</a:t>
              </a:r>
            </a:p>
          </p:txBody>
        </p:sp>
      </p:grpSp>
      <p:grpSp>
        <p:nvGrpSpPr>
          <p:cNvPr id="5" name="Group 32"/>
          <p:cNvGrpSpPr/>
          <p:nvPr/>
        </p:nvGrpSpPr>
        <p:grpSpPr>
          <a:xfrm>
            <a:off x="6538520" y="4143636"/>
            <a:ext cx="1660933" cy="791019"/>
            <a:chOff x="1660933" y="2573777"/>
            <a:chExt cx="1245700" cy="791019"/>
          </a:xfrm>
          <a:scene3d>
            <a:camera prst="orthographicFront"/>
            <a:lightRig rig="threePt" dir="t">
              <a:rot lat="0" lon="0" rev="7500000"/>
            </a:lightRig>
          </a:scene3d>
        </p:grpSpPr>
        <p:sp>
          <p:nvSpPr>
            <p:cNvPr id="38" name="Rounded Rectangle 37"/>
            <p:cNvSpPr/>
            <p:nvPr/>
          </p:nvSpPr>
          <p:spPr>
            <a:xfrm>
              <a:off x="1660933" y="2573777"/>
              <a:ext cx="1245700" cy="791019"/>
            </a:xfrm>
            <a:prstGeom prst="roundRect">
              <a:avLst>
                <a:gd name="adj" fmla="val 10000"/>
              </a:avLst>
            </a:prstGeom>
            <a:ln w="19050"/>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9" name="Rounded Rectangle 8"/>
            <p:cNvSpPr/>
            <p:nvPr/>
          </p:nvSpPr>
          <p:spPr>
            <a:xfrm>
              <a:off x="1684101" y="2596945"/>
              <a:ext cx="1199364" cy="744683"/>
            </a:xfrm>
            <a:prstGeom prst="rect">
              <a:avLst/>
            </a:prstGeom>
            <a:ln w="19050"/>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d-ID" sz="1500" kern="1200" dirty="0"/>
                <a:t>TRANSAKSI NON KEUANGAN</a:t>
              </a:r>
            </a:p>
          </p:txBody>
        </p:sp>
      </p:grpSp>
      <p:grpSp>
        <p:nvGrpSpPr>
          <p:cNvPr id="6" name="Group 33"/>
          <p:cNvGrpSpPr/>
          <p:nvPr/>
        </p:nvGrpSpPr>
        <p:grpSpPr>
          <a:xfrm>
            <a:off x="8249148" y="3072207"/>
            <a:ext cx="1660933" cy="597362"/>
            <a:chOff x="3183455" y="1420466"/>
            <a:chExt cx="1245700" cy="791019"/>
          </a:xfrm>
          <a:scene3d>
            <a:camera prst="orthographicFront"/>
            <a:lightRig rig="threePt" dir="t">
              <a:rot lat="0" lon="0" rev="7500000"/>
            </a:lightRig>
          </a:scene3d>
        </p:grpSpPr>
        <p:sp>
          <p:nvSpPr>
            <p:cNvPr id="36" name="Rounded Rectangle 35"/>
            <p:cNvSpPr/>
            <p:nvPr/>
          </p:nvSpPr>
          <p:spPr>
            <a:xfrm>
              <a:off x="3183455" y="1420466"/>
              <a:ext cx="1245700" cy="791019"/>
            </a:xfrm>
            <a:prstGeom prst="roundRect">
              <a:avLst>
                <a:gd name="adj" fmla="val 10000"/>
              </a:avLst>
            </a:prstGeom>
            <a:ln w="19050"/>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7" name="Rounded Rectangle 10"/>
            <p:cNvSpPr/>
            <p:nvPr/>
          </p:nvSpPr>
          <p:spPr>
            <a:xfrm>
              <a:off x="3206623" y="1443634"/>
              <a:ext cx="1199364" cy="744683"/>
            </a:xfrm>
            <a:prstGeom prst="rect">
              <a:avLst/>
            </a:prstGeom>
            <a:ln w="19050"/>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d-ID" sz="1500" kern="1200" dirty="0"/>
                <a:t>MUTASI KURANG</a:t>
              </a:r>
            </a:p>
          </p:txBody>
        </p:sp>
      </p:grpSp>
      <p:grpSp>
        <p:nvGrpSpPr>
          <p:cNvPr id="7" name="Group 43"/>
          <p:cNvGrpSpPr/>
          <p:nvPr/>
        </p:nvGrpSpPr>
        <p:grpSpPr>
          <a:xfrm>
            <a:off x="8586748" y="4170931"/>
            <a:ext cx="1660933" cy="791019"/>
            <a:chOff x="3183455" y="2573777"/>
            <a:chExt cx="1245700" cy="791019"/>
          </a:xfrm>
          <a:scene3d>
            <a:camera prst="orthographicFront"/>
            <a:lightRig rig="threePt" dir="t">
              <a:rot lat="0" lon="0" rev="7500000"/>
            </a:lightRig>
          </a:scene3d>
        </p:grpSpPr>
        <p:sp>
          <p:nvSpPr>
            <p:cNvPr id="45" name="Rounded Rectangle 44"/>
            <p:cNvSpPr/>
            <p:nvPr/>
          </p:nvSpPr>
          <p:spPr>
            <a:xfrm>
              <a:off x="3183455" y="2573777"/>
              <a:ext cx="1245700" cy="791019"/>
            </a:xfrm>
            <a:prstGeom prst="roundRect">
              <a:avLst>
                <a:gd name="adj" fmla="val 10000"/>
              </a:avLst>
            </a:prstGeom>
            <a:ln w="19050"/>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6" name="Rounded Rectangle 4"/>
            <p:cNvSpPr/>
            <p:nvPr/>
          </p:nvSpPr>
          <p:spPr>
            <a:xfrm>
              <a:off x="3206623" y="2596945"/>
              <a:ext cx="1199364" cy="744683"/>
            </a:xfrm>
            <a:prstGeom prst="rect">
              <a:avLst/>
            </a:prstGeom>
            <a:ln w="19050"/>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d-ID" sz="1500" kern="1200" dirty="0"/>
                <a:t>TRANSAKSI NON KEUANGAN</a:t>
              </a:r>
            </a:p>
          </p:txBody>
        </p:sp>
      </p:grpSp>
      <p:cxnSp>
        <p:nvCxnSpPr>
          <p:cNvPr id="58" name="Straight Connector 57"/>
          <p:cNvCxnSpPr/>
          <p:nvPr/>
        </p:nvCxnSpPr>
        <p:spPr>
          <a:xfrm>
            <a:off x="6250109" y="2819120"/>
            <a:ext cx="2857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29210" y="3934072"/>
            <a:ext cx="19517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43" idx="0"/>
          </p:cNvCxnSpPr>
          <p:nvPr/>
        </p:nvCxnSpPr>
        <p:spPr>
          <a:xfrm>
            <a:off x="6252937" y="2832781"/>
            <a:ext cx="0" cy="2569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072331" y="2819120"/>
            <a:ext cx="0" cy="262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715252" y="2561083"/>
            <a:ext cx="0" cy="262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242213" y="3671466"/>
            <a:ext cx="0" cy="262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327915" y="3925348"/>
            <a:ext cx="0" cy="2123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89547" y="3916669"/>
            <a:ext cx="0" cy="2123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326227" y="3686994"/>
            <a:ext cx="0" cy="4652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Slide Number Placeholder 3"/>
          <p:cNvSpPr>
            <a:spLocks noGrp="1"/>
          </p:cNvSpPr>
          <p:nvPr>
            <p:ph type="sldNum" sz="quarter" idx="12"/>
          </p:nvPr>
        </p:nvSpPr>
        <p:spPr>
          <a:xfrm>
            <a:off x="11472602" y="6525344"/>
            <a:ext cx="646951"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35</a:t>
            </a:r>
            <a:endParaRPr lang="id-ID" sz="1100" dirty="0"/>
          </a:p>
        </p:txBody>
      </p:sp>
      <p:sp>
        <p:nvSpPr>
          <p:cNvPr id="50" name="TextBox 49"/>
          <p:cNvSpPr txBox="1"/>
          <p:nvPr/>
        </p:nvSpPr>
        <p:spPr>
          <a:xfrm>
            <a:off x="-42529" y="6525344"/>
            <a:ext cx="1151512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1972528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76915" y="2204864"/>
            <a:ext cx="9036496" cy="3032154"/>
          </a:xfrm>
          <a:solidFill>
            <a:schemeClr val="accent5">
              <a:lumMod val="20000"/>
              <a:lumOff val="80000"/>
            </a:schemeClr>
          </a:solidFill>
          <a:ln w="19050">
            <a:solidFill>
              <a:schemeClr val="accent1">
                <a:lumMod val="75000"/>
              </a:schemeClr>
            </a:solidFill>
          </a:ln>
        </p:spPr>
        <p:txBody>
          <a:bodyPr rtlCol="0">
            <a:noAutofit/>
          </a:bodyPr>
          <a:lstStyle/>
          <a:p>
            <a:pPr>
              <a:defRPr/>
            </a:pPr>
            <a:r>
              <a:rPr lang="en-US" sz="5400" b="1">
                <a:solidFill>
                  <a:schemeClr val="tx2"/>
                </a:solidFill>
                <a:latin typeface="Arial Narrow" panose="020B0606020202030204" pitchFamily="34" charset="0"/>
              </a:rPr>
              <a:t>GAMBARAN UMUM PENGELOLAAN APBN SESUAI PMK NOMOR 143 TAHUN 2018</a:t>
            </a:r>
            <a:endParaRPr lang="id-ID" sz="3200" b="1" dirty="0">
              <a:solidFill>
                <a:schemeClr val="tx2"/>
              </a:solidFill>
              <a:latin typeface="Arial Narrow" panose="020B0606020202030204" pitchFamily="34" charset="0"/>
            </a:endParaRPr>
          </a:p>
        </p:txBody>
      </p:sp>
    </p:spTree>
    <p:extLst>
      <p:ext uri="{BB962C8B-B14F-4D97-AF65-F5344CB8AC3E}">
        <p14:creationId xmlns="" xmlns:p14="http://schemas.microsoft.com/office/powerpoint/2010/main" val="129463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4"/>
          <p:cNvSpPr>
            <a:spLocks noChangeArrowheads="1" noChangeShapeType="1" noTextEdit="1"/>
          </p:cNvSpPr>
          <p:nvPr/>
        </p:nvSpPr>
        <p:spPr bwMode="auto">
          <a:xfrm>
            <a:off x="2279651" y="5661042"/>
            <a:ext cx="7467600" cy="639763"/>
          </a:xfrm>
          <a:prstGeom prst="rect">
            <a:avLst/>
          </a:prstGeom>
        </p:spPr>
        <p:txBody>
          <a:bodyPr wrap="none" fromWordArt="1"/>
          <a:lstStyle/>
          <a:p>
            <a:pPr algn="ctr">
              <a:defRPr/>
            </a:pPr>
            <a:r>
              <a:rPr lang="id-ID" sz="4000" kern="10" dirty="0">
                <a:solidFill>
                  <a:prstClr val="white"/>
                </a:solidFill>
                <a:latin typeface="Arial Black"/>
              </a:rPr>
              <a:t>                           </a:t>
            </a:r>
          </a:p>
        </p:txBody>
      </p:sp>
      <p:sp>
        <p:nvSpPr>
          <p:cNvPr id="11" name="Rectangle 10"/>
          <p:cNvSpPr/>
          <p:nvPr/>
        </p:nvSpPr>
        <p:spPr>
          <a:xfrm>
            <a:off x="2895602" y="2689860"/>
            <a:ext cx="6599255" cy="265713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0000"/>
              </a:lnSpc>
              <a:defRPr/>
            </a:pPr>
            <a:r>
              <a:rPr lang="id-ID" sz="8000" b="1" spc="50" dirty="0">
                <a:ln w="11430"/>
                <a:solidFill>
                  <a:srgbClr val="F79646">
                    <a:lumMod val="75000"/>
                  </a:srgbClr>
                </a:solidFill>
                <a:effectLst>
                  <a:outerShdw blurRad="76200" dist="50800" dir="5400000" algn="tl" rotWithShape="0">
                    <a:srgbClr val="000000">
                      <a:alpha val="65000"/>
                    </a:srgbClr>
                  </a:outerShdw>
                </a:effectLst>
                <a:latin typeface="Freestyle Script" pitchFamily="66" charset="0"/>
              </a:rPr>
              <a:t>Sekian</a:t>
            </a:r>
            <a:r>
              <a:rPr lang="en-US" sz="8000" b="1" spc="50" dirty="0">
                <a:ln w="11430"/>
                <a:solidFill>
                  <a:srgbClr val="F79646">
                    <a:lumMod val="75000"/>
                  </a:srgbClr>
                </a:solidFill>
                <a:effectLst>
                  <a:outerShdw blurRad="76200" dist="50800" dir="5400000" algn="tl" rotWithShape="0">
                    <a:srgbClr val="000000">
                      <a:alpha val="65000"/>
                    </a:srgbClr>
                  </a:outerShdw>
                </a:effectLst>
                <a:latin typeface="Freestyle Script" pitchFamily="66" charset="0"/>
              </a:rPr>
              <a:t> </a:t>
            </a:r>
            <a:r>
              <a:rPr lang="id-ID" sz="8000" b="1" spc="50" dirty="0">
                <a:ln w="11430"/>
                <a:solidFill>
                  <a:srgbClr val="F79646">
                    <a:lumMod val="75000"/>
                  </a:srgbClr>
                </a:solidFill>
                <a:effectLst>
                  <a:outerShdw blurRad="76200" dist="50800" dir="5400000" algn="tl" rotWithShape="0">
                    <a:srgbClr val="000000">
                      <a:alpha val="65000"/>
                    </a:srgbClr>
                  </a:outerShdw>
                </a:effectLst>
                <a:latin typeface="Freestyle Script" pitchFamily="66" charset="0"/>
              </a:rPr>
              <a:t>&amp;</a:t>
            </a:r>
          </a:p>
          <a:p>
            <a:pPr algn="ctr">
              <a:lnSpc>
                <a:spcPts val="10000"/>
              </a:lnSpc>
              <a:defRPr/>
            </a:pPr>
            <a:r>
              <a:rPr lang="id-ID" sz="8000" b="1" spc="50" dirty="0">
                <a:ln w="11430"/>
                <a:solidFill>
                  <a:srgbClr val="F79646">
                    <a:lumMod val="75000"/>
                  </a:srgbClr>
                </a:solidFill>
                <a:effectLst>
                  <a:outerShdw blurRad="76200" dist="50800" dir="5400000" algn="tl" rotWithShape="0">
                    <a:srgbClr val="000000">
                      <a:alpha val="65000"/>
                    </a:srgbClr>
                  </a:outerShdw>
                </a:effectLst>
                <a:latin typeface="Freestyle Script" pitchFamily="66" charset="0"/>
              </a:rPr>
              <a:t>Terima Kasih</a:t>
            </a:r>
            <a:endParaRPr lang="en-US" sz="8000" b="1" spc="50" dirty="0">
              <a:ln w="11430"/>
              <a:solidFill>
                <a:srgbClr val="F79646">
                  <a:lumMod val="75000"/>
                </a:srgbClr>
              </a:solidFill>
              <a:effectLst>
                <a:outerShdw blurRad="76200" dist="50800" dir="5400000" algn="tl" rotWithShape="0">
                  <a:srgbClr val="000000">
                    <a:alpha val="65000"/>
                  </a:srgbClr>
                </a:outerShdw>
              </a:effectLst>
              <a:latin typeface="Freestyle Script" pitchFamily="66" charset="0"/>
            </a:endParaRPr>
          </a:p>
        </p:txBody>
      </p:sp>
      <p:pic>
        <p:nvPicPr>
          <p:cNvPr id="31749" name="Picture 8" descr="light.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257809" y="223838"/>
            <a:ext cx="1909763" cy="190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3693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23328" y="404664"/>
            <a:ext cx="8947027" cy="720080"/>
          </a:xfrm>
          <a:solidFill>
            <a:schemeClr val="accent5">
              <a:lumMod val="20000"/>
              <a:lumOff val="80000"/>
            </a:schemeClr>
          </a:solidFill>
          <a:ln w="19050">
            <a:solidFill>
              <a:schemeClr val="accent1">
                <a:lumMod val="50000"/>
              </a:schemeClr>
            </a:solidFill>
          </a:ln>
        </p:spPr>
        <p:txBody>
          <a:bodyPr>
            <a:noAutofit/>
          </a:bodyPr>
          <a:lstStyle/>
          <a:p>
            <a:r>
              <a:rPr lang="id-ID" sz="2400" b="1" dirty="0">
                <a:solidFill>
                  <a:schemeClr val="tx2"/>
                </a:solidFill>
                <a:latin typeface="Arial Narrow" panose="020B0606020202030204" pitchFamily="34" charset="0"/>
              </a:rPr>
              <a:t>PEJABAT PENGELOLA KEUANGAN NEGARA</a:t>
            </a:r>
            <a:r>
              <a:rPr lang="en-US" sz="2400" b="1" dirty="0">
                <a:solidFill>
                  <a:schemeClr val="tx2"/>
                </a:solidFill>
                <a:latin typeface="Arial Narrow" panose="020B0606020202030204" pitchFamily="34" charset="0"/>
              </a:rPr>
              <a:t> </a:t>
            </a:r>
            <a:r>
              <a:rPr lang="id-ID" sz="2400" b="1" dirty="0">
                <a:solidFill>
                  <a:schemeClr val="tx2"/>
                </a:solidFill>
                <a:latin typeface="Arial Narrow" panose="020B0606020202030204" pitchFamily="34" charset="0"/>
              </a:rPr>
              <a:t>DI JAJARAN KEMHAN/TNI</a:t>
            </a:r>
            <a:r>
              <a:rPr lang="en-US" sz="2400" b="1" dirty="0">
                <a:solidFill>
                  <a:schemeClr val="tx2"/>
                </a:solidFill>
                <a:latin typeface="Arial Narrow" panose="020B0606020202030204" pitchFamily="34" charset="0"/>
              </a:rPr>
              <a:t/>
            </a:r>
            <a:br>
              <a:rPr lang="en-US" sz="2400" b="1" dirty="0">
                <a:solidFill>
                  <a:schemeClr val="tx2"/>
                </a:solidFill>
                <a:latin typeface="Arial Narrow" panose="020B0606020202030204" pitchFamily="34" charset="0"/>
              </a:rPr>
            </a:br>
            <a:r>
              <a:rPr lang="en-US" sz="1600" b="1" dirty="0">
                <a:solidFill>
                  <a:schemeClr val="tx2"/>
                </a:solidFill>
                <a:latin typeface="Arial Narrow" panose="020B0606020202030204" pitchFamily="34" charset="0"/>
              </a:rPr>
              <a:t>(</a:t>
            </a:r>
            <a:r>
              <a:rPr lang="id-ID" sz="1600" b="1" dirty="0">
                <a:solidFill>
                  <a:schemeClr val="tx2"/>
                </a:solidFill>
              </a:rPr>
              <a:t>P</a:t>
            </a:r>
            <a:r>
              <a:rPr lang="en-US" sz="1600" b="1" dirty="0">
                <a:solidFill>
                  <a:schemeClr val="tx2"/>
                </a:solidFill>
              </a:rPr>
              <a:t>MK 143 /PMK.O5/2018  TGL 31 OKT 2018)</a:t>
            </a:r>
            <a:endParaRPr lang="id-ID" sz="1600" b="1" dirty="0">
              <a:solidFill>
                <a:schemeClr val="tx2"/>
              </a:solidFill>
              <a:latin typeface="Arial Narrow" panose="020B0606020202030204" pitchFamily="34" charset="0"/>
            </a:endParaRPr>
          </a:p>
        </p:txBody>
      </p:sp>
      <p:graphicFrame>
        <p:nvGraphicFramePr>
          <p:cNvPr id="5" name="Table 4"/>
          <p:cNvGraphicFramePr>
            <a:graphicFrameLocks noGrp="1"/>
          </p:cNvGraphicFramePr>
          <p:nvPr>
            <p:extLst/>
          </p:nvPr>
        </p:nvGraphicFramePr>
        <p:xfrm>
          <a:off x="1703512" y="1340768"/>
          <a:ext cx="8856984" cy="4319106"/>
        </p:xfrm>
        <a:graphic>
          <a:graphicData uri="http://schemas.openxmlformats.org/drawingml/2006/table">
            <a:tbl>
              <a:tblPr firstRow="1" bandRow="1">
                <a:tableStyleId>{5C22544A-7EE6-4342-B048-85BDC9FD1C3A}</a:tableStyleId>
              </a:tblPr>
              <a:tblGrid>
                <a:gridCol w="4428492">
                  <a:extLst>
                    <a:ext uri="{9D8B030D-6E8A-4147-A177-3AD203B41FA5}">
                      <a16:colId xmlns="" xmlns:a16="http://schemas.microsoft.com/office/drawing/2014/main" val="20000"/>
                    </a:ext>
                  </a:extLst>
                </a:gridCol>
                <a:gridCol w="4428492">
                  <a:extLst>
                    <a:ext uri="{9D8B030D-6E8A-4147-A177-3AD203B41FA5}">
                      <a16:colId xmlns="" xmlns:a16="http://schemas.microsoft.com/office/drawing/2014/main" val="20001"/>
                    </a:ext>
                  </a:extLst>
                </a:gridCol>
              </a:tblGrid>
              <a:tr h="417666">
                <a:tc>
                  <a:txBody>
                    <a:bodyPr/>
                    <a:lstStyle/>
                    <a:p>
                      <a:pPr algn="ctr"/>
                      <a:r>
                        <a:rPr lang="id-ID" sz="2000" dirty="0">
                          <a:latin typeface="Arial Narrow" panose="020B0606020202030204" pitchFamily="34" charset="0"/>
                        </a:rPr>
                        <a:t>PENANGGUNG</a:t>
                      </a:r>
                      <a:r>
                        <a:rPr lang="id-ID" sz="2000" baseline="0" dirty="0">
                          <a:latin typeface="Arial Narrow" panose="020B0606020202030204" pitchFamily="34" charset="0"/>
                        </a:rPr>
                        <a:t> JAWAB</a:t>
                      </a:r>
                      <a:endParaRPr lang="id-ID" sz="2000" dirty="0">
                        <a:latin typeface="Arial Narrow" panose="020B0606020202030204" pitchFamily="34" charset="0"/>
                      </a:endParaRPr>
                    </a:p>
                  </a:txBody>
                  <a:tcPr/>
                </a:tc>
                <a:tc>
                  <a:txBody>
                    <a:bodyPr/>
                    <a:lstStyle/>
                    <a:p>
                      <a:pPr algn="ctr"/>
                      <a:r>
                        <a:rPr lang="id-ID" sz="2000" dirty="0">
                          <a:latin typeface="Arial Narrow" panose="020B0606020202030204" pitchFamily="34" charset="0"/>
                        </a:rPr>
                        <a:t>PELAKSANA</a:t>
                      </a:r>
                      <a:r>
                        <a:rPr lang="en-US" sz="2000" dirty="0">
                          <a:latin typeface="Arial Narrow" panose="020B0606020202030204" pitchFamily="34" charset="0"/>
                        </a:rPr>
                        <a:t> SATKER</a:t>
                      </a:r>
                      <a:endParaRPr lang="id-ID" sz="2000" dirty="0">
                        <a:latin typeface="Arial Narrow" panose="020B0606020202030204" pitchFamily="34" charset="0"/>
                      </a:endParaRPr>
                    </a:p>
                  </a:txBody>
                  <a:tcPr/>
                </a:tc>
                <a:extLst>
                  <a:ext uri="{0D108BD9-81ED-4DB2-BD59-A6C34878D82A}">
                    <a16:rowId xmlns="" xmlns:a16="http://schemas.microsoft.com/office/drawing/2014/main" val="10000"/>
                  </a:ext>
                </a:extLst>
              </a:tr>
              <a:tr h="3058840">
                <a:tc>
                  <a:txBody>
                    <a:bodyPr/>
                    <a:lstStyle/>
                    <a:p>
                      <a:pPr algn="just"/>
                      <a:endParaRPr lang="id-ID" sz="1600" dirty="0">
                        <a:latin typeface="Arial Narrow" panose="020B0606020202030204" pitchFamily="34" charset="0"/>
                      </a:endParaRPr>
                    </a:p>
                    <a:p>
                      <a:pPr marL="265113" indent="-265113" algn="just"/>
                      <a:r>
                        <a:rPr lang="id-ID" sz="1800" dirty="0">
                          <a:latin typeface="Arial Narrow" panose="020B0606020202030204" pitchFamily="34" charset="0"/>
                        </a:rPr>
                        <a:t>*</a:t>
                      </a:r>
                      <a:r>
                        <a:rPr lang="id-ID" sz="1600" dirty="0">
                          <a:latin typeface="Arial Narrow" panose="020B0606020202030204" pitchFamily="34" charset="0"/>
                        </a:rPr>
                        <a:t>	</a:t>
                      </a:r>
                      <a:r>
                        <a:rPr lang="id-ID" sz="1800" b="1" dirty="0">
                          <a:latin typeface="Arial Narrow" panose="020B0606020202030204" pitchFamily="34" charset="0"/>
                        </a:rPr>
                        <a:t>PENGGUNA ANGGARAN (PA) </a:t>
                      </a:r>
                      <a:r>
                        <a:rPr lang="id-ID" sz="1800" b="1" dirty="0">
                          <a:latin typeface="Arial Narrow" panose="020B0606020202030204" pitchFamily="34" charset="0"/>
                          <a:sym typeface="Wingdings" pitchFamily="2" charset="2"/>
                        </a:rPr>
                        <a:t> MENHAN</a:t>
                      </a:r>
                      <a:endParaRPr lang="id-ID" sz="1800" b="1" dirty="0">
                        <a:latin typeface="Arial Narrow" panose="020B0606020202030204" pitchFamily="34" charset="0"/>
                      </a:endParaRPr>
                    </a:p>
                    <a:p>
                      <a:pPr algn="just"/>
                      <a:endParaRPr lang="id-ID" sz="1800" b="1" dirty="0">
                        <a:latin typeface="Arial Narrow" panose="020B0606020202030204" pitchFamily="34" charset="0"/>
                      </a:endParaRPr>
                    </a:p>
                    <a:p>
                      <a:pPr marL="285750" indent="-285750" algn="l">
                        <a:buFont typeface="Arial" charset="0"/>
                        <a:buChar char="•"/>
                        <a:tabLst>
                          <a:tab pos="265113" algn="l"/>
                        </a:tabLst>
                      </a:pPr>
                      <a:r>
                        <a:rPr lang="id-ID" sz="1800" b="1" dirty="0">
                          <a:latin typeface="Arial Narrow" panose="020B0606020202030204" pitchFamily="34" charset="0"/>
                        </a:rPr>
                        <a:t>KUASA PENGGUNA ANGGARAN (KPA)</a:t>
                      </a:r>
                      <a:r>
                        <a:rPr lang="en-US" sz="1800" b="1" baseline="0" dirty="0">
                          <a:latin typeface="Arial Narrow" panose="020B0606020202030204" pitchFamily="34" charset="0"/>
                        </a:rPr>
                        <a:t> </a:t>
                      </a:r>
                      <a:r>
                        <a:rPr lang="en-US" sz="1800" b="1" baseline="0" dirty="0">
                          <a:latin typeface="Arial Narrow" panose="020B0606020202030204" pitchFamily="34" charset="0"/>
                          <a:sym typeface="Wingdings" pitchFamily="2" charset="2"/>
                        </a:rPr>
                        <a:t> PADA MASING-MASING SATKER</a:t>
                      </a:r>
                    </a:p>
                    <a:p>
                      <a:pPr marL="285750" indent="-285750" algn="l">
                        <a:buFont typeface="Arial" charset="0"/>
                        <a:buChar char="•"/>
                        <a:tabLst>
                          <a:tab pos="265113" algn="l"/>
                        </a:tabLst>
                      </a:pPr>
                      <a:endParaRPr lang="en-US" sz="1800" b="1" baseline="0" dirty="0">
                        <a:latin typeface="Arial Narrow" panose="020B0606020202030204" pitchFamily="34" charset="0"/>
                        <a:sym typeface="Wingdings" pitchFamily="2" charset="2"/>
                      </a:endParaRPr>
                    </a:p>
                    <a:p>
                      <a:pPr marL="285750" indent="-285750" algn="l">
                        <a:buFont typeface="Arial" charset="0"/>
                        <a:buChar char="•"/>
                        <a:tabLst>
                          <a:tab pos="265113" algn="l"/>
                        </a:tabLst>
                      </a:pPr>
                      <a:r>
                        <a:rPr lang="en-US" sz="1800" b="1" baseline="0" dirty="0">
                          <a:latin typeface="Arial Narrow" panose="020B0606020202030204" pitchFamily="34" charset="0"/>
                          <a:sym typeface="Wingdings" pitchFamily="2" charset="2"/>
                        </a:rPr>
                        <a:t>KEPALA UNIT ORGANISASI</a:t>
                      </a:r>
                    </a:p>
                    <a:p>
                      <a:pPr marL="541338" indent="-266700" algn="l">
                        <a:buFont typeface="Arial" charset="0"/>
                        <a:buChar char="•"/>
                        <a:tabLst/>
                      </a:pPr>
                      <a:r>
                        <a:rPr lang="en-US" sz="1800" b="1" baseline="0" dirty="0">
                          <a:latin typeface="Arial Narrow" panose="020B0606020202030204" pitchFamily="34" charset="0"/>
                          <a:sym typeface="Wingdings" pitchFamily="2" charset="2"/>
                        </a:rPr>
                        <a:t>MABES TNI : PANG TNI</a:t>
                      </a:r>
                    </a:p>
                    <a:p>
                      <a:pPr marL="541338" indent="-266700" algn="l">
                        <a:buFont typeface="Arial" charset="0"/>
                        <a:buChar char="•"/>
                        <a:tabLst>
                          <a:tab pos="1616075" algn="l"/>
                        </a:tabLst>
                      </a:pPr>
                      <a:r>
                        <a:rPr lang="en-US" sz="1800" b="1" baseline="0" dirty="0">
                          <a:latin typeface="Arial Narrow" panose="020B0606020202030204" pitchFamily="34" charset="0"/>
                          <a:sym typeface="Wingdings" pitchFamily="2" charset="2"/>
                        </a:rPr>
                        <a:t>TNI AD         : KASAD</a:t>
                      </a:r>
                    </a:p>
                    <a:p>
                      <a:pPr marL="541338" indent="-266700" algn="l">
                        <a:buFont typeface="Arial" charset="0"/>
                        <a:buChar char="•"/>
                        <a:tabLst>
                          <a:tab pos="1616075" algn="l"/>
                        </a:tabLst>
                      </a:pPr>
                      <a:r>
                        <a:rPr lang="en-US" sz="1800" b="1" baseline="0" dirty="0">
                          <a:latin typeface="Arial Narrow" panose="020B0606020202030204" pitchFamily="34" charset="0"/>
                          <a:sym typeface="Wingdings" pitchFamily="2" charset="2"/>
                        </a:rPr>
                        <a:t>TN AL           : KASAL</a:t>
                      </a:r>
                    </a:p>
                    <a:p>
                      <a:pPr marL="541338" indent="-266700" algn="l">
                        <a:buFont typeface="Arial" charset="0"/>
                        <a:buChar char="•"/>
                        <a:tabLst>
                          <a:tab pos="1616075" algn="l"/>
                        </a:tabLst>
                      </a:pPr>
                      <a:r>
                        <a:rPr lang="en-US" sz="1800" b="1" baseline="0" dirty="0">
                          <a:latin typeface="Arial Narrow" panose="020B0606020202030204" pitchFamily="34" charset="0"/>
                          <a:sym typeface="Wingdings" pitchFamily="2" charset="2"/>
                        </a:rPr>
                        <a:t>TNI AU          : KASAU</a:t>
                      </a:r>
                    </a:p>
                    <a:p>
                      <a:pPr marL="541338" indent="-266700" algn="l">
                        <a:buFont typeface="Arial" charset="0"/>
                        <a:buChar char="•"/>
                        <a:tabLst>
                          <a:tab pos="1616075" algn="l"/>
                        </a:tabLst>
                      </a:pPr>
                      <a:r>
                        <a:rPr lang="en-US" sz="1800" b="1" baseline="0" dirty="0">
                          <a:latin typeface="Arial Narrow" panose="020B0606020202030204" pitchFamily="34" charset="0"/>
                          <a:sym typeface="Wingdings" pitchFamily="2" charset="2"/>
                        </a:rPr>
                        <a:t>KEMHAN      : SEKJEN KEMHAN</a:t>
                      </a:r>
                    </a:p>
                  </a:txBody>
                  <a:tcPr/>
                </a:tc>
                <a:tc>
                  <a:txBody>
                    <a:bodyPr/>
                    <a:lstStyle/>
                    <a:p>
                      <a:endParaRPr lang="id-ID" sz="1600" dirty="0">
                        <a:latin typeface="Arial Narrow" panose="020B0606020202030204" pitchFamily="34" charset="0"/>
                      </a:endParaRPr>
                    </a:p>
                    <a:p>
                      <a:pPr marL="285750" indent="-285750">
                        <a:buFont typeface="Arial" charset="0"/>
                        <a:buChar char="•"/>
                        <a:tabLst>
                          <a:tab pos="265113" algn="l"/>
                        </a:tabLst>
                      </a:pPr>
                      <a:r>
                        <a:rPr lang="id-ID" sz="1800" b="1" dirty="0">
                          <a:latin typeface="Arial Narrow" panose="020B0606020202030204" pitchFamily="34" charset="0"/>
                        </a:rPr>
                        <a:t>KUASA PENGGUNA ANGGARAN (KPA)</a:t>
                      </a:r>
                      <a:endParaRPr lang="en-US" sz="1800" b="1" baseline="0" dirty="0">
                        <a:latin typeface="Arial Narrow" panose="020B0606020202030204" pitchFamily="34" charset="0"/>
                      </a:endParaRPr>
                    </a:p>
                    <a:p>
                      <a:pPr marL="285750" indent="-285750">
                        <a:buFont typeface="Arial" charset="0"/>
                        <a:buChar char="•"/>
                        <a:tabLst>
                          <a:tab pos="265113" algn="l"/>
                        </a:tabLst>
                      </a:pPr>
                      <a:endParaRPr lang="en-US" sz="1800" b="1" baseline="0" dirty="0">
                        <a:latin typeface="Arial Narrow" panose="020B0606020202030204" pitchFamily="34" charset="0"/>
                      </a:endParaRPr>
                    </a:p>
                    <a:p>
                      <a:pPr marL="285750" indent="-285750">
                        <a:buFont typeface="Arial" charset="0"/>
                        <a:buChar char="•"/>
                        <a:tabLst>
                          <a:tab pos="265113" algn="l"/>
                        </a:tabLst>
                      </a:pPr>
                      <a:r>
                        <a:rPr lang="id-ID" sz="1800" b="1" baseline="0" dirty="0">
                          <a:latin typeface="Arial Narrow" panose="020B0606020202030204" pitchFamily="34" charset="0"/>
                        </a:rPr>
                        <a:t>PEJABAT PENANDATANGAN SURAT PERINTAH MEMBAYAR (PPSPM)</a:t>
                      </a:r>
                    </a:p>
                    <a:p>
                      <a:pPr marL="265113" indent="-265113">
                        <a:tabLst>
                          <a:tab pos="265113" algn="l"/>
                        </a:tabLst>
                      </a:pPr>
                      <a:endParaRPr lang="id-ID" sz="1800" b="1" baseline="0" dirty="0">
                        <a:latin typeface="Arial Narrow" panose="020B0606020202030204" pitchFamily="34" charset="0"/>
                      </a:endParaRPr>
                    </a:p>
                    <a:p>
                      <a:pPr marL="265113" indent="-265113">
                        <a:tabLst>
                          <a:tab pos="265113" algn="l"/>
                        </a:tabLst>
                      </a:pPr>
                      <a:r>
                        <a:rPr lang="id-ID" sz="1800" b="1" baseline="0" dirty="0">
                          <a:latin typeface="Arial Narrow" panose="020B0606020202030204" pitchFamily="34" charset="0"/>
                        </a:rPr>
                        <a:t>*	PEJABAT PEMBUAT KOMITMEN (PPK)</a:t>
                      </a:r>
                    </a:p>
                    <a:p>
                      <a:pPr marL="265113" indent="-265113">
                        <a:tabLst>
                          <a:tab pos="265113" algn="l"/>
                        </a:tabLst>
                      </a:pPr>
                      <a:endParaRPr lang="id-ID" sz="1800" b="1" dirty="0">
                        <a:latin typeface="Arial Narrow" panose="020B0606020202030204" pitchFamily="34" charset="0"/>
                      </a:endParaRPr>
                    </a:p>
                    <a:p>
                      <a:pPr marL="265113" indent="-265113">
                        <a:tabLst>
                          <a:tab pos="265113" algn="l"/>
                        </a:tabLst>
                      </a:pPr>
                      <a:r>
                        <a:rPr lang="id-ID" sz="1800" b="1" dirty="0">
                          <a:latin typeface="Arial Narrow" panose="020B0606020202030204" pitchFamily="34" charset="0"/>
                        </a:rPr>
                        <a:t>*	BENDAHARAWAN</a:t>
                      </a:r>
                      <a:r>
                        <a:rPr lang="en-US" sz="1800" b="1" dirty="0">
                          <a:latin typeface="Arial Narrow" panose="020B0606020202030204" pitchFamily="34" charset="0"/>
                        </a:rPr>
                        <a:t> </a:t>
                      </a:r>
                      <a:r>
                        <a:rPr lang="id-ID" sz="1800" b="1" dirty="0">
                          <a:latin typeface="Arial Narrow" panose="020B0606020202030204" pitchFamily="34" charset="0"/>
                        </a:rPr>
                        <a:t>PENGELUARAN</a:t>
                      </a:r>
                      <a:r>
                        <a:rPr lang="en-US" sz="1800" b="1" dirty="0">
                          <a:latin typeface="Arial Narrow" panose="020B0606020202030204" pitchFamily="34" charset="0"/>
                        </a:rPr>
                        <a:t> (BP)</a:t>
                      </a:r>
                      <a:r>
                        <a:rPr lang="id-ID" sz="1800" b="1" dirty="0">
                          <a:latin typeface="Arial Narrow" panose="020B0606020202030204" pitchFamily="34" charset="0"/>
                        </a:rPr>
                        <a:t>/</a:t>
                      </a:r>
                      <a:r>
                        <a:rPr lang="en-US" sz="1800" b="1" dirty="0">
                          <a:latin typeface="Arial Narrow" panose="020B0606020202030204" pitchFamily="34" charset="0"/>
                        </a:rPr>
                        <a:t> BENDAHARA </a:t>
                      </a:r>
                      <a:r>
                        <a:rPr lang="id-ID" sz="1800" b="1" dirty="0">
                          <a:latin typeface="Arial Narrow" panose="020B0606020202030204" pitchFamily="34" charset="0"/>
                        </a:rPr>
                        <a:t>PENERIMAAN</a:t>
                      </a:r>
                      <a:endParaRPr lang="id-ID" sz="1800" b="1" baseline="0" dirty="0">
                        <a:latin typeface="Arial Narrow" panose="020B0606020202030204" pitchFamily="34" charset="0"/>
                      </a:endParaRPr>
                    </a:p>
                    <a:p>
                      <a:pPr marL="265113" indent="-265113">
                        <a:tabLst>
                          <a:tab pos="265113" algn="l"/>
                        </a:tabLst>
                      </a:pPr>
                      <a:endParaRPr lang="id-ID" sz="1800" b="1" dirty="0">
                        <a:latin typeface="Arial Narrow" panose="020B0606020202030204" pitchFamily="34" charset="0"/>
                      </a:endParaRPr>
                    </a:p>
                    <a:p>
                      <a:pPr marL="0" indent="0">
                        <a:buFont typeface="Arial" charset="0"/>
                        <a:buNone/>
                        <a:tabLst>
                          <a:tab pos="265113" algn="l"/>
                        </a:tabLst>
                      </a:pPr>
                      <a:r>
                        <a:rPr lang="id-ID" sz="1800" b="1" dirty="0">
                          <a:latin typeface="Arial Narrow" panose="020B0606020202030204" pitchFamily="34" charset="0"/>
                        </a:rPr>
                        <a:t>*	PENGUJI TAGIHAN</a:t>
                      </a:r>
                    </a:p>
                    <a:p>
                      <a:pPr marL="285750" indent="-285750">
                        <a:buFont typeface="Arial" charset="0"/>
                        <a:buChar char="•"/>
                        <a:tabLst>
                          <a:tab pos="265113" algn="l"/>
                        </a:tabLst>
                      </a:pPr>
                      <a:endParaRPr lang="id-ID" sz="1800" b="1" dirty="0">
                        <a:latin typeface="Arial Narrow" panose="020B0606020202030204" pitchFamily="34" charset="0"/>
                      </a:endParaRPr>
                    </a:p>
                    <a:p>
                      <a:pPr marL="0" indent="0">
                        <a:buFont typeface="Arial" charset="0"/>
                        <a:buNone/>
                        <a:tabLst>
                          <a:tab pos="265113" algn="l"/>
                        </a:tabLst>
                      </a:pPr>
                      <a:r>
                        <a:rPr lang="id-ID" sz="1800" b="1" dirty="0">
                          <a:latin typeface="Arial Narrow" panose="020B0606020202030204" pitchFamily="34" charset="0"/>
                        </a:rPr>
                        <a:t>*	UNIT AKUNTANSI</a:t>
                      </a:r>
                    </a:p>
                  </a:txBody>
                  <a:tcPr/>
                </a:tc>
                <a:extLst>
                  <a:ext uri="{0D108BD9-81ED-4DB2-BD59-A6C34878D82A}">
                    <a16:rowId xmlns="" xmlns:a16="http://schemas.microsoft.com/office/drawing/2014/main" val="10001"/>
                  </a:ext>
                </a:extLst>
              </a:tr>
            </a:tbl>
          </a:graphicData>
        </a:graphic>
      </p:graphicFrame>
      <p:sp>
        <p:nvSpPr>
          <p:cNvPr id="7" name="Title 1"/>
          <p:cNvSpPr txBox="1">
            <a:spLocks/>
          </p:cNvSpPr>
          <p:nvPr/>
        </p:nvSpPr>
        <p:spPr>
          <a:xfrm>
            <a:off x="1705296" y="5805264"/>
            <a:ext cx="8802095" cy="504056"/>
          </a:xfrm>
          <a:prstGeom prst="rect">
            <a:avLst/>
          </a:prstGeom>
          <a:solidFill>
            <a:schemeClr val="accent5">
              <a:lumMod val="20000"/>
              <a:lumOff val="80000"/>
            </a:schemeClr>
          </a:solidFill>
          <a:ln w="28575">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1F497D"/>
                </a:solidFill>
                <a:latin typeface="Arial Narrow" panose="020B0606020202030204" pitchFamily="34" charset="0"/>
              </a:rPr>
              <a:t>KPA </a:t>
            </a:r>
            <a:r>
              <a:rPr lang="en-US" sz="2800" b="1" dirty="0">
                <a:solidFill>
                  <a:srgbClr val="1F497D"/>
                </a:solidFill>
                <a:latin typeface="Arial Narrow" panose="020B0606020202030204" pitchFamily="34" charset="0"/>
                <a:sym typeface="Wingdings" panose="05000000000000000000" pitchFamily="2" charset="2"/>
              </a:rPr>
              <a:t> PARA KEPALA SATKER</a:t>
            </a:r>
            <a:endParaRPr lang="id-ID" sz="2800" b="1" dirty="0">
              <a:solidFill>
                <a:srgbClr val="1F497D"/>
              </a:solidFill>
              <a:latin typeface="Arial Narrow" panose="020B0606020202030204" pitchFamily="34" charset="0"/>
            </a:endParaRPr>
          </a:p>
        </p:txBody>
      </p:sp>
      <p:sp>
        <p:nvSpPr>
          <p:cNvPr id="9" name="Slide Number Placeholder 3"/>
          <p:cNvSpPr>
            <a:spLocks noGrp="1"/>
          </p:cNvSpPr>
          <p:nvPr>
            <p:ph type="sldNum" sz="quarter" idx="12"/>
          </p:nvPr>
        </p:nvSpPr>
        <p:spPr>
          <a:xfrm>
            <a:off x="10253623" y="6525344"/>
            <a:ext cx="360040"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a:solidFill>
                  <a:prstClr val="black">
                    <a:tint val="75000"/>
                  </a:prstClr>
                </a:solidFill>
                <a:latin typeface="Calibri"/>
              </a:rPr>
              <a:t>1</a:t>
            </a:r>
            <a:endParaRPr lang="id-ID" sz="1100" dirty="0">
              <a:solidFill>
                <a:prstClr val="black">
                  <a:tint val="75000"/>
                </a:prstClr>
              </a:solidFill>
              <a:latin typeface="Calibri"/>
            </a:endParaRPr>
          </a:p>
        </p:txBody>
      </p:sp>
      <p:sp>
        <p:nvSpPr>
          <p:cNvPr id="10" name="TextBox 9"/>
          <p:cNvSpPr txBox="1"/>
          <p:nvPr/>
        </p:nvSpPr>
        <p:spPr>
          <a:xfrm>
            <a:off x="1492101" y="6525344"/>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26405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578597" y="355315"/>
            <a:ext cx="9036495" cy="769441"/>
          </a:xfrm>
          <a:prstGeom prst="rect">
            <a:avLst/>
          </a:prstGeom>
          <a:solidFill>
            <a:schemeClr val="accent5">
              <a:lumMod val="20000"/>
              <a:lumOff val="80000"/>
            </a:schemeClr>
          </a:solidFill>
          <a:ln w="19050">
            <a:solidFill>
              <a:schemeClr val="accent1">
                <a:lumMod val="75000"/>
              </a:schemeClr>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800" b="1" dirty="0">
                <a:solidFill>
                  <a:srgbClr val="1F497D"/>
                </a:solidFill>
                <a:latin typeface="Arial Narrow" panose="020B0606020202030204" pitchFamily="34" charset="0"/>
              </a:rPr>
              <a:t>PENGGUNA ANGGARAN</a:t>
            </a:r>
          </a:p>
          <a:p>
            <a:pPr algn="ctr">
              <a:defRPr/>
            </a:pPr>
            <a:r>
              <a:rPr lang="en-US" sz="1600" b="1" dirty="0">
                <a:solidFill>
                  <a:srgbClr val="1F497D"/>
                </a:solidFill>
                <a:latin typeface="Arial Narrow" panose="020B0606020202030204" pitchFamily="34" charset="0"/>
              </a:rPr>
              <a:t>(</a:t>
            </a:r>
            <a:r>
              <a:rPr lang="id-ID" sz="1600" b="1" dirty="0">
                <a:solidFill>
                  <a:srgbClr val="1F497D"/>
                </a:solidFill>
                <a:latin typeface="Calibri"/>
              </a:rPr>
              <a:t>P</a:t>
            </a:r>
            <a:r>
              <a:rPr lang="en-US" sz="1600" b="1" dirty="0">
                <a:solidFill>
                  <a:srgbClr val="1F497D"/>
                </a:solidFill>
                <a:latin typeface="Calibri"/>
              </a:rPr>
              <a:t>MK 143 /PMK.O5/2018  TGL 31 OKT 2018)</a:t>
            </a:r>
            <a:endParaRPr lang="en-US" sz="1600" dirty="0">
              <a:solidFill>
                <a:srgbClr val="1F497D"/>
              </a:solidFill>
              <a:latin typeface="Arial Narrow" panose="020B0606020202030204" pitchFamily="34" charset="0"/>
            </a:endParaRPr>
          </a:p>
        </p:txBody>
      </p:sp>
      <p:sp>
        <p:nvSpPr>
          <p:cNvPr id="6" name="Rounded Rectangle 5"/>
          <p:cNvSpPr/>
          <p:nvPr/>
        </p:nvSpPr>
        <p:spPr bwMode="auto">
          <a:xfrm>
            <a:off x="1895721" y="1916840"/>
            <a:ext cx="8374955" cy="33131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lstStyle/>
          <a:p>
            <a:pPr algn="just">
              <a:defRPr/>
            </a:pPr>
            <a:r>
              <a:rPr lang="id-ID" sz="3200" dirty="0">
                <a:solidFill>
                  <a:srgbClr val="1F497D">
                    <a:lumMod val="50000"/>
                  </a:srgbClr>
                </a:solidFill>
                <a:latin typeface="Arial Narrow" panose="020B0606020202030204" pitchFamily="34" charset="0"/>
              </a:rPr>
              <a:t>MENHAN MERUPAKAN PENGGUNA ANGGARAN YANG MEMPUNYAI KEWENANGAN ATAS PENGGUNAAN ANGGARAN DI LINGKUNGAN KEMENTERIAN </a:t>
            </a:r>
            <a:r>
              <a:rPr lang="id-ID" sz="3200">
                <a:solidFill>
                  <a:srgbClr val="1F497D">
                    <a:lumMod val="50000"/>
                  </a:srgbClr>
                </a:solidFill>
                <a:latin typeface="Arial Narrow" panose="020B0606020202030204" pitchFamily="34" charset="0"/>
              </a:rPr>
              <a:t>PERTAHANAN DAN </a:t>
            </a:r>
            <a:r>
              <a:rPr lang="id-ID" sz="3200" dirty="0">
                <a:solidFill>
                  <a:srgbClr val="1F497D">
                    <a:lumMod val="50000"/>
                  </a:srgbClr>
                </a:solidFill>
                <a:latin typeface="Arial Narrow" panose="020B0606020202030204" pitchFamily="34" charset="0"/>
              </a:rPr>
              <a:t>TNI</a:t>
            </a:r>
            <a:r>
              <a:rPr lang="id-ID" sz="2400" dirty="0">
                <a:solidFill>
                  <a:srgbClr val="1F497D">
                    <a:lumMod val="50000"/>
                  </a:srgbClr>
                </a:solidFill>
                <a:latin typeface="Arial Narrow" panose="020B0606020202030204" pitchFamily="34" charset="0"/>
              </a:rPr>
              <a:t> </a:t>
            </a:r>
            <a:endParaRPr lang="fi-FI" sz="2400" dirty="0">
              <a:solidFill>
                <a:srgbClr val="1F497D">
                  <a:lumMod val="50000"/>
                </a:srgbClr>
              </a:solidFill>
              <a:latin typeface="Arial Narrow" panose="020B0606020202030204" pitchFamily="34" charset="0"/>
            </a:endParaRPr>
          </a:p>
        </p:txBody>
      </p:sp>
      <p:sp>
        <p:nvSpPr>
          <p:cNvPr id="8" name="Slide Number Placeholder 3"/>
          <p:cNvSpPr>
            <a:spLocks noGrp="1"/>
          </p:cNvSpPr>
          <p:nvPr>
            <p:ph type="sldNum" sz="quarter" idx="12"/>
          </p:nvPr>
        </p:nvSpPr>
        <p:spPr>
          <a:xfrm>
            <a:off x="10253623" y="6525344"/>
            <a:ext cx="360040"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a:solidFill>
                  <a:prstClr val="black">
                    <a:tint val="75000"/>
                  </a:prstClr>
                </a:solidFill>
                <a:latin typeface="Calibri"/>
              </a:rPr>
              <a:t>2</a:t>
            </a:r>
            <a:endParaRPr lang="id-ID" sz="1100" dirty="0">
              <a:solidFill>
                <a:prstClr val="black">
                  <a:tint val="75000"/>
                </a:prstClr>
              </a:solidFill>
              <a:latin typeface="Calibri"/>
            </a:endParaRPr>
          </a:p>
        </p:txBody>
      </p:sp>
      <p:sp>
        <p:nvSpPr>
          <p:cNvPr id="9" name="TextBox 8"/>
          <p:cNvSpPr txBox="1"/>
          <p:nvPr/>
        </p:nvSpPr>
        <p:spPr>
          <a:xfrm>
            <a:off x="1492101" y="6525344"/>
            <a:ext cx="8748464"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prstClr val="black"/>
              </a:solidFill>
              <a:latin typeface="Calibri"/>
            </a:endParaRPr>
          </a:p>
        </p:txBody>
      </p:sp>
    </p:spTree>
    <p:extLst>
      <p:ext uri="{BB962C8B-B14F-4D97-AF65-F5344CB8AC3E}">
        <p14:creationId xmlns="" xmlns:p14="http://schemas.microsoft.com/office/powerpoint/2010/main" val="294260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72" y="2348880"/>
            <a:ext cx="12048661" cy="1440160"/>
          </a:xfrm>
          <a:solidFill>
            <a:schemeClr val="accent5">
              <a:lumMod val="20000"/>
              <a:lumOff val="80000"/>
            </a:schemeClr>
          </a:solidFill>
          <a:ln w="19050">
            <a:solidFill>
              <a:schemeClr val="accent1">
                <a:lumMod val="50000"/>
              </a:schemeClr>
            </a:solidFill>
          </a:ln>
        </p:spPr>
        <p:txBody>
          <a:bodyPr>
            <a:noAutofit/>
          </a:bodyPr>
          <a:lstStyle/>
          <a:p>
            <a:pPr algn="ctr">
              <a:spcBef>
                <a:spcPts val="0"/>
              </a:spcBef>
              <a:buNone/>
            </a:pPr>
            <a:endParaRPr lang="en-US" sz="1000" b="1" dirty="0">
              <a:solidFill>
                <a:schemeClr val="tx2"/>
              </a:solidFill>
              <a:latin typeface="Arial Narrow" panose="020B0606020202030204" pitchFamily="34" charset="0"/>
            </a:endParaRPr>
          </a:p>
          <a:p>
            <a:pPr algn="ctr">
              <a:spcBef>
                <a:spcPts val="0"/>
              </a:spcBef>
              <a:buNone/>
            </a:pPr>
            <a:r>
              <a:rPr lang="id-ID" sz="3600" b="1" dirty="0">
                <a:solidFill>
                  <a:schemeClr val="tx2"/>
                </a:solidFill>
                <a:latin typeface="Arial Narrow" panose="020B0606020202030204" pitchFamily="34" charset="0"/>
              </a:rPr>
              <a:t>PEJABAT PENGELOLA KEUANGAN NEGARA</a:t>
            </a:r>
            <a:endParaRPr lang="en-US" sz="3600" b="1" dirty="0">
              <a:solidFill>
                <a:schemeClr val="tx2"/>
              </a:solidFill>
              <a:latin typeface="Arial Narrow" panose="020B0606020202030204" pitchFamily="34" charset="0"/>
            </a:endParaRPr>
          </a:p>
          <a:p>
            <a:pPr algn="ctr">
              <a:spcBef>
                <a:spcPts val="0"/>
              </a:spcBef>
              <a:buNone/>
            </a:pPr>
            <a:r>
              <a:rPr lang="en-US" sz="1800" b="1" dirty="0">
                <a:solidFill>
                  <a:schemeClr val="tx2"/>
                </a:solidFill>
              </a:rPr>
              <a:t>(</a:t>
            </a:r>
            <a:r>
              <a:rPr lang="id-ID" sz="1800" b="1" dirty="0">
                <a:solidFill>
                  <a:schemeClr val="tx2"/>
                </a:solidFill>
              </a:rPr>
              <a:t>P</a:t>
            </a:r>
            <a:r>
              <a:rPr lang="en-US" sz="1800" b="1" dirty="0">
                <a:solidFill>
                  <a:schemeClr val="tx2"/>
                </a:solidFill>
              </a:rPr>
              <a:t>MK 143 /PMK.O5/2018  TGL 31 OKT 2018</a:t>
            </a:r>
            <a:r>
              <a:rPr lang="en-US" sz="1800" b="1" dirty="0">
                <a:solidFill>
                  <a:schemeClr val="tx2"/>
                </a:solidFill>
                <a:latin typeface="Arial Narrow" panose="020B0606020202030204" pitchFamily="34" charset="0"/>
              </a:rPr>
              <a:t>)</a:t>
            </a:r>
          </a:p>
        </p:txBody>
      </p:sp>
      <p:sp>
        <p:nvSpPr>
          <p:cNvPr id="7"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3</a:t>
            </a:r>
            <a:endParaRPr lang="id-ID" sz="1100" dirty="0"/>
          </a:p>
        </p:txBody>
      </p:sp>
      <p:sp>
        <p:nvSpPr>
          <p:cNvPr id="8" name="TextBox 7"/>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340569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67735" y="539984"/>
            <a:ext cx="12048660" cy="584775"/>
          </a:xfrm>
          <a:prstGeom prst="rect">
            <a:avLst/>
          </a:prstGeom>
          <a:solidFill>
            <a:schemeClr val="accent5">
              <a:lumMod val="20000"/>
              <a:lumOff val="80000"/>
            </a:schemeClr>
          </a:solidFill>
          <a:ln w="19050">
            <a:solidFill>
              <a:schemeClr val="accent1">
                <a:lumMod val="50000"/>
              </a:schemeClr>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3200" b="1" dirty="0">
                <a:solidFill>
                  <a:schemeClr val="tx2"/>
                </a:solidFill>
                <a:latin typeface="Arial Narrow" panose="020B0606020202030204" pitchFamily="34" charset="0"/>
              </a:rPr>
              <a:t>KUASA PENGGUNA ANGGARAN</a:t>
            </a:r>
            <a:endParaRPr lang="en-US" sz="3200" b="1" dirty="0">
              <a:solidFill>
                <a:schemeClr val="tx2"/>
              </a:solidFill>
              <a:latin typeface="Arial Narrow" panose="020B0606020202030204" pitchFamily="34" charset="0"/>
              <a:ea typeface="Cambria Math" pitchFamily="18" charset="0"/>
            </a:endParaRPr>
          </a:p>
        </p:txBody>
      </p:sp>
      <p:sp>
        <p:nvSpPr>
          <p:cNvPr id="6" name="Rounded Rectangle 5"/>
          <p:cNvSpPr/>
          <p:nvPr/>
        </p:nvSpPr>
        <p:spPr bwMode="auto">
          <a:xfrm>
            <a:off x="335360" y="1052736"/>
            <a:ext cx="11585109" cy="568863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lstStyle/>
          <a:p>
            <a:pPr marL="573088" lvl="1" indent="-573088" algn="just" fontAlgn="auto">
              <a:spcAft>
                <a:spcPts val="600"/>
              </a:spcAft>
              <a:tabLst>
                <a:tab pos="2868613" algn="l"/>
                <a:tab pos="3232150" algn="l"/>
              </a:tabLst>
              <a:defRPr/>
            </a:pPr>
            <a:endParaRPr lang="en-US" sz="2600" dirty="0">
              <a:solidFill>
                <a:schemeClr val="tx2">
                  <a:lumMod val="50000"/>
                </a:schemeClr>
              </a:solidFill>
              <a:latin typeface="Arial" pitchFamily="34" charset="0"/>
              <a:cs typeface="Arial" pitchFamily="34" charset="0"/>
            </a:endParaRPr>
          </a:p>
          <a:p>
            <a:pPr marL="573088" lvl="1" indent="-573088" algn="just">
              <a:spcAft>
                <a:spcPts val="600"/>
              </a:spcAft>
              <a:buFont typeface="Wingdings" panose="05000000000000000000" pitchFamily="2" charset="2"/>
              <a:buChar char="q"/>
              <a:tabLst>
                <a:tab pos="2868613" algn="l"/>
                <a:tab pos="3232150" algn="l"/>
              </a:tabLst>
              <a:defRPr/>
            </a:pPr>
            <a:r>
              <a:rPr lang="id-ID" sz="2600" dirty="0">
                <a:solidFill>
                  <a:schemeClr val="tx2">
                    <a:lumMod val="50000"/>
                  </a:schemeClr>
                </a:solidFill>
                <a:latin typeface="Arial" pitchFamily="34" charset="0"/>
                <a:cs typeface="Arial" pitchFamily="34" charset="0"/>
              </a:rPr>
              <a:t>MENHAN SELAKU </a:t>
            </a:r>
            <a:r>
              <a:rPr lang="en-US" sz="2600" dirty="0">
                <a:solidFill>
                  <a:schemeClr val="tx2">
                    <a:lumMod val="50000"/>
                  </a:schemeClr>
                </a:solidFill>
                <a:latin typeface="Arial" pitchFamily="34" charset="0"/>
                <a:cs typeface="Arial" pitchFamily="34" charset="0"/>
              </a:rPr>
              <a:t>PA </a:t>
            </a:r>
            <a:r>
              <a:rPr lang="id-ID" sz="2600" dirty="0">
                <a:solidFill>
                  <a:schemeClr val="tx2">
                    <a:lumMod val="50000"/>
                  </a:schemeClr>
                </a:solidFill>
                <a:latin typeface="Arial" pitchFamily="34" charset="0"/>
                <a:cs typeface="Arial" pitchFamily="34" charset="0"/>
              </a:rPr>
              <a:t>MENUNJUK</a:t>
            </a:r>
            <a:r>
              <a:rPr lang="en-US" sz="2600" dirty="0">
                <a:solidFill>
                  <a:schemeClr val="tx2">
                    <a:lumMod val="50000"/>
                  </a:schemeClr>
                </a:solidFill>
                <a:latin typeface="Arial" pitchFamily="34" charset="0"/>
                <a:cs typeface="Arial" pitchFamily="34" charset="0"/>
              </a:rPr>
              <a:t> KPA </a:t>
            </a:r>
            <a:r>
              <a:rPr lang="id-ID" sz="2600" dirty="0">
                <a:solidFill>
                  <a:schemeClr val="tx2">
                    <a:lumMod val="50000"/>
                  </a:schemeClr>
                </a:solidFill>
                <a:latin typeface="Arial" pitchFamily="34" charset="0"/>
                <a:cs typeface="Arial" pitchFamily="34" charset="0"/>
              </a:rPr>
              <a:t>SERTA MENETAPKAN PEJABAT PERBENDAHARAAN NEGARA LAINNYA </a:t>
            </a:r>
            <a:endParaRPr lang="en-US" sz="2600" dirty="0">
              <a:solidFill>
                <a:schemeClr val="tx2">
                  <a:lumMod val="50000"/>
                </a:schemeClr>
              </a:solidFill>
              <a:latin typeface="Arial" pitchFamily="34" charset="0"/>
              <a:cs typeface="Arial" pitchFamily="34" charset="0"/>
            </a:endParaRPr>
          </a:p>
          <a:p>
            <a:pPr marL="573088" lvl="1" indent="-573088" algn="just">
              <a:spcAft>
                <a:spcPts val="600"/>
              </a:spcAft>
              <a:buFont typeface="Wingdings" panose="05000000000000000000" pitchFamily="2" charset="2"/>
              <a:buChar char="q"/>
              <a:tabLst>
                <a:tab pos="2868613" algn="l"/>
                <a:tab pos="3232150" algn="l"/>
              </a:tabLst>
              <a:defRPr/>
            </a:pPr>
            <a:r>
              <a:rPr lang="id-ID" sz="2600" dirty="0">
                <a:solidFill>
                  <a:schemeClr val="tx2">
                    <a:lumMod val="50000"/>
                  </a:schemeClr>
                </a:solidFill>
                <a:latin typeface="Arial" pitchFamily="34" charset="0"/>
                <a:cs typeface="Arial" pitchFamily="34" charset="0"/>
              </a:rPr>
              <a:t>PENUNJUKAN KPA BERSIFAT </a:t>
            </a:r>
            <a:r>
              <a:rPr lang="id-ID" sz="2600" i="1" dirty="0">
                <a:solidFill>
                  <a:schemeClr val="tx2">
                    <a:lumMod val="50000"/>
                  </a:schemeClr>
                </a:solidFill>
                <a:latin typeface="Arial" pitchFamily="34" charset="0"/>
                <a:cs typeface="Arial" pitchFamily="34" charset="0"/>
              </a:rPr>
              <a:t>EX-OFFICIO</a:t>
            </a:r>
            <a:r>
              <a:rPr lang="id-ID" sz="2600" dirty="0">
                <a:solidFill>
                  <a:schemeClr val="tx2">
                    <a:lumMod val="50000"/>
                  </a:schemeClr>
                </a:solidFill>
                <a:latin typeface="Arial" pitchFamily="34" charset="0"/>
                <a:cs typeface="Arial" pitchFamily="34" charset="0"/>
              </a:rPr>
              <a:t>.</a:t>
            </a:r>
            <a:endParaRPr lang="en-US" sz="2600" dirty="0">
              <a:solidFill>
                <a:schemeClr val="tx2">
                  <a:lumMod val="50000"/>
                </a:schemeClr>
              </a:solidFill>
              <a:latin typeface="Arial" pitchFamily="34" charset="0"/>
              <a:cs typeface="Arial" pitchFamily="34" charset="0"/>
            </a:endParaRPr>
          </a:p>
          <a:p>
            <a:pPr marL="573088" lvl="1" indent="-573088" algn="just">
              <a:spcAft>
                <a:spcPts val="600"/>
              </a:spcAft>
              <a:buFont typeface="Wingdings" panose="05000000000000000000" pitchFamily="2" charset="2"/>
              <a:buChar char="q"/>
              <a:tabLst>
                <a:tab pos="2868613" algn="l"/>
                <a:tab pos="3232150" algn="l"/>
              </a:tabLst>
              <a:defRPr/>
            </a:pPr>
            <a:r>
              <a:rPr lang="id-ID" sz="2600" dirty="0">
                <a:latin typeface="Arial" pitchFamily="34" charset="0"/>
                <a:cs typeface="Arial" pitchFamily="34" charset="0"/>
              </a:rPr>
              <a:t>PENETAPAN PEJABAT PERBENDAHARAAN LAINNYA MELIPUTI PENETAPAN PPK </a:t>
            </a:r>
            <a:r>
              <a:rPr lang="en-US" sz="2600" dirty="0">
                <a:latin typeface="Arial" pitchFamily="34" charset="0"/>
                <a:cs typeface="Arial" pitchFamily="34" charset="0"/>
              </a:rPr>
              <a:t>&amp; </a:t>
            </a:r>
            <a:r>
              <a:rPr lang="id-ID" sz="2600" dirty="0">
                <a:latin typeface="Arial" pitchFamily="34" charset="0"/>
                <a:cs typeface="Arial" pitchFamily="34" charset="0"/>
              </a:rPr>
              <a:t>PPSPM</a:t>
            </a:r>
            <a:endParaRPr lang="en-US" sz="2600" dirty="0">
              <a:solidFill>
                <a:schemeClr val="tx2">
                  <a:lumMod val="50000"/>
                </a:schemeClr>
              </a:solidFill>
              <a:latin typeface="Arial" pitchFamily="34" charset="0"/>
              <a:cs typeface="Arial" pitchFamily="34" charset="0"/>
            </a:endParaRPr>
          </a:p>
          <a:p>
            <a:pPr marL="573088" lvl="1" indent="-573088" algn="just">
              <a:spcAft>
                <a:spcPts val="600"/>
              </a:spcAft>
              <a:buFont typeface="Wingdings" panose="05000000000000000000" pitchFamily="2" charset="2"/>
              <a:buChar char="q"/>
              <a:tabLst>
                <a:tab pos="2868613" algn="l"/>
                <a:tab pos="3232150" algn="l"/>
              </a:tabLst>
              <a:defRPr/>
            </a:pPr>
            <a:r>
              <a:rPr lang="id-ID" sz="2600" dirty="0">
                <a:solidFill>
                  <a:schemeClr val="tx2">
                    <a:lumMod val="50000"/>
                  </a:schemeClr>
                </a:solidFill>
                <a:latin typeface="Arial" pitchFamily="34" charset="0"/>
                <a:cs typeface="Arial" pitchFamily="34" charset="0"/>
              </a:rPr>
              <a:t>KEWENANGAN PA MENETAPKAN </a:t>
            </a:r>
            <a:r>
              <a:rPr lang="en-US" sz="2600" dirty="0">
                <a:solidFill>
                  <a:schemeClr val="tx2">
                    <a:lumMod val="50000"/>
                  </a:schemeClr>
                </a:solidFill>
                <a:latin typeface="Arial" pitchFamily="34" charset="0"/>
                <a:cs typeface="Arial" pitchFamily="34" charset="0"/>
              </a:rPr>
              <a:t>PPK </a:t>
            </a:r>
            <a:r>
              <a:rPr lang="id-ID" sz="2600" dirty="0">
                <a:solidFill>
                  <a:schemeClr val="tx2">
                    <a:lumMod val="50000"/>
                  </a:schemeClr>
                </a:solidFill>
                <a:latin typeface="Arial" pitchFamily="34" charset="0"/>
                <a:cs typeface="Arial" pitchFamily="34" charset="0"/>
              </a:rPr>
              <a:t>&amp; </a:t>
            </a:r>
            <a:r>
              <a:rPr lang="en-US" sz="2600" dirty="0">
                <a:solidFill>
                  <a:schemeClr val="tx2">
                    <a:lumMod val="50000"/>
                  </a:schemeClr>
                </a:solidFill>
                <a:latin typeface="Arial" pitchFamily="34" charset="0"/>
                <a:cs typeface="Arial" pitchFamily="34" charset="0"/>
              </a:rPr>
              <a:t>PPSPM </a:t>
            </a:r>
            <a:r>
              <a:rPr lang="id-ID" sz="2600" dirty="0">
                <a:solidFill>
                  <a:schemeClr val="tx1"/>
                </a:solidFill>
                <a:latin typeface="Arial" pitchFamily="34" charset="0"/>
                <a:cs typeface="Arial" pitchFamily="34" charset="0"/>
              </a:rPr>
              <a:t>DILIMPAHKAN </a:t>
            </a:r>
            <a:r>
              <a:rPr lang="id-ID" sz="2600" dirty="0">
                <a:solidFill>
                  <a:schemeClr val="tx2">
                    <a:lumMod val="50000"/>
                  </a:schemeClr>
                </a:solidFill>
                <a:latin typeface="Arial" pitchFamily="34" charset="0"/>
                <a:cs typeface="Arial" pitchFamily="34" charset="0"/>
              </a:rPr>
              <a:t>KEPADA KPA</a:t>
            </a:r>
            <a:endParaRPr lang="en-US" sz="2600" dirty="0">
              <a:solidFill>
                <a:schemeClr val="tx2">
                  <a:lumMod val="50000"/>
                </a:schemeClr>
              </a:solidFill>
              <a:latin typeface="Arial" pitchFamily="34" charset="0"/>
              <a:cs typeface="Arial" pitchFamily="34" charset="0"/>
            </a:endParaRPr>
          </a:p>
          <a:p>
            <a:pPr marL="573088" lvl="1" indent="-573088" algn="just">
              <a:spcAft>
                <a:spcPts val="600"/>
              </a:spcAft>
              <a:buFont typeface="Wingdings" panose="05000000000000000000" pitchFamily="2" charset="2"/>
              <a:buChar char="q"/>
              <a:tabLst>
                <a:tab pos="2868613" algn="l"/>
                <a:tab pos="3232150" algn="l"/>
              </a:tabLst>
              <a:defRPr/>
            </a:pPr>
            <a:r>
              <a:rPr lang="id-ID" sz="2600" dirty="0">
                <a:solidFill>
                  <a:schemeClr val="tx2">
                    <a:lumMod val="50000"/>
                  </a:schemeClr>
                </a:solidFill>
                <a:latin typeface="Arial" pitchFamily="34" charset="0"/>
                <a:cs typeface="Arial" pitchFamily="34" charset="0"/>
              </a:rPr>
              <a:t>KPA MELAKSANAKAN PENGGUNAAN ANGGARAN BERDASARKAN DIPA PETIKAN</a:t>
            </a:r>
          </a:p>
          <a:p>
            <a:pPr marL="0" lvl="1" algn="just" fontAlgn="auto">
              <a:spcAft>
                <a:spcPts val="600"/>
              </a:spcAft>
              <a:tabLst>
                <a:tab pos="2868613" algn="l"/>
                <a:tab pos="3232150" algn="l"/>
              </a:tabLst>
              <a:defRPr/>
            </a:pPr>
            <a:endParaRPr lang="id-ID" sz="2600" dirty="0">
              <a:solidFill>
                <a:schemeClr val="tx2">
                  <a:lumMod val="50000"/>
                </a:schemeClr>
              </a:solidFill>
              <a:latin typeface="Arial" pitchFamily="34" charset="0"/>
              <a:cs typeface="Arial" pitchFamily="34" charset="0"/>
            </a:endParaRPr>
          </a:p>
        </p:txBody>
      </p:sp>
      <p:sp>
        <p:nvSpPr>
          <p:cNvPr id="8"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4</a:t>
            </a:r>
            <a:endParaRPr lang="id-ID" sz="1100" dirty="0"/>
          </a:p>
        </p:txBody>
      </p:sp>
      <p:sp>
        <p:nvSpPr>
          <p:cNvPr id="9" name="TextBox 8"/>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63270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39351" y="1268760"/>
            <a:ext cx="11713300" cy="504056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lstStyle/>
          <a:p>
            <a:pPr marL="573088" lvl="1" indent="-573088" algn="just">
              <a:buFont typeface="Wingdings" panose="05000000000000000000" pitchFamily="2" charset="2"/>
              <a:buChar char="q"/>
              <a:tabLst>
                <a:tab pos="2868613" algn="l"/>
                <a:tab pos="3232150" algn="l"/>
              </a:tabLst>
              <a:defRPr/>
            </a:pPr>
            <a:r>
              <a:rPr lang="id-ID" sz="2200" dirty="0">
                <a:solidFill>
                  <a:schemeClr val="tx2">
                    <a:lumMod val="50000"/>
                  </a:schemeClr>
                </a:solidFill>
                <a:latin typeface="Arial Narrow" panose="020B0606020202030204" pitchFamily="34" charset="0"/>
              </a:rPr>
              <a:t>SETIAP TERJADI PERGANTIAN KASATKER</a:t>
            </a:r>
            <a:r>
              <a:rPr lang="en-US" sz="2200" dirty="0">
                <a:solidFill>
                  <a:schemeClr val="tx2">
                    <a:lumMod val="50000"/>
                  </a:schemeClr>
                </a:solidFill>
                <a:latin typeface="Arial Narrow" panose="020B0606020202030204" pitchFamily="34" charset="0"/>
              </a:rPr>
              <a:t> </a:t>
            </a:r>
            <a:r>
              <a:rPr lang="id-ID" sz="2200" dirty="0">
                <a:solidFill>
                  <a:schemeClr val="tx2">
                    <a:lumMod val="50000"/>
                  </a:schemeClr>
                </a:solidFill>
                <a:latin typeface="Arial Narrow" panose="020B0606020202030204" pitchFamily="34" charset="0"/>
              </a:rPr>
              <a:t>ATAU PEJABAT </a:t>
            </a:r>
            <a:r>
              <a:rPr lang="en-US" sz="2200" dirty="0">
                <a:solidFill>
                  <a:schemeClr val="tx2">
                    <a:lumMod val="50000"/>
                  </a:schemeClr>
                </a:solidFill>
                <a:latin typeface="Arial Narrow" panose="020B0606020202030204" pitchFamily="34" charset="0"/>
              </a:rPr>
              <a:t>LAIN YANG </a:t>
            </a:r>
            <a:r>
              <a:rPr lang="id-ID" sz="2200" dirty="0">
                <a:solidFill>
                  <a:schemeClr val="tx2">
                    <a:lumMod val="50000"/>
                  </a:schemeClr>
                </a:solidFill>
                <a:latin typeface="Arial Narrow" panose="020B0606020202030204" pitchFamily="34" charset="0"/>
              </a:rPr>
              <a:t>DITUNJUK SEBAGAI </a:t>
            </a:r>
            <a:r>
              <a:rPr lang="en-US" sz="2200" dirty="0">
                <a:solidFill>
                  <a:schemeClr val="tx2">
                    <a:lumMod val="50000"/>
                  </a:schemeClr>
                </a:solidFill>
                <a:latin typeface="Arial Narrow" panose="020B0606020202030204" pitchFamily="34" charset="0"/>
              </a:rPr>
              <a:t>KPA</a:t>
            </a:r>
            <a:r>
              <a:rPr lang="id-ID" sz="2200" dirty="0">
                <a:solidFill>
                  <a:schemeClr val="tx2">
                    <a:lumMod val="50000"/>
                  </a:schemeClr>
                </a:solidFill>
                <a:latin typeface="Arial Narrow" panose="020B0606020202030204" pitchFamily="34" charset="0"/>
              </a:rPr>
              <a:t>, JABATAN KPA LANGSUNG DIJABAT OLEH KASATKER ATAU PEJABAT LAIN YANG BARU SETELAH DILAKUKAN SERAH TERIMA </a:t>
            </a:r>
            <a:r>
              <a:rPr lang="id-ID" sz="2200">
                <a:solidFill>
                  <a:schemeClr val="tx2">
                    <a:lumMod val="50000"/>
                  </a:schemeClr>
                </a:solidFill>
                <a:latin typeface="Arial Narrow" panose="020B0606020202030204" pitchFamily="34" charset="0"/>
              </a:rPr>
              <a:t>JABATAN</a:t>
            </a:r>
            <a:r>
              <a:rPr lang="en-US" sz="2200">
                <a:solidFill>
                  <a:schemeClr val="tx2">
                    <a:lumMod val="50000"/>
                  </a:schemeClr>
                </a:solidFill>
                <a:latin typeface="Arial Narrow" panose="020B0606020202030204" pitchFamily="34" charset="0"/>
              </a:rPr>
              <a:t> DAN </a:t>
            </a:r>
            <a:r>
              <a:rPr lang="id-ID" sz="2200" dirty="0">
                <a:solidFill>
                  <a:schemeClr val="tx2">
                    <a:lumMod val="50000"/>
                  </a:schemeClr>
                </a:solidFill>
                <a:latin typeface="Arial Narrow" panose="020B0606020202030204" pitchFamily="34" charset="0"/>
              </a:rPr>
              <a:t>PENUNJUKAN KPA TIDAK TERIKAT PERIODE TAHUN ANGGARAN</a:t>
            </a:r>
            <a:r>
              <a:rPr lang="en-US" sz="2200" dirty="0">
                <a:solidFill>
                  <a:schemeClr val="tx2">
                    <a:lumMod val="50000"/>
                  </a:schemeClr>
                </a:solidFill>
                <a:latin typeface="Arial Narrow" panose="020B0606020202030204" pitchFamily="34" charset="0"/>
              </a:rPr>
              <a:t> </a:t>
            </a:r>
          </a:p>
          <a:p>
            <a:pPr marL="573088" lvl="1" indent="-573088" algn="just">
              <a:buFont typeface="Wingdings" panose="05000000000000000000" pitchFamily="2" charset="2"/>
              <a:buChar char="q"/>
              <a:tabLst>
                <a:tab pos="2868613" algn="l"/>
                <a:tab pos="3232150" algn="l"/>
              </a:tabLst>
              <a:defRPr/>
            </a:pPr>
            <a:r>
              <a:rPr lang="id-ID" sz="2200" dirty="0">
                <a:solidFill>
                  <a:schemeClr val="tx2">
                    <a:lumMod val="50000"/>
                  </a:schemeClr>
                </a:solidFill>
                <a:latin typeface="Arial Narrow" panose="020B0606020202030204" pitchFamily="34" charset="0"/>
              </a:rPr>
              <a:t>JIKA TERDAPAT KEKOSONGAN KASATKER ATAU PEJABAT LAIN YANG DITUNJUK SEBAGAI KPA, PA SEGERA MENUNJUK PEJABAT BARU SEBAGAI PELAKSANA TUGAS (PLT) KPA</a:t>
            </a:r>
          </a:p>
          <a:p>
            <a:pPr marL="573088" lvl="1" indent="-573088" algn="just">
              <a:buFont typeface="Wingdings" panose="05000000000000000000" pitchFamily="2" charset="2"/>
              <a:buChar char="q"/>
              <a:tabLst>
                <a:tab pos="2868613" algn="l"/>
                <a:tab pos="3232150" algn="l"/>
              </a:tabLst>
              <a:defRPr/>
            </a:pPr>
            <a:r>
              <a:rPr lang="id-ID" sz="2200" dirty="0">
                <a:solidFill>
                  <a:schemeClr val="tx2">
                    <a:lumMod val="50000"/>
                  </a:schemeClr>
                </a:solidFill>
                <a:latin typeface="Arial Narrow" panose="020B0606020202030204" pitchFamily="34" charset="0"/>
              </a:rPr>
              <a:t>PENUNJUKAN KPA BERAKHIR APABILA TIDAK TERALOKASI ANGGARAN UNTUK PROGRAM YANG SAMA PADA TAHUN ANGGARAN BERIKUTNYA</a:t>
            </a:r>
          </a:p>
          <a:p>
            <a:pPr marL="573088" lvl="1" indent="-573088" algn="just">
              <a:buFont typeface="Wingdings" panose="05000000000000000000" pitchFamily="2" charset="2"/>
              <a:buChar char="q"/>
              <a:tabLst>
                <a:tab pos="2868613" algn="l"/>
                <a:tab pos="3232150" algn="l"/>
              </a:tabLst>
              <a:defRPr/>
            </a:pPr>
            <a:r>
              <a:rPr lang="id-ID" sz="2200" dirty="0">
                <a:solidFill>
                  <a:schemeClr val="tx2">
                    <a:lumMod val="50000"/>
                  </a:schemeClr>
                </a:solidFill>
                <a:latin typeface="Arial Narrow" panose="020B0606020202030204" pitchFamily="34" charset="0"/>
              </a:rPr>
              <a:t>KPA YANG PENUNJUKANNYA BERAKHIR BERTANGGUNGJAWAB UNTUK MENYELESAIKAN SELURUH </a:t>
            </a:r>
            <a:r>
              <a:rPr lang="id-ID" sz="2200">
                <a:solidFill>
                  <a:schemeClr val="tx2">
                    <a:lumMod val="50000"/>
                  </a:schemeClr>
                </a:solidFill>
                <a:latin typeface="Arial Narrow" panose="020B0606020202030204" pitchFamily="34" charset="0"/>
              </a:rPr>
              <a:t>ADMINISTRASI DAN </a:t>
            </a:r>
            <a:r>
              <a:rPr lang="id-ID" sz="2200" dirty="0">
                <a:solidFill>
                  <a:schemeClr val="tx2">
                    <a:lumMod val="50000"/>
                  </a:schemeClr>
                </a:solidFill>
                <a:latin typeface="Arial Narrow" panose="020B0606020202030204" pitchFamily="34" charset="0"/>
              </a:rPr>
              <a:t>PELAPORAN KEUANGAN</a:t>
            </a:r>
            <a:endParaRPr lang="en-US" sz="2200" dirty="0">
              <a:solidFill>
                <a:schemeClr val="tx2">
                  <a:lumMod val="50000"/>
                </a:schemeClr>
              </a:solidFill>
              <a:latin typeface="Arial Narrow" panose="020B0606020202030204" pitchFamily="34" charset="0"/>
            </a:endParaRPr>
          </a:p>
          <a:p>
            <a:pPr marL="0" lvl="1" algn="just" fontAlgn="auto">
              <a:spcBef>
                <a:spcPts val="0"/>
              </a:spcBef>
              <a:spcAft>
                <a:spcPts val="0"/>
              </a:spcAft>
              <a:tabLst>
                <a:tab pos="2868613" algn="l"/>
                <a:tab pos="3232150" algn="l"/>
              </a:tabLst>
              <a:defRPr/>
            </a:pPr>
            <a:endParaRPr lang="id-ID" sz="2200" dirty="0">
              <a:solidFill>
                <a:schemeClr val="tx2">
                  <a:lumMod val="50000"/>
                </a:schemeClr>
              </a:solidFill>
              <a:latin typeface="Arial Narrow" panose="020B0606020202030204" pitchFamily="34" charset="0"/>
            </a:endParaRPr>
          </a:p>
        </p:txBody>
      </p:sp>
      <p:sp>
        <p:nvSpPr>
          <p:cNvPr id="6" name="TextBox 5"/>
          <p:cNvSpPr txBox="1">
            <a:spLocks noChangeArrowheads="1"/>
          </p:cNvSpPr>
          <p:nvPr/>
        </p:nvSpPr>
        <p:spPr bwMode="auto">
          <a:xfrm>
            <a:off x="70843" y="620688"/>
            <a:ext cx="12048660" cy="523220"/>
          </a:xfrm>
          <a:prstGeom prst="rect">
            <a:avLst/>
          </a:prstGeom>
          <a:solidFill>
            <a:schemeClr val="accent5">
              <a:lumMod val="20000"/>
              <a:lumOff val="80000"/>
            </a:schemeClr>
          </a:solidFill>
          <a:ln w="19050">
            <a:solidFill>
              <a:schemeClr val="accent1">
                <a:lumMod val="50000"/>
              </a:schemeClr>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fontAlgn="auto">
              <a:spcBef>
                <a:spcPts val="0"/>
              </a:spcBef>
              <a:spcAft>
                <a:spcPts val="0"/>
              </a:spcAft>
              <a:defRPr/>
            </a:pPr>
            <a:r>
              <a:rPr lang="en-US" sz="2800" b="1" dirty="0" err="1">
                <a:solidFill>
                  <a:schemeClr val="tx2"/>
                </a:solidFill>
                <a:latin typeface="Arial Narrow" panose="020B0606020202030204" pitchFamily="34" charset="0"/>
              </a:rPr>
              <a:t>Lanjutan</a:t>
            </a:r>
            <a:r>
              <a:rPr lang="en-US" sz="2800" b="1" dirty="0">
                <a:solidFill>
                  <a:schemeClr val="tx2"/>
                </a:solidFill>
                <a:latin typeface="Arial Narrow" panose="020B0606020202030204" pitchFamily="34" charset="0"/>
              </a:rPr>
              <a:t> …</a:t>
            </a:r>
            <a:endParaRPr lang="en-US" sz="2800" b="1" dirty="0">
              <a:solidFill>
                <a:schemeClr val="tx2"/>
              </a:solidFill>
              <a:latin typeface="Arial Narrow" panose="020B0606020202030204" pitchFamily="34" charset="0"/>
              <a:ea typeface="Cambria Math" pitchFamily="18" charset="0"/>
            </a:endParaRPr>
          </a:p>
        </p:txBody>
      </p:sp>
      <p:sp>
        <p:nvSpPr>
          <p:cNvPr id="9" name="Slide Number Placeholder 3"/>
          <p:cNvSpPr>
            <a:spLocks noGrp="1"/>
          </p:cNvSpPr>
          <p:nvPr>
            <p:ph type="sldNum" sz="quarter" idx="12"/>
          </p:nvPr>
        </p:nvSpPr>
        <p:spPr>
          <a:xfrm>
            <a:off x="11639496" y="6525344"/>
            <a:ext cx="480053" cy="288032"/>
          </a:xfrm>
          <a:ln>
            <a:solidFill>
              <a:srgbClr val="92D050"/>
            </a:solidFill>
          </a:ln>
        </p:spPr>
        <p:style>
          <a:lnRef idx="2">
            <a:schemeClr val="accent1"/>
          </a:lnRef>
          <a:fillRef idx="1">
            <a:schemeClr val="lt1"/>
          </a:fillRef>
          <a:effectRef idx="0">
            <a:schemeClr val="accent1"/>
          </a:effectRef>
          <a:fontRef idx="minor">
            <a:schemeClr val="dk1"/>
          </a:fontRef>
        </p:style>
        <p:txBody>
          <a:bodyPr/>
          <a:lstStyle/>
          <a:p>
            <a:pPr algn="ctr"/>
            <a:r>
              <a:rPr lang="en-US" sz="1100" dirty="0" smtClean="0"/>
              <a:t>5</a:t>
            </a:r>
            <a:endParaRPr lang="id-ID" sz="1100" dirty="0"/>
          </a:p>
        </p:txBody>
      </p:sp>
      <p:sp>
        <p:nvSpPr>
          <p:cNvPr id="10" name="TextBox 9"/>
          <p:cNvSpPr txBox="1"/>
          <p:nvPr/>
        </p:nvSpPr>
        <p:spPr>
          <a:xfrm>
            <a:off x="-42532" y="6525344"/>
            <a:ext cx="11664619"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endParaRPr lang="en-US" sz="1100" b="1" dirty="0">
              <a:solidFill>
                <a:schemeClr val="tx1"/>
              </a:solidFill>
            </a:endParaRPr>
          </a:p>
        </p:txBody>
      </p:sp>
    </p:spTree>
    <p:extLst>
      <p:ext uri="{BB962C8B-B14F-4D97-AF65-F5344CB8AC3E}">
        <p14:creationId xmlns="" xmlns:p14="http://schemas.microsoft.com/office/powerpoint/2010/main" val="2734783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2943</Words>
  <Application>Microsoft Office PowerPoint</Application>
  <PresentationFormat>Custom</PresentationFormat>
  <Paragraphs>640</Paragraphs>
  <Slides>40</Slides>
  <Notes>15</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1_Office Theme</vt:lpstr>
      <vt:lpstr>2_Office Theme</vt:lpstr>
      <vt:lpstr> INSPEKTORAT JENDERAL KEMHAN </vt:lpstr>
      <vt:lpstr> KATA PENGANTAR   </vt:lpstr>
      <vt:lpstr>Slide 3</vt:lpstr>
      <vt:lpstr>GAMBARAN UMUM PENGELOLAAN APBN SESUAI PMK NOMOR 143 TAHUN 2018</vt:lpstr>
      <vt:lpstr>PEJABAT PENGELOLA KEUANGAN NEGARA DI JAJARAN KEMHAN/TNI (PMK 143 /PMK.O5/2018  TGL 31 OKT 2018)</vt:lpstr>
      <vt:lpstr>Slide 6</vt:lpstr>
      <vt:lpstr>Slide 7</vt:lpstr>
      <vt:lpstr>Slide 8</vt:lpstr>
      <vt:lpstr>Slide 9</vt:lpstr>
      <vt:lpstr>KUASA PENGGUNA ANGGARAN  (KPA) (PMK 143/PMK.05/2018 TGL 31 OKT 2018)</vt:lpstr>
      <vt:lpstr>TUGAS DAN TANGGUNG JAWAB PEJABAT PERENCANAAN SATKER)</vt:lpstr>
      <vt:lpstr>PEJABAT PEMBUAT KOMITMEN (PPK) (PMK 143/PMK.05/2018 TGL 31 OKT 2018)</vt:lpstr>
      <vt:lpstr>PEJABAT PENANDATANGAN SURAT PERINTAH MEMBAYAR (PPSPM) (PMK 143/PMK.05/2018 TGL 31 OKT 2018)</vt:lpstr>
      <vt:lpstr>BENDAHARA PENGELUARAN (BP) (PMK 143/PMK.05/2018 TGL 31 OKT 2018)</vt:lpstr>
      <vt:lpstr>Sertifikat Bendahara</vt:lpstr>
      <vt:lpstr>TUGAS DAN TANGGUNG JAWAB UNIT  AKUNTANSI</vt:lpstr>
      <vt:lpstr>Slide 17</vt:lpstr>
      <vt:lpstr>Slide 18</vt:lpstr>
      <vt:lpstr>Slide 19</vt:lpstr>
      <vt:lpstr>Slide 20</vt:lpstr>
      <vt:lpstr>Slide 21</vt:lpstr>
      <vt:lpstr>Slide 22</vt:lpstr>
      <vt:lpstr>Slide 23</vt:lpstr>
      <vt:lpstr>Slide 24</vt:lpstr>
      <vt:lpstr>PENGELOLA AKUNTANSI/UNIT AKUNTANSI (SAK &amp; SIMAK BMN) (Permenhan No 4 Tahun 2016)</vt:lpstr>
      <vt:lpstr>Slide 26</vt:lpstr>
      <vt:lpstr>LINGKUP BMN</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GAMBARAN UMUM PENGELOLAAN APBN SESUAI PMK NOMOR 143 TAHUN 2018</dc:title>
  <dc:creator>itku jkt</dc:creator>
  <cp:lastModifiedBy>Lenovo</cp:lastModifiedBy>
  <cp:revision>15</cp:revision>
  <cp:lastPrinted>2019-06-27T05:58:01Z</cp:lastPrinted>
  <dcterms:created xsi:type="dcterms:W3CDTF">2019-06-27T05:48:53Z</dcterms:created>
  <dcterms:modified xsi:type="dcterms:W3CDTF">2019-06-28T08:06:01Z</dcterms:modified>
</cp:coreProperties>
</file>