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2"/>
  </p:notesMasterIdLst>
  <p:handoutMasterIdLst>
    <p:handoutMasterId r:id="rId33"/>
  </p:handoutMasterIdLst>
  <p:sldIdLst>
    <p:sldId id="387" r:id="rId3"/>
    <p:sldId id="281" r:id="rId4"/>
    <p:sldId id="357" r:id="rId5"/>
    <p:sldId id="282" r:id="rId6"/>
    <p:sldId id="283" r:id="rId7"/>
    <p:sldId id="277" r:id="rId8"/>
    <p:sldId id="278" r:id="rId9"/>
    <p:sldId id="279" r:id="rId10"/>
    <p:sldId id="280" r:id="rId11"/>
    <p:sldId id="359" r:id="rId12"/>
    <p:sldId id="353" r:id="rId13"/>
    <p:sldId id="287" r:id="rId14"/>
    <p:sldId id="288" r:id="rId15"/>
    <p:sldId id="294" r:id="rId16"/>
    <p:sldId id="377" r:id="rId17"/>
    <p:sldId id="290" r:id="rId18"/>
    <p:sldId id="291" r:id="rId19"/>
    <p:sldId id="351" r:id="rId20"/>
    <p:sldId id="352" r:id="rId21"/>
    <p:sldId id="378" r:id="rId22"/>
    <p:sldId id="379" r:id="rId23"/>
    <p:sldId id="380" r:id="rId24"/>
    <p:sldId id="381" r:id="rId25"/>
    <p:sldId id="343" r:id="rId26"/>
    <p:sldId id="382" r:id="rId27"/>
    <p:sldId id="384" r:id="rId28"/>
    <p:sldId id="383" r:id="rId29"/>
    <p:sldId id="385" r:id="rId30"/>
    <p:sldId id="37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41E49B7-597C-4849-B42C-F503AAB35CDA}">
          <p14:sldIdLst>
            <p14:sldId id="387"/>
            <p14:sldId id="281"/>
            <p14:sldId id="357"/>
            <p14:sldId id="282"/>
            <p14:sldId id="283"/>
            <p14:sldId id="277"/>
            <p14:sldId id="278"/>
            <p14:sldId id="279"/>
            <p14:sldId id="280"/>
            <p14:sldId id="359"/>
            <p14:sldId id="353"/>
            <p14:sldId id="287"/>
            <p14:sldId id="288"/>
            <p14:sldId id="294"/>
            <p14:sldId id="377"/>
            <p14:sldId id="290"/>
            <p14:sldId id="291"/>
            <p14:sldId id="351"/>
            <p14:sldId id="352"/>
            <p14:sldId id="378"/>
            <p14:sldId id="379"/>
            <p14:sldId id="380"/>
            <p14:sldId id="381"/>
            <p14:sldId id="343"/>
            <p14:sldId id="382"/>
            <p14:sldId id="384"/>
            <p14:sldId id="383"/>
            <p14:sldId id="385"/>
            <p14:sldId id="3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99FFCC"/>
    <a:srgbClr val="FF7C80"/>
    <a:srgbClr val="FFFF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4671" autoAdjust="0"/>
  </p:normalViewPr>
  <p:slideViewPr>
    <p:cSldViewPr>
      <p:cViewPr>
        <p:scale>
          <a:sx n="75" d="100"/>
          <a:sy n="75" d="100"/>
        </p:scale>
        <p:origin x="-13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6" d="100"/>
          <a:sy n="36" d="100"/>
        </p:scale>
        <p:origin x="-228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0FE554-8793-4029-8DF0-79F6625BB18A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EFE6F4BC-F3FF-4B67-AC61-F262FCC524D5}">
      <dgm:prSet phldrT="[Text]"/>
      <dgm:spPr/>
      <dgm:t>
        <a:bodyPr/>
        <a:lstStyle/>
        <a:p>
          <a:r>
            <a:rPr lang="id-ID" b="1" dirty="0" smtClean="0"/>
            <a:t>Penyusunan Tim Reviu</a:t>
          </a:r>
          <a:endParaRPr lang="id-ID" b="1" dirty="0"/>
        </a:p>
      </dgm:t>
    </dgm:pt>
    <dgm:pt modelId="{284FC368-CAC5-431C-8067-BBBEF085D9E7}" type="parTrans" cxnId="{C4F301F5-80DC-4B7F-9564-F29B848B6A85}">
      <dgm:prSet/>
      <dgm:spPr/>
      <dgm:t>
        <a:bodyPr/>
        <a:lstStyle/>
        <a:p>
          <a:endParaRPr lang="id-ID"/>
        </a:p>
      </dgm:t>
    </dgm:pt>
    <dgm:pt modelId="{8924F711-0328-4814-8B8B-11DD4ACEBB1C}" type="sibTrans" cxnId="{C4F301F5-80DC-4B7F-9564-F29B848B6A85}">
      <dgm:prSet/>
      <dgm:spPr/>
      <dgm:t>
        <a:bodyPr/>
        <a:lstStyle/>
        <a:p>
          <a:endParaRPr lang="id-ID"/>
        </a:p>
      </dgm:t>
    </dgm:pt>
    <dgm:pt modelId="{2FBAFB3E-CF3D-4066-952D-DF9D6B7655AC}">
      <dgm:prSet phldrT="[Text]"/>
      <dgm:spPr/>
      <dgm:t>
        <a:bodyPr/>
        <a:lstStyle/>
        <a:p>
          <a:r>
            <a:rPr lang="id-ID" b="1" dirty="0" smtClean="0"/>
            <a:t>Pemahaman obyek reviu,</a:t>
          </a:r>
          <a:endParaRPr lang="id-ID" b="1" dirty="0"/>
        </a:p>
      </dgm:t>
    </dgm:pt>
    <dgm:pt modelId="{00D91354-E6BE-4293-809C-10878ABD9C6D}" type="parTrans" cxnId="{FE357C6C-C7C5-4B9F-BC39-FB664C237299}">
      <dgm:prSet/>
      <dgm:spPr/>
      <dgm:t>
        <a:bodyPr/>
        <a:lstStyle/>
        <a:p>
          <a:endParaRPr lang="id-ID"/>
        </a:p>
      </dgm:t>
    </dgm:pt>
    <dgm:pt modelId="{D0C2043D-E6C7-4306-816E-057A1DC4E54C}" type="sibTrans" cxnId="{FE357C6C-C7C5-4B9F-BC39-FB664C237299}">
      <dgm:prSet/>
      <dgm:spPr/>
      <dgm:t>
        <a:bodyPr/>
        <a:lstStyle/>
        <a:p>
          <a:endParaRPr lang="id-ID"/>
        </a:p>
      </dgm:t>
    </dgm:pt>
    <dgm:pt modelId="{CC056815-7304-4907-8D0C-44E1CA10E951}">
      <dgm:prSet phldrT="[Text]"/>
      <dgm:spPr/>
      <dgm:t>
        <a:bodyPr/>
        <a:lstStyle/>
        <a:p>
          <a:r>
            <a:rPr lang="id-ID" b="1" dirty="0" smtClean="0"/>
            <a:t>Pemilihan prosedur reviu berbasis risiko yang akan digunakan</a:t>
          </a:r>
          <a:r>
            <a:rPr lang="id-ID" dirty="0" smtClean="0"/>
            <a:t>.</a:t>
          </a:r>
          <a:endParaRPr lang="id-ID" dirty="0"/>
        </a:p>
      </dgm:t>
    </dgm:pt>
    <dgm:pt modelId="{8827DF58-492E-4C45-902C-AF2FE0E8B59B}" type="parTrans" cxnId="{F678F001-0623-4E43-9920-9E1A23CC4639}">
      <dgm:prSet/>
      <dgm:spPr/>
      <dgm:t>
        <a:bodyPr/>
        <a:lstStyle/>
        <a:p>
          <a:endParaRPr lang="id-ID"/>
        </a:p>
      </dgm:t>
    </dgm:pt>
    <dgm:pt modelId="{F1944D49-D33C-4244-9E9D-36324C99F4D3}" type="sibTrans" cxnId="{F678F001-0623-4E43-9920-9E1A23CC4639}">
      <dgm:prSet/>
      <dgm:spPr/>
      <dgm:t>
        <a:bodyPr/>
        <a:lstStyle/>
        <a:p>
          <a:endParaRPr lang="id-ID"/>
        </a:p>
      </dgm:t>
    </dgm:pt>
    <dgm:pt modelId="{F11DBFC6-AEA1-4717-953D-0CFE7DC11789}">
      <dgm:prSet phldrT="[Text]"/>
      <dgm:spPr/>
      <dgm:t>
        <a:bodyPr/>
        <a:lstStyle/>
        <a:p>
          <a:r>
            <a:rPr lang="id-ID" b="1" dirty="0" smtClean="0"/>
            <a:t>Penyeleksi an dan penentuan objek reviu</a:t>
          </a:r>
          <a:endParaRPr lang="id-ID" b="1" dirty="0"/>
        </a:p>
      </dgm:t>
    </dgm:pt>
    <dgm:pt modelId="{1CA7F1B1-2172-4D78-8FBE-C131FD6BB993}" type="parTrans" cxnId="{C9FDA75F-0067-4B34-84BB-3B67933B6A28}">
      <dgm:prSet/>
      <dgm:spPr/>
      <dgm:t>
        <a:bodyPr/>
        <a:lstStyle/>
        <a:p>
          <a:endParaRPr lang="id-ID"/>
        </a:p>
      </dgm:t>
    </dgm:pt>
    <dgm:pt modelId="{DAFC0E73-1D54-4DCB-8A08-6B68F25D577F}" type="sibTrans" cxnId="{C9FDA75F-0067-4B34-84BB-3B67933B6A28}">
      <dgm:prSet/>
      <dgm:spPr/>
      <dgm:t>
        <a:bodyPr/>
        <a:lstStyle/>
        <a:p>
          <a:endParaRPr lang="id-ID"/>
        </a:p>
      </dgm:t>
    </dgm:pt>
    <dgm:pt modelId="{8FD3C542-7B31-4B94-93B9-65A369D7CB55}" type="pres">
      <dgm:prSet presAssocID="{720FE554-8793-4029-8DF0-79F6625BB18A}" presName="rootnode" presStyleCnt="0">
        <dgm:presLayoutVars>
          <dgm:chMax/>
          <dgm:chPref/>
          <dgm:dir/>
          <dgm:animLvl val="lvl"/>
        </dgm:presLayoutVars>
      </dgm:prSet>
      <dgm:spPr/>
    </dgm:pt>
    <dgm:pt modelId="{F776819E-57E2-4C87-B4B4-C52E88F85FE3}" type="pres">
      <dgm:prSet presAssocID="{EFE6F4BC-F3FF-4B67-AC61-F262FCC524D5}" presName="composite" presStyleCnt="0"/>
      <dgm:spPr/>
    </dgm:pt>
    <dgm:pt modelId="{8B3D70E0-E02A-4F56-B54C-A17C1CD3581C}" type="pres">
      <dgm:prSet presAssocID="{EFE6F4BC-F3FF-4B67-AC61-F262FCC524D5}" presName="LShape" presStyleLbl="alignNode1" presStyleIdx="0" presStyleCnt="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id-ID"/>
        </a:p>
      </dgm:t>
    </dgm:pt>
    <dgm:pt modelId="{228C747F-4803-4BF4-A2E9-F9F59F8C8C1C}" type="pres">
      <dgm:prSet presAssocID="{EFE6F4BC-F3FF-4B67-AC61-F262FCC524D5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DD2B1EAB-9AE2-4271-86D0-609EE75B83D6}" type="pres">
      <dgm:prSet presAssocID="{EFE6F4BC-F3FF-4B67-AC61-F262FCC524D5}" presName="Triangle" presStyleLbl="alignNode1" presStyleIdx="1" presStyleCnt="7"/>
      <dgm:spPr/>
    </dgm:pt>
    <dgm:pt modelId="{64E11DB7-36F0-4090-8DFB-87ADE17EEF34}" type="pres">
      <dgm:prSet presAssocID="{8924F711-0328-4814-8B8B-11DD4ACEBB1C}" presName="sibTrans" presStyleCnt="0"/>
      <dgm:spPr/>
    </dgm:pt>
    <dgm:pt modelId="{3E8CE0BC-220B-4CB7-9E68-F977B11E67C2}" type="pres">
      <dgm:prSet presAssocID="{8924F711-0328-4814-8B8B-11DD4ACEBB1C}" presName="space" presStyleCnt="0"/>
      <dgm:spPr/>
    </dgm:pt>
    <dgm:pt modelId="{1338CE05-8FB8-4CE8-81D6-37FE601B6094}" type="pres">
      <dgm:prSet presAssocID="{F11DBFC6-AEA1-4717-953D-0CFE7DC11789}" presName="composite" presStyleCnt="0"/>
      <dgm:spPr/>
    </dgm:pt>
    <dgm:pt modelId="{2F69741D-31ED-4075-94D0-0D3382707B39}" type="pres">
      <dgm:prSet presAssocID="{F11DBFC6-AEA1-4717-953D-0CFE7DC11789}" presName="LShape" presStyleLbl="alignNode1" presStyleIdx="2" presStyleCnt="7"/>
      <dgm:spPr/>
    </dgm:pt>
    <dgm:pt modelId="{C22D97DC-F5B4-4007-87EA-5DCF0E5527D7}" type="pres">
      <dgm:prSet presAssocID="{F11DBFC6-AEA1-4717-953D-0CFE7DC11789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68157B5-37BB-45E2-AB71-A85A4ED46482}" type="pres">
      <dgm:prSet presAssocID="{F11DBFC6-AEA1-4717-953D-0CFE7DC11789}" presName="Triangle" presStyleLbl="alignNode1" presStyleIdx="3" presStyleCnt="7"/>
      <dgm:spPr/>
    </dgm:pt>
    <dgm:pt modelId="{052D751F-8EAF-47FB-AA4B-42F5A3BA91D7}" type="pres">
      <dgm:prSet presAssocID="{DAFC0E73-1D54-4DCB-8A08-6B68F25D577F}" presName="sibTrans" presStyleCnt="0"/>
      <dgm:spPr/>
    </dgm:pt>
    <dgm:pt modelId="{5E34D18D-5C34-4EA4-99D7-6A702B9CD8FD}" type="pres">
      <dgm:prSet presAssocID="{DAFC0E73-1D54-4DCB-8A08-6B68F25D577F}" presName="space" presStyleCnt="0"/>
      <dgm:spPr/>
    </dgm:pt>
    <dgm:pt modelId="{2F626334-E18B-435C-AD0D-D6A44E08FD12}" type="pres">
      <dgm:prSet presAssocID="{2FBAFB3E-CF3D-4066-952D-DF9D6B7655AC}" presName="composite" presStyleCnt="0"/>
      <dgm:spPr/>
    </dgm:pt>
    <dgm:pt modelId="{32ACE404-18CB-488E-98EB-B106CAE183F7}" type="pres">
      <dgm:prSet presAssocID="{2FBAFB3E-CF3D-4066-952D-DF9D6B7655AC}" presName="LShape" presStyleLbl="alignNode1" presStyleIdx="4" presStyleCnt="7"/>
      <dgm:spPr/>
      <dgm:t>
        <a:bodyPr/>
        <a:lstStyle/>
        <a:p>
          <a:endParaRPr lang="id-ID"/>
        </a:p>
      </dgm:t>
    </dgm:pt>
    <dgm:pt modelId="{EEB93FF4-DF09-4BB2-8EDC-68ED503E0A1C}" type="pres">
      <dgm:prSet presAssocID="{2FBAFB3E-CF3D-4066-952D-DF9D6B7655AC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CDF6B02-70C4-4213-B288-FC59263DE555}" type="pres">
      <dgm:prSet presAssocID="{2FBAFB3E-CF3D-4066-952D-DF9D6B7655AC}" presName="Triangle" presStyleLbl="alignNode1" presStyleIdx="5" presStyleCnt="7"/>
      <dgm:spPr/>
    </dgm:pt>
    <dgm:pt modelId="{23A54A08-A310-4360-89A2-2B360948C0F4}" type="pres">
      <dgm:prSet presAssocID="{D0C2043D-E6C7-4306-816E-057A1DC4E54C}" presName="sibTrans" presStyleCnt="0"/>
      <dgm:spPr/>
    </dgm:pt>
    <dgm:pt modelId="{B23E7D09-3D70-4E70-9304-E70BBB998E89}" type="pres">
      <dgm:prSet presAssocID="{D0C2043D-E6C7-4306-816E-057A1DC4E54C}" presName="space" presStyleCnt="0"/>
      <dgm:spPr/>
    </dgm:pt>
    <dgm:pt modelId="{92893AC8-DBC1-4876-ABF6-F3BF7ADB180C}" type="pres">
      <dgm:prSet presAssocID="{CC056815-7304-4907-8D0C-44E1CA10E951}" presName="composite" presStyleCnt="0"/>
      <dgm:spPr/>
    </dgm:pt>
    <dgm:pt modelId="{73C40F16-4BDE-4BCB-BBCF-84A9E18F8D8A}" type="pres">
      <dgm:prSet presAssocID="{CC056815-7304-4907-8D0C-44E1CA10E951}" presName="LShape" presStyleLbl="alignNode1" presStyleIdx="6" presStyleCnt="7"/>
      <dgm:spPr/>
      <dgm:t>
        <a:bodyPr/>
        <a:lstStyle/>
        <a:p>
          <a:endParaRPr lang="id-ID"/>
        </a:p>
      </dgm:t>
    </dgm:pt>
    <dgm:pt modelId="{5763E027-53E6-479F-A12D-EC60A97DF198}" type="pres">
      <dgm:prSet presAssocID="{CC056815-7304-4907-8D0C-44E1CA10E951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D6FC9C52-2D1B-4440-A80B-B0E1C33B2BC6}" type="presOf" srcId="{EFE6F4BC-F3FF-4B67-AC61-F262FCC524D5}" destId="{228C747F-4803-4BF4-A2E9-F9F59F8C8C1C}" srcOrd="0" destOrd="0" presId="urn:microsoft.com/office/officeart/2009/3/layout/StepUpProcess"/>
    <dgm:cxn modelId="{C4F301F5-80DC-4B7F-9564-F29B848B6A85}" srcId="{720FE554-8793-4029-8DF0-79F6625BB18A}" destId="{EFE6F4BC-F3FF-4B67-AC61-F262FCC524D5}" srcOrd="0" destOrd="0" parTransId="{284FC368-CAC5-431C-8067-BBBEF085D9E7}" sibTransId="{8924F711-0328-4814-8B8B-11DD4ACEBB1C}"/>
    <dgm:cxn modelId="{C9FDA75F-0067-4B34-84BB-3B67933B6A28}" srcId="{720FE554-8793-4029-8DF0-79F6625BB18A}" destId="{F11DBFC6-AEA1-4717-953D-0CFE7DC11789}" srcOrd="1" destOrd="0" parTransId="{1CA7F1B1-2172-4D78-8FBE-C131FD6BB993}" sibTransId="{DAFC0E73-1D54-4DCB-8A08-6B68F25D577F}"/>
    <dgm:cxn modelId="{9A8E507A-8F76-4928-9E08-F16A58538C30}" type="presOf" srcId="{F11DBFC6-AEA1-4717-953D-0CFE7DC11789}" destId="{C22D97DC-F5B4-4007-87EA-5DCF0E5527D7}" srcOrd="0" destOrd="0" presId="urn:microsoft.com/office/officeart/2009/3/layout/StepUpProcess"/>
    <dgm:cxn modelId="{53FA30E3-82E0-4970-9E88-F88AE3CBC05F}" type="presOf" srcId="{2FBAFB3E-CF3D-4066-952D-DF9D6B7655AC}" destId="{EEB93FF4-DF09-4BB2-8EDC-68ED503E0A1C}" srcOrd="0" destOrd="0" presId="urn:microsoft.com/office/officeart/2009/3/layout/StepUpProcess"/>
    <dgm:cxn modelId="{F678F001-0623-4E43-9920-9E1A23CC4639}" srcId="{720FE554-8793-4029-8DF0-79F6625BB18A}" destId="{CC056815-7304-4907-8D0C-44E1CA10E951}" srcOrd="3" destOrd="0" parTransId="{8827DF58-492E-4C45-902C-AF2FE0E8B59B}" sibTransId="{F1944D49-D33C-4244-9E9D-36324C99F4D3}"/>
    <dgm:cxn modelId="{FE357C6C-C7C5-4B9F-BC39-FB664C237299}" srcId="{720FE554-8793-4029-8DF0-79F6625BB18A}" destId="{2FBAFB3E-CF3D-4066-952D-DF9D6B7655AC}" srcOrd="2" destOrd="0" parTransId="{00D91354-E6BE-4293-809C-10878ABD9C6D}" sibTransId="{D0C2043D-E6C7-4306-816E-057A1DC4E54C}"/>
    <dgm:cxn modelId="{E3CAB0C7-8846-4B3D-BD70-15639EAFB57F}" type="presOf" srcId="{720FE554-8793-4029-8DF0-79F6625BB18A}" destId="{8FD3C542-7B31-4B94-93B9-65A369D7CB55}" srcOrd="0" destOrd="0" presId="urn:microsoft.com/office/officeart/2009/3/layout/StepUpProcess"/>
    <dgm:cxn modelId="{20160E5B-D011-48F7-9ED8-B3BEC3E9B167}" type="presOf" srcId="{CC056815-7304-4907-8D0C-44E1CA10E951}" destId="{5763E027-53E6-479F-A12D-EC60A97DF198}" srcOrd="0" destOrd="0" presId="urn:microsoft.com/office/officeart/2009/3/layout/StepUpProcess"/>
    <dgm:cxn modelId="{72C0B1DE-7EDC-4AA5-993D-8BAB949BEB49}" type="presParOf" srcId="{8FD3C542-7B31-4B94-93B9-65A369D7CB55}" destId="{F776819E-57E2-4C87-B4B4-C52E88F85FE3}" srcOrd="0" destOrd="0" presId="urn:microsoft.com/office/officeart/2009/3/layout/StepUpProcess"/>
    <dgm:cxn modelId="{8C7E5B69-8153-4F5F-B445-6BB5CB95F7D5}" type="presParOf" srcId="{F776819E-57E2-4C87-B4B4-C52E88F85FE3}" destId="{8B3D70E0-E02A-4F56-B54C-A17C1CD3581C}" srcOrd="0" destOrd="0" presId="urn:microsoft.com/office/officeart/2009/3/layout/StepUpProcess"/>
    <dgm:cxn modelId="{5596E1DE-220B-4508-B9D5-1A28E089E5D1}" type="presParOf" srcId="{F776819E-57E2-4C87-B4B4-C52E88F85FE3}" destId="{228C747F-4803-4BF4-A2E9-F9F59F8C8C1C}" srcOrd="1" destOrd="0" presId="urn:microsoft.com/office/officeart/2009/3/layout/StepUpProcess"/>
    <dgm:cxn modelId="{ADC5A81E-D4CE-471D-AC1E-27953A2C593F}" type="presParOf" srcId="{F776819E-57E2-4C87-B4B4-C52E88F85FE3}" destId="{DD2B1EAB-9AE2-4271-86D0-609EE75B83D6}" srcOrd="2" destOrd="0" presId="urn:microsoft.com/office/officeart/2009/3/layout/StepUpProcess"/>
    <dgm:cxn modelId="{017E28C7-A4BD-43CE-9C6B-FAA846B432FB}" type="presParOf" srcId="{8FD3C542-7B31-4B94-93B9-65A369D7CB55}" destId="{64E11DB7-36F0-4090-8DFB-87ADE17EEF34}" srcOrd="1" destOrd="0" presId="urn:microsoft.com/office/officeart/2009/3/layout/StepUpProcess"/>
    <dgm:cxn modelId="{A1EF9D09-7C32-4759-A008-D8694951F277}" type="presParOf" srcId="{64E11DB7-36F0-4090-8DFB-87ADE17EEF34}" destId="{3E8CE0BC-220B-4CB7-9E68-F977B11E67C2}" srcOrd="0" destOrd="0" presId="urn:microsoft.com/office/officeart/2009/3/layout/StepUpProcess"/>
    <dgm:cxn modelId="{F4092F37-C9A7-43F8-A379-6A89BA12F3BE}" type="presParOf" srcId="{8FD3C542-7B31-4B94-93B9-65A369D7CB55}" destId="{1338CE05-8FB8-4CE8-81D6-37FE601B6094}" srcOrd="2" destOrd="0" presId="urn:microsoft.com/office/officeart/2009/3/layout/StepUpProcess"/>
    <dgm:cxn modelId="{348E4299-880F-4304-81E8-079848294708}" type="presParOf" srcId="{1338CE05-8FB8-4CE8-81D6-37FE601B6094}" destId="{2F69741D-31ED-4075-94D0-0D3382707B39}" srcOrd="0" destOrd="0" presId="urn:microsoft.com/office/officeart/2009/3/layout/StepUpProcess"/>
    <dgm:cxn modelId="{84D62A66-0594-44DA-AF88-4AC8DAB0FCD9}" type="presParOf" srcId="{1338CE05-8FB8-4CE8-81D6-37FE601B6094}" destId="{C22D97DC-F5B4-4007-87EA-5DCF0E5527D7}" srcOrd="1" destOrd="0" presId="urn:microsoft.com/office/officeart/2009/3/layout/StepUpProcess"/>
    <dgm:cxn modelId="{EB528127-E6DE-480A-960C-7703F5D3BE5D}" type="presParOf" srcId="{1338CE05-8FB8-4CE8-81D6-37FE601B6094}" destId="{E68157B5-37BB-45E2-AB71-A85A4ED46482}" srcOrd="2" destOrd="0" presId="urn:microsoft.com/office/officeart/2009/3/layout/StepUpProcess"/>
    <dgm:cxn modelId="{0A4BFBE2-E89E-4106-86DC-FC7655925747}" type="presParOf" srcId="{8FD3C542-7B31-4B94-93B9-65A369D7CB55}" destId="{052D751F-8EAF-47FB-AA4B-42F5A3BA91D7}" srcOrd="3" destOrd="0" presId="urn:microsoft.com/office/officeart/2009/3/layout/StepUpProcess"/>
    <dgm:cxn modelId="{5F6BABE4-09C0-4DB8-BC4B-330F8E75F857}" type="presParOf" srcId="{052D751F-8EAF-47FB-AA4B-42F5A3BA91D7}" destId="{5E34D18D-5C34-4EA4-99D7-6A702B9CD8FD}" srcOrd="0" destOrd="0" presId="urn:microsoft.com/office/officeart/2009/3/layout/StepUpProcess"/>
    <dgm:cxn modelId="{6847F973-FAE1-4F32-BC96-202BB164A04C}" type="presParOf" srcId="{8FD3C542-7B31-4B94-93B9-65A369D7CB55}" destId="{2F626334-E18B-435C-AD0D-D6A44E08FD12}" srcOrd="4" destOrd="0" presId="urn:microsoft.com/office/officeart/2009/3/layout/StepUpProcess"/>
    <dgm:cxn modelId="{0C4637B2-57BD-458A-AFC3-88FC2BD2E335}" type="presParOf" srcId="{2F626334-E18B-435C-AD0D-D6A44E08FD12}" destId="{32ACE404-18CB-488E-98EB-B106CAE183F7}" srcOrd="0" destOrd="0" presId="urn:microsoft.com/office/officeart/2009/3/layout/StepUpProcess"/>
    <dgm:cxn modelId="{7BE27813-7604-4DA9-9562-CF2C7B765989}" type="presParOf" srcId="{2F626334-E18B-435C-AD0D-D6A44E08FD12}" destId="{EEB93FF4-DF09-4BB2-8EDC-68ED503E0A1C}" srcOrd="1" destOrd="0" presId="urn:microsoft.com/office/officeart/2009/3/layout/StepUpProcess"/>
    <dgm:cxn modelId="{83979DCC-8D0B-48A1-B685-D33C2DCC166A}" type="presParOf" srcId="{2F626334-E18B-435C-AD0D-D6A44E08FD12}" destId="{4CDF6B02-70C4-4213-B288-FC59263DE555}" srcOrd="2" destOrd="0" presId="urn:microsoft.com/office/officeart/2009/3/layout/StepUpProcess"/>
    <dgm:cxn modelId="{C28B7662-E84B-4697-9F82-7F5905D3E192}" type="presParOf" srcId="{8FD3C542-7B31-4B94-93B9-65A369D7CB55}" destId="{23A54A08-A310-4360-89A2-2B360948C0F4}" srcOrd="5" destOrd="0" presId="urn:microsoft.com/office/officeart/2009/3/layout/StepUpProcess"/>
    <dgm:cxn modelId="{02F2B431-4FE4-4939-9CC0-8A0B48EB9CF1}" type="presParOf" srcId="{23A54A08-A310-4360-89A2-2B360948C0F4}" destId="{B23E7D09-3D70-4E70-9304-E70BBB998E89}" srcOrd="0" destOrd="0" presId="urn:microsoft.com/office/officeart/2009/3/layout/StepUpProcess"/>
    <dgm:cxn modelId="{18FA764C-18AA-437E-9B51-192CB5D873D3}" type="presParOf" srcId="{8FD3C542-7B31-4B94-93B9-65A369D7CB55}" destId="{92893AC8-DBC1-4876-ABF6-F3BF7ADB180C}" srcOrd="6" destOrd="0" presId="urn:microsoft.com/office/officeart/2009/3/layout/StepUpProcess"/>
    <dgm:cxn modelId="{908B0A97-6337-432B-9D22-86FB49EBE9B7}" type="presParOf" srcId="{92893AC8-DBC1-4876-ABF6-F3BF7ADB180C}" destId="{73C40F16-4BDE-4BCB-BBCF-84A9E18F8D8A}" srcOrd="0" destOrd="0" presId="urn:microsoft.com/office/officeart/2009/3/layout/StepUpProcess"/>
    <dgm:cxn modelId="{C2978E36-819E-4771-956C-29B08BD4977E}" type="presParOf" srcId="{92893AC8-DBC1-4876-ABF6-F3BF7ADB180C}" destId="{5763E027-53E6-479F-A12D-EC60A97DF19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A536B9-DCEC-4C48-9AF1-858FA64FF9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300A7344-04A3-4F97-8EF3-35C2A79C4CB8}">
      <dgm:prSet phldrT="[Text]" custT="1"/>
      <dgm:spPr/>
      <dgm:t>
        <a:bodyPr/>
        <a:lstStyle/>
        <a:p>
          <a:r>
            <a:rPr lang="id-ID" sz="2300" dirty="0" smtClean="0"/>
            <a:t>Menetapkan tujuan prosedur reviu, yaitu untuk memastikan kesesuaian dengan SAP dan terpenuhinya akurasi, keandalan, dan keabsahan informasi dalam LK K/L</a:t>
          </a:r>
          <a:r>
            <a:rPr lang="id-ID" sz="2400" dirty="0" smtClean="0"/>
            <a:t>;</a:t>
          </a:r>
          <a:endParaRPr lang="id-ID" sz="2400" dirty="0"/>
        </a:p>
      </dgm:t>
    </dgm:pt>
    <dgm:pt modelId="{EE2DAE29-A28F-4A96-BA28-032B146C8FF0}" type="parTrans" cxnId="{9F6F9F66-96C2-4E5D-99A5-57A8DD332B2C}">
      <dgm:prSet/>
      <dgm:spPr/>
      <dgm:t>
        <a:bodyPr/>
        <a:lstStyle/>
        <a:p>
          <a:endParaRPr lang="id-ID"/>
        </a:p>
      </dgm:t>
    </dgm:pt>
    <dgm:pt modelId="{A6A087C5-F2F8-42A2-851F-FA07DD8036FF}" type="sibTrans" cxnId="{9F6F9F66-96C2-4E5D-99A5-57A8DD332B2C}">
      <dgm:prSet/>
      <dgm:spPr/>
      <dgm:t>
        <a:bodyPr/>
        <a:lstStyle/>
        <a:p>
          <a:endParaRPr lang="id-ID"/>
        </a:p>
      </dgm:t>
    </dgm:pt>
    <dgm:pt modelId="{A262F0DF-212A-4DE1-8BB0-1FA27B439E77}">
      <dgm:prSet phldrT="[Text]" custT="1"/>
      <dgm:spPr/>
      <dgm:t>
        <a:bodyPr/>
        <a:lstStyle/>
        <a:p>
          <a:r>
            <a:rPr lang="id-ID" sz="2300" dirty="0" smtClean="0"/>
            <a:t>Langkah‐langkah reviu akun LK K/L;</a:t>
          </a:r>
          <a:endParaRPr lang="id-ID" sz="2300" dirty="0"/>
        </a:p>
      </dgm:t>
    </dgm:pt>
    <dgm:pt modelId="{A8CEF290-9C4C-4DD1-A3FA-AE3046F7CAB2}" type="parTrans" cxnId="{811B4587-7ADC-46C9-BA9A-776B5D36A60A}">
      <dgm:prSet/>
      <dgm:spPr/>
      <dgm:t>
        <a:bodyPr/>
        <a:lstStyle/>
        <a:p>
          <a:endParaRPr lang="id-ID"/>
        </a:p>
      </dgm:t>
    </dgm:pt>
    <dgm:pt modelId="{B6B8446A-DE18-4C5C-A9D9-CBC559B04DD4}" type="sibTrans" cxnId="{811B4587-7ADC-46C9-BA9A-776B5D36A60A}">
      <dgm:prSet/>
      <dgm:spPr/>
      <dgm:t>
        <a:bodyPr/>
        <a:lstStyle/>
        <a:p>
          <a:endParaRPr lang="id-ID"/>
        </a:p>
      </dgm:t>
    </dgm:pt>
    <dgm:pt modelId="{1CAE0AD8-58B1-4D3B-A141-1EDCFAFEE5BE}">
      <dgm:prSet phldrT="[Text]" custT="1"/>
      <dgm:spPr/>
      <dgm:t>
        <a:bodyPr/>
        <a:lstStyle/>
        <a:p>
          <a:r>
            <a:rPr lang="id-ID" sz="2000" b="1" dirty="0" smtClean="0"/>
            <a:t>Prinsip dasar reviu, yaitu apabila pereviu menemukan </a:t>
          </a:r>
          <a:r>
            <a:rPr lang="fi-FI" sz="2000" b="1" dirty="0" smtClean="0"/>
            <a:t>kelemahan dalam penyelenggaraan akuntansi dan/atau</a:t>
          </a:r>
          <a:r>
            <a:rPr lang="id-ID" sz="2000" b="1" dirty="0" smtClean="0"/>
            <a:t> kesalahan dalam penyajian LK K/L, maka pereviu bersama‐sama dengan unit akuntansi harus segera </a:t>
          </a:r>
          <a:r>
            <a:rPr lang="fi-FI" sz="2000" b="1" dirty="0" smtClean="0"/>
            <a:t>melakukan perbaikan dan/atau koreksi atas kelemahan</a:t>
          </a:r>
          <a:r>
            <a:rPr lang="id-ID" sz="2000" b="1" dirty="0" smtClean="0"/>
            <a:t> </a:t>
          </a:r>
          <a:r>
            <a:rPr lang="sv-SE" sz="2000" b="1" dirty="0" smtClean="0"/>
            <a:t>dan/atau kesalahan tersebut secara berjenjang</a:t>
          </a:r>
          <a:r>
            <a:rPr lang="sv-SE" sz="2000" b="0" dirty="0" smtClean="0"/>
            <a:t>.</a:t>
          </a:r>
          <a:endParaRPr lang="id-ID" sz="2000" b="0" dirty="0"/>
        </a:p>
      </dgm:t>
    </dgm:pt>
    <dgm:pt modelId="{76AC56A0-EB9F-4591-A60F-F4398BAADAFB}" type="parTrans" cxnId="{6ED058C3-8A78-4E79-9E3B-A03049A61727}">
      <dgm:prSet/>
      <dgm:spPr/>
      <dgm:t>
        <a:bodyPr/>
        <a:lstStyle/>
        <a:p>
          <a:endParaRPr lang="id-ID"/>
        </a:p>
      </dgm:t>
    </dgm:pt>
    <dgm:pt modelId="{370D65BB-DE6A-4549-82FF-738DE52CD2DE}" type="sibTrans" cxnId="{6ED058C3-8A78-4E79-9E3B-A03049A61727}">
      <dgm:prSet/>
      <dgm:spPr/>
      <dgm:t>
        <a:bodyPr/>
        <a:lstStyle/>
        <a:p>
          <a:endParaRPr lang="id-ID"/>
        </a:p>
      </dgm:t>
    </dgm:pt>
    <dgm:pt modelId="{8FC10D48-9573-4FCD-BBE4-43177DEC4223}">
      <dgm:prSet phldrT="[Text]" custT="1"/>
      <dgm:spPr/>
      <dgm:t>
        <a:bodyPr/>
        <a:lstStyle/>
        <a:p>
          <a:r>
            <a:rPr lang="id-ID" sz="2300" dirty="0" smtClean="0"/>
            <a:t>Dokumen yang diperlukan untuk kepentingan reviu akun LK K/L;</a:t>
          </a:r>
          <a:endParaRPr lang="id-ID" sz="2300" dirty="0"/>
        </a:p>
      </dgm:t>
    </dgm:pt>
    <dgm:pt modelId="{1688A4A5-57AD-4D2B-AE14-A1BD20DDC5DD}" type="sibTrans" cxnId="{5BEC5ABC-55E9-4B71-95F1-2C660F0B4F60}">
      <dgm:prSet/>
      <dgm:spPr/>
      <dgm:t>
        <a:bodyPr/>
        <a:lstStyle/>
        <a:p>
          <a:endParaRPr lang="id-ID"/>
        </a:p>
      </dgm:t>
    </dgm:pt>
    <dgm:pt modelId="{FBF0C615-7B3C-4134-9CCB-9940B0A26CD3}" type="parTrans" cxnId="{5BEC5ABC-55E9-4B71-95F1-2C660F0B4F60}">
      <dgm:prSet/>
      <dgm:spPr/>
      <dgm:t>
        <a:bodyPr/>
        <a:lstStyle/>
        <a:p>
          <a:endParaRPr lang="id-ID"/>
        </a:p>
      </dgm:t>
    </dgm:pt>
    <dgm:pt modelId="{3FABC58B-943F-4AC9-8D55-523F87919D69}" type="pres">
      <dgm:prSet presAssocID="{B2A536B9-DCEC-4C48-9AF1-858FA64FF903}" presName="linear" presStyleCnt="0">
        <dgm:presLayoutVars>
          <dgm:animLvl val="lvl"/>
          <dgm:resizeHandles val="exact"/>
        </dgm:presLayoutVars>
      </dgm:prSet>
      <dgm:spPr/>
    </dgm:pt>
    <dgm:pt modelId="{CB5F6B58-7C2E-4FA6-BFAE-807D66F5BE52}" type="pres">
      <dgm:prSet presAssocID="{300A7344-04A3-4F97-8EF3-35C2A79C4CB8}" presName="parentText" presStyleLbl="node1" presStyleIdx="0" presStyleCnt="4" custScaleY="83271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E1E3094-1ECF-4133-B632-3689C4E519A7}" type="pres">
      <dgm:prSet presAssocID="{A6A087C5-F2F8-42A2-851F-FA07DD8036FF}" presName="spacer" presStyleCnt="0"/>
      <dgm:spPr/>
    </dgm:pt>
    <dgm:pt modelId="{E5470FDC-E7A4-409B-B7AC-2C30242B9DAB}" type="pres">
      <dgm:prSet presAssocID="{8FC10D48-9573-4FCD-BBE4-43177DEC4223}" presName="parentText" presStyleLbl="node1" presStyleIdx="1" presStyleCnt="4" custScaleY="3297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998890D-131E-4FAA-8196-D134A5384B91}" type="pres">
      <dgm:prSet presAssocID="{1688A4A5-57AD-4D2B-AE14-A1BD20DDC5DD}" presName="spacer" presStyleCnt="0"/>
      <dgm:spPr/>
    </dgm:pt>
    <dgm:pt modelId="{ED0C1F50-22AD-48C5-987F-D0B0D18AF4DD}" type="pres">
      <dgm:prSet presAssocID="{A262F0DF-212A-4DE1-8BB0-1FA27B439E77}" presName="parentText" presStyleLbl="node1" presStyleIdx="2" presStyleCnt="4" custScaleY="50475" custLinFactNeighborY="-8366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82CC563-2735-414C-AD4A-CC92CC9E3690}" type="pres">
      <dgm:prSet presAssocID="{B6B8446A-DE18-4C5C-A9D9-CBC559B04DD4}" presName="spacer" presStyleCnt="0"/>
      <dgm:spPr/>
    </dgm:pt>
    <dgm:pt modelId="{04FD4846-F5CC-4E03-B03D-6851B48FC8EC}" type="pres">
      <dgm:prSet presAssocID="{1CAE0AD8-58B1-4D3B-A141-1EDCFAFEE5BE}" presName="parentText" presStyleLbl="node1" presStyleIdx="3" presStyleCnt="4" custScaleY="117578" custLinFactY="86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5BEC5ABC-55E9-4B71-95F1-2C660F0B4F60}" srcId="{B2A536B9-DCEC-4C48-9AF1-858FA64FF903}" destId="{8FC10D48-9573-4FCD-BBE4-43177DEC4223}" srcOrd="1" destOrd="0" parTransId="{FBF0C615-7B3C-4134-9CCB-9940B0A26CD3}" sibTransId="{1688A4A5-57AD-4D2B-AE14-A1BD20DDC5DD}"/>
    <dgm:cxn modelId="{9F6F9F66-96C2-4E5D-99A5-57A8DD332B2C}" srcId="{B2A536B9-DCEC-4C48-9AF1-858FA64FF903}" destId="{300A7344-04A3-4F97-8EF3-35C2A79C4CB8}" srcOrd="0" destOrd="0" parTransId="{EE2DAE29-A28F-4A96-BA28-032B146C8FF0}" sibTransId="{A6A087C5-F2F8-42A2-851F-FA07DD8036FF}"/>
    <dgm:cxn modelId="{EB892B8E-D27A-49B5-8339-937052A4B093}" type="presOf" srcId="{1CAE0AD8-58B1-4D3B-A141-1EDCFAFEE5BE}" destId="{04FD4846-F5CC-4E03-B03D-6851B48FC8EC}" srcOrd="0" destOrd="0" presId="urn:microsoft.com/office/officeart/2005/8/layout/vList2"/>
    <dgm:cxn modelId="{F1BBA540-01CD-4850-B8BC-D2086ADAF052}" type="presOf" srcId="{A262F0DF-212A-4DE1-8BB0-1FA27B439E77}" destId="{ED0C1F50-22AD-48C5-987F-D0B0D18AF4DD}" srcOrd="0" destOrd="0" presId="urn:microsoft.com/office/officeart/2005/8/layout/vList2"/>
    <dgm:cxn modelId="{864C6602-D349-40B5-9505-EE7CA86AD8AE}" type="presOf" srcId="{8FC10D48-9573-4FCD-BBE4-43177DEC4223}" destId="{E5470FDC-E7A4-409B-B7AC-2C30242B9DAB}" srcOrd="0" destOrd="0" presId="urn:microsoft.com/office/officeart/2005/8/layout/vList2"/>
    <dgm:cxn modelId="{6ED058C3-8A78-4E79-9E3B-A03049A61727}" srcId="{B2A536B9-DCEC-4C48-9AF1-858FA64FF903}" destId="{1CAE0AD8-58B1-4D3B-A141-1EDCFAFEE5BE}" srcOrd="3" destOrd="0" parTransId="{76AC56A0-EB9F-4591-A60F-F4398BAADAFB}" sibTransId="{370D65BB-DE6A-4549-82FF-738DE52CD2DE}"/>
    <dgm:cxn modelId="{5F62771C-F1E2-487B-83C4-DEB759D3AA73}" type="presOf" srcId="{B2A536B9-DCEC-4C48-9AF1-858FA64FF903}" destId="{3FABC58B-943F-4AC9-8D55-523F87919D69}" srcOrd="0" destOrd="0" presId="urn:microsoft.com/office/officeart/2005/8/layout/vList2"/>
    <dgm:cxn modelId="{47E0F7B0-2291-4BCC-8486-3492E4B13E75}" type="presOf" srcId="{300A7344-04A3-4F97-8EF3-35C2A79C4CB8}" destId="{CB5F6B58-7C2E-4FA6-BFAE-807D66F5BE52}" srcOrd="0" destOrd="0" presId="urn:microsoft.com/office/officeart/2005/8/layout/vList2"/>
    <dgm:cxn modelId="{811B4587-7ADC-46C9-BA9A-776B5D36A60A}" srcId="{B2A536B9-DCEC-4C48-9AF1-858FA64FF903}" destId="{A262F0DF-212A-4DE1-8BB0-1FA27B439E77}" srcOrd="2" destOrd="0" parTransId="{A8CEF290-9C4C-4DD1-A3FA-AE3046F7CAB2}" sibTransId="{B6B8446A-DE18-4C5C-A9D9-CBC559B04DD4}"/>
    <dgm:cxn modelId="{206A8450-8E43-49FC-8D58-F2091DD1CDF6}" type="presParOf" srcId="{3FABC58B-943F-4AC9-8D55-523F87919D69}" destId="{CB5F6B58-7C2E-4FA6-BFAE-807D66F5BE52}" srcOrd="0" destOrd="0" presId="urn:microsoft.com/office/officeart/2005/8/layout/vList2"/>
    <dgm:cxn modelId="{32B05879-ECE2-4911-8696-E5A2B3F28E27}" type="presParOf" srcId="{3FABC58B-943F-4AC9-8D55-523F87919D69}" destId="{DE1E3094-1ECF-4133-B632-3689C4E519A7}" srcOrd="1" destOrd="0" presId="urn:microsoft.com/office/officeart/2005/8/layout/vList2"/>
    <dgm:cxn modelId="{A709E8DE-8777-4FFA-A83D-B40CF6E4B3A5}" type="presParOf" srcId="{3FABC58B-943F-4AC9-8D55-523F87919D69}" destId="{E5470FDC-E7A4-409B-B7AC-2C30242B9DAB}" srcOrd="2" destOrd="0" presId="urn:microsoft.com/office/officeart/2005/8/layout/vList2"/>
    <dgm:cxn modelId="{A96BCAB6-A26C-4140-9BC4-AA73506C764E}" type="presParOf" srcId="{3FABC58B-943F-4AC9-8D55-523F87919D69}" destId="{2998890D-131E-4FAA-8196-D134A5384B91}" srcOrd="3" destOrd="0" presId="urn:microsoft.com/office/officeart/2005/8/layout/vList2"/>
    <dgm:cxn modelId="{402595DC-D285-41B5-8372-0EEEE62C56F6}" type="presParOf" srcId="{3FABC58B-943F-4AC9-8D55-523F87919D69}" destId="{ED0C1F50-22AD-48C5-987F-D0B0D18AF4DD}" srcOrd="4" destOrd="0" presId="urn:microsoft.com/office/officeart/2005/8/layout/vList2"/>
    <dgm:cxn modelId="{F177F928-54CB-4A04-9EFA-D38FA534ADC1}" type="presParOf" srcId="{3FABC58B-943F-4AC9-8D55-523F87919D69}" destId="{382CC563-2735-414C-AD4A-CC92CC9E3690}" srcOrd="5" destOrd="0" presId="urn:microsoft.com/office/officeart/2005/8/layout/vList2"/>
    <dgm:cxn modelId="{8CE671C8-63DA-453F-AB2F-75DF9ACEF13B}" type="presParOf" srcId="{3FABC58B-943F-4AC9-8D55-523F87919D69}" destId="{04FD4846-F5CC-4E03-B03D-6851B48FC8E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2A536B9-DCEC-4C48-9AF1-858FA64FF9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300A7344-04A3-4F97-8EF3-35C2A79C4CB8}">
      <dgm:prSet phldrT="[Text]" custT="1"/>
      <dgm:spPr/>
      <dgm:t>
        <a:bodyPr/>
        <a:lstStyle/>
        <a:p>
          <a:r>
            <a:rPr lang="id-ID" sz="2000" dirty="0" smtClean="0"/>
            <a:t>Pihak yang melakukan reviu (API atau pejabat yang ditunjuk oleh sekretaris jenderal/pejabat yang setingkat pada kementerian negara/lembaga)</a:t>
          </a:r>
          <a:endParaRPr lang="id-ID" sz="2000" dirty="0"/>
        </a:p>
      </dgm:t>
    </dgm:pt>
    <dgm:pt modelId="{EE2DAE29-A28F-4A96-BA28-032B146C8FF0}" type="parTrans" cxnId="{9F6F9F66-96C2-4E5D-99A5-57A8DD332B2C}">
      <dgm:prSet/>
      <dgm:spPr/>
      <dgm:t>
        <a:bodyPr/>
        <a:lstStyle/>
        <a:p>
          <a:endParaRPr lang="id-ID" sz="2000"/>
        </a:p>
      </dgm:t>
    </dgm:pt>
    <dgm:pt modelId="{A6A087C5-F2F8-42A2-851F-FA07DD8036FF}" type="sibTrans" cxnId="{9F6F9F66-96C2-4E5D-99A5-57A8DD332B2C}">
      <dgm:prSet/>
      <dgm:spPr/>
      <dgm:t>
        <a:bodyPr/>
        <a:lstStyle/>
        <a:p>
          <a:endParaRPr lang="id-ID" sz="2000"/>
        </a:p>
      </dgm:t>
    </dgm:pt>
    <dgm:pt modelId="{A262F0DF-212A-4DE1-8BB0-1FA27B439E77}">
      <dgm:prSet phldrT="[Text]" custT="1"/>
      <dgm:spPr/>
      <dgm:t>
        <a:bodyPr/>
        <a:lstStyle/>
        <a:p>
          <a:r>
            <a:rPr lang="id-ID" sz="2000" dirty="0" smtClean="0"/>
            <a:t>Aktivitas penyelenggaraan akuntansi dan komponen LK K/L (LRA,</a:t>
          </a:r>
        </a:p>
        <a:p>
          <a:r>
            <a:rPr lang="id-ID" sz="2000" dirty="0" smtClean="0"/>
            <a:t>LO, LPE, Neraca, CaLK) yang direviu.</a:t>
          </a:r>
          <a:endParaRPr lang="id-ID" sz="2000" dirty="0"/>
        </a:p>
      </dgm:t>
    </dgm:pt>
    <dgm:pt modelId="{A8CEF290-9C4C-4DD1-A3FA-AE3046F7CAB2}" type="parTrans" cxnId="{811B4587-7ADC-46C9-BA9A-776B5D36A60A}">
      <dgm:prSet/>
      <dgm:spPr/>
      <dgm:t>
        <a:bodyPr/>
        <a:lstStyle/>
        <a:p>
          <a:endParaRPr lang="id-ID" sz="2000"/>
        </a:p>
      </dgm:t>
    </dgm:pt>
    <dgm:pt modelId="{B6B8446A-DE18-4C5C-A9D9-CBC559B04DD4}" type="sibTrans" cxnId="{811B4587-7ADC-46C9-BA9A-776B5D36A60A}">
      <dgm:prSet/>
      <dgm:spPr/>
      <dgm:t>
        <a:bodyPr/>
        <a:lstStyle/>
        <a:p>
          <a:endParaRPr lang="id-ID" sz="2000"/>
        </a:p>
      </dgm:t>
    </dgm:pt>
    <dgm:pt modelId="{1CAE0AD8-58B1-4D3B-A141-1EDCFAFEE5BE}">
      <dgm:prSet phldrT="[Text]" custT="1"/>
      <dgm:spPr/>
      <dgm:t>
        <a:bodyPr/>
        <a:lstStyle/>
        <a:p>
          <a:r>
            <a:rPr lang="id-ID" sz="2000" b="0" dirty="0" smtClean="0"/>
            <a:t>Prinsip dasar reviu, yaitu </a:t>
          </a:r>
          <a:r>
            <a:rPr lang="nn-NO" sz="2000" b="0" dirty="0" smtClean="0"/>
            <a:t>Asersi yang dinilai dan langkah‐langkah reviu yang</a:t>
          </a:r>
          <a:r>
            <a:rPr lang="id-ID" sz="2000" b="0" dirty="0" smtClean="0"/>
            <a:t> dilaksanakan untuk menilai asersi.</a:t>
          </a:r>
          <a:endParaRPr lang="id-ID" sz="2000" b="0" dirty="0"/>
        </a:p>
      </dgm:t>
    </dgm:pt>
    <dgm:pt modelId="{76AC56A0-EB9F-4591-A60F-F4398BAADAFB}" type="parTrans" cxnId="{6ED058C3-8A78-4E79-9E3B-A03049A61727}">
      <dgm:prSet/>
      <dgm:spPr/>
      <dgm:t>
        <a:bodyPr/>
        <a:lstStyle/>
        <a:p>
          <a:endParaRPr lang="id-ID" sz="2000"/>
        </a:p>
      </dgm:t>
    </dgm:pt>
    <dgm:pt modelId="{370D65BB-DE6A-4549-82FF-738DE52CD2DE}" type="sibTrans" cxnId="{6ED058C3-8A78-4E79-9E3B-A03049A61727}">
      <dgm:prSet/>
      <dgm:spPr/>
      <dgm:t>
        <a:bodyPr/>
        <a:lstStyle/>
        <a:p>
          <a:endParaRPr lang="id-ID" sz="2000"/>
        </a:p>
      </dgm:t>
    </dgm:pt>
    <dgm:pt modelId="{8FC10D48-9573-4FCD-BBE4-43177DEC4223}">
      <dgm:prSet phldrT="[Text]" custT="1"/>
      <dgm:spPr/>
      <dgm:t>
        <a:bodyPr/>
        <a:lstStyle/>
        <a:p>
          <a:r>
            <a:rPr lang="fi-FI" sz="2000" dirty="0" smtClean="0"/>
            <a:t>Pada tingkatan unit akuntansi mana reviu dilakukan</a:t>
          </a:r>
          <a:r>
            <a:rPr lang="id-ID" sz="2000" dirty="0" smtClean="0"/>
            <a:t> (UAKPA, UAPPA‐W, UAPPA‐E1 atau UAPA).</a:t>
          </a:r>
          <a:endParaRPr lang="id-ID" sz="2000" dirty="0"/>
        </a:p>
      </dgm:t>
    </dgm:pt>
    <dgm:pt modelId="{1688A4A5-57AD-4D2B-AE14-A1BD20DDC5DD}" type="sibTrans" cxnId="{5BEC5ABC-55E9-4B71-95F1-2C660F0B4F60}">
      <dgm:prSet/>
      <dgm:spPr/>
      <dgm:t>
        <a:bodyPr/>
        <a:lstStyle/>
        <a:p>
          <a:endParaRPr lang="id-ID" sz="2000"/>
        </a:p>
      </dgm:t>
    </dgm:pt>
    <dgm:pt modelId="{FBF0C615-7B3C-4134-9CCB-9940B0A26CD3}" type="parTrans" cxnId="{5BEC5ABC-55E9-4B71-95F1-2C660F0B4F60}">
      <dgm:prSet/>
      <dgm:spPr/>
      <dgm:t>
        <a:bodyPr/>
        <a:lstStyle/>
        <a:p>
          <a:endParaRPr lang="id-ID" sz="2000"/>
        </a:p>
      </dgm:t>
    </dgm:pt>
    <dgm:pt modelId="{AB49B13B-E8F2-47DA-A75C-74715C708484}">
      <dgm:prSet phldrT="[Text]" custT="1"/>
      <dgm:spPr/>
      <dgm:t>
        <a:bodyPr/>
        <a:lstStyle/>
        <a:p>
          <a:r>
            <a:rPr lang="id-ID" sz="2000" b="0" dirty="0" smtClean="0"/>
            <a:t>Hasil pelaksanaan langkah‐langkah reviu dan simpulan/catatan pereviu.</a:t>
          </a:r>
          <a:endParaRPr lang="id-ID" sz="2000" b="0" dirty="0"/>
        </a:p>
      </dgm:t>
    </dgm:pt>
    <dgm:pt modelId="{F0164991-DAA3-495F-B483-DD4DA32EC4A7}" type="parTrans" cxnId="{28E6D6AB-B7FC-4A59-96E7-041341770463}">
      <dgm:prSet/>
      <dgm:spPr/>
      <dgm:t>
        <a:bodyPr/>
        <a:lstStyle/>
        <a:p>
          <a:endParaRPr lang="id-ID" sz="2000"/>
        </a:p>
      </dgm:t>
    </dgm:pt>
    <dgm:pt modelId="{13681702-93B2-4700-9F42-4F95BB092EB7}" type="sibTrans" cxnId="{28E6D6AB-B7FC-4A59-96E7-041341770463}">
      <dgm:prSet/>
      <dgm:spPr/>
      <dgm:t>
        <a:bodyPr/>
        <a:lstStyle/>
        <a:p>
          <a:endParaRPr lang="id-ID" sz="2000"/>
        </a:p>
      </dgm:t>
    </dgm:pt>
    <dgm:pt modelId="{3FABC58B-943F-4AC9-8D55-523F87919D69}" type="pres">
      <dgm:prSet presAssocID="{B2A536B9-DCEC-4C48-9AF1-858FA64FF903}" presName="linear" presStyleCnt="0">
        <dgm:presLayoutVars>
          <dgm:animLvl val="lvl"/>
          <dgm:resizeHandles val="exact"/>
        </dgm:presLayoutVars>
      </dgm:prSet>
      <dgm:spPr/>
    </dgm:pt>
    <dgm:pt modelId="{CB5F6B58-7C2E-4FA6-BFAE-807D66F5BE52}" type="pres">
      <dgm:prSet presAssocID="{300A7344-04A3-4F97-8EF3-35C2A79C4CB8}" presName="parentText" presStyleLbl="node1" presStyleIdx="0" presStyleCnt="5" custScaleY="83271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E1E3094-1ECF-4133-B632-3689C4E519A7}" type="pres">
      <dgm:prSet presAssocID="{A6A087C5-F2F8-42A2-851F-FA07DD8036FF}" presName="spacer" presStyleCnt="0"/>
      <dgm:spPr/>
    </dgm:pt>
    <dgm:pt modelId="{E5470FDC-E7A4-409B-B7AC-2C30242B9DAB}" type="pres">
      <dgm:prSet presAssocID="{8FC10D48-9573-4FCD-BBE4-43177DEC4223}" presName="parentText" presStyleLbl="node1" presStyleIdx="1" presStyleCnt="5" custScaleY="65100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998890D-131E-4FAA-8196-D134A5384B91}" type="pres">
      <dgm:prSet presAssocID="{1688A4A5-57AD-4D2B-AE14-A1BD20DDC5DD}" presName="spacer" presStyleCnt="0"/>
      <dgm:spPr/>
    </dgm:pt>
    <dgm:pt modelId="{ED0C1F50-22AD-48C5-987F-D0B0D18AF4DD}" type="pres">
      <dgm:prSet presAssocID="{A262F0DF-212A-4DE1-8BB0-1FA27B439E77}" presName="parentText" presStyleLbl="node1" presStyleIdx="2" presStyleCnt="5" custScaleY="50475" custLinFactNeighborY="-8366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82CC563-2735-414C-AD4A-CC92CC9E3690}" type="pres">
      <dgm:prSet presAssocID="{B6B8446A-DE18-4C5C-A9D9-CBC559B04DD4}" presName="spacer" presStyleCnt="0"/>
      <dgm:spPr/>
    </dgm:pt>
    <dgm:pt modelId="{04FD4846-F5CC-4E03-B03D-6851B48FC8EC}" type="pres">
      <dgm:prSet presAssocID="{1CAE0AD8-58B1-4D3B-A141-1EDCFAFEE5BE}" presName="parentText" presStyleLbl="node1" presStyleIdx="3" presStyleCnt="5" custScaleY="72569" custLinFactNeighborY="-12211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8C1C412-6630-4109-88AE-BCE24EACED01}" type="pres">
      <dgm:prSet presAssocID="{370D65BB-DE6A-4549-82FF-738DE52CD2DE}" presName="spacer" presStyleCnt="0"/>
      <dgm:spPr/>
    </dgm:pt>
    <dgm:pt modelId="{4818390F-6CAD-4A1C-B7B3-F374500024C3}" type="pres">
      <dgm:prSet presAssocID="{AB49B13B-E8F2-47DA-A75C-74715C708484}" presName="parentText" presStyleLbl="node1" presStyleIdx="4" presStyleCnt="5" custScaleY="56740" custLinFactNeighborY="-29530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48C26AE1-106E-461B-AE8D-4B872E2825C6}" type="presOf" srcId="{1CAE0AD8-58B1-4D3B-A141-1EDCFAFEE5BE}" destId="{04FD4846-F5CC-4E03-B03D-6851B48FC8EC}" srcOrd="0" destOrd="0" presId="urn:microsoft.com/office/officeart/2005/8/layout/vList2"/>
    <dgm:cxn modelId="{5BEC5ABC-55E9-4B71-95F1-2C660F0B4F60}" srcId="{B2A536B9-DCEC-4C48-9AF1-858FA64FF903}" destId="{8FC10D48-9573-4FCD-BBE4-43177DEC4223}" srcOrd="1" destOrd="0" parTransId="{FBF0C615-7B3C-4134-9CCB-9940B0A26CD3}" sibTransId="{1688A4A5-57AD-4D2B-AE14-A1BD20DDC5DD}"/>
    <dgm:cxn modelId="{F0EE20A5-ED2D-4A07-987D-598179762734}" type="presOf" srcId="{B2A536B9-DCEC-4C48-9AF1-858FA64FF903}" destId="{3FABC58B-943F-4AC9-8D55-523F87919D69}" srcOrd="0" destOrd="0" presId="urn:microsoft.com/office/officeart/2005/8/layout/vList2"/>
    <dgm:cxn modelId="{9F6F9F66-96C2-4E5D-99A5-57A8DD332B2C}" srcId="{B2A536B9-DCEC-4C48-9AF1-858FA64FF903}" destId="{300A7344-04A3-4F97-8EF3-35C2A79C4CB8}" srcOrd="0" destOrd="0" parTransId="{EE2DAE29-A28F-4A96-BA28-032B146C8FF0}" sibTransId="{A6A087C5-F2F8-42A2-851F-FA07DD8036FF}"/>
    <dgm:cxn modelId="{127A2EC1-5013-4042-8590-C0D91EB6814E}" type="presOf" srcId="{AB49B13B-E8F2-47DA-A75C-74715C708484}" destId="{4818390F-6CAD-4A1C-B7B3-F374500024C3}" srcOrd="0" destOrd="0" presId="urn:microsoft.com/office/officeart/2005/8/layout/vList2"/>
    <dgm:cxn modelId="{28E6D6AB-B7FC-4A59-96E7-041341770463}" srcId="{B2A536B9-DCEC-4C48-9AF1-858FA64FF903}" destId="{AB49B13B-E8F2-47DA-A75C-74715C708484}" srcOrd="4" destOrd="0" parTransId="{F0164991-DAA3-495F-B483-DD4DA32EC4A7}" sibTransId="{13681702-93B2-4700-9F42-4F95BB092EB7}"/>
    <dgm:cxn modelId="{7476A0BC-DDE9-4E08-9431-FAAAB03CAEFC}" type="presOf" srcId="{8FC10D48-9573-4FCD-BBE4-43177DEC4223}" destId="{E5470FDC-E7A4-409B-B7AC-2C30242B9DAB}" srcOrd="0" destOrd="0" presId="urn:microsoft.com/office/officeart/2005/8/layout/vList2"/>
    <dgm:cxn modelId="{6ED058C3-8A78-4E79-9E3B-A03049A61727}" srcId="{B2A536B9-DCEC-4C48-9AF1-858FA64FF903}" destId="{1CAE0AD8-58B1-4D3B-A141-1EDCFAFEE5BE}" srcOrd="3" destOrd="0" parTransId="{76AC56A0-EB9F-4591-A60F-F4398BAADAFB}" sibTransId="{370D65BB-DE6A-4549-82FF-738DE52CD2DE}"/>
    <dgm:cxn modelId="{7A0324C4-6470-4C3C-B79D-A4C81FA3463C}" type="presOf" srcId="{300A7344-04A3-4F97-8EF3-35C2A79C4CB8}" destId="{CB5F6B58-7C2E-4FA6-BFAE-807D66F5BE52}" srcOrd="0" destOrd="0" presId="urn:microsoft.com/office/officeart/2005/8/layout/vList2"/>
    <dgm:cxn modelId="{993DD8A3-518C-4E53-A8FF-2BACE9B8C2B5}" type="presOf" srcId="{A262F0DF-212A-4DE1-8BB0-1FA27B439E77}" destId="{ED0C1F50-22AD-48C5-987F-D0B0D18AF4DD}" srcOrd="0" destOrd="0" presId="urn:microsoft.com/office/officeart/2005/8/layout/vList2"/>
    <dgm:cxn modelId="{811B4587-7ADC-46C9-BA9A-776B5D36A60A}" srcId="{B2A536B9-DCEC-4C48-9AF1-858FA64FF903}" destId="{A262F0DF-212A-4DE1-8BB0-1FA27B439E77}" srcOrd="2" destOrd="0" parTransId="{A8CEF290-9C4C-4DD1-A3FA-AE3046F7CAB2}" sibTransId="{B6B8446A-DE18-4C5C-A9D9-CBC559B04DD4}"/>
    <dgm:cxn modelId="{8B6241DF-677E-4957-9457-83F655B2A163}" type="presParOf" srcId="{3FABC58B-943F-4AC9-8D55-523F87919D69}" destId="{CB5F6B58-7C2E-4FA6-BFAE-807D66F5BE52}" srcOrd="0" destOrd="0" presId="urn:microsoft.com/office/officeart/2005/8/layout/vList2"/>
    <dgm:cxn modelId="{8AE3EB32-DA58-4652-95D5-CF6AB21ABBAA}" type="presParOf" srcId="{3FABC58B-943F-4AC9-8D55-523F87919D69}" destId="{DE1E3094-1ECF-4133-B632-3689C4E519A7}" srcOrd="1" destOrd="0" presId="urn:microsoft.com/office/officeart/2005/8/layout/vList2"/>
    <dgm:cxn modelId="{8860E8DB-BD52-4C5C-B42D-B199BBEC8F7B}" type="presParOf" srcId="{3FABC58B-943F-4AC9-8D55-523F87919D69}" destId="{E5470FDC-E7A4-409B-B7AC-2C30242B9DAB}" srcOrd="2" destOrd="0" presId="urn:microsoft.com/office/officeart/2005/8/layout/vList2"/>
    <dgm:cxn modelId="{9BCA6B26-35F5-4E58-882B-17ED7E28C526}" type="presParOf" srcId="{3FABC58B-943F-4AC9-8D55-523F87919D69}" destId="{2998890D-131E-4FAA-8196-D134A5384B91}" srcOrd="3" destOrd="0" presId="urn:microsoft.com/office/officeart/2005/8/layout/vList2"/>
    <dgm:cxn modelId="{FA79583C-A087-4556-8178-1DE66F8BBDD9}" type="presParOf" srcId="{3FABC58B-943F-4AC9-8D55-523F87919D69}" destId="{ED0C1F50-22AD-48C5-987F-D0B0D18AF4DD}" srcOrd="4" destOrd="0" presId="urn:microsoft.com/office/officeart/2005/8/layout/vList2"/>
    <dgm:cxn modelId="{48E8DA4F-8B93-4B33-BA66-E959AA44167F}" type="presParOf" srcId="{3FABC58B-943F-4AC9-8D55-523F87919D69}" destId="{382CC563-2735-414C-AD4A-CC92CC9E3690}" srcOrd="5" destOrd="0" presId="urn:microsoft.com/office/officeart/2005/8/layout/vList2"/>
    <dgm:cxn modelId="{4FDFF6B9-B27A-4254-9658-7A71FEAEC5F8}" type="presParOf" srcId="{3FABC58B-943F-4AC9-8D55-523F87919D69}" destId="{04FD4846-F5CC-4E03-B03D-6851B48FC8EC}" srcOrd="6" destOrd="0" presId="urn:microsoft.com/office/officeart/2005/8/layout/vList2"/>
    <dgm:cxn modelId="{19345675-1B0E-474E-8465-3F9178847EC5}" type="presParOf" srcId="{3FABC58B-943F-4AC9-8D55-523F87919D69}" destId="{E8C1C412-6630-4109-88AE-BCE24EACED01}" srcOrd="7" destOrd="0" presId="urn:microsoft.com/office/officeart/2005/8/layout/vList2"/>
    <dgm:cxn modelId="{43A95CF8-1E6C-4C72-9B88-41E6B31331E9}" type="presParOf" srcId="{3FABC58B-943F-4AC9-8D55-523F87919D69}" destId="{4818390F-6CAD-4A1C-B7B3-F374500024C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048EF4-A845-4EC4-AD15-081101C46CF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051757C1-92D3-4961-ACAF-9993759CCC93}">
      <dgm:prSet phldrT="[Text]"/>
      <dgm:spPr/>
      <dgm:t>
        <a:bodyPr/>
        <a:lstStyle/>
        <a:p>
          <a:r>
            <a:rPr lang="id-ID" b="1" dirty="0" smtClean="0"/>
            <a:t>CHR</a:t>
          </a:r>
          <a:endParaRPr lang="id-ID" b="1" dirty="0"/>
        </a:p>
      </dgm:t>
    </dgm:pt>
    <dgm:pt modelId="{47A769C0-EE53-4A90-ADA6-A7FAF6FED35A}" type="parTrans" cxnId="{3B417815-8A45-4457-9642-C87B69EE81CC}">
      <dgm:prSet/>
      <dgm:spPr/>
      <dgm:t>
        <a:bodyPr/>
        <a:lstStyle/>
        <a:p>
          <a:endParaRPr lang="id-ID"/>
        </a:p>
      </dgm:t>
    </dgm:pt>
    <dgm:pt modelId="{116126FD-5F88-405E-8D1A-AA66AF611AFB}" type="sibTrans" cxnId="{3B417815-8A45-4457-9642-C87B69EE81CC}">
      <dgm:prSet/>
      <dgm:spPr/>
      <dgm:t>
        <a:bodyPr/>
        <a:lstStyle/>
        <a:p>
          <a:endParaRPr lang="id-ID"/>
        </a:p>
      </dgm:t>
    </dgm:pt>
    <dgm:pt modelId="{C9A99BC3-DD7B-44AA-8E64-1C73F02D305E}">
      <dgm:prSet phldrT="[Text]"/>
      <dgm:spPr/>
      <dgm:t>
        <a:bodyPr/>
        <a:lstStyle/>
        <a:p>
          <a:r>
            <a:rPr lang="id-ID" b="1" dirty="0" smtClean="0"/>
            <a:t>UAKPA</a:t>
          </a:r>
          <a:endParaRPr lang="id-ID" b="1" dirty="0"/>
        </a:p>
      </dgm:t>
    </dgm:pt>
    <dgm:pt modelId="{078AEB5C-06C0-4B7D-A82E-AE6DC9CFA0FC}" type="parTrans" cxnId="{12C21018-493F-48E2-B410-077DE333E39A}">
      <dgm:prSet/>
      <dgm:spPr/>
      <dgm:t>
        <a:bodyPr/>
        <a:lstStyle/>
        <a:p>
          <a:endParaRPr lang="id-ID"/>
        </a:p>
      </dgm:t>
    </dgm:pt>
    <dgm:pt modelId="{5F5CCF7F-2BDF-44DE-BA53-9089C6854122}" type="sibTrans" cxnId="{12C21018-493F-48E2-B410-077DE333E39A}">
      <dgm:prSet/>
      <dgm:spPr/>
      <dgm:t>
        <a:bodyPr/>
        <a:lstStyle/>
        <a:p>
          <a:endParaRPr lang="id-ID"/>
        </a:p>
      </dgm:t>
    </dgm:pt>
    <dgm:pt modelId="{93BB8DD7-6FE7-40EC-B73B-AC35AACD529F}">
      <dgm:prSet phldrT="[Text]"/>
      <dgm:spPr/>
      <dgm:t>
        <a:bodyPr/>
        <a:lstStyle/>
        <a:p>
          <a:r>
            <a:rPr lang="id-ID" b="1" dirty="0" smtClean="0"/>
            <a:t>UAPPA-W</a:t>
          </a:r>
          <a:endParaRPr lang="id-ID" b="1" dirty="0"/>
        </a:p>
      </dgm:t>
    </dgm:pt>
    <dgm:pt modelId="{C612C8EF-B08E-4E84-ADE2-9B30E4343CA7}" type="parTrans" cxnId="{D9F94955-DDBB-4563-A88F-532C1C1BED1C}">
      <dgm:prSet/>
      <dgm:spPr/>
      <dgm:t>
        <a:bodyPr/>
        <a:lstStyle/>
        <a:p>
          <a:endParaRPr lang="id-ID"/>
        </a:p>
      </dgm:t>
    </dgm:pt>
    <dgm:pt modelId="{A040ACF4-4981-4A29-ABA1-1780788F894C}" type="sibTrans" cxnId="{D9F94955-DDBB-4563-A88F-532C1C1BED1C}">
      <dgm:prSet/>
      <dgm:spPr/>
      <dgm:t>
        <a:bodyPr/>
        <a:lstStyle/>
        <a:p>
          <a:endParaRPr lang="id-ID"/>
        </a:p>
      </dgm:t>
    </dgm:pt>
    <dgm:pt modelId="{8A9921E6-4D77-497D-B1FA-3AC9DD4B30BF}">
      <dgm:prSet phldrT="[Text]"/>
      <dgm:spPr/>
      <dgm:t>
        <a:bodyPr/>
        <a:lstStyle/>
        <a:p>
          <a:r>
            <a:rPr lang="id-ID" b="1" dirty="0" smtClean="0"/>
            <a:t>IHR</a:t>
          </a:r>
          <a:endParaRPr lang="id-ID" b="1" dirty="0"/>
        </a:p>
      </dgm:t>
    </dgm:pt>
    <dgm:pt modelId="{EF00DA80-4833-4C7E-ACCD-B0B56073C8D7}" type="parTrans" cxnId="{78FDB032-A70F-4870-9B17-84C7809C8725}">
      <dgm:prSet/>
      <dgm:spPr/>
      <dgm:t>
        <a:bodyPr/>
        <a:lstStyle/>
        <a:p>
          <a:endParaRPr lang="id-ID"/>
        </a:p>
      </dgm:t>
    </dgm:pt>
    <dgm:pt modelId="{EE2B302B-04A4-4313-A316-A382F1DC0E79}" type="sibTrans" cxnId="{78FDB032-A70F-4870-9B17-84C7809C8725}">
      <dgm:prSet/>
      <dgm:spPr/>
      <dgm:t>
        <a:bodyPr/>
        <a:lstStyle/>
        <a:p>
          <a:endParaRPr lang="id-ID"/>
        </a:p>
      </dgm:t>
    </dgm:pt>
    <dgm:pt modelId="{82444236-8BD3-4C5A-AE93-50F85A4EC75F}">
      <dgm:prSet phldrT="[Text]"/>
      <dgm:spPr/>
      <dgm:t>
        <a:bodyPr/>
        <a:lstStyle/>
        <a:p>
          <a:r>
            <a:rPr lang="id-ID" b="1" smtClean="0"/>
            <a:t>UAKPA</a:t>
          </a:r>
          <a:endParaRPr lang="id-ID" b="1" dirty="0"/>
        </a:p>
      </dgm:t>
    </dgm:pt>
    <dgm:pt modelId="{BF83CFD4-14C6-4622-86D9-13CF2815CC83}" type="parTrans" cxnId="{10A87E4F-E341-4A2C-861F-E1FBD7A1569D}">
      <dgm:prSet/>
      <dgm:spPr/>
      <dgm:t>
        <a:bodyPr/>
        <a:lstStyle/>
        <a:p>
          <a:endParaRPr lang="id-ID"/>
        </a:p>
      </dgm:t>
    </dgm:pt>
    <dgm:pt modelId="{9CA4C40F-D6C5-4329-830E-676746D7BC06}" type="sibTrans" cxnId="{10A87E4F-E341-4A2C-861F-E1FBD7A1569D}">
      <dgm:prSet/>
      <dgm:spPr/>
      <dgm:t>
        <a:bodyPr/>
        <a:lstStyle/>
        <a:p>
          <a:endParaRPr lang="id-ID"/>
        </a:p>
      </dgm:t>
    </dgm:pt>
    <dgm:pt modelId="{8F32868B-D172-4572-A4C8-77DB039E8BD5}">
      <dgm:prSet phldrT="[Text]"/>
      <dgm:spPr/>
      <dgm:t>
        <a:bodyPr/>
        <a:lstStyle/>
        <a:p>
          <a:r>
            <a:rPr lang="id-ID" b="1" dirty="0" smtClean="0"/>
            <a:t>UAPPA-W</a:t>
          </a:r>
          <a:endParaRPr lang="id-ID" b="1" dirty="0"/>
        </a:p>
      </dgm:t>
    </dgm:pt>
    <dgm:pt modelId="{E4318210-0B6B-42B7-BFF1-6E453C38D3E7}" type="parTrans" cxnId="{83D04724-E9F1-4D5F-A201-73D7124C4761}">
      <dgm:prSet/>
      <dgm:spPr/>
      <dgm:t>
        <a:bodyPr/>
        <a:lstStyle/>
        <a:p>
          <a:endParaRPr lang="id-ID"/>
        </a:p>
      </dgm:t>
    </dgm:pt>
    <dgm:pt modelId="{C4FE3462-0C55-434C-AFDE-4559FFBA80A8}" type="sibTrans" cxnId="{83D04724-E9F1-4D5F-A201-73D7124C4761}">
      <dgm:prSet/>
      <dgm:spPr/>
      <dgm:t>
        <a:bodyPr/>
        <a:lstStyle/>
        <a:p>
          <a:endParaRPr lang="id-ID"/>
        </a:p>
      </dgm:t>
    </dgm:pt>
    <dgm:pt modelId="{9B74429D-0760-44EE-9C6C-59C2A779548F}">
      <dgm:prSet phldrT="[Text]"/>
      <dgm:spPr/>
      <dgm:t>
        <a:bodyPr/>
        <a:lstStyle/>
        <a:p>
          <a:r>
            <a:rPr lang="id-ID" b="1" dirty="0" smtClean="0"/>
            <a:t>LHR</a:t>
          </a:r>
          <a:endParaRPr lang="id-ID" b="1" dirty="0"/>
        </a:p>
      </dgm:t>
    </dgm:pt>
    <dgm:pt modelId="{698BD1FF-32A7-4EB1-A2E5-2BD83F92FA8C}" type="parTrans" cxnId="{7B50ACB7-A372-472A-A8D1-2DC6BCC0D8DC}">
      <dgm:prSet/>
      <dgm:spPr/>
      <dgm:t>
        <a:bodyPr/>
        <a:lstStyle/>
        <a:p>
          <a:endParaRPr lang="id-ID"/>
        </a:p>
      </dgm:t>
    </dgm:pt>
    <dgm:pt modelId="{85C8275C-AB11-4C96-8175-B995CC4A7223}" type="sibTrans" cxnId="{7B50ACB7-A372-472A-A8D1-2DC6BCC0D8DC}">
      <dgm:prSet/>
      <dgm:spPr/>
      <dgm:t>
        <a:bodyPr/>
        <a:lstStyle/>
        <a:p>
          <a:endParaRPr lang="id-ID"/>
        </a:p>
      </dgm:t>
    </dgm:pt>
    <dgm:pt modelId="{04295BBF-0968-4482-A8D9-05C918D8B117}">
      <dgm:prSet phldrT="[Text]"/>
      <dgm:spPr/>
      <dgm:t>
        <a:bodyPr/>
        <a:lstStyle/>
        <a:p>
          <a:r>
            <a:rPr lang="id-ID" b="1" smtClean="0"/>
            <a:t>UAPPA E-1</a:t>
          </a:r>
          <a:endParaRPr lang="id-ID" b="1" dirty="0"/>
        </a:p>
      </dgm:t>
    </dgm:pt>
    <dgm:pt modelId="{201FEC8D-5509-4349-BA6E-32D5F863E378}" type="parTrans" cxnId="{C2A2A6BA-540C-4BA5-87E8-ECDE3C242C7D}">
      <dgm:prSet/>
      <dgm:spPr/>
      <dgm:t>
        <a:bodyPr/>
        <a:lstStyle/>
        <a:p>
          <a:endParaRPr lang="id-ID"/>
        </a:p>
      </dgm:t>
    </dgm:pt>
    <dgm:pt modelId="{0AE91221-5A69-4763-B054-D291B725C560}" type="sibTrans" cxnId="{C2A2A6BA-540C-4BA5-87E8-ECDE3C242C7D}">
      <dgm:prSet/>
      <dgm:spPr/>
      <dgm:t>
        <a:bodyPr/>
        <a:lstStyle/>
        <a:p>
          <a:endParaRPr lang="id-ID"/>
        </a:p>
      </dgm:t>
    </dgm:pt>
    <dgm:pt modelId="{4DEB4AFD-24E3-4229-B976-E32A20DCE2D9}">
      <dgm:prSet phldrT="[Text]"/>
      <dgm:spPr/>
      <dgm:t>
        <a:bodyPr/>
        <a:lstStyle/>
        <a:p>
          <a:r>
            <a:rPr lang="id-ID" b="1" dirty="0" smtClean="0"/>
            <a:t>UAPA</a:t>
          </a:r>
          <a:endParaRPr lang="id-ID" b="1" dirty="0"/>
        </a:p>
      </dgm:t>
    </dgm:pt>
    <dgm:pt modelId="{CD953D6F-F2F7-4D4B-87A4-CC240BC91523}" type="parTrans" cxnId="{47AF959B-3AE7-4AAF-B7B6-DCF63F2D24F8}">
      <dgm:prSet/>
      <dgm:spPr/>
      <dgm:t>
        <a:bodyPr/>
        <a:lstStyle/>
        <a:p>
          <a:endParaRPr lang="id-ID"/>
        </a:p>
      </dgm:t>
    </dgm:pt>
    <dgm:pt modelId="{32A0EB9D-64C8-4E6D-887A-3644E79502B4}" type="sibTrans" cxnId="{47AF959B-3AE7-4AAF-B7B6-DCF63F2D24F8}">
      <dgm:prSet/>
      <dgm:spPr/>
      <dgm:t>
        <a:bodyPr/>
        <a:lstStyle/>
        <a:p>
          <a:endParaRPr lang="id-ID"/>
        </a:p>
      </dgm:t>
    </dgm:pt>
    <dgm:pt modelId="{9ABAB119-BAE9-4996-BFA5-CEB1E4F4A1F9}" type="pres">
      <dgm:prSet presAssocID="{D0048EF4-A845-4EC4-AD15-081101C46CF6}" presName="Name0" presStyleCnt="0">
        <dgm:presLayoutVars>
          <dgm:dir/>
          <dgm:animLvl val="lvl"/>
          <dgm:resizeHandles val="exact"/>
        </dgm:presLayoutVars>
      </dgm:prSet>
      <dgm:spPr/>
    </dgm:pt>
    <dgm:pt modelId="{F03B9C0A-BD32-4C01-8913-62B89C3EA17F}" type="pres">
      <dgm:prSet presAssocID="{051757C1-92D3-4961-ACAF-9993759CCC93}" presName="linNode" presStyleCnt="0"/>
      <dgm:spPr/>
    </dgm:pt>
    <dgm:pt modelId="{5A02C7D7-8A43-467A-8E53-3A5DBD70B8C7}" type="pres">
      <dgm:prSet presAssocID="{051757C1-92D3-4961-ACAF-9993759CCC9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536153C-B0F2-4D9B-BF20-27B915437E19}" type="pres">
      <dgm:prSet presAssocID="{051757C1-92D3-4961-ACAF-9993759CCC93}" presName="descendantText" presStyleLbl="alignAccFollowNode1" presStyleIdx="0" presStyleCnt="3" custLinFactNeighborY="-221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98ACE64-23FF-4174-BE17-2FE8B311CA63}" type="pres">
      <dgm:prSet presAssocID="{116126FD-5F88-405E-8D1A-AA66AF611AFB}" presName="sp" presStyleCnt="0"/>
      <dgm:spPr/>
    </dgm:pt>
    <dgm:pt modelId="{922856FB-91B3-41A8-9865-F8ABECE93A9F}" type="pres">
      <dgm:prSet presAssocID="{8A9921E6-4D77-497D-B1FA-3AC9DD4B30BF}" presName="linNode" presStyleCnt="0"/>
      <dgm:spPr/>
    </dgm:pt>
    <dgm:pt modelId="{08103038-7CC8-488E-A54A-57DD17F7089D}" type="pres">
      <dgm:prSet presAssocID="{8A9921E6-4D77-497D-B1FA-3AC9DD4B30B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6CB4DFC9-7656-4CD2-A618-D0789C3A72EF}" type="pres">
      <dgm:prSet presAssocID="{8A9921E6-4D77-497D-B1FA-3AC9DD4B30BF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84DEAF0-1D49-4D4D-B2BA-1EAF096B29F4}" type="pres">
      <dgm:prSet presAssocID="{EE2B302B-04A4-4313-A316-A382F1DC0E79}" presName="sp" presStyleCnt="0"/>
      <dgm:spPr/>
    </dgm:pt>
    <dgm:pt modelId="{70F305C4-4F67-4BE2-B92F-F2169F1EA6F4}" type="pres">
      <dgm:prSet presAssocID="{9B74429D-0760-44EE-9C6C-59C2A779548F}" presName="linNode" presStyleCnt="0"/>
      <dgm:spPr/>
    </dgm:pt>
    <dgm:pt modelId="{5179FBC8-0310-4357-B793-01A80C9F212C}" type="pres">
      <dgm:prSet presAssocID="{9B74429D-0760-44EE-9C6C-59C2A779548F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A3448F7E-00FB-461E-9C65-5C2C21C8D436}" type="pres">
      <dgm:prSet presAssocID="{9B74429D-0760-44EE-9C6C-59C2A779548F}" presName="descendantText" presStyleLbl="alignAccFollowNode1" presStyleIdx="2" presStyleCnt="3" custScaleY="10201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493496DD-9A51-4ABC-946E-245F47F223AE}" type="presOf" srcId="{8A9921E6-4D77-497D-B1FA-3AC9DD4B30BF}" destId="{08103038-7CC8-488E-A54A-57DD17F7089D}" srcOrd="0" destOrd="0" presId="urn:microsoft.com/office/officeart/2005/8/layout/vList5"/>
    <dgm:cxn modelId="{52142D6E-1013-4DBA-908E-75E80915D808}" type="presOf" srcId="{D0048EF4-A845-4EC4-AD15-081101C46CF6}" destId="{9ABAB119-BAE9-4996-BFA5-CEB1E4F4A1F9}" srcOrd="0" destOrd="0" presId="urn:microsoft.com/office/officeart/2005/8/layout/vList5"/>
    <dgm:cxn modelId="{78FDB032-A70F-4870-9B17-84C7809C8725}" srcId="{D0048EF4-A845-4EC4-AD15-081101C46CF6}" destId="{8A9921E6-4D77-497D-B1FA-3AC9DD4B30BF}" srcOrd="1" destOrd="0" parTransId="{EF00DA80-4833-4C7E-ACCD-B0B56073C8D7}" sibTransId="{EE2B302B-04A4-4313-A316-A382F1DC0E79}"/>
    <dgm:cxn modelId="{238B827C-E983-403D-9360-26DD235A7C5A}" type="presOf" srcId="{C9A99BC3-DD7B-44AA-8E64-1C73F02D305E}" destId="{4536153C-B0F2-4D9B-BF20-27B915437E19}" srcOrd="0" destOrd="0" presId="urn:microsoft.com/office/officeart/2005/8/layout/vList5"/>
    <dgm:cxn modelId="{04B043FC-6B15-4174-9096-916532E9106C}" type="presOf" srcId="{9B74429D-0760-44EE-9C6C-59C2A779548F}" destId="{5179FBC8-0310-4357-B793-01A80C9F212C}" srcOrd="0" destOrd="0" presId="urn:microsoft.com/office/officeart/2005/8/layout/vList5"/>
    <dgm:cxn modelId="{535DECA2-913C-4A0E-AB6C-AF45C5C0D501}" type="presOf" srcId="{051757C1-92D3-4961-ACAF-9993759CCC93}" destId="{5A02C7D7-8A43-467A-8E53-3A5DBD70B8C7}" srcOrd="0" destOrd="0" presId="urn:microsoft.com/office/officeart/2005/8/layout/vList5"/>
    <dgm:cxn modelId="{C2A2A6BA-540C-4BA5-87E8-ECDE3C242C7D}" srcId="{9B74429D-0760-44EE-9C6C-59C2A779548F}" destId="{04295BBF-0968-4482-A8D9-05C918D8B117}" srcOrd="0" destOrd="0" parTransId="{201FEC8D-5509-4349-BA6E-32D5F863E378}" sibTransId="{0AE91221-5A69-4763-B054-D291B725C560}"/>
    <dgm:cxn modelId="{47AF959B-3AE7-4AAF-B7B6-DCF63F2D24F8}" srcId="{9B74429D-0760-44EE-9C6C-59C2A779548F}" destId="{4DEB4AFD-24E3-4229-B976-E32A20DCE2D9}" srcOrd="1" destOrd="0" parTransId="{CD953D6F-F2F7-4D4B-87A4-CC240BC91523}" sibTransId="{32A0EB9D-64C8-4E6D-887A-3644E79502B4}"/>
    <dgm:cxn modelId="{CD7FE327-6E63-4443-A972-7CEF593E7194}" type="presOf" srcId="{93BB8DD7-6FE7-40EC-B73B-AC35AACD529F}" destId="{4536153C-B0F2-4D9B-BF20-27B915437E19}" srcOrd="0" destOrd="1" presId="urn:microsoft.com/office/officeart/2005/8/layout/vList5"/>
    <dgm:cxn modelId="{47C1B607-94E1-43DC-8B50-94658780A432}" type="presOf" srcId="{82444236-8BD3-4C5A-AE93-50F85A4EC75F}" destId="{6CB4DFC9-7656-4CD2-A618-D0789C3A72EF}" srcOrd="0" destOrd="0" presId="urn:microsoft.com/office/officeart/2005/8/layout/vList5"/>
    <dgm:cxn modelId="{83D04724-E9F1-4D5F-A201-73D7124C4761}" srcId="{8A9921E6-4D77-497D-B1FA-3AC9DD4B30BF}" destId="{8F32868B-D172-4572-A4C8-77DB039E8BD5}" srcOrd="1" destOrd="0" parTransId="{E4318210-0B6B-42B7-BFF1-6E453C38D3E7}" sibTransId="{C4FE3462-0C55-434C-AFDE-4559FFBA80A8}"/>
    <dgm:cxn modelId="{12C21018-493F-48E2-B410-077DE333E39A}" srcId="{051757C1-92D3-4961-ACAF-9993759CCC93}" destId="{C9A99BC3-DD7B-44AA-8E64-1C73F02D305E}" srcOrd="0" destOrd="0" parTransId="{078AEB5C-06C0-4B7D-A82E-AE6DC9CFA0FC}" sibTransId="{5F5CCF7F-2BDF-44DE-BA53-9089C6854122}"/>
    <dgm:cxn modelId="{7B50ACB7-A372-472A-A8D1-2DC6BCC0D8DC}" srcId="{D0048EF4-A845-4EC4-AD15-081101C46CF6}" destId="{9B74429D-0760-44EE-9C6C-59C2A779548F}" srcOrd="2" destOrd="0" parTransId="{698BD1FF-32A7-4EB1-A2E5-2BD83F92FA8C}" sibTransId="{85C8275C-AB11-4C96-8175-B995CC4A7223}"/>
    <dgm:cxn modelId="{10A87E4F-E341-4A2C-861F-E1FBD7A1569D}" srcId="{8A9921E6-4D77-497D-B1FA-3AC9DD4B30BF}" destId="{82444236-8BD3-4C5A-AE93-50F85A4EC75F}" srcOrd="0" destOrd="0" parTransId="{BF83CFD4-14C6-4622-86D9-13CF2815CC83}" sibTransId="{9CA4C40F-D6C5-4329-830E-676746D7BC06}"/>
    <dgm:cxn modelId="{3B417815-8A45-4457-9642-C87B69EE81CC}" srcId="{D0048EF4-A845-4EC4-AD15-081101C46CF6}" destId="{051757C1-92D3-4961-ACAF-9993759CCC93}" srcOrd="0" destOrd="0" parTransId="{47A769C0-EE53-4A90-ADA6-A7FAF6FED35A}" sibTransId="{116126FD-5F88-405E-8D1A-AA66AF611AFB}"/>
    <dgm:cxn modelId="{8CEFCA8B-B012-4BEE-B1C8-C47BBFCC3655}" type="presOf" srcId="{04295BBF-0968-4482-A8D9-05C918D8B117}" destId="{A3448F7E-00FB-461E-9C65-5C2C21C8D436}" srcOrd="0" destOrd="0" presId="urn:microsoft.com/office/officeart/2005/8/layout/vList5"/>
    <dgm:cxn modelId="{248C5D67-D786-4349-A5D6-7683B6908D8B}" type="presOf" srcId="{4DEB4AFD-24E3-4229-B976-E32A20DCE2D9}" destId="{A3448F7E-00FB-461E-9C65-5C2C21C8D436}" srcOrd="0" destOrd="1" presId="urn:microsoft.com/office/officeart/2005/8/layout/vList5"/>
    <dgm:cxn modelId="{72553B05-BD52-4970-9E63-DF5B77CC805B}" type="presOf" srcId="{8F32868B-D172-4572-A4C8-77DB039E8BD5}" destId="{6CB4DFC9-7656-4CD2-A618-D0789C3A72EF}" srcOrd="0" destOrd="1" presId="urn:microsoft.com/office/officeart/2005/8/layout/vList5"/>
    <dgm:cxn modelId="{D9F94955-DDBB-4563-A88F-532C1C1BED1C}" srcId="{051757C1-92D3-4961-ACAF-9993759CCC93}" destId="{93BB8DD7-6FE7-40EC-B73B-AC35AACD529F}" srcOrd="1" destOrd="0" parTransId="{C612C8EF-B08E-4E84-ADE2-9B30E4343CA7}" sibTransId="{A040ACF4-4981-4A29-ABA1-1780788F894C}"/>
    <dgm:cxn modelId="{ACD6F527-3028-4053-A2B7-E1C8BF666BE9}" type="presParOf" srcId="{9ABAB119-BAE9-4996-BFA5-CEB1E4F4A1F9}" destId="{F03B9C0A-BD32-4C01-8913-62B89C3EA17F}" srcOrd="0" destOrd="0" presId="urn:microsoft.com/office/officeart/2005/8/layout/vList5"/>
    <dgm:cxn modelId="{F8334F02-7A2C-48E6-B82A-84C80EDF1AF5}" type="presParOf" srcId="{F03B9C0A-BD32-4C01-8913-62B89C3EA17F}" destId="{5A02C7D7-8A43-467A-8E53-3A5DBD70B8C7}" srcOrd="0" destOrd="0" presId="urn:microsoft.com/office/officeart/2005/8/layout/vList5"/>
    <dgm:cxn modelId="{BDDF0FCF-4C1B-4988-874A-969FA31B2D2A}" type="presParOf" srcId="{F03B9C0A-BD32-4C01-8913-62B89C3EA17F}" destId="{4536153C-B0F2-4D9B-BF20-27B915437E19}" srcOrd="1" destOrd="0" presId="urn:microsoft.com/office/officeart/2005/8/layout/vList5"/>
    <dgm:cxn modelId="{F8366591-505B-4673-AD02-09A10522AADD}" type="presParOf" srcId="{9ABAB119-BAE9-4996-BFA5-CEB1E4F4A1F9}" destId="{498ACE64-23FF-4174-BE17-2FE8B311CA63}" srcOrd="1" destOrd="0" presId="urn:microsoft.com/office/officeart/2005/8/layout/vList5"/>
    <dgm:cxn modelId="{8365413D-2A8E-4EE6-8A8D-77BB9C5E7F70}" type="presParOf" srcId="{9ABAB119-BAE9-4996-BFA5-CEB1E4F4A1F9}" destId="{922856FB-91B3-41A8-9865-F8ABECE93A9F}" srcOrd="2" destOrd="0" presId="urn:microsoft.com/office/officeart/2005/8/layout/vList5"/>
    <dgm:cxn modelId="{DCE481AF-5ECF-4872-895D-7ED5EC7BAA1D}" type="presParOf" srcId="{922856FB-91B3-41A8-9865-F8ABECE93A9F}" destId="{08103038-7CC8-488E-A54A-57DD17F7089D}" srcOrd="0" destOrd="0" presId="urn:microsoft.com/office/officeart/2005/8/layout/vList5"/>
    <dgm:cxn modelId="{24301807-9587-4FEC-863E-F304DD6591E2}" type="presParOf" srcId="{922856FB-91B3-41A8-9865-F8ABECE93A9F}" destId="{6CB4DFC9-7656-4CD2-A618-D0789C3A72EF}" srcOrd="1" destOrd="0" presId="urn:microsoft.com/office/officeart/2005/8/layout/vList5"/>
    <dgm:cxn modelId="{DB39ECA5-D9CD-4359-B0D0-6E57F2959FCE}" type="presParOf" srcId="{9ABAB119-BAE9-4996-BFA5-CEB1E4F4A1F9}" destId="{484DEAF0-1D49-4D4D-B2BA-1EAF096B29F4}" srcOrd="3" destOrd="0" presId="urn:microsoft.com/office/officeart/2005/8/layout/vList5"/>
    <dgm:cxn modelId="{11192D69-C36D-4822-BB27-E5819796D59C}" type="presParOf" srcId="{9ABAB119-BAE9-4996-BFA5-CEB1E4F4A1F9}" destId="{70F305C4-4F67-4BE2-B92F-F2169F1EA6F4}" srcOrd="4" destOrd="0" presId="urn:microsoft.com/office/officeart/2005/8/layout/vList5"/>
    <dgm:cxn modelId="{D6F4B34F-EB65-46AB-8DDD-BF1855D5E1CB}" type="presParOf" srcId="{70F305C4-4F67-4BE2-B92F-F2169F1EA6F4}" destId="{5179FBC8-0310-4357-B793-01A80C9F212C}" srcOrd="0" destOrd="0" presId="urn:microsoft.com/office/officeart/2005/8/layout/vList5"/>
    <dgm:cxn modelId="{200BB000-3BCC-46EC-8747-6592E94B5D2C}" type="presParOf" srcId="{70F305C4-4F67-4BE2-B92F-F2169F1EA6F4}" destId="{A3448F7E-00FB-461E-9C65-5C2C21C8D43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3D70E0-E02A-4F56-B54C-A17C1CD3581C}">
      <dsp:nvSpPr>
        <dsp:cNvPr id="0" name=""/>
        <dsp:cNvSpPr/>
      </dsp:nvSpPr>
      <dsp:spPr>
        <a:xfrm rot="5400000">
          <a:off x="340121" y="1634772"/>
          <a:ext cx="1017558" cy="1693193"/>
        </a:xfrm>
        <a:prstGeom prst="corner">
          <a:avLst>
            <a:gd name="adj1" fmla="val 16120"/>
            <a:gd name="adj2" fmla="val 1611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8C747F-4803-4BF4-A2E9-F9F59F8C8C1C}">
      <dsp:nvSpPr>
        <dsp:cNvPr id="0" name=""/>
        <dsp:cNvSpPr/>
      </dsp:nvSpPr>
      <dsp:spPr>
        <a:xfrm>
          <a:off x="170265" y="2140672"/>
          <a:ext cx="1528624" cy="1339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700" b="1" kern="1200" dirty="0" smtClean="0"/>
            <a:t>Penyusunan Tim Reviu</a:t>
          </a:r>
          <a:endParaRPr lang="id-ID" sz="1700" b="1" kern="1200" dirty="0"/>
        </a:p>
      </dsp:txBody>
      <dsp:txXfrm>
        <a:off x="170265" y="2140672"/>
        <a:ext cx="1528624" cy="1339929"/>
      </dsp:txXfrm>
    </dsp:sp>
    <dsp:sp modelId="{DD2B1EAB-9AE2-4271-86D0-609EE75B83D6}">
      <dsp:nvSpPr>
        <dsp:cNvPr id="0" name=""/>
        <dsp:cNvSpPr/>
      </dsp:nvSpPr>
      <dsp:spPr>
        <a:xfrm>
          <a:off x="1410470" y="1510117"/>
          <a:ext cx="288419" cy="2884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69741D-31ED-4075-94D0-0D3382707B39}">
      <dsp:nvSpPr>
        <dsp:cNvPr id="0" name=""/>
        <dsp:cNvSpPr/>
      </dsp:nvSpPr>
      <dsp:spPr>
        <a:xfrm rot="5400000">
          <a:off x="2211456" y="1171708"/>
          <a:ext cx="1017558" cy="169319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2D97DC-F5B4-4007-87EA-5DCF0E5527D7}">
      <dsp:nvSpPr>
        <dsp:cNvPr id="0" name=""/>
        <dsp:cNvSpPr/>
      </dsp:nvSpPr>
      <dsp:spPr>
        <a:xfrm>
          <a:off x="2041600" y="1677608"/>
          <a:ext cx="1528624" cy="1339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700" b="1" kern="1200" dirty="0" smtClean="0"/>
            <a:t>Penyeleksi an dan penentuan objek reviu</a:t>
          </a:r>
          <a:endParaRPr lang="id-ID" sz="1700" b="1" kern="1200" dirty="0"/>
        </a:p>
      </dsp:txBody>
      <dsp:txXfrm>
        <a:off x="2041600" y="1677608"/>
        <a:ext cx="1528624" cy="1339929"/>
      </dsp:txXfrm>
    </dsp:sp>
    <dsp:sp modelId="{E68157B5-37BB-45E2-AB71-A85A4ED46482}">
      <dsp:nvSpPr>
        <dsp:cNvPr id="0" name=""/>
        <dsp:cNvSpPr/>
      </dsp:nvSpPr>
      <dsp:spPr>
        <a:xfrm>
          <a:off x="3281805" y="1047053"/>
          <a:ext cx="288419" cy="2884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CE404-18CB-488E-98EB-B106CAE183F7}">
      <dsp:nvSpPr>
        <dsp:cNvPr id="0" name=""/>
        <dsp:cNvSpPr/>
      </dsp:nvSpPr>
      <dsp:spPr>
        <a:xfrm rot="5400000">
          <a:off x="4082792" y="708644"/>
          <a:ext cx="1017558" cy="169319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B93FF4-DF09-4BB2-8EDC-68ED503E0A1C}">
      <dsp:nvSpPr>
        <dsp:cNvPr id="0" name=""/>
        <dsp:cNvSpPr/>
      </dsp:nvSpPr>
      <dsp:spPr>
        <a:xfrm>
          <a:off x="3912936" y="1214544"/>
          <a:ext cx="1528624" cy="1339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700" b="1" kern="1200" dirty="0" smtClean="0"/>
            <a:t>Pemahaman obyek reviu,</a:t>
          </a:r>
          <a:endParaRPr lang="id-ID" sz="1700" b="1" kern="1200" dirty="0"/>
        </a:p>
      </dsp:txBody>
      <dsp:txXfrm>
        <a:off x="3912936" y="1214544"/>
        <a:ext cx="1528624" cy="1339929"/>
      </dsp:txXfrm>
    </dsp:sp>
    <dsp:sp modelId="{4CDF6B02-70C4-4213-B288-FC59263DE555}">
      <dsp:nvSpPr>
        <dsp:cNvPr id="0" name=""/>
        <dsp:cNvSpPr/>
      </dsp:nvSpPr>
      <dsp:spPr>
        <a:xfrm>
          <a:off x="5153141" y="583989"/>
          <a:ext cx="288419" cy="2884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C40F16-4BDE-4BCB-BBCF-84A9E18F8D8A}">
      <dsp:nvSpPr>
        <dsp:cNvPr id="0" name=""/>
        <dsp:cNvSpPr/>
      </dsp:nvSpPr>
      <dsp:spPr>
        <a:xfrm rot="5400000">
          <a:off x="5954127" y="245580"/>
          <a:ext cx="1017558" cy="1693193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63E027-53E6-479F-A12D-EC60A97DF198}">
      <dsp:nvSpPr>
        <dsp:cNvPr id="0" name=""/>
        <dsp:cNvSpPr/>
      </dsp:nvSpPr>
      <dsp:spPr>
        <a:xfrm>
          <a:off x="5784271" y="751480"/>
          <a:ext cx="1528624" cy="1339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700" b="1" kern="1200" dirty="0" smtClean="0"/>
            <a:t>Pemilihan prosedur reviu berbasis risiko yang akan digunakan</a:t>
          </a:r>
          <a:r>
            <a:rPr lang="id-ID" sz="1700" kern="1200" dirty="0" smtClean="0"/>
            <a:t>.</a:t>
          </a:r>
          <a:endParaRPr lang="id-ID" sz="1700" kern="1200" dirty="0"/>
        </a:p>
      </dsp:txBody>
      <dsp:txXfrm>
        <a:off x="5784271" y="751480"/>
        <a:ext cx="1528624" cy="13399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F6B58-7C2E-4FA6-BFAE-807D66F5BE52}">
      <dsp:nvSpPr>
        <dsp:cNvPr id="0" name=""/>
        <dsp:cNvSpPr/>
      </dsp:nvSpPr>
      <dsp:spPr>
        <a:xfrm>
          <a:off x="0" y="3745"/>
          <a:ext cx="8382000" cy="13477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 smtClean="0"/>
            <a:t>Menetapkan tujuan prosedur reviu, yaitu untuk memastikan kesesuaian dengan SAP dan terpenuhinya akurasi, keandalan, dan keabsahan informasi dalam LK K/L</a:t>
          </a:r>
          <a:r>
            <a:rPr lang="id-ID" sz="2400" kern="1200" dirty="0" smtClean="0"/>
            <a:t>;</a:t>
          </a:r>
          <a:endParaRPr lang="id-ID" sz="2400" kern="1200" dirty="0"/>
        </a:p>
      </dsp:txBody>
      <dsp:txXfrm>
        <a:off x="65793" y="69538"/>
        <a:ext cx="8250414" cy="1216195"/>
      </dsp:txXfrm>
    </dsp:sp>
    <dsp:sp modelId="{E5470FDC-E7A4-409B-B7AC-2C30242B9DAB}">
      <dsp:nvSpPr>
        <dsp:cNvPr id="0" name=""/>
        <dsp:cNvSpPr/>
      </dsp:nvSpPr>
      <dsp:spPr>
        <a:xfrm>
          <a:off x="0" y="1440807"/>
          <a:ext cx="8382000" cy="5336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 smtClean="0"/>
            <a:t>Dokumen yang diperlukan untuk kepentingan reviu akun LK K/L;</a:t>
          </a:r>
          <a:endParaRPr lang="id-ID" sz="2300" kern="1200" dirty="0"/>
        </a:p>
      </dsp:txBody>
      <dsp:txXfrm>
        <a:off x="26051" y="1466858"/>
        <a:ext cx="8329898" cy="481565"/>
      </dsp:txXfrm>
    </dsp:sp>
    <dsp:sp modelId="{ED0C1F50-22AD-48C5-987F-D0B0D18AF4DD}">
      <dsp:nvSpPr>
        <dsp:cNvPr id="0" name=""/>
        <dsp:cNvSpPr/>
      </dsp:nvSpPr>
      <dsp:spPr>
        <a:xfrm>
          <a:off x="0" y="2056285"/>
          <a:ext cx="8382000" cy="8169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300" kern="1200" dirty="0" smtClean="0"/>
            <a:t>Langkah‐langkah reviu akun LK K/L;</a:t>
          </a:r>
          <a:endParaRPr lang="id-ID" sz="2300" kern="1200" dirty="0"/>
        </a:p>
      </dsp:txBody>
      <dsp:txXfrm>
        <a:off x="39881" y="2096166"/>
        <a:ext cx="8302238" cy="737200"/>
      </dsp:txXfrm>
    </dsp:sp>
    <dsp:sp modelId="{04FD4846-F5CC-4E03-B03D-6851B48FC8EC}">
      <dsp:nvSpPr>
        <dsp:cNvPr id="0" name=""/>
        <dsp:cNvSpPr/>
      </dsp:nvSpPr>
      <dsp:spPr>
        <a:xfrm>
          <a:off x="0" y="2973742"/>
          <a:ext cx="8382000" cy="19030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1" kern="1200" dirty="0" smtClean="0"/>
            <a:t>Prinsip dasar reviu, yaitu apabila pereviu menemukan </a:t>
          </a:r>
          <a:r>
            <a:rPr lang="fi-FI" sz="2000" b="1" kern="1200" dirty="0" smtClean="0"/>
            <a:t>kelemahan dalam penyelenggaraan akuntansi dan/atau</a:t>
          </a:r>
          <a:r>
            <a:rPr lang="id-ID" sz="2000" b="1" kern="1200" dirty="0" smtClean="0"/>
            <a:t> kesalahan dalam penyajian LK K/L, maka pereviu bersama‐sama dengan unit akuntansi harus segera </a:t>
          </a:r>
          <a:r>
            <a:rPr lang="fi-FI" sz="2000" b="1" kern="1200" dirty="0" smtClean="0"/>
            <a:t>melakukan perbaikan dan/atau koreksi atas kelemahan</a:t>
          </a:r>
          <a:r>
            <a:rPr lang="id-ID" sz="2000" b="1" kern="1200" dirty="0" smtClean="0"/>
            <a:t> </a:t>
          </a:r>
          <a:r>
            <a:rPr lang="sv-SE" sz="2000" b="1" kern="1200" dirty="0" smtClean="0"/>
            <a:t>dan/atau kesalahan tersebut secara berjenjang</a:t>
          </a:r>
          <a:r>
            <a:rPr lang="sv-SE" sz="2000" b="0" kern="1200" dirty="0" smtClean="0"/>
            <a:t>.</a:t>
          </a:r>
          <a:endParaRPr lang="id-ID" sz="2000" b="0" kern="1200" dirty="0"/>
        </a:p>
      </dsp:txBody>
      <dsp:txXfrm>
        <a:off x="92900" y="3066642"/>
        <a:ext cx="8196200" cy="17172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F6B58-7C2E-4FA6-BFAE-807D66F5BE52}">
      <dsp:nvSpPr>
        <dsp:cNvPr id="0" name=""/>
        <dsp:cNvSpPr/>
      </dsp:nvSpPr>
      <dsp:spPr>
        <a:xfrm>
          <a:off x="0" y="103980"/>
          <a:ext cx="8382000" cy="9976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Pihak yang melakukan reviu (API atau pejabat yang ditunjuk oleh sekretaris jenderal/pejabat yang setingkat pada kementerian negara/lembaga)</a:t>
          </a:r>
          <a:endParaRPr lang="id-ID" sz="2000" kern="1200" dirty="0"/>
        </a:p>
      </dsp:txBody>
      <dsp:txXfrm>
        <a:off x="48701" y="152681"/>
        <a:ext cx="8284598" cy="900251"/>
      </dsp:txXfrm>
    </dsp:sp>
    <dsp:sp modelId="{E5470FDC-E7A4-409B-B7AC-2C30242B9DAB}">
      <dsp:nvSpPr>
        <dsp:cNvPr id="0" name=""/>
        <dsp:cNvSpPr/>
      </dsp:nvSpPr>
      <dsp:spPr>
        <a:xfrm>
          <a:off x="0" y="1285953"/>
          <a:ext cx="8382000" cy="7799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000" kern="1200" dirty="0" smtClean="0"/>
            <a:t>Pada tingkatan unit akuntansi mana reviu dilakukan</a:t>
          </a:r>
          <a:r>
            <a:rPr lang="id-ID" sz="2000" kern="1200" dirty="0" smtClean="0"/>
            <a:t> (UAKPA, UAPPA‐W, UAPPA‐E1 atau UAPA).</a:t>
          </a:r>
          <a:endParaRPr lang="id-ID" sz="2000" kern="1200" dirty="0"/>
        </a:p>
      </dsp:txBody>
      <dsp:txXfrm>
        <a:off x="38074" y="1324027"/>
        <a:ext cx="8305852" cy="703802"/>
      </dsp:txXfrm>
    </dsp:sp>
    <dsp:sp modelId="{ED0C1F50-22AD-48C5-987F-D0B0D18AF4DD}">
      <dsp:nvSpPr>
        <dsp:cNvPr id="0" name=""/>
        <dsp:cNvSpPr/>
      </dsp:nvSpPr>
      <dsp:spPr>
        <a:xfrm>
          <a:off x="0" y="2234803"/>
          <a:ext cx="8382000" cy="604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Aktivitas penyelenggaraan akuntansi dan komponen LK K/L (LRA,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kern="1200" dirty="0" smtClean="0"/>
            <a:t>LO, LPE, Neraca, CaLK) yang direviu.</a:t>
          </a:r>
          <a:endParaRPr lang="id-ID" sz="2000" kern="1200" dirty="0"/>
        </a:p>
      </dsp:txBody>
      <dsp:txXfrm>
        <a:off x="29520" y="2264323"/>
        <a:ext cx="8322960" cy="545690"/>
      </dsp:txXfrm>
    </dsp:sp>
    <dsp:sp modelId="{04FD4846-F5CC-4E03-B03D-6851B48FC8EC}">
      <dsp:nvSpPr>
        <dsp:cNvPr id="0" name=""/>
        <dsp:cNvSpPr/>
      </dsp:nvSpPr>
      <dsp:spPr>
        <a:xfrm>
          <a:off x="0" y="3016767"/>
          <a:ext cx="8382000" cy="8694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0" kern="1200" dirty="0" smtClean="0"/>
            <a:t>Prinsip dasar reviu, yaitu </a:t>
          </a:r>
          <a:r>
            <a:rPr lang="nn-NO" sz="2000" b="0" kern="1200" dirty="0" smtClean="0"/>
            <a:t>Asersi yang dinilai dan langkah‐langkah reviu yang</a:t>
          </a:r>
          <a:r>
            <a:rPr lang="id-ID" sz="2000" b="0" kern="1200" dirty="0" smtClean="0"/>
            <a:t> dilaksanakan untuk menilai asersi.</a:t>
          </a:r>
          <a:endParaRPr lang="id-ID" sz="2000" b="0" kern="1200" dirty="0"/>
        </a:p>
      </dsp:txBody>
      <dsp:txXfrm>
        <a:off x="42442" y="3059209"/>
        <a:ext cx="8297116" cy="784550"/>
      </dsp:txXfrm>
    </dsp:sp>
    <dsp:sp modelId="{4818390F-6CAD-4A1C-B7B3-F374500024C3}">
      <dsp:nvSpPr>
        <dsp:cNvPr id="0" name=""/>
        <dsp:cNvSpPr/>
      </dsp:nvSpPr>
      <dsp:spPr>
        <a:xfrm>
          <a:off x="0" y="4038599"/>
          <a:ext cx="8382000" cy="679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000" b="0" kern="1200" dirty="0" smtClean="0"/>
            <a:t>Hasil pelaksanaan langkah‐langkah reviu dan simpulan/catatan pereviu.</a:t>
          </a:r>
          <a:endParaRPr lang="id-ID" sz="2000" b="0" kern="1200" dirty="0"/>
        </a:p>
      </dsp:txBody>
      <dsp:txXfrm>
        <a:off x="33185" y="4071784"/>
        <a:ext cx="8315630" cy="6134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36153C-B0F2-4D9B-BF20-27B915437E19}">
      <dsp:nvSpPr>
        <dsp:cNvPr id="0" name=""/>
        <dsp:cNvSpPr/>
      </dsp:nvSpPr>
      <dsp:spPr>
        <a:xfrm rot="5400000">
          <a:off x="5323599" y="-2074119"/>
          <a:ext cx="1166849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3300" b="1" kern="1200" dirty="0" smtClean="0"/>
            <a:t>UAKPA</a:t>
          </a:r>
          <a:endParaRPr lang="id-ID" sz="3300" b="1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3300" b="1" kern="1200" dirty="0" smtClean="0"/>
            <a:t>UAPPA-W</a:t>
          </a:r>
          <a:endParaRPr lang="id-ID" sz="3300" b="1" kern="1200" dirty="0"/>
        </a:p>
      </dsp:txBody>
      <dsp:txXfrm rot="-5400000">
        <a:off x="3127248" y="179193"/>
        <a:ext cx="5502591" cy="1052927"/>
      </dsp:txXfrm>
    </dsp:sp>
    <dsp:sp modelId="{5A02C7D7-8A43-467A-8E53-3A5DBD70B8C7}">
      <dsp:nvSpPr>
        <dsp:cNvPr id="0" name=""/>
        <dsp:cNvSpPr/>
      </dsp:nvSpPr>
      <dsp:spPr>
        <a:xfrm>
          <a:off x="0" y="2209"/>
          <a:ext cx="3127248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6500" b="1" kern="1200" dirty="0" smtClean="0"/>
            <a:t>CHR</a:t>
          </a:r>
          <a:endParaRPr lang="id-ID" sz="6500" b="1" kern="1200" dirty="0"/>
        </a:p>
      </dsp:txBody>
      <dsp:txXfrm>
        <a:off x="71201" y="73410"/>
        <a:ext cx="2984846" cy="1316159"/>
      </dsp:txXfrm>
    </dsp:sp>
    <dsp:sp modelId="{6CB4DFC9-7656-4CD2-A618-D0789C3A72EF}">
      <dsp:nvSpPr>
        <dsp:cNvPr id="0" name=""/>
        <dsp:cNvSpPr/>
      </dsp:nvSpPr>
      <dsp:spPr>
        <a:xfrm rot="5400000">
          <a:off x="5323599" y="-516795"/>
          <a:ext cx="1166849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3300" b="1" kern="1200" smtClean="0"/>
            <a:t>UAKPA</a:t>
          </a:r>
          <a:endParaRPr lang="id-ID" sz="3300" b="1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3300" b="1" kern="1200" dirty="0" smtClean="0"/>
            <a:t>UAPPA-W</a:t>
          </a:r>
          <a:endParaRPr lang="id-ID" sz="3300" b="1" kern="1200" dirty="0"/>
        </a:p>
      </dsp:txBody>
      <dsp:txXfrm rot="-5400000">
        <a:off x="3127248" y="1736517"/>
        <a:ext cx="5502591" cy="1052927"/>
      </dsp:txXfrm>
    </dsp:sp>
    <dsp:sp modelId="{08103038-7CC8-488E-A54A-57DD17F7089D}">
      <dsp:nvSpPr>
        <dsp:cNvPr id="0" name=""/>
        <dsp:cNvSpPr/>
      </dsp:nvSpPr>
      <dsp:spPr>
        <a:xfrm>
          <a:off x="0" y="1533700"/>
          <a:ext cx="3127248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6500" b="1" kern="1200" dirty="0" smtClean="0"/>
            <a:t>IHR</a:t>
          </a:r>
          <a:endParaRPr lang="id-ID" sz="6500" b="1" kern="1200" dirty="0"/>
        </a:p>
      </dsp:txBody>
      <dsp:txXfrm>
        <a:off x="71201" y="1604901"/>
        <a:ext cx="2984846" cy="1316159"/>
      </dsp:txXfrm>
    </dsp:sp>
    <dsp:sp modelId="{A3448F7E-00FB-461E-9C65-5C2C21C8D436}">
      <dsp:nvSpPr>
        <dsp:cNvPr id="0" name=""/>
        <dsp:cNvSpPr/>
      </dsp:nvSpPr>
      <dsp:spPr>
        <a:xfrm rot="5400000">
          <a:off x="5311872" y="1014695"/>
          <a:ext cx="1190303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3300" b="1" kern="1200" smtClean="0"/>
            <a:t>UAPPA E-1</a:t>
          </a:r>
          <a:endParaRPr lang="id-ID" sz="3300" b="1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3300" b="1" kern="1200" dirty="0" smtClean="0"/>
            <a:t>UAPA</a:t>
          </a:r>
          <a:endParaRPr lang="id-ID" sz="3300" b="1" kern="1200" dirty="0"/>
        </a:p>
      </dsp:txBody>
      <dsp:txXfrm rot="-5400000">
        <a:off x="3127248" y="3257425"/>
        <a:ext cx="5501446" cy="1074091"/>
      </dsp:txXfrm>
    </dsp:sp>
    <dsp:sp modelId="{5179FBC8-0310-4357-B793-01A80C9F212C}">
      <dsp:nvSpPr>
        <dsp:cNvPr id="0" name=""/>
        <dsp:cNvSpPr/>
      </dsp:nvSpPr>
      <dsp:spPr>
        <a:xfrm>
          <a:off x="0" y="3065190"/>
          <a:ext cx="3127248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6500" b="1" kern="1200" dirty="0" smtClean="0"/>
            <a:t>LHR</a:t>
          </a:r>
          <a:endParaRPr lang="id-ID" sz="6500" b="1" kern="1200" dirty="0"/>
        </a:p>
      </dsp:txBody>
      <dsp:txXfrm>
        <a:off x="71201" y="3136391"/>
        <a:ext cx="2984846" cy="1316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587C2-7BFD-4FFF-85C6-A7449BC92E21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C0A94-94F6-4385-88C3-778DFA311A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63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DB5364-C56C-400F-BFE8-47E1FB1559FE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8E8DC-00EE-46CD-92C3-D6C28E700A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49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https://pixabay.com/en/architecture-modern-minimal-home-839362/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63730B-371C-43D4-82CD-5025C5B32243}" type="slidenum">
              <a:rPr lang="en-IN" smtClean="0">
                <a:solidFill>
                  <a:prstClr val="black"/>
                </a:solidFill>
              </a:rPr>
              <a:pPr/>
              <a:t>1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389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793BAC-A852-44FC-A4E3-C36D37F64FA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7FD39E-0FCD-4A6B-B98C-1A6949EAD3E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CD5F9A-F5ED-475A-AE94-444C8CC2342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B0B47E-D091-4405-B818-B7820C1927D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E8DC-00EE-46CD-92C3-D6C28E700A0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653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8E8DC-00EE-46CD-92C3-D6C28E700A0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65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881A7D-A58E-465F-B9CF-97DA71A189D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6FBAA8-97E2-48FC-8F96-6130231A9CE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83E720-9718-476A-84FD-81E3A39740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48D820-3990-4032-AEC8-2C1EFF4A9D2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3C7AC7-916B-47A5-80CD-49B8E12590C5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59345C4-3CDF-4755-A4E0-02C7F2E6E643}" type="slidenum">
              <a:rPr lang="en-US" smtClean="0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8DC7A0-17B5-47DD-914C-0C3BF5C3F97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8F6A47-86FD-4645-8E35-2BD677B305A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2240329E-969C-4C88-A4B8-26D42C2823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206870"/>
            <a:ext cx="6858000" cy="1303093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9"/>
            <a:ext cx="6858000" cy="5391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285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496" y="614623"/>
            <a:ext cx="7710854" cy="83096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E00EA0E-A7EB-4634-B50F-4CD801452542}"/>
              </a:ext>
            </a:extLst>
          </p:cNvPr>
          <p:cNvSpPr/>
          <p:nvPr userDrawn="1"/>
        </p:nvSpPr>
        <p:spPr>
          <a:xfrm>
            <a:off x="0" y="614623"/>
            <a:ext cx="664806" cy="8309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215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496" y="614623"/>
            <a:ext cx="7710854" cy="83096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E00EA0E-A7EB-4634-B50F-4CD801452542}"/>
              </a:ext>
            </a:extLst>
          </p:cNvPr>
          <p:cNvSpPr/>
          <p:nvPr userDrawn="1"/>
        </p:nvSpPr>
        <p:spPr>
          <a:xfrm>
            <a:off x="0" y="614623"/>
            <a:ext cx="664806" cy="8309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="" id="{2A041F71-04C0-42E1-A833-D33BA23398C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3252" y="1940646"/>
            <a:ext cx="2607622" cy="1949173"/>
          </a:xfrm>
          <a:custGeom>
            <a:avLst/>
            <a:gdLst>
              <a:gd name="connsiteX0" fmla="*/ 0 w 3476829"/>
              <a:gd name="connsiteY0" fmla="*/ 0 h 1949173"/>
              <a:gd name="connsiteX1" fmla="*/ 3476829 w 3476829"/>
              <a:gd name="connsiteY1" fmla="*/ 0 h 1949173"/>
              <a:gd name="connsiteX2" fmla="*/ 3476829 w 3476829"/>
              <a:gd name="connsiteY2" fmla="*/ 1949173 h 1949173"/>
              <a:gd name="connsiteX3" fmla="*/ 0 w 3476829"/>
              <a:gd name="connsiteY3" fmla="*/ 1949173 h 1949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6829" h="1949173">
                <a:moveTo>
                  <a:pt x="0" y="0"/>
                </a:moveTo>
                <a:lnTo>
                  <a:pt x="3476829" y="0"/>
                </a:lnTo>
                <a:lnTo>
                  <a:pt x="3476829" y="1949173"/>
                </a:lnTo>
                <a:lnTo>
                  <a:pt x="0" y="194917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9B3B12DD-1C78-4957-BC67-4D712062ED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70873" y="3889819"/>
            <a:ext cx="2607622" cy="1949173"/>
          </a:xfrm>
          <a:custGeom>
            <a:avLst/>
            <a:gdLst>
              <a:gd name="connsiteX0" fmla="*/ 0 w 3476829"/>
              <a:gd name="connsiteY0" fmla="*/ 0 h 1949173"/>
              <a:gd name="connsiteX1" fmla="*/ 3476829 w 3476829"/>
              <a:gd name="connsiteY1" fmla="*/ 0 h 1949173"/>
              <a:gd name="connsiteX2" fmla="*/ 3476829 w 3476829"/>
              <a:gd name="connsiteY2" fmla="*/ 1949173 h 1949173"/>
              <a:gd name="connsiteX3" fmla="*/ 0 w 3476829"/>
              <a:gd name="connsiteY3" fmla="*/ 1949173 h 1949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6829" h="1949173">
                <a:moveTo>
                  <a:pt x="0" y="0"/>
                </a:moveTo>
                <a:lnTo>
                  <a:pt x="3476829" y="0"/>
                </a:lnTo>
                <a:lnTo>
                  <a:pt x="3476829" y="1949173"/>
                </a:lnTo>
                <a:lnTo>
                  <a:pt x="0" y="194917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xmlns="" id="{8186A2C4-6029-4B3B-B79C-F43C65E0050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71044" y="1940446"/>
            <a:ext cx="2615073" cy="1949173"/>
          </a:xfrm>
          <a:custGeom>
            <a:avLst/>
            <a:gdLst>
              <a:gd name="connsiteX0" fmla="*/ 0 w 3486764"/>
              <a:gd name="connsiteY0" fmla="*/ 0 h 1949173"/>
              <a:gd name="connsiteX1" fmla="*/ 3486764 w 3486764"/>
              <a:gd name="connsiteY1" fmla="*/ 0 h 1949173"/>
              <a:gd name="connsiteX2" fmla="*/ 3486764 w 3486764"/>
              <a:gd name="connsiteY2" fmla="*/ 1949173 h 1949173"/>
              <a:gd name="connsiteX3" fmla="*/ 0 w 3486764"/>
              <a:gd name="connsiteY3" fmla="*/ 1949173 h 1949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6764" h="1949173">
                <a:moveTo>
                  <a:pt x="0" y="0"/>
                </a:moveTo>
                <a:lnTo>
                  <a:pt x="3486764" y="0"/>
                </a:lnTo>
                <a:lnTo>
                  <a:pt x="3486764" y="1949173"/>
                </a:lnTo>
                <a:lnTo>
                  <a:pt x="0" y="1949173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7479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01E88B1B-06F6-450E-86CC-D17D64D2725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364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245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iv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E76A011F-04F1-4B74-B0BF-24DFCB2490D4}"/>
              </a:ext>
            </a:extLst>
          </p:cNvPr>
          <p:cNvSpPr/>
          <p:nvPr userDrawn="1"/>
        </p:nvSpPr>
        <p:spPr>
          <a:xfrm>
            <a:off x="2781541" y="2140467"/>
            <a:ext cx="4125950" cy="3489034"/>
          </a:xfrm>
          <a:prstGeom prst="roundRect">
            <a:avLst>
              <a:gd name="adj" fmla="val 409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xmlns="" id="{63C95C12-0176-4ADF-BA69-AC271C9A63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360552" y="2040689"/>
            <a:ext cx="4968552" cy="3930677"/>
          </a:xfrm>
          <a:prstGeom prst="rect">
            <a:avLst/>
          </a:prstGeom>
        </p:spPr>
      </p:pic>
      <p:sp>
        <p:nvSpPr>
          <p:cNvPr id="7" name="Picture Placeholder 5">
            <a:extLst>
              <a:ext uri="{FF2B5EF4-FFF2-40B4-BE49-F238E27FC236}">
                <a16:creationId xmlns:a16="http://schemas.microsoft.com/office/drawing/2014/main" xmlns="" id="{16B43868-406B-4421-9EFF-28514878A32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961532" y="2366133"/>
            <a:ext cx="3769517" cy="302600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IN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xmlns="" id="{FDD6C78C-94BC-4439-9B1A-F9212880E4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35565" y="3572215"/>
            <a:ext cx="1209321" cy="211879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endParaRPr lang="en-IN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xmlns="" id="{400BF344-FD84-47CC-A86E-F41DAE23377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09926" y="3919743"/>
            <a:ext cx="737931" cy="1731637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IN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xmlns="" id="{FB41148D-ADF1-47B4-BAB7-5301C809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496" y="614623"/>
            <a:ext cx="7710854" cy="83096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6E7A2B9F-4EC9-4DB6-BF10-8B334E07F13B}"/>
              </a:ext>
            </a:extLst>
          </p:cNvPr>
          <p:cNvSpPr/>
          <p:nvPr userDrawn="1"/>
        </p:nvSpPr>
        <p:spPr>
          <a:xfrm>
            <a:off x="0" y="614623"/>
            <a:ext cx="664806" cy="8309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3715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F2985D5E-3032-4B4E-BA11-7AF8F7186729}"/>
              </a:ext>
            </a:extLst>
          </p:cNvPr>
          <p:cNvSpPr/>
          <p:nvPr userDrawn="1"/>
        </p:nvSpPr>
        <p:spPr>
          <a:xfrm>
            <a:off x="1" y="0"/>
            <a:ext cx="3954293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90000">
                <a:schemeClr val="accent1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0B2DCFF0-4C0C-46B9-81EE-EBB1AEC75288}"/>
              </a:ext>
            </a:extLst>
          </p:cNvPr>
          <p:cNvGrpSpPr/>
          <p:nvPr userDrawn="1"/>
        </p:nvGrpSpPr>
        <p:grpSpPr>
          <a:xfrm>
            <a:off x="3107986" y="1096904"/>
            <a:ext cx="1692615" cy="4664192"/>
            <a:chOff x="8754797" y="3603326"/>
            <a:chExt cx="1100592" cy="2274605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xmlns="" id="{2E45CF23-46DE-4378-B274-41B9D546E728}"/>
                </a:ext>
              </a:extLst>
            </p:cNvPr>
            <p:cNvSpPr/>
            <p:nvPr userDrawn="1"/>
          </p:nvSpPr>
          <p:spPr>
            <a:xfrm>
              <a:off x="8754797" y="3603326"/>
              <a:ext cx="1100592" cy="2274604"/>
            </a:xfrm>
            <a:prstGeom prst="roundRect">
              <a:avLst>
                <a:gd name="adj" fmla="val 12384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78204676-CFD3-48CA-A264-0F440CC54232}"/>
                </a:ext>
              </a:extLst>
            </p:cNvPr>
            <p:cNvGrpSpPr/>
            <p:nvPr userDrawn="1"/>
          </p:nvGrpSpPr>
          <p:grpSpPr>
            <a:xfrm>
              <a:off x="8754797" y="3603326"/>
              <a:ext cx="1100592" cy="2274605"/>
              <a:chOff x="8119010" y="985720"/>
              <a:chExt cx="2323816" cy="4802652"/>
            </a:xfrm>
            <a:solidFill>
              <a:schemeClr val="accent1"/>
            </a:solidFill>
          </p:grpSpPr>
          <p:sp>
            <p:nvSpPr>
              <p:cNvPr id="19" name="Freeform 5">
                <a:extLst>
                  <a:ext uri="{FF2B5EF4-FFF2-40B4-BE49-F238E27FC236}">
                    <a16:creationId xmlns:a16="http://schemas.microsoft.com/office/drawing/2014/main" xmlns="" id="{29CA5273-45BF-4E3D-A09B-3F75ED1C845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19010" y="985720"/>
                <a:ext cx="2323816" cy="4802652"/>
              </a:xfrm>
              <a:custGeom>
                <a:avLst/>
                <a:gdLst>
                  <a:gd name="T0" fmla="*/ 1901 w 2166"/>
                  <a:gd name="T1" fmla="*/ 4492 h 4492"/>
                  <a:gd name="T2" fmla="*/ 265 w 2166"/>
                  <a:gd name="T3" fmla="*/ 4492 h 4492"/>
                  <a:gd name="T4" fmla="*/ 0 w 2166"/>
                  <a:gd name="T5" fmla="*/ 4226 h 4492"/>
                  <a:gd name="T6" fmla="*/ 0 w 2166"/>
                  <a:gd name="T7" fmla="*/ 266 h 4492"/>
                  <a:gd name="T8" fmla="*/ 265 w 2166"/>
                  <a:gd name="T9" fmla="*/ 0 h 4492"/>
                  <a:gd name="T10" fmla="*/ 1901 w 2166"/>
                  <a:gd name="T11" fmla="*/ 0 h 4492"/>
                  <a:gd name="T12" fmla="*/ 2166 w 2166"/>
                  <a:gd name="T13" fmla="*/ 266 h 4492"/>
                  <a:gd name="T14" fmla="*/ 2166 w 2166"/>
                  <a:gd name="T15" fmla="*/ 4226 h 4492"/>
                  <a:gd name="T16" fmla="*/ 1901 w 2166"/>
                  <a:gd name="T17" fmla="*/ 4492 h 4492"/>
                  <a:gd name="T18" fmla="*/ 265 w 2166"/>
                  <a:gd name="T19" fmla="*/ 32 h 4492"/>
                  <a:gd name="T20" fmla="*/ 32 w 2166"/>
                  <a:gd name="T21" fmla="*/ 266 h 4492"/>
                  <a:gd name="T22" fmla="*/ 32 w 2166"/>
                  <a:gd name="T23" fmla="*/ 4226 h 4492"/>
                  <a:gd name="T24" fmla="*/ 265 w 2166"/>
                  <a:gd name="T25" fmla="*/ 4460 h 4492"/>
                  <a:gd name="T26" fmla="*/ 1901 w 2166"/>
                  <a:gd name="T27" fmla="*/ 4460 h 4492"/>
                  <a:gd name="T28" fmla="*/ 2134 w 2166"/>
                  <a:gd name="T29" fmla="*/ 4226 h 4492"/>
                  <a:gd name="T30" fmla="*/ 2134 w 2166"/>
                  <a:gd name="T31" fmla="*/ 266 h 4492"/>
                  <a:gd name="T32" fmla="*/ 1901 w 2166"/>
                  <a:gd name="T33" fmla="*/ 32 h 4492"/>
                  <a:gd name="T34" fmla="*/ 265 w 2166"/>
                  <a:gd name="T35" fmla="*/ 32 h 4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166" h="4492">
                    <a:moveTo>
                      <a:pt x="1901" y="4492"/>
                    </a:moveTo>
                    <a:cubicBezTo>
                      <a:pt x="265" y="4492"/>
                      <a:pt x="265" y="4492"/>
                      <a:pt x="265" y="4492"/>
                    </a:cubicBezTo>
                    <a:cubicBezTo>
                      <a:pt x="119" y="4492"/>
                      <a:pt x="0" y="4373"/>
                      <a:pt x="0" y="4226"/>
                    </a:cubicBezTo>
                    <a:cubicBezTo>
                      <a:pt x="0" y="266"/>
                      <a:pt x="0" y="266"/>
                      <a:pt x="0" y="266"/>
                    </a:cubicBezTo>
                    <a:cubicBezTo>
                      <a:pt x="0" y="119"/>
                      <a:pt x="119" y="0"/>
                      <a:pt x="265" y="0"/>
                    </a:cubicBezTo>
                    <a:cubicBezTo>
                      <a:pt x="1901" y="0"/>
                      <a:pt x="1901" y="0"/>
                      <a:pt x="1901" y="0"/>
                    </a:cubicBezTo>
                    <a:cubicBezTo>
                      <a:pt x="2047" y="0"/>
                      <a:pt x="2166" y="119"/>
                      <a:pt x="2166" y="266"/>
                    </a:cubicBezTo>
                    <a:cubicBezTo>
                      <a:pt x="2166" y="4226"/>
                      <a:pt x="2166" y="4226"/>
                      <a:pt x="2166" y="4226"/>
                    </a:cubicBezTo>
                    <a:cubicBezTo>
                      <a:pt x="2166" y="4373"/>
                      <a:pt x="2047" y="4492"/>
                      <a:pt x="1901" y="4492"/>
                    </a:cubicBezTo>
                    <a:close/>
                    <a:moveTo>
                      <a:pt x="265" y="32"/>
                    </a:moveTo>
                    <a:cubicBezTo>
                      <a:pt x="136" y="32"/>
                      <a:pt x="32" y="137"/>
                      <a:pt x="32" y="266"/>
                    </a:cubicBezTo>
                    <a:cubicBezTo>
                      <a:pt x="32" y="4226"/>
                      <a:pt x="32" y="4226"/>
                      <a:pt x="32" y="4226"/>
                    </a:cubicBezTo>
                    <a:cubicBezTo>
                      <a:pt x="32" y="4355"/>
                      <a:pt x="136" y="4460"/>
                      <a:pt x="265" y="4460"/>
                    </a:cubicBezTo>
                    <a:cubicBezTo>
                      <a:pt x="1901" y="4460"/>
                      <a:pt x="1901" y="4460"/>
                      <a:pt x="1901" y="4460"/>
                    </a:cubicBezTo>
                    <a:cubicBezTo>
                      <a:pt x="2030" y="4460"/>
                      <a:pt x="2134" y="4355"/>
                      <a:pt x="2134" y="4226"/>
                    </a:cubicBezTo>
                    <a:cubicBezTo>
                      <a:pt x="2134" y="266"/>
                      <a:pt x="2134" y="266"/>
                      <a:pt x="2134" y="266"/>
                    </a:cubicBezTo>
                    <a:cubicBezTo>
                      <a:pt x="2134" y="137"/>
                      <a:pt x="2030" y="32"/>
                      <a:pt x="1901" y="32"/>
                    </a:cubicBezTo>
                    <a:lnTo>
                      <a:pt x="265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6">
                <a:extLst>
                  <a:ext uri="{FF2B5EF4-FFF2-40B4-BE49-F238E27FC236}">
                    <a16:creationId xmlns:a16="http://schemas.microsoft.com/office/drawing/2014/main" xmlns="" id="{37511223-7523-405E-A9FC-CEB1F1DCEB0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242398" y="1556786"/>
                <a:ext cx="2077039" cy="3659728"/>
              </a:xfrm>
              <a:custGeom>
                <a:avLst/>
                <a:gdLst>
                  <a:gd name="T0" fmla="*/ 1920 w 1936"/>
                  <a:gd name="T1" fmla="*/ 3423 h 3423"/>
                  <a:gd name="T2" fmla="*/ 16 w 1936"/>
                  <a:gd name="T3" fmla="*/ 3423 h 3423"/>
                  <a:gd name="T4" fmla="*/ 0 w 1936"/>
                  <a:gd name="T5" fmla="*/ 3407 h 3423"/>
                  <a:gd name="T6" fmla="*/ 0 w 1936"/>
                  <a:gd name="T7" fmla="*/ 16 h 3423"/>
                  <a:gd name="T8" fmla="*/ 16 w 1936"/>
                  <a:gd name="T9" fmla="*/ 0 h 3423"/>
                  <a:gd name="T10" fmla="*/ 1920 w 1936"/>
                  <a:gd name="T11" fmla="*/ 0 h 3423"/>
                  <a:gd name="T12" fmla="*/ 1936 w 1936"/>
                  <a:gd name="T13" fmla="*/ 16 h 3423"/>
                  <a:gd name="T14" fmla="*/ 1936 w 1936"/>
                  <a:gd name="T15" fmla="*/ 3407 h 3423"/>
                  <a:gd name="T16" fmla="*/ 1920 w 1936"/>
                  <a:gd name="T17" fmla="*/ 3423 h 3423"/>
                  <a:gd name="T18" fmla="*/ 32 w 1936"/>
                  <a:gd name="T19" fmla="*/ 3391 h 3423"/>
                  <a:gd name="T20" fmla="*/ 1904 w 1936"/>
                  <a:gd name="T21" fmla="*/ 3391 h 3423"/>
                  <a:gd name="T22" fmla="*/ 1904 w 1936"/>
                  <a:gd name="T23" fmla="*/ 32 h 3423"/>
                  <a:gd name="T24" fmla="*/ 32 w 1936"/>
                  <a:gd name="T25" fmla="*/ 32 h 3423"/>
                  <a:gd name="T26" fmla="*/ 32 w 1936"/>
                  <a:gd name="T27" fmla="*/ 3391 h 3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936" h="3423">
                    <a:moveTo>
                      <a:pt x="1920" y="3423"/>
                    </a:moveTo>
                    <a:cubicBezTo>
                      <a:pt x="16" y="3423"/>
                      <a:pt x="16" y="3423"/>
                      <a:pt x="16" y="3423"/>
                    </a:cubicBezTo>
                    <a:cubicBezTo>
                      <a:pt x="7" y="3423"/>
                      <a:pt x="0" y="3416"/>
                      <a:pt x="0" y="3407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7"/>
                      <a:pt x="7" y="0"/>
                      <a:pt x="16" y="0"/>
                    </a:cubicBezTo>
                    <a:cubicBezTo>
                      <a:pt x="1920" y="0"/>
                      <a:pt x="1920" y="0"/>
                      <a:pt x="1920" y="0"/>
                    </a:cubicBezTo>
                    <a:cubicBezTo>
                      <a:pt x="1929" y="0"/>
                      <a:pt x="1936" y="7"/>
                      <a:pt x="1936" y="16"/>
                    </a:cubicBezTo>
                    <a:cubicBezTo>
                      <a:pt x="1936" y="3407"/>
                      <a:pt x="1936" y="3407"/>
                      <a:pt x="1936" y="3407"/>
                    </a:cubicBezTo>
                    <a:cubicBezTo>
                      <a:pt x="1936" y="3416"/>
                      <a:pt x="1929" y="3423"/>
                      <a:pt x="1920" y="3423"/>
                    </a:cubicBezTo>
                    <a:close/>
                    <a:moveTo>
                      <a:pt x="32" y="3391"/>
                    </a:moveTo>
                    <a:cubicBezTo>
                      <a:pt x="1904" y="3391"/>
                      <a:pt x="1904" y="3391"/>
                      <a:pt x="1904" y="3391"/>
                    </a:cubicBezTo>
                    <a:cubicBezTo>
                      <a:pt x="1904" y="32"/>
                      <a:pt x="1904" y="32"/>
                      <a:pt x="1904" y="32"/>
                    </a:cubicBezTo>
                    <a:cubicBezTo>
                      <a:pt x="32" y="32"/>
                      <a:pt x="32" y="32"/>
                      <a:pt x="32" y="32"/>
                    </a:cubicBezTo>
                    <a:lnTo>
                      <a:pt x="32" y="33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7">
                <a:extLst>
                  <a:ext uri="{FF2B5EF4-FFF2-40B4-BE49-F238E27FC236}">
                    <a16:creationId xmlns:a16="http://schemas.microsoft.com/office/drawing/2014/main" xmlns="" id="{423643BE-13A1-4501-8DDD-02B116C581C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030977" y="1219841"/>
                <a:ext cx="499881" cy="121016"/>
              </a:xfrm>
              <a:custGeom>
                <a:avLst/>
                <a:gdLst>
                  <a:gd name="T0" fmla="*/ 410 w 466"/>
                  <a:gd name="T1" fmla="*/ 113 h 113"/>
                  <a:gd name="T2" fmla="*/ 56 w 466"/>
                  <a:gd name="T3" fmla="*/ 113 h 113"/>
                  <a:gd name="T4" fmla="*/ 0 w 466"/>
                  <a:gd name="T5" fmla="*/ 57 h 113"/>
                  <a:gd name="T6" fmla="*/ 0 w 466"/>
                  <a:gd name="T7" fmla="*/ 56 h 113"/>
                  <a:gd name="T8" fmla="*/ 56 w 466"/>
                  <a:gd name="T9" fmla="*/ 0 h 113"/>
                  <a:gd name="T10" fmla="*/ 410 w 466"/>
                  <a:gd name="T11" fmla="*/ 0 h 113"/>
                  <a:gd name="T12" fmla="*/ 466 w 466"/>
                  <a:gd name="T13" fmla="*/ 56 h 113"/>
                  <a:gd name="T14" fmla="*/ 466 w 466"/>
                  <a:gd name="T15" fmla="*/ 57 h 113"/>
                  <a:gd name="T16" fmla="*/ 410 w 466"/>
                  <a:gd name="T17" fmla="*/ 113 h 113"/>
                  <a:gd name="T18" fmla="*/ 56 w 466"/>
                  <a:gd name="T19" fmla="*/ 32 h 113"/>
                  <a:gd name="T20" fmla="*/ 32 w 466"/>
                  <a:gd name="T21" fmla="*/ 56 h 113"/>
                  <a:gd name="T22" fmla="*/ 32 w 466"/>
                  <a:gd name="T23" fmla="*/ 57 h 113"/>
                  <a:gd name="T24" fmla="*/ 56 w 466"/>
                  <a:gd name="T25" fmla="*/ 81 h 113"/>
                  <a:gd name="T26" fmla="*/ 410 w 466"/>
                  <a:gd name="T27" fmla="*/ 81 h 113"/>
                  <a:gd name="T28" fmla="*/ 434 w 466"/>
                  <a:gd name="T29" fmla="*/ 57 h 113"/>
                  <a:gd name="T30" fmla="*/ 434 w 466"/>
                  <a:gd name="T31" fmla="*/ 56 h 113"/>
                  <a:gd name="T32" fmla="*/ 410 w 466"/>
                  <a:gd name="T33" fmla="*/ 32 h 113"/>
                  <a:gd name="T34" fmla="*/ 56 w 466"/>
                  <a:gd name="T35" fmla="*/ 3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66" h="113">
                    <a:moveTo>
                      <a:pt x="410" y="113"/>
                    </a:moveTo>
                    <a:cubicBezTo>
                      <a:pt x="56" y="113"/>
                      <a:pt x="56" y="113"/>
                      <a:pt x="56" y="113"/>
                    </a:cubicBezTo>
                    <a:cubicBezTo>
                      <a:pt x="25" y="113"/>
                      <a:pt x="0" y="88"/>
                      <a:pt x="0" y="57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25"/>
                      <a:pt x="25" y="0"/>
                      <a:pt x="56" y="0"/>
                    </a:cubicBezTo>
                    <a:cubicBezTo>
                      <a:pt x="410" y="0"/>
                      <a:pt x="410" y="0"/>
                      <a:pt x="410" y="0"/>
                    </a:cubicBezTo>
                    <a:cubicBezTo>
                      <a:pt x="441" y="0"/>
                      <a:pt x="466" y="25"/>
                      <a:pt x="466" y="56"/>
                    </a:cubicBezTo>
                    <a:cubicBezTo>
                      <a:pt x="466" y="57"/>
                      <a:pt x="466" y="57"/>
                      <a:pt x="466" y="57"/>
                    </a:cubicBezTo>
                    <a:cubicBezTo>
                      <a:pt x="466" y="88"/>
                      <a:pt x="441" y="113"/>
                      <a:pt x="410" y="113"/>
                    </a:cubicBezTo>
                    <a:close/>
                    <a:moveTo>
                      <a:pt x="56" y="32"/>
                    </a:moveTo>
                    <a:cubicBezTo>
                      <a:pt x="43" y="32"/>
                      <a:pt x="32" y="43"/>
                      <a:pt x="32" y="56"/>
                    </a:cubicBezTo>
                    <a:cubicBezTo>
                      <a:pt x="32" y="57"/>
                      <a:pt x="32" y="57"/>
                      <a:pt x="32" y="57"/>
                    </a:cubicBezTo>
                    <a:cubicBezTo>
                      <a:pt x="32" y="70"/>
                      <a:pt x="43" y="81"/>
                      <a:pt x="56" y="81"/>
                    </a:cubicBezTo>
                    <a:cubicBezTo>
                      <a:pt x="410" y="81"/>
                      <a:pt x="410" y="81"/>
                      <a:pt x="410" y="81"/>
                    </a:cubicBezTo>
                    <a:cubicBezTo>
                      <a:pt x="423" y="81"/>
                      <a:pt x="434" y="70"/>
                      <a:pt x="434" y="57"/>
                    </a:cubicBezTo>
                    <a:cubicBezTo>
                      <a:pt x="434" y="56"/>
                      <a:pt x="434" y="56"/>
                      <a:pt x="434" y="56"/>
                    </a:cubicBezTo>
                    <a:cubicBezTo>
                      <a:pt x="434" y="43"/>
                      <a:pt x="423" y="32"/>
                      <a:pt x="410" y="32"/>
                    </a:cubicBezTo>
                    <a:lnTo>
                      <a:pt x="56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8">
                <a:extLst>
                  <a:ext uri="{FF2B5EF4-FFF2-40B4-BE49-F238E27FC236}">
                    <a16:creationId xmlns:a16="http://schemas.microsoft.com/office/drawing/2014/main" xmlns="" id="{C070938A-6612-4AE8-B74C-BCE17F1A4B0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027023" y="5308265"/>
                <a:ext cx="508582" cy="336154"/>
              </a:xfrm>
              <a:custGeom>
                <a:avLst/>
                <a:gdLst>
                  <a:gd name="T0" fmla="*/ 399 w 474"/>
                  <a:gd name="T1" fmla="*/ 314 h 314"/>
                  <a:gd name="T2" fmla="*/ 75 w 474"/>
                  <a:gd name="T3" fmla="*/ 314 h 314"/>
                  <a:gd name="T4" fmla="*/ 0 w 474"/>
                  <a:gd name="T5" fmla="*/ 240 h 314"/>
                  <a:gd name="T6" fmla="*/ 0 w 474"/>
                  <a:gd name="T7" fmla="*/ 74 h 314"/>
                  <a:gd name="T8" fmla="*/ 75 w 474"/>
                  <a:gd name="T9" fmla="*/ 0 h 314"/>
                  <a:gd name="T10" fmla="*/ 399 w 474"/>
                  <a:gd name="T11" fmla="*/ 0 h 314"/>
                  <a:gd name="T12" fmla="*/ 474 w 474"/>
                  <a:gd name="T13" fmla="*/ 74 h 314"/>
                  <a:gd name="T14" fmla="*/ 474 w 474"/>
                  <a:gd name="T15" fmla="*/ 240 h 314"/>
                  <a:gd name="T16" fmla="*/ 399 w 474"/>
                  <a:gd name="T17" fmla="*/ 314 h 314"/>
                  <a:gd name="T18" fmla="*/ 75 w 474"/>
                  <a:gd name="T19" fmla="*/ 24 h 314"/>
                  <a:gd name="T20" fmla="*/ 25 w 474"/>
                  <a:gd name="T21" fmla="*/ 74 h 314"/>
                  <a:gd name="T22" fmla="*/ 25 w 474"/>
                  <a:gd name="T23" fmla="*/ 240 h 314"/>
                  <a:gd name="T24" fmla="*/ 75 w 474"/>
                  <a:gd name="T25" fmla="*/ 290 h 314"/>
                  <a:gd name="T26" fmla="*/ 399 w 474"/>
                  <a:gd name="T27" fmla="*/ 290 h 314"/>
                  <a:gd name="T28" fmla="*/ 449 w 474"/>
                  <a:gd name="T29" fmla="*/ 240 h 314"/>
                  <a:gd name="T30" fmla="*/ 449 w 474"/>
                  <a:gd name="T31" fmla="*/ 74 h 314"/>
                  <a:gd name="T32" fmla="*/ 399 w 474"/>
                  <a:gd name="T33" fmla="*/ 24 h 314"/>
                  <a:gd name="T34" fmla="*/ 75 w 474"/>
                  <a:gd name="T35" fmla="*/ 24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74" h="314">
                    <a:moveTo>
                      <a:pt x="399" y="314"/>
                    </a:moveTo>
                    <a:cubicBezTo>
                      <a:pt x="75" y="314"/>
                      <a:pt x="75" y="314"/>
                      <a:pt x="75" y="314"/>
                    </a:cubicBezTo>
                    <a:cubicBezTo>
                      <a:pt x="34" y="314"/>
                      <a:pt x="0" y="281"/>
                      <a:pt x="0" y="240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33"/>
                      <a:pt x="34" y="0"/>
                      <a:pt x="75" y="0"/>
                    </a:cubicBezTo>
                    <a:cubicBezTo>
                      <a:pt x="399" y="0"/>
                      <a:pt x="399" y="0"/>
                      <a:pt x="399" y="0"/>
                    </a:cubicBezTo>
                    <a:cubicBezTo>
                      <a:pt x="440" y="0"/>
                      <a:pt x="474" y="33"/>
                      <a:pt x="474" y="74"/>
                    </a:cubicBezTo>
                    <a:cubicBezTo>
                      <a:pt x="474" y="240"/>
                      <a:pt x="474" y="240"/>
                      <a:pt x="474" y="240"/>
                    </a:cubicBezTo>
                    <a:cubicBezTo>
                      <a:pt x="474" y="281"/>
                      <a:pt x="440" y="314"/>
                      <a:pt x="399" y="314"/>
                    </a:cubicBezTo>
                    <a:close/>
                    <a:moveTo>
                      <a:pt x="75" y="24"/>
                    </a:moveTo>
                    <a:cubicBezTo>
                      <a:pt x="47" y="24"/>
                      <a:pt x="25" y="46"/>
                      <a:pt x="25" y="74"/>
                    </a:cubicBezTo>
                    <a:cubicBezTo>
                      <a:pt x="25" y="240"/>
                      <a:pt x="25" y="240"/>
                      <a:pt x="25" y="240"/>
                    </a:cubicBezTo>
                    <a:cubicBezTo>
                      <a:pt x="25" y="268"/>
                      <a:pt x="47" y="290"/>
                      <a:pt x="75" y="290"/>
                    </a:cubicBezTo>
                    <a:cubicBezTo>
                      <a:pt x="399" y="290"/>
                      <a:pt x="399" y="290"/>
                      <a:pt x="399" y="290"/>
                    </a:cubicBezTo>
                    <a:cubicBezTo>
                      <a:pt x="427" y="290"/>
                      <a:pt x="449" y="268"/>
                      <a:pt x="449" y="240"/>
                    </a:cubicBezTo>
                    <a:cubicBezTo>
                      <a:pt x="449" y="74"/>
                      <a:pt x="449" y="74"/>
                      <a:pt x="449" y="74"/>
                    </a:cubicBezTo>
                    <a:cubicBezTo>
                      <a:pt x="449" y="46"/>
                      <a:pt x="427" y="24"/>
                      <a:pt x="399" y="24"/>
                    </a:cubicBezTo>
                    <a:lnTo>
                      <a:pt x="75" y="2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xmlns="" id="{400BF344-FD84-47CC-A86E-F41DAE23377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26777" y="1699848"/>
            <a:ext cx="1456592" cy="348553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7868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2240329E-969C-4C88-A4B8-26D42C2823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55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B833C5E-9DAA-42E9-B433-D49867DCE574}"/>
              </a:ext>
            </a:extLst>
          </p:cNvPr>
          <p:cNvSpPr/>
          <p:nvPr userDrawn="1"/>
        </p:nvSpPr>
        <p:spPr>
          <a:xfrm>
            <a:off x="0" y="0"/>
            <a:ext cx="3013096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90000">
                <a:schemeClr val="accent1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2240329E-969C-4C88-A4B8-26D42C2823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13096" y="0"/>
            <a:ext cx="2387111" cy="685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8327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AE880BE4-1562-443F-A2F6-7636797388DE}"/>
              </a:ext>
            </a:extLst>
          </p:cNvPr>
          <p:cNvGrpSpPr/>
          <p:nvPr userDrawn="1"/>
        </p:nvGrpSpPr>
        <p:grpSpPr>
          <a:xfrm>
            <a:off x="0" y="0"/>
            <a:ext cx="9141619" cy="6858000"/>
            <a:chOff x="0" y="0"/>
            <a:chExt cx="12188825" cy="6858000"/>
          </a:xfrm>
          <a:gradFill>
            <a:gsLst>
              <a:gs pos="0">
                <a:schemeClr val="accent2"/>
              </a:gs>
              <a:gs pos="90000">
                <a:schemeClr val="accent1"/>
              </a:gs>
            </a:gsLst>
            <a:lin ang="8100000" scaled="1"/>
          </a:gradFill>
        </p:grpSpPr>
        <p:sp>
          <p:nvSpPr>
            <p:cNvPr id="5" name="Rectangle 13">
              <a:extLst>
                <a:ext uri="{FF2B5EF4-FFF2-40B4-BE49-F238E27FC236}">
                  <a16:creationId xmlns:a16="http://schemas.microsoft.com/office/drawing/2014/main" xmlns="" id="{9DCF2E03-087F-4BBD-BAD9-ED63125C7D51}"/>
                </a:ext>
              </a:extLst>
            </p:cNvPr>
            <p:cNvSpPr/>
            <p:nvPr userDrawn="1"/>
          </p:nvSpPr>
          <p:spPr>
            <a:xfrm>
              <a:off x="7606580" y="0"/>
              <a:ext cx="4582245" cy="6858000"/>
            </a:xfrm>
            <a:custGeom>
              <a:avLst/>
              <a:gdLst>
                <a:gd name="connsiteX0" fmla="*/ 0 w 4582245"/>
                <a:gd name="connsiteY0" fmla="*/ 0 h 6858000"/>
                <a:gd name="connsiteX1" fmla="*/ 4582245 w 4582245"/>
                <a:gd name="connsiteY1" fmla="*/ 0 h 6858000"/>
                <a:gd name="connsiteX2" fmla="*/ 4582245 w 4582245"/>
                <a:gd name="connsiteY2" fmla="*/ 6858000 h 6858000"/>
                <a:gd name="connsiteX3" fmla="*/ 0 w 4582245"/>
                <a:gd name="connsiteY3" fmla="*/ 6858000 h 6858000"/>
                <a:gd name="connsiteX4" fmla="*/ 0 w 4582245"/>
                <a:gd name="connsiteY4" fmla="*/ 0 h 6858000"/>
                <a:gd name="connsiteX0" fmla="*/ 0 w 4582245"/>
                <a:gd name="connsiteY0" fmla="*/ 0 h 6858000"/>
                <a:gd name="connsiteX1" fmla="*/ 3232405 w 4582245"/>
                <a:gd name="connsiteY1" fmla="*/ 0 h 6858000"/>
                <a:gd name="connsiteX2" fmla="*/ 4582245 w 4582245"/>
                <a:gd name="connsiteY2" fmla="*/ 0 h 6858000"/>
                <a:gd name="connsiteX3" fmla="*/ 4582245 w 4582245"/>
                <a:gd name="connsiteY3" fmla="*/ 6858000 h 6858000"/>
                <a:gd name="connsiteX4" fmla="*/ 0 w 4582245"/>
                <a:gd name="connsiteY4" fmla="*/ 6858000 h 6858000"/>
                <a:gd name="connsiteX5" fmla="*/ 0 w 4582245"/>
                <a:gd name="connsiteY5" fmla="*/ 0 h 6858000"/>
                <a:gd name="connsiteX0" fmla="*/ 0 w 4582245"/>
                <a:gd name="connsiteY0" fmla="*/ 6858000 h 6858000"/>
                <a:gd name="connsiteX1" fmla="*/ 3232405 w 4582245"/>
                <a:gd name="connsiteY1" fmla="*/ 0 h 6858000"/>
                <a:gd name="connsiteX2" fmla="*/ 4582245 w 4582245"/>
                <a:gd name="connsiteY2" fmla="*/ 0 h 6858000"/>
                <a:gd name="connsiteX3" fmla="*/ 4582245 w 4582245"/>
                <a:gd name="connsiteY3" fmla="*/ 6858000 h 6858000"/>
                <a:gd name="connsiteX4" fmla="*/ 0 w 4582245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82245" h="6858000">
                  <a:moveTo>
                    <a:pt x="0" y="6858000"/>
                  </a:moveTo>
                  <a:lnTo>
                    <a:pt x="3232405" y="0"/>
                  </a:lnTo>
                  <a:lnTo>
                    <a:pt x="4582245" y="0"/>
                  </a:lnTo>
                  <a:lnTo>
                    <a:pt x="4582245" y="6858000"/>
                  </a:lnTo>
                  <a:lnTo>
                    <a:pt x="0" y="685800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30AC8171-A35A-46D0-A705-CA3635EDFA28}"/>
                </a:ext>
              </a:extLst>
            </p:cNvPr>
            <p:cNvSpPr/>
            <p:nvPr userDrawn="1"/>
          </p:nvSpPr>
          <p:spPr>
            <a:xfrm>
              <a:off x="0" y="4955398"/>
              <a:ext cx="3142084" cy="1902602"/>
            </a:xfrm>
            <a:custGeom>
              <a:avLst/>
              <a:gdLst>
                <a:gd name="connsiteX0" fmla="*/ 0 w 2854052"/>
                <a:gd name="connsiteY0" fmla="*/ 0 h 1728192"/>
                <a:gd name="connsiteX1" fmla="*/ 2854052 w 2854052"/>
                <a:gd name="connsiteY1" fmla="*/ 0 h 1728192"/>
                <a:gd name="connsiteX2" fmla="*/ 2024404 w 2854052"/>
                <a:gd name="connsiteY2" fmla="*/ 1728192 h 1728192"/>
                <a:gd name="connsiteX3" fmla="*/ 0 w 2854052"/>
                <a:gd name="connsiteY3" fmla="*/ 1728192 h 1728192"/>
                <a:gd name="connsiteX4" fmla="*/ 0 w 2854052"/>
                <a:gd name="connsiteY4" fmla="*/ 0 h 1728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4052" h="1728192">
                  <a:moveTo>
                    <a:pt x="0" y="0"/>
                  </a:moveTo>
                  <a:lnTo>
                    <a:pt x="2854052" y="0"/>
                  </a:lnTo>
                  <a:lnTo>
                    <a:pt x="2024404" y="1728192"/>
                  </a:lnTo>
                  <a:lnTo>
                    <a:pt x="0" y="172819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prstClr val="white"/>
                </a:solidFill>
              </a:endParaRPr>
            </a:p>
          </p:txBody>
        </p:sp>
      </p:grpSp>
      <p:sp>
        <p:nvSpPr>
          <p:cNvPr id="6" name="Picture Placeholder 73">
            <a:extLst>
              <a:ext uri="{FF2B5EF4-FFF2-40B4-BE49-F238E27FC236}">
                <a16:creationId xmlns:a16="http://schemas.microsoft.com/office/drawing/2014/main" xmlns="" id="{05D1A381-185F-411A-A56C-AA6BEAE188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190387" y="607527"/>
            <a:ext cx="5961473" cy="5642949"/>
          </a:xfrm>
          <a:custGeom>
            <a:avLst/>
            <a:gdLst>
              <a:gd name="connsiteX0" fmla="*/ 2638279 w 7948631"/>
              <a:gd name="connsiteY0" fmla="*/ 0 h 5642949"/>
              <a:gd name="connsiteX1" fmla="*/ 7948631 w 7948631"/>
              <a:gd name="connsiteY1" fmla="*/ 0 h 5642949"/>
              <a:gd name="connsiteX2" fmla="*/ 7948631 w 7948631"/>
              <a:gd name="connsiteY2" fmla="*/ 5642949 h 5642949"/>
              <a:gd name="connsiteX3" fmla="*/ 0 w 7948631"/>
              <a:gd name="connsiteY3" fmla="*/ 5642949 h 564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631" h="5642949">
                <a:moveTo>
                  <a:pt x="2638279" y="0"/>
                </a:moveTo>
                <a:lnTo>
                  <a:pt x="7948631" y="0"/>
                </a:lnTo>
                <a:lnTo>
                  <a:pt x="7948631" y="5642949"/>
                </a:lnTo>
                <a:lnTo>
                  <a:pt x="0" y="5642949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0029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0E5CB29B-C790-4A61-BE6E-98E6AAD03B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endParaRPr lang="en-IN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="" id="{62F71961-3665-4E1A-AF8E-E1397B8733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23394" y="826537"/>
            <a:ext cx="1026841" cy="136912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IN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xmlns="" id="{4973D861-11BC-4F03-8156-8BFA564989F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21770" y="2775023"/>
            <a:ext cx="1054242" cy="140565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IN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xmlns="" id="{0DAA5BF7-591B-4D9E-B095-0DC9B02657A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604085" y="4734140"/>
            <a:ext cx="1065699" cy="14209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08284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36F9BD5-56EA-4D28-B10E-AEEDD3F284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9144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4424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512A75E4-E294-4D08-8FB3-C698BE72C97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942363" y="1395046"/>
            <a:ext cx="1485900" cy="1981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xmlns="" id="{4F03ACC0-0158-44FB-A309-134A9B25E4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507505" y="2426242"/>
            <a:ext cx="2141914" cy="2415538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xmlns="" id="{E1BADC7F-2333-43D9-AB01-E4CE300D2AD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507505" y="0"/>
            <a:ext cx="2141914" cy="231604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xmlns="" id="{6590FDBF-791A-4272-BE80-6C54CB14AEA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731849" y="0"/>
            <a:ext cx="1412152" cy="1723292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xmlns="" id="{5E73AD52-FD44-4119-AD59-E46D2364E78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731849" y="1817374"/>
            <a:ext cx="1412152" cy="1817077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xmlns="" id="{1B260875-D973-4B20-BA7F-DCF96FF4340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31849" y="3739959"/>
            <a:ext cx="1412152" cy="1723292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xmlns="" id="{F991C402-ACAF-4BD7-9901-1C9796CAE23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942363" y="3493477"/>
            <a:ext cx="1485900" cy="19812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xmlns="" id="{7CAAEB27-6060-449B-B4CC-1D57D7CCF63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507505" y="4947148"/>
            <a:ext cx="2141914" cy="1910853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xmlns="" id="{8236EA79-8018-45C0-850C-3FC69780C10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731849" y="5568907"/>
            <a:ext cx="1412152" cy="1289093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38497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Hi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36F9BD5-56EA-4D28-B10E-AEEDD3F284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-1"/>
            <a:ext cx="3051452" cy="28487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xmlns="" id="{AB1BDA3A-02D5-42A8-A1E9-32982EE7BCD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050931" y="-1"/>
            <a:ext cx="3047989" cy="28487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xmlns="" id="{6E469B63-E4CD-44CE-8CEC-866DE99078A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01862" y="-1"/>
            <a:ext cx="3047989" cy="284870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082ABA6-2698-478B-ABD7-A1909A9EDA2F}"/>
              </a:ext>
            </a:extLst>
          </p:cNvPr>
          <p:cNvSpPr/>
          <p:nvPr userDrawn="1"/>
        </p:nvSpPr>
        <p:spPr>
          <a:xfrm>
            <a:off x="0" y="2848707"/>
            <a:ext cx="9144000" cy="785446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9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205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669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2078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8142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67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2000">
    <p:dissolve/>
    <p:sndAc>
      <p:stSnd>
        <p:snd r:embed="rId1" name="click.wav"/>
      </p:stSnd>
    </p:sndAc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4922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5383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906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9695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4005" y="2870635"/>
            <a:ext cx="4449167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3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 advTm="2000">
    <p:dissolve/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5CB7388-E13E-4EDD-8113-155770B44853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685BDFB-78DE-429C-B4A8-AB80891C07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Tm="2000">
    <p:dissolve/>
    <p:sndAc>
      <p:stSnd>
        <p:snd r:embed="rId13" name="click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3D6DF-E38E-4B48-BEA7-D6CE088F28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93845-145E-4945-97D0-893CA55616B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41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xmlns="" id="{8922C4ED-5661-444E-8278-D47193A9FE9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6433ACB-A546-4C34-B25E-4226BDBE8EAE}"/>
              </a:ext>
            </a:extLst>
          </p:cNvPr>
          <p:cNvSpPr txBox="1"/>
          <p:nvPr/>
        </p:nvSpPr>
        <p:spPr>
          <a:xfrm>
            <a:off x="-304800" y="541353"/>
            <a:ext cx="4800600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solidFill>
                  <a:srgbClr val="EC44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REVIU </a:t>
            </a:r>
            <a:endParaRPr lang="id-ID" sz="4000" b="1" dirty="0" smtClean="0">
              <a:solidFill>
                <a:srgbClr val="EC44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4000" b="1" dirty="0" smtClean="0">
                <a:solidFill>
                  <a:srgbClr val="EC44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LAPORAN KEUANGAN</a:t>
            </a:r>
            <a:endParaRPr lang="id-ID" sz="4000" b="1" dirty="0" smtClean="0">
              <a:solidFill>
                <a:srgbClr val="EC44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endParaRPr lang="en-US" sz="4000" b="1" dirty="0">
              <a:solidFill>
                <a:srgbClr val="EC44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41B64CD3-7B5E-4165-9BD3-D93B12D5BA4E}"/>
              </a:ext>
            </a:extLst>
          </p:cNvPr>
          <p:cNvSpPr txBox="1"/>
          <p:nvPr/>
        </p:nvSpPr>
        <p:spPr>
          <a:xfrm>
            <a:off x="-192360" y="4308157"/>
            <a:ext cx="32403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sz="2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Tim </a:t>
            </a:r>
            <a:r>
              <a:rPr lang="en-US" sz="20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</a:t>
            </a:r>
            <a:r>
              <a:rPr lang="id-ID" sz="20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rektorat</a:t>
            </a:r>
            <a:r>
              <a:rPr lang="en-US" sz="20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kern="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Hankam</a:t>
            </a:r>
            <a:endParaRPr lang="en-US" sz="2000" b="1" kern="0" dirty="0">
              <a:solidFill>
                <a:prstClr val="black">
                  <a:lumMod val="75000"/>
                  <a:lumOff val="25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1205D3F6-795B-44A3-978B-A3787781E89F}"/>
              </a:ext>
            </a:extLst>
          </p:cNvPr>
          <p:cNvSpPr/>
          <p:nvPr/>
        </p:nvSpPr>
        <p:spPr>
          <a:xfrm>
            <a:off x="3182528" y="607528"/>
            <a:ext cx="5961473" cy="5642949"/>
          </a:xfrm>
          <a:custGeom>
            <a:avLst/>
            <a:gdLst>
              <a:gd name="connsiteX0" fmla="*/ 2638279 w 7948631"/>
              <a:gd name="connsiteY0" fmla="*/ 0 h 5642949"/>
              <a:gd name="connsiteX1" fmla="*/ 7948631 w 7948631"/>
              <a:gd name="connsiteY1" fmla="*/ 0 h 5642949"/>
              <a:gd name="connsiteX2" fmla="*/ 7948631 w 7948631"/>
              <a:gd name="connsiteY2" fmla="*/ 5642949 h 5642949"/>
              <a:gd name="connsiteX3" fmla="*/ 0 w 7948631"/>
              <a:gd name="connsiteY3" fmla="*/ 5642949 h 5642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631" h="5642949">
                <a:moveTo>
                  <a:pt x="2638279" y="0"/>
                </a:moveTo>
                <a:lnTo>
                  <a:pt x="7948631" y="0"/>
                </a:lnTo>
                <a:lnTo>
                  <a:pt x="7948631" y="5642949"/>
                </a:lnTo>
                <a:lnTo>
                  <a:pt x="0" y="5642949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pic>
        <p:nvPicPr>
          <p:cNvPr id="8" name="Picture 2" descr="bpkp_baru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33522" y="608515"/>
            <a:ext cx="1404158" cy="902333"/>
          </a:xfrm>
          <a:prstGeom prst="rect">
            <a:avLst/>
          </a:prstGeom>
          <a:noFill/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</p:pic>
      <p:sp>
        <p:nvSpPr>
          <p:cNvPr id="2" name="TextBox 1"/>
          <p:cNvSpPr txBox="1"/>
          <p:nvPr/>
        </p:nvSpPr>
        <p:spPr>
          <a:xfrm>
            <a:off x="533522" y="4648200"/>
            <a:ext cx="182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Kamis, 4 Juli 2019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2987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Organisasi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pengelola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keuangan</a:t>
            </a:r>
            <a:r>
              <a:rPr lang="en-US" dirty="0" smtClean="0">
                <a:solidFill>
                  <a:schemeClr val="bg1"/>
                </a:solidFill>
              </a:rPr>
              <a:t> (</a:t>
            </a:r>
            <a:r>
              <a:rPr lang="en-US" dirty="0" err="1" smtClean="0">
                <a:solidFill>
                  <a:schemeClr val="bg1"/>
                </a:solidFill>
              </a:rPr>
              <a:t>UAI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601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Unit </a:t>
                      </a:r>
                      <a:r>
                        <a:rPr lang="en-US" dirty="0" err="1" smtClean="0"/>
                        <a:t>Akuntansi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Instansi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UA </a:t>
                      </a:r>
                      <a:r>
                        <a:rPr lang="en-US" dirty="0" err="1" smtClean="0"/>
                        <a:t>Keuangan</a:t>
                      </a:r>
                      <a:r>
                        <a:rPr lang="en-US" dirty="0" smtClean="0"/>
                        <a:t> + UA </a:t>
                      </a:r>
                      <a:r>
                        <a:rPr lang="en-US" dirty="0" err="1" smtClean="0"/>
                        <a:t>Barang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UAKPA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Kegiatan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Akuntansi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Pelaporan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tkt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Satker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UAKPA</a:t>
                      </a:r>
                      <a:r>
                        <a:rPr lang="en-US" dirty="0" smtClean="0"/>
                        <a:t>-W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Kegiatan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penggabungan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laporan,baik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keuangan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maupun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barang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seluruh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UAKPA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dalam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wilayah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kerjanya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UAKPA-E1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Kegiatan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penggabungan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laporan,baik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keuangan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maupun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barang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seluruh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UAKPA</a:t>
                      </a:r>
                      <a:r>
                        <a:rPr lang="en-US" baseline="0" dirty="0" smtClean="0"/>
                        <a:t> –W </a:t>
                      </a:r>
                      <a:r>
                        <a:rPr lang="en-US" baseline="0" dirty="0" err="1" smtClean="0"/>
                        <a:t>dalam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wilayah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serta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UAKPA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yg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langsung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err="1" smtClean="0"/>
                        <a:t>dibawahnya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UAPA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Kegiatan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penggabungan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laporan,baik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keuangan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maupun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barang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seluruh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UAKPA</a:t>
                      </a:r>
                      <a:r>
                        <a:rPr lang="en-US" baseline="0" dirty="0" smtClean="0"/>
                        <a:t> –</a:t>
                      </a:r>
                      <a:r>
                        <a:rPr lang="en-US" baseline="0" dirty="0" err="1" smtClean="0"/>
                        <a:t>E1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berada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dibawahnya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2971800" y="1752600"/>
            <a:ext cx="5334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2000">
    <p:wipe dir="u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Reviu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berjenjang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556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09599" y="1371600"/>
            <a:ext cx="5715001" cy="11430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LK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705600" y="1371600"/>
            <a:ext cx="2133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PERNYATAAN</a:t>
            </a:r>
            <a:endParaRPr lang="en-US" dirty="0" smtClean="0"/>
          </a:p>
          <a:p>
            <a:pPr algn="ctr"/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DIREVIU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533400" y="2667000"/>
            <a:ext cx="12954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UAKPA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1828800" y="2667000"/>
            <a:ext cx="1371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UAPPA</a:t>
            </a:r>
            <a:r>
              <a:rPr lang="en-US" dirty="0" smtClean="0"/>
              <a:t>-W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3276600" y="2667000"/>
            <a:ext cx="1524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UAPPA</a:t>
            </a:r>
            <a:r>
              <a:rPr lang="en-US" dirty="0" smtClean="0"/>
              <a:t> -</a:t>
            </a:r>
            <a:r>
              <a:rPr lang="en-US" dirty="0" err="1" smtClean="0"/>
              <a:t>E1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4876800" y="2667000"/>
            <a:ext cx="11430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UAPA</a:t>
            </a:r>
            <a:endParaRPr lang="en-US" dirty="0"/>
          </a:p>
        </p:txBody>
      </p:sp>
      <p:sp>
        <p:nvSpPr>
          <p:cNvPr id="12" name="Up Arrow 11"/>
          <p:cNvSpPr/>
          <p:nvPr/>
        </p:nvSpPr>
        <p:spPr>
          <a:xfrm>
            <a:off x="838200" y="3352800"/>
            <a:ext cx="609600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reviu</a:t>
            </a:r>
            <a:endParaRPr lang="en-US" dirty="0"/>
          </a:p>
        </p:txBody>
      </p:sp>
      <p:sp>
        <p:nvSpPr>
          <p:cNvPr id="14" name="Up Arrow 13"/>
          <p:cNvSpPr/>
          <p:nvPr/>
        </p:nvSpPr>
        <p:spPr>
          <a:xfrm>
            <a:off x="1676400" y="3352800"/>
            <a:ext cx="609600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reviu</a:t>
            </a:r>
            <a:endParaRPr lang="en-US" dirty="0"/>
          </a:p>
        </p:txBody>
      </p:sp>
      <p:sp>
        <p:nvSpPr>
          <p:cNvPr id="15" name="Up Arrow 14"/>
          <p:cNvSpPr/>
          <p:nvPr/>
        </p:nvSpPr>
        <p:spPr>
          <a:xfrm>
            <a:off x="2590800" y="3352800"/>
            <a:ext cx="609600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reviu</a:t>
            </a:r>
            <a:endParaRPr lang="en-US" dirty="0"/>
          </a:p>
        </p:txBody>
      </p:sp>
      <p:sp>
        <p:nvSpPr>
          <p:cNvPr id="16" name="Up Arrow 15"/>
          <p:cNvSpPr/>
          <p:nvPr/>
        </p:nvSpPr>
        <p:spPr>
          <a:xfrm>
            <a:off x="3505200" y="3352800"/>
            <a:ext cx="609600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reviu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4572000" y="3352800"/>
            <a:ext cx="609600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reviu</a:t>
            </a:r>
            <a:endParaRPr lang="en-US" dirty="0"/>
          </a:p>
        </p:txBody>
      </p:sp>
      <p:sp>
        <p:nvSpPr>
          <p:cNvPr id="18" name="Up Arrow 17"/>
          <p:cNvSpPr/>
          <p:nvPr/>
        </p:nvSpPr>
        <p:spPr>
          <a:xfrm>
            <a:off x="5486400" y="3276600"/>
            <a:ext cx="609600" cy="1371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reviu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685800" y="4953000"/>
            <a:ext cx="5105400" cy="1219200"/>
          </a:xfrm>
          <a:prstGeom prst="roundRect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PERBAIKAN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KELEMAHAN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PENYELENGGARAAN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AKUNTANSI</a:t>
            </a:r>
            <a:r>
              <a:rPr lang="en-US" dirty="0" smtClean="0">
                <a:solidFill>
                  <a:schemeClr val="tx1"/>
                </a:solidFill>
              </a:rPr>
              <a:t> DAN/</a:t>
            </a:r>
            <a:r>
              <a:rPr lang="en-US" dirty="0" err="1" smtClean="0">
                <a:solidFill>
                  <a:schemeClr val="tx1"/>
                </a:solidFill>
              </a:rPr>
              <a:t>ATAU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KESALAHAN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PENYAJIAN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705600" y="3886200"/>
            <a:ext cx="2133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STATEMENT OF</a:t>
            </a:r>
          </a:p>
          <a:p>
            <a:pPr algn="ctr"/>
            <a:r>
              <a:rPr lang="en-US" i="1" dirty="0" err="1" smtClean="0"/>
              <a:t>RESPONBILITY</a:t>
            </a:r>
            <a:endParaRPr lang="en-US" i="1" dirty="0"/>
          </a:p>
        </p:txBody>
      </p:sp>
      <p:sp>
        <p:nvSpPr>
          <p:cNvPr id="21" name="Down Arrow 20"/>
          <p:cNvSpPr/>
          <p:nvPr/>
        </p:nvSpPr>
        <p:spPr>
          <a:xfrm>
            <a:off x="7315200" y="2819400"/>
            <a:ext cx="838200" cy="9144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Tm="2000">
    <p:wipe dir="u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052488" y="1804976"/>
            <a:ext cx="2376504" cy="231459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</a:rPr>
              <a:t>Sasaran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Reviu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214446" y="1957032"/>
            <a:ext cx="2055129" cy="202442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100" b="1" dirty="0" err="1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Menteri</a:t>
            </a:r>
            <a:r>
              <a:rPr lang="en-US" sz="21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/ </a:t>
            </a:r>
            <a:r>
              <a:rPr lang="en-US" sz="2100" b="1" dirty="0" err="1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Pimpinan</a:t>
            </a:r>
            <a:r>
              <a:rPr lang="en-US" sz="2100" b="1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100" b="1" dirty="0" err="1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Lembaga</a:t>
            </a:r>
            <a:endParaRPr lang="en-US" sz="2100" b="1" dirty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7563" y="1785938"/>
            <a:ext cx="457200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1950" indent="-361950" fontAlgn="auto">
              <a:spcBef>
                <a:spcPts val="0"/>
              </a:spcBef>
              <a:spcAft>
                <a:spcPts val="0"/>
              </a:spcAft>
              <a:buSzPct val="80000"/>
              <a:buFont typeface="Wingdings" pitchFamily="2" charset="2"/>
              <a:buChar char="ü"/>
              <a:defRPr/>
            </a:pPr>
            <a:r>
              <a:rPr lang="id-ID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memperoleh </a:t>
            </a:r>
            <a:r>
              <a:rPr lang="id-ID" sz="2400" dirty="0">
                <a:solidFill>
                  <a:srgbClr val="FF0000"/>
                </a:solidFill>
                <a:latin typeface="Calibri" pitchFamily="34" charset="0"/>
              </a:rPr>
              <a:t>keyakinan</a:t>
            </a:r>
            <a:r>
              <a:rPr lang="id-ID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bahwa penyelenggaraan akuntansi telah sesuai dengan SAI dan LK K/L disajikan sesuai dengan SAP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1690" name="Rectangle 5"/>
          <p:cNvSpPr>
            <a:spLocks noChangeArrowheads="1"/>
          </p:cNvSpPr>
          <p:nvPr/>
        </p:nvSpPr>
        <p:spPr bwMode="auto">
          <a:xfrm>
            <a:off x="3286125" y="3500438"/>
            <a:ext cx="457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>
              <a:buSzPct val="80000"/>
              <a:buFont typeface="Wingdings" pitchFamily="2" charset="2"/>
              <a:buChar char="ü"/>
            </a:pPr>
            <a:r>
              <a:rPr lang="id-ID" sz="2400">
                <a:solidFill>
                  <a:srgbClr val="7030A0"/>
                </a:solidFill>
                <a:latin typeface="Calibri" pitchFamily="34" charset="0"/>
              </a:rPr>
              <a:t>dapat menghasilkan </a:t>
            </a:r>
            <a:r>
              <a:rPr lang="id-ID" sz="2400">
                <a:solidFill>
                  <a:srgbClr val="FF0000"/>
                </a:solidFill>
                <a:latin typeface="Calibri" pitchFamily="34" charset="0"/>
              </a:rPr>
              <a:t>LK K/L yang berkualitas</a:t>
            </a:r>
            <a:endParaRPr lang="en-US" sz="240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71691" name="Picture 2" descr="C:\Documents and Settings\suharso\My Documents\My Pictures\Microsoft Clip Organizer\j0441914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36883">
            <a:off x="844550" y="4268788"/>
            <a:ext cx="5360988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940FE-E692-4D2B-B1DF-487AE2DE38F5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 spd="slow" advTm="2000">
    <p:wipe dir="r"/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b="1" smtClean="0">
                <a:solidFill>
                  <a:srgbClr val="7030A0"/>
                </a:solidFill>
              </a:rPr>
              <a:t>Waktu Pelaksanaan Reviu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2938" y="1643063"/>
            <a:ext cx="7858125" cy="307181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857250" y="3594100"/>
            <a:ext cx="7072313" cy="977900"/>
            <a:chOff x="1285852" y="4997778"/>
            <a:chExt cx="5953662" cy="1002990"/>
          </a:xfrm>
        </p:grpSpPr>
        <p:sp>
          <p:nvSpPr>
            <p:cNvPr id="9" name="Up Arrow 8"/>
            <p:cNvSpPr/>
            <p:nvPr/>
          </p:nvSpPr>
          <p:spPr>
            <a:xfrm>
              <a:off x="1285852" y="4997778"/>
              <a:ext cx="356819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Up Arrow 9"/>
            <p:cNvSpPr/>
            <p:nvPr/>
          </p:nvSpPr>
          <p:spPr>
            <a:xfrm>
              <a:off x="1736219" y="5020573"/>
              <a:ext cx="356818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Up Arrow 10"/>
            <p:cNvSpPr/>
            <p:nvPr/>
          </p:nvSpPr>
          <p:spPr>
            <a:xfrm>
              <a:off x="2258751" y="5020573"/>
              <a:ext cx="356819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Up Arrow 11"/>
            <p:cNvSpPr/>
            <p:nvPr/>
          </p:nvSpPr>
          <p:spPr>
            <a:xfrm>
              <a:off x="2779947" y="5023830"/>
              <a:ext cx="358155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Up Arrow 12"/>
            <p:cNvSpPr/>
            <p:nvPr/>
          </p:nvSpPr>
          <p:spPr>
            <a:xfrm>
              <a:off x="3302480" y="5020573"/>
              <a:ext cx="356818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Up Arrow 13"/>
            <p:cNvSpPr/>
            <p:nvPr/>
          </p:nvSpPr>
          <p:spPr>
            <a:xfrm>
              <a:off x="3825012" y="5043368"/>
              <a:ext cx="356819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Up Arrow 14"/>
            <p:cNvSpPr/>
            <p:nvPr/>
          </p:nvSpPr>
          <p:spPr>
            <a:xfrm>
              <a:off x="4346208" y="5043368"/>
              <a:ext cx="358155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Up Arrow 15"/>
            <p:cNvSpPr/>
            <p:nvPr/>
          </p:nvSpPr>
          <p:spPr>
            <a:xfrm>
              <a:off x="4793902" y="5046625"/>
              <a:ext cx="356818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Up Arrow 16"/>
            <p:cNvSpPr/>
            <p:nvPr/>
          </p:nvSpPr>
          <p:spPr>
            <a:xfrm>
              <a:off x="5316434" y="5046625"/>
              <a:ext cx="356819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Up Arrow 17"/>
            <p:cNvSpPr/>
            <p:nvPr/>
          </p:nvSpPr>
          <p:spPr>
            <a:xfrm>
              <a:off x="5837630" y="5069420"/>
              <a:ext cx="358155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Up Arrow 18"/>
            <p:cNvSpPr/>
            <p:nvPr/>
          </p:nvSpPr>
          <p:spPr>
            <a:xfrm>
              <a:off x="6360163" y="5069420"/>
              <a:ext cx="356818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Up Arrow 19"/>
            <p:cNvSpPr/>
            <p:nvPr/>
          </p:nvSpPr>
          <p:spPr>
            <a:xfrm>
              <a:off x="6882695" y="5072677"/>
              <a:ext cx="356819" cy="928091"/>
            </a:xfrm>
            <a:prstGeom prst="upArrow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785938" y="3813175"/>
            <a:ext cx="52149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R  E  V  I  U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6418263" y="2071688"/>
            <a:ext cx="2011362" cy="1417637"/>
            <a:chOff x="6429388" y="2000240"/>
            <a:chExt cx="2010738" cy="1418278"/>
          </a:xfrm>
        </p:grpSpPr>
        <p:sp>
          <p:nvSpPr>
            <p:cNvPr id="8" name="Flowchart: Document 7"/>
            <p:cNvSpPr/>
            <p:nvPr/>
          </p:nvSpPr>
          <p:spPr>
            <a:xfrm>
              <a:off x="6429388" y="2000240"/>
              <a:ext cx="1820238" cy="1227778"/>
            </a:xfrm>
            <a:prstGeom prst="flowChartDocumen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atin typeface="Arial" pitchFamily="34" charset="0"/>
                  <a:cs typeface="Arial" pitchFamily="34" charset="0"/>
                </a:rPr>
                <a:t>LK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100" b="1" dirty="0" err="1">
                  <a:latin typeface="Arial" pitchFamily="34" charset="0"/>
                  <a:cs typeface="Arial" pitchFamily="34" charset="0"/>
                </a:rPr>
                <a:t>berkualitas</a:t>
              </a:r>
              <a:endParaRPr lang="en-US" sz="2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Flowchart: Document 23"/>
            <p:cNvSpPr/>
            <p:nvPr/>
          </p:nvSpPr>
          <p:spPr>
            <a:xfrm>
              <a:off x="6513208" y="2094538"/>
              <a:ext cx="1820238" cy="1227778"/>
            </a:xfrm>
            <a:prstGeom prst="flowChartDocumen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atin typeface="Arial" pitchFamily="34" charset="0"/>
                  <a:cs typeface="Arial" pitchFamily="34" charset="0"/>
                </a:rPr>
                <a:t>LK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100" b="1" dirty="0" err="1">
                  <a:latin typeface="Arial" pitchFamily="34" charset="0"/>
                  <a:cs typeface="Arial" pitchFamily="34" charset="0"/>
                </a:rPr>
                <a:t>berkualitas</a:t>
              </a:r>
              <a:endParaRPr lang="en-US" sz="2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Flowchart: Document 27"/>
            <p:cNvSpPr/>
            <p:nvPr/>
          </p:nvSpPr>
          <p:spPr>
            <a:xfrm>
              <a:off x="6619888" y="2190740"/>
              <a:ext cx="1820238" cy="1227778"/>
            </a:xfrm>
            <a:prstGeom prst="flowChartDocumen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atin typeface="Arial" pitchFamily="34" charset="0"/>
                  <a:cs typeface="Arial" pitchFamily="34" charset="0"/>
                </a:rPr>
                <a:t>LK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100" b="1" dirty="0" err="1">
                  <a:latin typeface="Arial" pitchFamily="34" charset="0"/>
                  <a:cs typeface="Arial" pitchFamily="34" charset="0"/>
                </a:rPr>
                <a:t>berkualitas</a:t>
              </a:r>
              <a:endParaRPr lang="en-US" sz="21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Right Arrow 6"/>
          <p:cNvSpPr/>
          <p:nvPr/>
        </p:nvSpPr>
        <p:spPr>
          <a:xfrm>
            <a:off x="857224" y="1928802"/>
            <a:ext cx="5646460" cy="1643074"/>
          </a:xfrm>
          <a:prstGeom prst="rightArrow">
            <a:avLst>
              <a:gd name="adj1" fmla="val 73040"/>
              <a:gd name="adj2" fmla="val 24400"/>
            </a:avLst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P</a:t>
            </a:r>
            <a:r>
              <a:rPr lang="id-ID" sz="2400" dirty="0"/>
              <a:t>elaksanaan anggaran </a:t>
            </a:r>
            <a:endParaRPr lang="en-US" sz="2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/>
              <a:t>dan penyusunan</a:t>
            </a:r>
            <a:r>
              <a:rPr lang="en-US" sz="2400" dirty="0"/>
              <a:t> </a:t>
            </a:r>
            <a:r>
              <a:rPr lang="id-ID" sz="2400" dirty="0"/>
              <a:t>LK K/L </a:t>
            </a:r>
            <a:endParaRPr lang="id-ID" sz="2400" b="1" dirty="0">
              <a:solidFill>
                <a:srgbClr val="FFFFFF"/>
              </a:solidFill>
              <a:latin typeface="Albertus MT" pitchFamily="34" charset="0"/>
              <a:cs typeface="Arial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500188" y="4643438"/>
            <a:ext cx="5572125" cy="1643062"/>
            <a:chOff x="1500166" y="4643446"/>
            <a:chExt cx="5572164" cy="1643074"/>
          </a:xfrm>
        </p:grpSpPr>
        <p:sp>
          <p:nvSpPr>
            <p:cNvPr id="23" name="Rectangle 22"/>
            <p:cNvSpPr/>
            <p:nvPr/>
          </p:nvSpPr>
          <p:spPr>
            <a:xfrm>
              <a:off x="1500166" y="5023496"/>
              <a:ext cx="5572164" cy="1263024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74638" indent="-274638" fontAlgn="auto">
                <a:spcBef>
                  <a:spcPts val="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Tidak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menunggu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LK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selesai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disusun</a:t>
              </a:r>
              <a:endParaRPr lang="en-US" sz="2200" dirty="0">
                <a:latin typeface="Arial" pitchFamily="34" charset="0"/>
                <a:cs typeface="Arial" pitchFamily="34" charset="0"/>
              </a:endParaRPr>
            </a:p>
            <a:p>
              <a:pPr marL="274638" indent="-274638" fontAlgn="auto">
                <a:spcBef>
                  <a:spcPts val="0"/>
                </a:spcBef>
                <a:spcAft>
                  <a:spcPts val="600"/>
                </a:spcAft>
                <a:buFont typeface="Arial" pitchFamily="34" charset="0"/>
                <a:buChar char="•"/>
                <a:defRPr/>
              </a:pPr>
              <a:r>
                <a:rPr lang="en-US" sz="2200" dirty="0" err="1" smtClean="0">
                  <a:latin typeface="Arial" pitchFamily="34" charset="0"/>
                  <a:cs typeface="Arial" pitchFamily="34" charset="0"/>
                </a:rPr>
                <a:t>Cukup</a:t>
              </a:r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waktu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dalam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membantu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menghasilkan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LK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yg</a:t>
              </a:r>
              <a:r>
                <a:rPr lang="en-US" sz="22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200" dirty="0" err="1">
                  <a:latin typeface="Arial" pitchFamily="34" charset="0"/>
                  <a:cs typeface="Arial" pitchFamily="34" charset="0"/>
                </a:rPr>
                <a:t>berkualitas</a:t>
              </a:r>
              <a:endParaRPr lang="en-US" sz="2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Down Arrow 24"/>
            <p:cNvSpPr/>
            <p:nvPr/>
          </p:nvSpPr>
          <p:spPr>
            <a:xfrm>
              <a:off x="3571868" y="4643446"/>
              <a:ext cx="1428760" cy="428628"/>
            </a:xfrm>
            <a:prstGeom prst="downArrow">
              <a:avLst/>
            </a:prstGeom>
            <a:solidFill>
              <a:schemeClr val="accent2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87220-BEB9-4026-98D4-1989625F85C1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ransition spd="slow" advTm="2000">
    <p:pull dir="u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Kompetensi</a:t>
            </a:r>
            <a:r>
              <a:rPr lang="en-US" b="1" dirty="0" smtClean="0">
                <a:solidFill>
                  <a:schemeClr val="bg1"/>
                </a:solidFill>
              </a:rPr>
              <a:t> yang </a:t>
            </a:r>
            <a:r>
              <a:rPr lang="en-US" b="1" dirty="0" err="1" smtClean="0">
                <a:solidFill>
                  <a:schemeClr val="bg1"/>
                </a:solidFill>
              </a:rPr>
              <a:t>harus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dimiliki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oleh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pereviu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99FFCC">
                  <a:shade val="30000"/>
                  <a:satMod val="115000"/>
                </a:srgbClr>
              </a:gs>
              <a:gs pos="50000">
                <a:srgbClr val="99FFCC">
                  <a:shade val="67500"/>
                  <a:satMod val="115000"/>
                </a:srgbClr>
              </a:gs>
              <a:gs pos="100000">
                <a:srgbClr val="99FFCC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/>
                </a:solidFill>
              </a:rPr>
              <a:t>Menguasai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id-ID" b="1" dirty="0" smtClean="0">
                <a:solidFill>
                  <a:schemeClr val="tx1"/>
                </a:solidFill>
              </a:rPr>
              <a:t>SAP 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/>
                </a:solidFill>
              </a:rPr>
              <a:t>Menguasai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Sistem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Akuntansi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id-ID" b="1" dirty="0" smtClean="0">
                <a:solidFill>
                  <a:schemeClr val="tx1"/>
                </a:solidFill>
              </a:rPr>
              <a:t>dan Pelaporan Keuangan </a:t>
            </a:r>
            <a:r>
              <a:rPr lang="en-US" b="1" dirty="0" err="1" smtClean="0">
                <a:solidFill>
                  <a:schemeClr val="tx1"/>
                </a:solidFill>
              </a:rPr>
              <a:t>Instansi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yaitu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Sistem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Akuntansi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id-ID" b="1" dirty="0" smtClean="0">
                <a:solidFill>
                  <a:schemeClr val="tx1"/>
                </a:solidFill>
              </a:rPr>
              <a:t>Pelaporan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Barang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Milik</a:t>
            </a:r>
            <a:r>
              <a:rPr lang="en-US" b="1" dirty="0" smtClean="0">
                <a:solidFill>
                  <a:schemeClr val="tx1"/>
                </a:solidFill>
              </a:rPr>
              <a:t> Negara;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/>
                </a:solidFill>
              </a:rPr>
              <a:t>Memahami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proses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bisnis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atau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kegiatan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pokok</a:t>
            </a:r>
            <a:r>
              <a:rPr lang="en-US" b="1" dirty="0" smtClean="0">
                <a:solidFill>
                  <a:schemeClr val="tx1"/>
                </a:solidFill>
              </a:rPr>
              <a:t> unit </a:t>
            </a:r>
            <a:r>
              <a:rPr lang="en-US" b="1" dirty="0" err="1" smtClean="0">
                <a:solidFill>
                  <a:schemeClr val="tx1"/>
                </a:solidFill>
              </a:rPr>
              <a:t>akuntansi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direviu</a:t>
            </a:r>
            <a:r>
              <a:rPr lang="en-US" b="1" dirty="0" smtClean="0">
                <a:solidFill>
                  <a:schemeClr val="tx1"/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/>
                </a:solidFill>
              </a:rPr>
              <a:t>Menguasai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dasar-dasar</a:t>
            </a:r>
            <a:r>
              <a:rPr lang="en-US" b="1" dirty="0" smtClean="0">
                <a:solidFill>
                  <a:schemeClr val="tx1"/>
                </a:solidFill>
              </a:rPr>
              <a:t> Audit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/>
                </a:solidFill>
              </a:rPr>
              <a:t>Mengusasi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teknik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komunikasi</a:t>
            </a:r>
            <a:r>
              <a:rPr lang="en-US" b="1" dirty="0" smtClean="0">
                <a:solidFill>
                  <a:schemeClr val="tx1"/>
                </a:solidFill>
              </a:rPr>
              <a:t>; </a:t>
            </a:r>
            <a:r>
              <a:rPr lang="en-US" b="1" dirty="0" err="1" smtClean="0">
                <a:solidFill>
                  <a:schemeClr val="tx1"/>
                </a:solidFill>
              </a:rPr>
              <a:t>dan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/>
                </a:solidFill>
              </a:rPr>
              <a:t>Memahami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analisis</a:t>
            </a:r>
            <a:r>
              <a:rPr lang="en-US" b="1" dirty="0" smtClean="0">
                <a:solidFill>
                  <a:schemeClr val="tx1"/>
                </a:solidFill>
              </a:rPr>
              <a:t> basis data. </a:t>
            </a:r>
          </a:p>
          <a:p>
            <a:endParaRPr lang="en-US" dirty="0"/>
          </a:p>
        </p:txBody>
      </p:sp>
    </p:spTree>
  </p:cSld>
  <p:clrMapOvr>
    <a:masterClrMapping/>
  </p:clrMapOvr>
  <p:transition spd="slow" advTm="2000">
    <p:pull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id-ID" b="1" dirty="0" smtClean="0">
                <a:solidFill>
                  <a:schemeClr val="bg1"/>
                </a:solidFill>
              </a:rPr>
              <a:t>ObyektiVitas </a:t>
            </a:r>
            <a:r>
              <a:rPr lang="en-US" b="1" dirty="0" err="1" smtClean="0">
                <a:solidFill>
                  <a:schemeClr val="bg1"/>
                </a:solidFill>
              </a:rPr>
              <a:t>pereviu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99FFCC">
                  <a:shade val="30000"/>
                  <a:satMod val="115000"/>
                </a:srgbClr>
              </a:gs>
              <a:gs pos="50000">
                <a:srgbClr val="99FFCC">
                  <a:shade val="67500"/>
                  <a:satMod val="115000"/>
                </a:srgbClr>
              </a:gs>
              <a:gs pos="100000">
                <a:srgbClr val="99FFCC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/>
                </a:solidFill>
              </a:rPr>
              <a:t>Pereviu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harus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objektif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dalam</a:t>
            </a:r>
            <a:r>
              <a:rPr lang="id-ID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melaksanakan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kegiatan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reviu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tx1"/>
                </a:solidFill>
              </a:rPr>
              <a:t>Prinsip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objektivitas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mensyaratkan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agar</a:t>
            </a:r>
            <a:r>
              <a:rPr lang="id-ID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pereviu</a:t>
            </a:r>
            <a:r>
              <a:rPr lang="en-US" b="1" dirty="0">
                <a:solidFill>
                  <a:schemeClr val="tx1"/>
                </a:solidFill>
              </a:rPr>
              <a:t>;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melaksanakan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reviu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jujur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tidak</a:t>
            </a:r>
            <a:r>
              <a:rPr lang="id-ID" dirty="0" smtClean="0">
                <a:solidFill>
                  <a:schemeClr val="tx1"/>
                </a:solidFill>
              </a:rPr>
              <a:t>   </a:t>
            </a:r>
            <a:r>
              <a:rPr lang="en-US" dirty="0" err="1" smtClean="0">
                <a:solidFill>
                  <a:schemeClr val="tx1"/>
                </a:solidFill>
              </a:rPr>
              <a:t>mengkompromikan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kualitas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Pereviu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membuat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penilaian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seimbang</a:t>
            </a:r>
            <a:r>
              <a:rPr lang="id-ID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semua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situasi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relevan</a:t>
            </a:r>
            <a:r>
              <a:rPr lang="en-US" dirty="0">
                <a:solidFill>
                  <a:schemeClr val="tx1"/>
                </a:solidFill>
              </a:rPr>
              <a:t>,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tidak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dipengaruhi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oleh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kepentingan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sendiri</a:t>
            </a:r>
            <a:r>
              <a:rPr lang="id-ID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orang lain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mengambil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keputusan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18534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1714480" y="4572008"/>
            <a:ext cx="4714908" cy="1000132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/>
              <a:t>Pendampingan</a:t>
            </a:r>
            <a:r>
              <a:rPr lang="en-US" sz="2400" dirty="0"/>
              <a:t> </a:t>
            </a:r>
            <a:r>
              <a:rPr lang="en-US" sz="2400" dirty="0" err="1"/>
              <a:t>selama</a:t>
            </a:r>
            <a:r>
              <a:rPr lang="en-US" sz="2400" dirty="0"/>
              <a:t> </a:t>
            </a:r>
            <a:r>
              <a:rPr lang="en-US" sz="2400" dirty="0" err="1"/>
              <a:t>pemeriksaan</a:t>
            </a:r>
            <a:r>
              <a:rPr lang="en-US" sz="2400" dirty="0"/>
              <a:t> BPK</a:t>
            </a:r>
          </a:p>
        </p:txBody>
      </p:sp>
      <p:sp>
        <p:nvSpPr>
          <p:cNvPr id="74757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 anchor="ctr"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Tahapan Reviu</a:t>
            </a:r>
          </a:p>
        </p:txBody>
      </p:sp>
      <p:sp>
        <p:nvSpPr>
          <p:cNvPr id="4" name="Pentagon 3"/>
          <p:cNvSpPr/>
          <p:nvPr/>
        </p:nvSpPr>
        <p:spPr>
          <a:xfrm>
            <a:off x="402878" y="1785926"/>
            <a:ext cx="2597486" cy="1000132"/>
          </a:xfrm>
          <a:prstGeom prst="homePlate">
            <a:avLst>
              <a:gd name="adj" fmla="val 12435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ahoma" pitchFamily="34" charset="0"/>
                <a:cs typeface="Tahoma" pitchFamily="34" charset="0"/>
              </a:rPr>
              <a:t>perencanaan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3174488" y="1785926"/>
            <a:ext cx="2816087" cy="1000132"/>
          </a:xfrm>
          <a:prstGeom prst="homePlate">
            <a:avLst>
              <a:gd name="adj" fmla="val 12435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ahoma" pitchFamily="34" charset="0"/>
                <a:cs typeface="Tahoma" pitchFamily="34" charset="0"/>
              </a:rPr>
              <a:t>pelaksanaan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6140778" y="1785926"/>
            <a:ext cx="2503188" cy="1000132"/>
          </a:xfrm>
          <a:prstGeom prst="homePlate">
            <a:avLst>
              <a:gd name="adj" fmla="val 12435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ahoma" pitchFamily="34" charset="0"/>
                <a:cs typeface="Tahoma" pitchFamily="34" charset="0"/>
              </a:rPr>
              <a:t>pelaporan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4767" name="Rectangle 7"/>
          <p:cNvSpPr>
            <a:spLocks noChangeArrowheads="1"/>
          </p:cNvSpPr>
          <p:nvPr/>
        </p:nvSpPr>
        <p:spPr bwMode="auto">
          <a:xfrm>
            <a:off x="357188" y="2857500"/>
            <a:ext cx="2571750" cy="155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82563" indent="-182563">
              <a:buFont typeface="Arial" pitchFamily="34" charset="0"/>
              <a:buChar char="•"/>
            </a:pPr>
            <a:r>
              <a:rPr lang="en-US" sz="1900">
                <a:cs typeface="Arial" pitchFamily="34" charset="0"/>
              </a:rPr>
              <a:t>penentuan</a:t>
            </a:r>
            <a:r>
              <a:rPr lang="id-ID" sz="1900">
                <a:cs typeface="Arial" pitchFamily="34" charset="0"/>
              </a:rPr>
              <a:t> obyek</a:t>
            </a:r>
            <a:r>
              <a:rPr lang="en-US" sz="1900">
                <a:cs typeface="Arial" pitchFamily="34" charset="0"/>
              </a:rPr>
              <a:t>, </a:t>
            </a:r>
            <a:r>
              <a:rPr lang="id-ID" sz="1900">
                <a:cs typeface="Arial" pitchFamily="34" charset="0"/>
              </a:rPr>
              <a:t>proses dan akun yang akan direviu </a:t>
            </a:r>
            <a:endParaRPr lang="en-US" sz="1900">
              <a:cs typeface="Arial" pitchFamily="34" charset="0"/>
            </a:endParaRPr>
          </a:p>
          <a:p>
            <a:pPr marL="182563" indent="-182563">
              <a:buFont typeface="Arial" pitchFamily="34" charset="0"/>
              <a:buChar char="•"/>
            </a:pPr>
            <a:r>
              <a:rPr lang="id-ID" sz="1900">
                <a:cs typeface="Arial" pitchFamily="34" charset="0"/>
              </a:rPr>
              <a:t>pemilihan langkah-langkah reviu</a:t>
            </a:r>
            <a:endParaRPr lang="en-US" sz="1900">
              <a:cs typeface="Arial" pitchFamily="34" charset="0"/>
            </a:endParaRPr>
          </a:p>
        </p:txBody>
      </p:sp>
      <p:sp>
        <p:nvSpPr>
          <p:cNvPr id="74768" name="Rectangle 8"/>
          <p:cNvSpPr>
            <a:spLocks noChangeArrowheads="1"/>
          </p:cNvSpPr>
          <p:nvPr/>
        </p:nvSpPr>
        <p:spPr bwMode="auto">
          <a:xfrm>
            <a:off x="3143250" y="2857500"/>
            <a:ext cx="2786063" cy="1571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82563" indent="-182563">
              <a:buFont typeface="Arial" pitchFamily="34" charset="0"/>
              <a:buChar char="•"/>
            </a:pPr>
            <a:r>
              <a:rPr lang="id-ID" sz="1900" dirty="0">
                <a:cs typeface="Arial" pitchFamily="34" charset="0"/>
              </a:rPr>
              <a:t>penelaahan atas penyelenggaraan akuntansi dan LK K/L pada unit reviu</a:t>
            </a:r>
            <a:endParaRPr lang="en-US" sz="1900" dirty="0">
              <a:cs typeface="Arial" pitchFamily="34" charset="0"/>
            </a:endParaRPr>
          </a:p>
          <a:p>
            <a:pPr marL="182563" indent="-182563">
              <a:buFont typeface="Arial" pitchFamily="34" charset="0"/>
              <a:buChar char="•"/>
            </a:pPr>
            <a:r>
              <a:rPr lang="en-US" sz="1900" dirty="0">
                <a:cs typeface="Arial" pitchFamily="34" charset="0"/>
              </a:rPr>
              <a:t>p</a:t>
            </a:r>
            <a:r>
              <a:rPr lang="id-ID" sz="1900" dirty="0">
                <a:cs typeface="Arial" pitchFamily="34" charset="0"/>
              </a:rPr>
              <a:t>enyusunan KKR</a:t>
            </a:r>
            <a:endParaRPr lang="en-US" sz="1900" dirty="0">
              <a:cs typeface="Arial" pitchFamily="34" charset="0"/>
            </a:endParaRPr>
          </a:p>
        </p:txBody>
      </p:sp>
      <p:sp>
        <p:nvSpPr>
          <p:cNvPr id="74769" name="Rectangle 10"/>
          <p:cNvSpPr>
            <a:spLocks noChangeArrowheads="1"/>
          </p:cNvSpPr>
          <p:nvPr/>
        </p:nvSpPr>
        <p:spPr bwMode="auto">
          <a:xfrm>
            <a:off x="6132513" y="2857500"/>
            <a:ext cx="2511453" cy="1571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82563" indent="-182563">
              <a:buFont typeface="Arial" pitchFamily="34" charset="0"/>
              <a:buChar char="•"/>
            </a:pPr>
            <a:r>
              <a:rPr lang="id-ID" sz="1900" dirty="0">
                <a:cs typeface="Arial" pitchFamily="34" charset="0"/>
              </a:rPr>
              <a:t>penyusunan </a:t>
            </a:r>
            <a:r>
              <a:rPr lang="en-US" sz="1900" dirty="0">
                <a:cs typeface="Arial" pitchFamily="34" charset="0"/>
              </a:rPr>
              <a:t>:</a:t>
            </a:r>
          </a:p>
          <a:p>
            <a:pPr marL="365125" lvl="1" indent="-182563">
              <a:buFont typeface="Wingdings" pitchFamily="2" charset="2"/>
              <a:buChar char="ü"/>
            </a:pPr>
            <a:r>
              <a:rPr lang="en-US" dirty="0" err="1">
                <a:cs typeface="Arial" pitchFamily="34" charset="0"/>
              </a:rPr>
              <a:t>Catatan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Hasil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Reviu</a:t>
            </a:r>
            <a:endParaRPr lang="en-US" dirty="0">
              <a:cs typeface="Arial" pitchFamily="34" charset="0"/>
            </a:endParaRPr>
          </a:p>
          <a:p>
            <a:pPr marL="365125" lvl="1" indent="-182563">
              <a:buFont typeface="Wingdings" pitchFamily="2" charset="2"/>
              <a:buChar char="ü"/>
            </a:pPr>
            <a:r>
              <a:rPr lang="en-US" dirty="0" err="1">
                <a:cs typeface="Arial" pitchFamily="34" charset="0"/>
              </a:rPr>
              <a:t>Ikhtisar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Hasil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Reviu</a:t>
            </a:r>
            <a:endParaRPr lang="en-US" dirty="0">
              <a:cs typeface="Arial" pitchFamily="34" charset="0"/>
            </a:endParaRPr>
          </a:p>
          <a:p>
            <a:pPr marL="365125" lvl="1" indent="-182563">
              <a:buFont typeface="Wingdings" pitchFamily="2" charset="2"/>
              <a:buChar char="ü"/>
            </a:pPr>
            <a:r>
              <a:rPr lang="en-US" dirty="0" err="1">
                <a:cs typeface="Arial" pitchFamily="34" charset="0"/>
              </a:rPr>
              <a:t>Laporan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Hasil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dirty="0" err="1">
                <a:cs typeface="Arial" pitchFamily="34" charset="0"/>
              </a:rPr>
              <a:t>Reviu</a:t>
            </a:r>
            <a:endParaRPr lang="en-US" dirty="0">
              <a:cs typeface="Arial" pitchFamily="34" charset="0"/>
            </a:endParaRPr>
          </a:p>
        </p:txBody>
      </p:sp>
      <p:sp>
        <p:nvSpPr>
          <p:cNvPr id="12" name="Plus 11"/>
          <p:cNvSpPr/>
          <p:nvPr/>
        </p:nvSpPr>
        <p:spPr>
          <a:xfrm>
            <a:off x="1500166" y="4500570"/>
            <a:ext cx="1071570" cy="928694"/>
          </a:xfrm>
          <a:prstGeom prst="mathPlus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4773" name="Picture 4" descr="C:\Documents and Settings\suharso\My Documents\My Pictures\Microsoft Clip Organizer\j043808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25" y="4786313"/>
            <a:ext cx="187007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D2AA4-72BD-49E3-B10D-3754D5F6617C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74776" name="Rectangle 16"/>
          <p:cNvSpPr>
            <a:spLocks noChangeArrowheads="1"/>
          </p:cNvSpPr>
          <p:nvPr/>
        </p:nvSpPr>
        <p:spPr bwMode="auto">
          <a:xfrm>
            <a:off x="2286000" y="5786438"/>
            <a:ext cx="37861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d-ID">
                <a:latin typeface="Georgia" pitchFamily="18" charset="0"/>
              </a:rPr>
              <a:t>membantu efektivitas pelaksanaan pemeriksaan LK K/L oleh BPK</a:t>
            </a:r>
            <a:endParaRPr lang="en-US">
              <a:latin typeface="Georgia" pitchFamily="18" charset="0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3857625" y="5643563"/>
            <a:ext cx="642938" cy="214312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 advTm="2000">
    <p:pull dir="rd"/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1975" y="1685925"/>
            <a:ext cx="7929563" cy="36433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chemeClr val="bg1"/>
                </a:solidFill>
              </a:rPr>
              <a:t>Aktivitas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Pendampingan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625" y="1552575"/>
            <a:ext cx="7929563" cy="36433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enjelaskan 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kepada BPK mengenai 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hasil reviu 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atas LK K/L agar dapat digunakan oleh BPK;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endukung 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kelancaran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pelaksanaan pemeriksaan BPK;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engantisipasi permasalahan/kendala 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yang dihadapi oleh unit akuntansi pada saat pelaksanaan pemeriksaan LK K/L oleh BPK;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embantu 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penyamaan persepsi 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unit akuntansi terhadap temuan hasil pemeriksaan BPK;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endampingi 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unit akuntansi dalam pertemuan akhir dengan BPK untuk membahas hasil pemeriksaan atas LK K/L; dan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74638" indent="-2746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endorong unit akuntansi untuk</a:t>
            </a:r>
            <a:r>
              <a:rPr lang="id-ID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segera </a:t>
            </a:r>
            <a:r>
              <a:rPr lang="id-ID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memperbaiki LK K/L berdasarkan hasil pemeriksaan BPK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781" name="TextBox 6"/>
          <p:cNvSpPr txBox="1">
            <a:spLocks noChangeArrowheads="1"/>
          </p:cNvSpPr>
          <p:nvPr/>
        </p:nvSpPr>
        <p:spPr bwMode="auto">
          <a:xfrm>
            <a:off x="8001000" y="6429375"/>
            <a:ext cx="10001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000">
                <a:cs typeface="Arial" pitchFamily="34" charset="0"/>
              </a:rPr>
              <a:t>harso@2010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4F5D41-A437-4136-871A-296EDDE2C51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2214563" y="5029200"/>
            <a:ext cx="4500562" cy="1400175"/>
            <a:chOff x="2214546" y="5029428"/>
            <a:chExt cx="4500594" cy="1399968"/>
          </a:xfrm>
        </p:grpSpPr>
        <p:sp>
          <p:nvSpPr>
            <p:cNvPr id="5" name="Down Arrow 4"/>
            <p:cNvSpPr/>
            <p:nvPr/>
          </p:nvSpPr>
          <p:spPr>
            <a:xfrm>
              <a:off x="3428992" y="5200853"/>
              <a:ext cx="1785951" cy="480942"/>
            </a:xfrm>
            <a:prstGeom prst="downArrow">
              <a:avLst>
                <a:gd name="adj1" fmla="val 73466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5786" name="TextBox 5"/>
            <p:cNvSpPr txBox="1">
              <a:spLocks noChangeArrowheads="1"/>
            </p:cNvSpPr>
            <p:nvPr/>
          </p:nvSpPr>
          <p:spPr bwMode="auto">
            <a:xfrm>
              <a:off x="2786050" y="5538802"/>
              <a:ext cx="3143272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300" b="1">
                  <a:cs typeface="Arial" pitchFamily="34" charset="0"/>
                </a:rPr>
                <a:t>LAPORAN</a:t>
              </a:r>
            </a:p>
            <a:p>
              <a:pPr algn="ctr"/>
              <a:r>
                <a:rPr lang="en-US" sz="2300" b="1">
                  <a:cs typeface="Arial" pitchFamily="34" charset="0"/>
                </a:rPr>
                <a:t>MANAJERIAL</a:t>
              </a:r>
            </a:p>
          </p:txBody>
        </p:sp>
        <p:pic>
          <p:nvPicPr>
            <p:cNvPr id="75787" name="Picture 2" descr="C:\Documents and Settings\suharso\My Documents\My Pictures\Microsoft Clip Organizer\j0433868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315172" y="5029428"/>
              <a:ext cx="1399968" cy="1399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5788" name="Picture 3" descr="C:\Documents and Settings\suharso\My Documents\My Pictures\Microsoft Clip Organizer\j0434888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14546" y="5143512"/>
              <a:ext cx="1285884" cy="1285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 advTm="2000">
    <p:pull dir="d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PERENCANAAN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Reviu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>
                <a:srgbClr val="FF0066"/>
              </a:buClr>
              <a:buFont typeface="Wingdings" pitchFamily="2" charset="2"/>
              <a:buChar char="Ø"/>
            </a:pPr>
            <a:r>
              <a:rPr lang="id-ID" dirty="0"/>
              <a:t>Langkah-langkah perencanaan reviu;</a:t>
            </a:r>
          </a:p>
          <a:p>
            <a:pPr marL="914400" lvl="1" indent="-514350" algn="just">
              <a:buClrTx/>
              <a:buSzPct val="80000"/>
              <a:buFont typeface="+mj-lt"/>
              <a:buAutoNum type="arabicPeriod"/>
            </a:pPr>
            <a:r>
              <a:rPr lang="id-ID" dirty="0" smtClean="0"/>
              <a:t>Membangun </a:t>
            </a:r>
            <a:r>
              <a:rPr lang="id-ID" dirty="0"/>
              <a:t>komitmen pada tingkat Pimpinan </a:t>
            </a:r>
            <a:r>
              <a:rPr lang="id-ID" dirty="0" smtClean="0"/>
              <a:t>K/L untuk </a:t>
            </a:r>
            <a:r>
              <a:rPr lang="id-ID" dirty="0"/>
              <a:t>menghasilkan LK K/ L yang berkualitas </a:t>
            </a:r>
            <a:r>
              <a:rPr lang="id-ID" dirty="0" smtClean="0">
                <a:sym typeface="Wingdings" pitchFamily="2" charset="2"/>
              </a:rPr>
              <a:t> </a:t>
            </a:r>
            <a:r>
              <a:rPr lang="id-ID" dirty="0" smtClean="0"/>
              <a:t>yang diantaranya </a:t>
            </a:r>
            <a:r>
              <a:rPr lang="id-ID" dirty="0"/>
              <a:t>melalui penetapan target opini LK </a:t>
            </a:r>
            <a:r>
              <a:rPr lang="id-ID" dirty="0" smtClean="0"/>
              <a:t>K/L yang </a:t>
            </a:r>
            <a:r>
              <a:rPr lang="id-ID" dirty="0"/>
              <a:t>akan dicapai.</a:t>
            </a:r>
          </a:p>
          <a:p>
            <a:pPr marL="914400" lvl="1" indent="-514350" algn="just">
              <a:buClrTx/>
              <a:buSzPct val="80000"/>
              <a:buFont typeface="+mj-lt"/>
              <a:buAutoNum type="arabicPeriod"/>
            </a:pPr>
            <a:r>
              <a:rPr lang="id-ID" dirty="0" smtClean="0"/>
              <a:t>Apabila </a:t>
            </a:r>
            <a:r>
              <a:rPr lang="id-ID" dirty="0"/>
              <a:t>diperlukan maka API K/L atau </a:t>
            </a:r>
            <a:r>
              <a:rPr lang="id-ID" dirty="0" smtClean="0"/>
              <a:t>Sekjen menetapkan </a:t>
            </a:r>
            <a:r>
              <a:rPr lang="id-ID" dirty="0"/>
              <a:t>fungsi yang membidangi </a:t>
            </a:r>
            <a:r>
              <a:rPr lang="id-ID" dirty="0" smtClean="0"/>
              <a:t>dukungan peningkatan </a:t>
            </a:r>
            <a:r>
              <a:rPr lang="id-ID" dirty="0"/>
              <a:t>kualitas LK K/ L.</a:t>
            </a:r>
          </a:p>
          <a:p>
            <a:pPr marL="914400" lvl="1" indent="-514350" algn="just">
              <a:buClrTx/>
              <a:buSzPct val="80000"/>
              <a:buFont typeface="+mj-lt"/>
              <a:buAutoNum type="arabicPeriod"/>
            </a:pPr>
            <a:r>
              <a:rPr lang="id-ID" dirty="0"/>
              <a:t>M</a:t>
            </a:r>
            <a:r>
              <a:rPr lang="id-ID" dirty="0" smtClean="0"/>
              <a:t>elakukan </a:t>
            </a:r>
            <a:r>
              <a:rPr lang="id-ID" dirty="0"/>
              <a:t>koordinasi secara intensif </a:t>
            </a:r>
            <a:r>
              <a:rPr lang="id-ID" dirty="0" smtClean="0"/>
              <a:t>dengan unit/lembaga </a:t>
            </a:r>
            <a:r>
              <a:rPr lang="id-ID" dirty="0"/>
              <a:t>terkait, seperti penyusun LK K/L </a:t>
            </a:r>
            <a:r>
              <a:rPr lang="id-ID" dirty="0" smtClean="0"/>
              <a:t>pada tingkat </a:t>
            </a:r>
            <a:r>
              <a:rPr lang="id-ID" dirty="0"/>
              <a:t>UAPA (Biro Perencanaan </a:t>
            </a:r>
            <a:r>
              <a:rPr lang="id-ID" dirty="0" smtClean="0"/>
              <a:t>Keuangan Sekretariat </a:t>
            </a:r>
            <a:r>
              <a:rPr lang="id-ID" dirty="0"/>
              <a:t>Jenderal), penyusun LK K/L pada </a:t>
            </a:r>
            <a:r>
              <a:rPr lang="id-ID" dirty="0" smtClean="0"/>
              <a:t>tingkat UAPPA-E1 </a:t>
            </a:r>
            <a:r>
              <a:rPr lang="id-ID" dirty="0"/>
              <a:t>(Bagian Keuangan Sekretariat Eselon 1</a:t>
            </a:r>
            <a:r>
              <a:rPr lang="id-ID" dirty="0" smtClean="0"/>
              <a:t>), dan </a:t>
            </a:r>
            <a:r>
              <a:rPr lang="id-ID" dirty="0"/>
              <a:t>BPK.</a:t>
            </a:r>
          </a:p>
        </p:txBody>
      </p:sp>
    </p:spTree>
  </p:cSld>
  <p:clrMapOvr>
    <a:masterClrMapping/>
  </p:clrMapOvr>
  <p:transition spd="slow" advTm="2000">
    <p:pull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811" y="1828800"/>
            <a:ext cx="8077200" cy="4495800"/>
          </a:xfrm>
          <a:solidFill>
            <a:srgbClr val="99FFCC"/>
          </a:solidFill>
        </p:spPr>
        <p:txBody>
          <a:bodyPr>
            <a:normAutofit/>
          </a:bodyPr>
          <a:lstStyle/>
          <a:p>
            <a:endParaRPr lang="en-US" sz="32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501968" y="457200"/>
            <a:ext cx="8108632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Tahapan </a:t>
            </a:r>
            <a:r>
              <a:rPr lang="id-ID" sz="3200" b="1" dirty="0" smtClean="0"/>
              <a:t>Perencanaan Reviu Individual</a:t>
            </a:r>
            <a:endParaRPr lang="en-US" sz="32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98214034"/>
              </p:ext>
            </p:extLst>
          </p:nvPr>
        </p:nvGraphicFramePr>
        <p:xfrm>
          <a:off x="1143000" y="2057400"/>
          <a:ext cx="7315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 advTm="2000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211456" y="3000372"/>
            <a:ext cx="2454578" cy="228601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613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 anchor="ctr"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Definisi Reviu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B0B27B-61C4-4695-A7C3-385EC3044F3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04770" y="3455197"/>
            <a:ext cx="2000264" cy="1616877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latin typeface="Tahoma" pitchFamily="34" charset="0"/>
                <a:cs typeface="Tahoma" pitchFamily="34" charset="0"/>
              </a:rPr>
              <a:t>Reviu</a:t>
            </a:r>
            <a:endParaRPr lang="en-US" sz="2800" b="1" dirty="0">
              <a:latin typeface="Tahoma" pitchFamily="34" charset="0"/>
              <a:cs typeface="Tahoma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Tahoma" pitchFamily="34" charset="0"/>
                <a:cs typeface="Tahoma" pitchFamily="34" charset="0"/>
              </a:rPr>
              <a:t>LK K/L</a:t>
            </a:r>
          </a:p>
        </p:txBody>
      </p:sp>
      <p:pic>
        <p:nvPicPr>
          <p:cNvPr id="68619" name="Picture 3" descr="C:\Documents and Settings\suharso\My Documents\My Pictures\Microsoft Clip Organizer\j0436998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4754563"/>
            <a:ext cx="182245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1643063" y="1665288"/>
            <a:ext cx="7215187" cy="1763712"/>
            <a:chOff x="1643042" y="1665910"/>
            <a:chExt cx="7215238" cy="1763090"/>
          </a:xfrm>
        </p:grpSpPr>
        <p:sp>
          <p:nvSpPr>
            <p:cNvPr id="5" name="Rounded Rectangle 4"/>
            <p:cNvSpPr/>
            <p:nvPr/>
          </p:nvSpPr>
          <p:spPr>
            <a:xfrm>
              <a:off x="2928926" y="1665910"/>
              <a:ext cx="5929354" cy="8572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2000" dirty="0">
                  <a:latin typeface="Arial" pitchFamily="34" charset="0"/>
                  <a:cs typeface="Arial" pitchFamily="34" charset="0"/>
                </a:rPr>
                <a:t>penelaahan atas penyelenggaraan akuntansi dan penyajian LK K/L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7" name="Shape 46"/>
            <p:cNvCxnSpPr>
              <a:endCxn id="0" idx="1"/>
            </p:cNvCxnSpPr>
            <p:nvPr/>
          </p:nvCxnSpPr>
          <p:spPr>
            <a:xfrm rot="5400000" flipH="1" flipV="1">
              <a:off x="1618676" y="2118750"/>
              <a:ext cx="1334616" cy="1285884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2011363" y="2620963"/>
            <a:ext cx="6846887" cy="1071562"/>
            <a:chOff x="2012103" y="2620322"/>
            <a:chExt cx="6846177" cy="1071661"/>
          </a:xfrm>
        </p:grpSpPr>
        <p:sp>
          <p:nvSpPr>
            <p:cNvPr id="6" name="Rounded Rectangle 5"/>
            <p:cNvSpPr/>
            <p:nvPr/>
          </p:nvSpPr>
          <p:spPr>
            <a:xfrm>
              <a:off x="2971788" y="2620322"/>
              <a:ext cx="5886492" cy="857256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latin typeface="Arial" pitchFamily="34" charset="0"/>
                  <a:cs typeface="Arial" pitchFamily="34" charset="0"/>
                </a:rPr>
                <a:t>auditor </a:t>
              </a:r>
              <a:r>
                <a:rPr lang="en-US" sz="2000" dirty="0" err="1">
                  <a:latin typeface="Arial" pitchFamily="34" charset="0"/>
                  <a:cs typeface="Arial" pitchFamily="34" charset="0"/>
                </a:rPr>
                <a:t>aparat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>
                  <a:latin typeface="Arial" pitchFamily="34" charset="0"/>
                  <a:cs typeface="Arial" pitchFamily="34" charset="0"/>
                </a:rPr>
                <a:t>pengawasan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 intern </a:t>
              </a:r>
              <a:r>
                <a:rPr lang="en-US" sz="2000" dirty="0" err="1">
                  <a:latin typeface="Arial" pitchFamily="34" charset="0"/>
                  <a:cs typeface="Arial" pitchFamily="34" charset="0"/>
                </a:rPr>
                <a:t>yg</a:t>
              </a:r>
              <a:r>
                <a:rPr lang="en-US" sz="20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000" dirty="0" err="1">
                  <a:latin typeface="Arial" pitchFamily="34" charset="0"/>
                  <a:cs typeface="Arial" pitchFamily="34" charset="0"/>
                </a:rPr>
                <a:t>kompeten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8" name="Shape 47"/>
            <p:cNvCxnSpPr>
              <a:stCxn id="4" idx="7"/>
            </p:cNvCxnSpPr>
            <p:nvPr/>
          </p:nvCxnSpPr>
          <p:spPr>
            <a:xfrm rot="5400000" flipH="1" flipV="1">
              <a:off x="2160459" y="2922858"/>
              <a:ext cx="620769" cy="917480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6"/>
          <p:cNvGrpSpPr>
            <a:grpSpLocks/>
          </p:cNvGrpSpPr>
          <p:nvPr/>
        </p:nvGrpSpPr>
        <p:grpSpPr bwMode="auto">
          <a:xfrm>
            <a:off x="2143125" y="4714875"/>
            <a:ext cx="6715125" cy="1289050"/>
            <a:chOff x="2143108" y="4714884"/>
            <a:chExt cx="6715172" cy="1288742"/>
          </a:xfrm>
        </p:grpSpPr>
        <p:sp>
          <p:nvSpPr>
            <p:cNvPr id="10" name="Rounded Rectangle 9"/>
            <p:cNvSpPr/>
            <p:nvPr/>
          </p:nvSpPr>
          <p:spPr>
            <a:xfrm>
              <a:off x="3000364" y="5074932"/>
              <a:ext cx="5857916" cy="928694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2000" dirty="0">
                  <a:latin typeface="Arial" pitchFamily="34" charset="0"/>
                  <a:cs typeface="Arial" pitchFamily="34" charset="0"/>
                </a:rPr>
                <a:t>membantu Menteri/Pimpinan Lembaga untuk menghasilkan LK K/L yang berkualitas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7" name="Shape 47"/>
            <p:cNvCxnSpPr>
              <a:endCxn id="0" idx="1"/>
            </p:cNvCxnSpPr>
            <p:nvPr/>
          </p:nvCxnSpPr>
          <p:spPr>
            <a:xfrm>
              <a:off x="2143108" y="4714884"/>
              <a:ext cx="857256" cy="823716"/>
            </a:xfrm>
            <a:prstGeom prst="bentConnector3">
              <a:avLst>
                <a:gd name="adj1" fmla="val 1111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77"/>
          <p:cNvGrpSpPr>
            <a:grpSpLocks/>
          </p:cNvGrpSpPr>
          <p:nvPr/>
        </p:nvGrpSpPr>
        <p:grpSpPr bwMode="auto">
          <a:xfrm>
            <a:off x="2305050" y="3571875"/>
            <a:ext cx="6553200" cy="1385888"/>
            <a:chOff x="2305034" y="3571876"/>
            <a:chExt cx="6553246" cy="1385898"/>
          </a:xfrm>
        </p:grpSpPr>
        <p:sp>
          <p:nvSpPr>
            <p:cNvPr id="7" name="Rounded Rectangle 6"/>
            <p:cNvSpPr/>
            <p:nvPr/>
          </p:nvSpPr>
          <p:spPr>
            <a:xfrm>
              <a:off x="3000364" y="3571876"/>
              <a:ext cx="5857916" cy="1385898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2000" dirty="0">
                  <a:latin typeface="Arial" pitchFamily="34" charset="0"/>
                  <a:cs typeface="Arial" pitchFamily="34" charset="0"/>
                </a:rPr>
                <a:t>memberikan keyakinan terbatas bahwa akuntansi telah diselenggarakan berdasarkan Sistem Akuntansi Instansi dan LK K/L telah disajikan sesuai dengan Standar Akuntansi Pemerintahan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9" name="Shape 47"/>
            <p:cNvCxnSpPr>
              <a:stCxn id="4" idx="6"/>
              <a:endCxn id="7" idx="1"/>
            </p:cNvCxnSpPr>
            <p:nvPr/>
          </p:nvCxnSpPr>
          <p:spPr>
            <a:xfrm>
              <a:off x="2305034" y="4264031"/>
              <a:ext cx="695330" cy="1588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Tm="2000"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PELAKSANAAN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Reviu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id-ID" b="1" dirty="0"/>
              <a:t>Tahap pelaksanaan reviu meliputi ;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id-ID" dirty="0" smtClean="0"/>
              <a:t>I</a:t>
            </a:r>
            <a:r>
              <a:rPr lang="fi-FI" dirty="0" smtClean="0"/>
              <a:t>dentifikasi </a:t>
            </a:r>
            <a:r>
              <a:rPr lang="fi-FI" dirty="0"/>
              <a:t>permasalahan pada </a:t>
            </a:r>
            <a:r>
              <a:rPr lang="fi-FI" dirty="0" smtClean="0"/>
              <a:t>proses</a:t>
            </a:r>
            <a:r>
              <a:rPr lang="id-ID" dirty="0" smtClean="0"/>
              <a:t>  p</a:t>
            </a:r>
            <a:r>
              <a:rPr lang="fi-FI" dirty="0" smtClean="0"/>
              <a:t>enyelenggaraan </a:t>
            </a:r>
            <a:r>
              <a:rPr lang="fi-FI" dirty="0"/>
              <a:t>akuntansi dan peyajian LK </a:t>
            </a:r>
            <a:r>
              <a:rPr lang="fi-FI" dirty="0" smtClean="0"/>
              <a:t>K/L</a:t>
            </a:r>
            <a:r>
              <a:rPr lang="id-ID" dirty="0" smtClean="0"/>
              <a:t> </a:t>
            </a:r>
            <a:r>
              <a:rPr lang="fi-FI" dirty="0" smtClean="0"/>
              <a:t>serta </a:t>
            </a:r>
            <a:r>
              <a:rPr lang="fi-FI" dirty="0"/>
              <a:t>pemberian saran perbaikan dan </a:t>
            </a:r>
            <a:r>
              <a:rPr lang="fi-FI" dirty="0" smtClean="0"/>
              <a:t>bantuan</a:t>
            </a:r>
            <a:r>
              <a:rPr lang="id-ID" dirty="0" smtClean="0"/>
              <a:t> </a:t>
            </a:r>
            <a:r>
              <a:rPr lang="sv-SE" dirty="0" smtClean="0"/>
              <a:t>kepada </a:t>
            </a:r>
            <a:r>
              <a:rPr lang="sv-SE" dirty="0"/>
              <a:t>unit akuntansi agar segera </a:t>
            </a:r>
            <a:r>
              <a:rPr lang="sv-SE" dirty="0" smtClean="0"/>
              <a:t>dapat</a:t>
            </a:r>
            <a:r>
              <a:rPr lang="id-ID" dirty="0" smtClean="0"/>
              <a:t> </a:t>
            </a:r>
            <a:r>
              <a:rPr lang="fi-FI" dirty="0" smtClean="0"/>
              <a:t>memperbaiki </a:t>
            </a:r>
            <a:r>
              <a:rPr lang="fi-FI" dirty="0"/>
              <a:t>kesalahan dan kelemahan </a:t>
            </a:r>
            <a:r>
              <a:rPr lang="fi-FI" dirty="0" smtClean="0"/>
              <a:t>yang</a:t>
            </a:r>
            <a:r>
              <a:rPr lang="id-ID" dirty="0" smtClean="0"/>
              <a:t> </a:t>
            </a:r>
            <a:r>
              <a:rPr lang="it-IT" dirty="0" smtClean="0"/>
              <a:t>terjadi</a:t>
            </a:r>
            <a:r>
              <a:rPr lang="it-IT" dirty="0"/>
              <a:t>. (</a:t>
            </a:r>
            <a:r>
              <a:rPr lang="it-IT" dirty="0">
                <a:solidFill>
                  <a:srgbClr val="FF0000"/>
                </a:solidFill>
              </a:rPr>
              <a:t>Apabila diperlukan, pada tahap ini </a:t>
            </a:r>
            <a:r>
              <a:rPr lang="it-IT" dirty="0" smtClean="0">
                <a:solidFill>
                  <a:srgbClr val="FF0000"/>
                </a:solidFill>
              </a:rPr>
              <a:t>API</a:t>
            </a:r>
            <a:r>
              <a:rPr lang="id-ID" dirty="0" smtClean="0">
                <a:solidFill>
                  <a:srgbClr val="FF0000"/>
                </a:solidFill>
              </a:rPr>
              <a:t> Kementerian </a:t>
            </a:r>
            <a:r>
              <a:rPr lang="id-ID" dirty="0">
                <a:solidFill>
                  <a:srgbClr val="FF0000"/>
                </a:solidFill>
              </a:rPr>
              <a:t>Negara/ Lembaga </a:t>
            </a:r>
            <a:r>
              <a:rPr lang="id-ID" dirty="0" smtClean="0">
                <a:solidFill>
                  <a:srgbClr val="FF0000"/>
                </a:solidFill>
              </a:rPr>
              <a:t>dapat melakukan </a:t>
            </a:r>
            <a:r>
              <a:rPr lang="id-ID" dirty="0">
                <a:solidFill>
                  <a:srgbClr val="FF0000"/>
                </a:solidFill>
              </a:rPr>
              <a:t>koordinasi dengan BPK</a:t>
            </a:r>
            <a:r>
              <a:rPr lang="id-ID" dirty="0"/>
              <a:t>).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id-ID" dirty="0" smtClean="0"/>
              <a:t>P</a:t>
            </a:r>
            <a:r>
              <a:rPr lang="es-ES" dirty="0" err="1" smtClean="0"/>
              <a:t>engumpulan</a:t>
            </a:r>
            <a:r>
              <a:rPr lang="es-ES" dirty="0" smtClean="0"/>
              <a:t> </a:t>
            </a:r>
            <a:r>
              <a:rPr lang="es-ES" dirty="0"/>
              <a:t>data dan/</a:t>
            </a:r>
            <a:r>
              <a:rPr lang="es-ES" dirty="0" err="1"/>
              <a:t>atau</a:t>
            </a:r>
            <a:r>
              <a:rPr lang="es-ES" dirty="0"/>
              <a:t> </a:t>
            </a:r>
            <a:r>
              <a:rPr lang="es-ES" dirty="0" err="1"/>
              <a:t>informasi</a:t>
            </a:r>
            <a:r>
              <a:rPr lang="es-ES" dirty="0"/>
              <a:t>,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id-ID" dirty="0"/>
              <a:t>P</a:t>
            </a:r>
            <a:r>
              <a:rPr lang="fi-FI" dirty="0" smtClean="0"/>
              <a:t>enelaahan </a:t>
            </a:r>
            <a:r>
              <a:rPr lang="fi-FI" dirty="0"/>
              <a:t>penyelenggaraan akuntansi </a:t>
            </a:r>
            <a:r>
              <a:rPr lang="fi-FI" dirty="0" smtClean="0"/>
              <a:t>dan</a:t>
            </a:r>
            <a:r>
              <a:rPr lang="id-ID" dirty="0" smtClean="0"/>
              <a:t> laporan </a:t>
            </a:r>
            <a:r>
              <a:rPr lang="id-ID" dirty="0"/>
              <a:t>keuangan, </a:t>
            </a:r>
            <a:r>
              <a:rPr lang="id-ID" dirty="0" smtClean="0"/>
              <a:t>dan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+mj-lt"/>
              <a:buAutoNum type="arabicPeriod"/>
            </a:pPr>
            <a:r>
              <a:rPr lang="id-ID" dirty="0" smtClean="0"/>
              <a:t>P</a:t>
            </a:r>
            <a:r>
              <a:rPr lang="fi-FI" dirty="0" smtClean="0"/>
              <a:t>enyusunan </a:t>
            </a:r>
            <a:r>
              <a:rPr lang="fi-FI" dirty="0"/>
              <a:t>kertas kerja reviu.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50895106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211" y="1371600"/>
            <a:ext cx="8501989" cy="5257800"/>
          </a:xfrm>
          <a:solidFill>
            <a:srgbClr val="99FFCC"/>
          </a:solidFill>
        </p:spPr>
        <p:txBody>
          <a:bodyPr>
            <a:normAutofit/>
          </a:bodyPr>
          <a:lstStyle/>
          <a:p>
            <a:endParaRPr lang="en-US" sz="32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501968" y="457200"/>
            <a:ext cx="8108632" cy="609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Langkah-langkah reviu per akun LK</a:t>
            </a:r>
            <a:endParaRPr lang="en-US" sz="3200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50393528"/>
              </p:ext>
            </p:extLst>
          </p:nvPr>
        </p:nvGraphicFramePr>
        <p:xfrm>
          <a:off x="381000" y="1524000"/>
          <a:ext cx="8382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00482865"/>
      </p:ext>
    </p:extLst>
  </p:cSld>
  <p:clrMapOvr>
    <a:masterClrMapping/>
  </p:clrMapOvr>
  <p:transition spd="slow" advTm="2000">
    <p:dissolve/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211" y="1295400"/>
            <a:ext cx="8501989" cy="5257800"/>
          </a:xfrm>
          <a:solidFill>
            <a:srgbClr val="99FFCC"/>
          </a:solidFill>
        </p:spPr>
        <p:txBody>
          <a:bodyPr>
            <a:normAutofit/>
          </a:bodyPr>
          <a:lstStyle/>
          <a:p>
            <a:endParaRPr lang="en-US" sz="32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501968" y="228600"/>
            <a:ext cx="8108632" cy="609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/>
              <a:t>Informasi dalam KKR</a:t>
            </a:r>
            <a:endParaRPr lang="en-US" sz="3200" b="1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05661847"/>
              </p:ext>
            </p:extLst>
          </p:nvPr>
        </p:nvGraphicFramePr>
        <p:xfrm>
          <a:off x="381000" y="1524000"/>
          <a:ext cx="8382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32892075"/>
      </p:ext>
    </p:extLst>
  </p:cSld>
  <p:clrMapOvr>
    <a:masterClrMapping/>
  </p:clrMapOvr>
  <p:transition spd="slow" advTm="2000">
    <p:dissolve/>
    <p:sndAc>
      <p:stSnd>
        <p:snd r:embed="rId3" name="click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PELAPORAN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Reviu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id-ID" b="1" dirty="0" smtClean="0"/>
              <a:t>Fokus </a:t>
            </a:r>
            <a:r>
              <a:rPr lang="id-ID" b="1" dirty="0"/>
              <a:t>pelaporan reviu </a:t>
            </a:r>
            <a:r>
              <a:rPr lang="id-ID" b="1" dirty="0" smtClean="0"/>
              <a:t> </a:t>
            </a:r>
            <a:r>
              <a:rPr lang="id-ID" b="1" dirty="0" smtClean="0">
                <a:sym typeface="Wingdings" pitchFamily="2" charset="2"/>
              </a:rPr>
              <a:t> </a:t>
            </a:r>
            <a:r>
              <a:rPr lang="id-ID" b="1" dirty="0" smtClean="0"/>
              <a:t>dititikberatkan pada pertanggungjawaban pelaksanaan reviu </a:t>
            </a:r>
            <a:r>
              <a:rPr lang="id-ID" b="1" dirty="0"/>
              <a:t>yg pada pokoknya </a:t>
            </a:r>
            <a:r>
              <a:rPr lang="id-ID" b="1" dirty="0" smtClean="0"/>
              <a:t>mengungkapkan </a:t>
            </a:r>
            <a:r>
              <a:rPr lang="id-ID" b="1" dirty="0"/>
              <a:t>;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id-ID" dirty="0"/>
              <a:t>prosedur reviu yang dilakukan,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id-ID" dirty="0" smtClean="0"/>
              <a:t>kesalahan </a:t>
            </a:r>
            <a:r>
              <a:rPr lang="id-ID" dirty="0"/>
              <a:t>atau kelemahan yang ditemui,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id-ID" dirty="0" smtClean="0"/>
              <a:t>langkah </a:t>
            </a:r>
            <a:r>
              <a:rPr lang="id-ID" dirty="0"/>
              <a:t>perbaikan yang.disepakati,</a:t>
            </a:r>
          </a:p>
          <a:p>
            <a:pPr marL="914400" lvl="1" indent="-514350">
              <a:buClr>
                <a:schemeClr val="tx1"/>
              </a:buClr>
              <a:buSzPct val="90000"/>
              <a:buFont typeface="Wingdings" pitchFamily="2" charset="2"/>
              <a:buChar char="§"/>
            </a:pPr>
            <a:r>
              <a:rPr lang="id-ID" dirty="0" smtClean="0"/>
              <a:t>langkah </a:t>
            </a:r>
            <a:r>
              <a:rPr lang="id-ID" dirty="0"/>
              <a:t>perbaikan yang telah dilakukan, </a:t>
            </a:r>
            <a:r>
              <a:rPr lang="id-ID" dirty="0" smtClean="0"/>
              <a:t>dan  saran </a:t>
            </a:r>
            <a:r>
              <a:rPr lang="id-ID" dirty="0"/>
              <a:t>perbaikan yang tidak atau </a:t>
            </a:r>
            <a:r>
              <a:rPr lang="id-ID" dirty="0" smtClean="0"/>
              <a:t>belum dilaksanakan.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39031629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r"/>
            <a:r>
              <a:rPr lang="id-ID" b="1" dirty="0"/>
              <a:t>Jenis Pelaporan Reviu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563014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 advTm="2000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PENYUSUNAN CHR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id-ID" b="1" dirty="0"/>
              <a:t>Hal-hal yg diuraikan dalam CHR;</a:t>
            </a:r>
          </a:p>
          <a:p>
            <a:pPr marL="914400" lvl="1" indent="-514350">
              <a:buClr>
                <a:srgbClr val="FF0000"/>
              </a:buClr>
              <a:buSzPct val="90000"/>
              <a:buFont typeface="+mj-lt"/>
              <a:buAutoNum type="arabicPeriod"/>
            </a:pPr>
            <a:r>
              <a:rPr lang="id-ID" b="1" dirty="0" smtClean="0"/>
              <a:t>Penyelenggaraan </a:t>
            </a:r>
            <a:r>
              <a:rPr lang="id-ID" b="1" dirty="0"/>
              <a:t>akuntansi yang harus </a:t>
            </a:r>
            <a:r>
              <a:rPr lang="id-ID" b="1" dirty="0" smtClean="0"/>
              <a:t>diperbaiki dan/atau </a:t>
            </a:r>
            <a:r>
              <a:rPr lang="id-ID" b="1" dirty="0"/>
              <a:t>dikoreksi.</a:t>
            </a:r>
          </a:p>
          <a:p>
            <a:pPr marL="914400" lvl="1" indent="-514350">
              <a:buClr>
                <a:srgbClr val="FF0000"/>
              </a:buClr>
              <a:buSzPct val="90000"/>
              <a:buFont typeface="+mj-lt"/>
              <a:buAutoNum type="arabicPeriod"/>
            </a:pPr>
            <a:r>
              <a:rPr lang="id-ID" b="1" dirty="0" smtClean="0"/>
              <a:t>Permasalahan </a:t>
            </a:r>
            <a:r>
              <a:rPr lang="id-ID" b="1" dirty="0"/>
              <a:t>yang dihadapi oleh unit akuntansi </a:t>
            </a:r>
            <a:r>
              <a:rPr lang="id-ID" b="1" dirty="0" smtClean="0"/>
              <a:t>dalam penyusunan </a:t>
            </a:r>
            <a:r>
              <a:rPr lang="id-ID" b="1" dirty="0"/>
              <a:t>LK K/L berdasarkan SAI </a:t>
            </a:r>
            <a:r>
              <a:rPr lang="id-ID" b="1" dirty="0" smtClean="0"/>
              <a:t>dan/atau penyajian LK </a:t>
            </a:r>
            <a:r>
              <a:rPr lang="id-ID" b="1" dirty="0"/>
              <a:t>K/L sesuai SAP.</a:t>
            </a:r>
          </a:p>
          <a:p>
            <a:pPr marL="914400" lvl="1" indent="-514350">
              <a:buClr>
                <a:srgbClr val="FF0000"/>
              </a:buClr>
              <a:buSzPct val="90000"/>
              <a:buFont typeface="+mj-lt"/>
              <a:buAutoNum type="arabicPeriod"/>
            </a:pPr>
            <a:r>
              <a:rPr lang="id-ID" b="1" dirty="0" smtClean="0"/>
              <a:t>Tindakan </a:t>
            </a:r>
            <a:r>
              <a:rPr lang="id-ID" b="1" dirty="0"/>
              <a:t>perbaikan dan/atau koreksi yang </a:t>
            </a:r>
            <a:r>
              <a:rPr lang="id-ID" b="1" dirty="0" smtClean="0"/>
              <a:t>disepakati oleh </a:t>
            </a:r>
            <a:r>
              <a:rPr lang="id-ID" b="1" dirty="0"/>
              <a:t>pereviu dan unit akuntansi dan telah atau </a:t>
            </a:r>
            <a:r>
              <a:rPr lang="id-ID" b="1" dirty="0" smtClean="0"/>
              <a:t>akan dilakukan </a:t>
            </a:r>
            <a:r>
              <a:rPr lang="id-ID" b="1" dirty="0"/>
              <a:t>oleh unit akuntansi.</a:t>
            </a:r>
          </a:p>
          <a:p>
            <a:pPr marL="914400" lvl="1" indent="-514350">
              <a:buClr>
                <a:srgbClr val="FF0000"/>
              </a:buClr>
              <a:buSzPct val="90000"/>
              <a:buFont typeface="+mj-lt"/>
              <a:buAutoNum type="arabicPeriod"/>
            </a:pPr>
            <a:r>
              <a:rPr lang="id-ID" b="1" dirty="0" smtClean="0"/>
              <a:t>Tindakan </a:t>
            </a:r>
            <a:r>
              <a:rPr lang="id-ID" b="1" dirty="0"/>
              <a:t>perbaikan dan/atau koreksi yang </a:t>
            </a:r>
            <a:r>
              <a:rPr lang="id-ID" b="1" dirty="0" smtClean="0"/>
              <a:t>disarankan oleh </a:t>
            </a:r>
            <a:r>
              <a:rPr lang="id-ID" b="1" dirty="0"/>
              <a:t>pereviu tetapi tidak disepakati dan </a:t>
            </a:r>
            <a:r>
              <a:rPr lang="id-ID" b="1" dirty="0" smtClean="0"/>
              <a:t>dilaksanakan oleh </a:t>
            </a:r>
            <a:r>
              <a:rPr lang="id-ID" b="1" dirty="0"/>
              <a:t>unit akuntansi</a:t>
            </a:r>
            <a:r>
              <a:rPr lang="id-ID" b="1" dirty="0" smtClean="0"/>
              <a:t>.</a:t>
            </a:r>
          </a:p>
          <a:p>
            <a:r>
              <a:rPr lang="id-ID" sz="2200" b="1" dirty="0">
                <a:solidFill>
                  <a:srgbClr val="FF0000"/>
                </a:solidFill>
              </a:rPr>
              <a:t>batas waktu penyampaian LK K/L kepada Menteri Keuangan (minggu ke-3 Juli </a:t>
            </a:r>
            <a:r>
              <a:rPr lang="id-ID" sz="2400" b="1" dirty="0">
                <a:solidFill>
                  <a:srgbClr val="FF0000"/>
                </a:solidFill>
              </a:rPr>
              <a:t>atau minggu ke-3 Februari</a:t>
            </a:r>
            <a:r>
              <a:rPr lang="id-ID" sz="2400" b="1" dirty="0" smtClean="0">
                <a:solidFill>
                  <a:srgbClr val="FF0000"/>
                </a:solidFill>
              </a:rPr>
              <a:t>) </a:t>
            </a:r>
            <a:r>
              <a:rPr lang="id-ID" sz="2400" b="1" dirty="0">
                <a:solidFill>
                  <a:srgbClr val="FF0000"/>
                </a:solidFill>
              </a:rPr>
              <a:t>maka </a:t>
            </a:r>
            <a:r>
              <a:rPr lang="id-ID" sz="2400" b="1" dirty="0" smtClean="0">
                <a:solidFill>
                  <a:srgbClr val="FF0000"/>
                </a:solidFill>
              </a:rPr>
              <a:t>dituangkan dlm </a:t>
            </a:r>
            <a:r>
              <a:rPr lang="id-ID" sz="2400" b="1" dirty="0">
                <a:solidFill>
                  <a:srgbClr val="FF0000"/>
                </a:solidFill>
              </a:rPr>
              <a:t>paragraf penjelasan Pernyatan Telah Direviu</a:t>
            </a:r>
            <a:endParaRPr lang="id-ID" sz="2400" b="1" dirty="0">
              <a:solidFill>
                <a:srgbClr val="FF0000"/>
              </a:solidFill>
            </a:endParaRPr>
          </a:p>
          <a:p>
            <a:pPr marL="400050" lvl="1" indent="0">
              <a:buClr>
                <a:srgbClr val="FF0000"/>
              </a:buClr>
              <a:buSzPct val="90000"/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72772681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>
                <a:solidFill>
                  <a:schemeClr val="bg1"/>
                </a:solidFill>
              </a:rPr>
              <a:t>PENYUSUNAN </a:t>
            </a:r>
            <a:r>
              <a:rPr lang="id-ID" dirty="0" smtClean="0">
                <a:solidFill>
                  <a:schemeClr val="bg1"/>
                </a:solidFill>
              </a:rPr>
              <a:t>IHR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id-ID" b="1" dirty="0" smtClean="0"/>
              <a:t>IHR </a:t>
            </a:r>
            <a:r>
              <a:rPr lang="id-ID" b="1" dirty="0"/>
              <a:t>disusun </a:t>
            </a:r>
            <a:r>
              <a:rPr lang="id-ID" b="1" dirty="0" smtClean="0">
                <a:sym typeface="Wingdings" pitchFamily="2" charset="2"/>
              </a:rPr>
              <a:t></a:t>
            </a:r>
            <a:r>
              <a:rPr lang="id-ID" b="1" dirty="0" smtClean="0"/>
              <a:t> </a:t>
            </a:r>
            <a:r>
              <a:rPr lang="id-ID" b="1" dirty="0"/>
              <a:t>memudahkan </a:t>
            </a:r>
            <a:r>
              <a:rPr lang="id-ID" b="1" dirty="0" smtClean="0"/>
              <a:t>pengguna hasil </a:t>
            </a:r>
            <a:r>
              <a:rPr lang="id-ID" b="1" dirty="0"/>
              <a:t>reviu dalam memahami hasil reviu </a:t>
            </a:r>
            <a:r>
              <a:rPr lang="id-ID" b="1" dirty="0" smtClean="0"/>
              <a:t>yang berkaitan dengan </a:t>
            </a:r>
            <a:r>
              <a:rPr lang="id-ID" b="1" dirty="0"/>
              <a:t>penyajian LK K/L </a:t>
            </a:r>
            <a:r>
              <a:rPr lang="id-ID" b="1" dirty="0" smtClean="0"/>
              <a:t>, IHR berisi</a:t>
            </a:r>
            <a:r>
              <a:rPr lang="id-ID" b="1" dirty="0"/>
              <a:t>;</a:t>
            </a:r>
          </a:p>
          <a:p>
            <a:pPr lvl="1"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id-ID" b="1" dirty="0"/>
              <a:t>T</a:t>
            </a:r>
            <a:r>
              <a:rPr lang="id-ID" b="1" dirty="0" smtClean="0"/>
              <a:t>abulasi </a:t>
            </a:r>
            <a:r>
              <a:rPr lang="id-ID" b="1" dirty="0"/>
              <a:t>tiap akun yang </a:t>
            </a:r>
            <a:r>
              <a:rPr lang="id-ID" b="1" dirty="0" smtClean="0"/>
              <a:t>menggambarkan nilai akun </a:t>
            </a:r>
            <a:r>
              <a:rPr lang="id-ID" b="1" dirty="0"/>
              <a:t>sebelum koreksi,</a:t>
            </a:r>
          </a:p>
          <a:p>
            <a:pPr lvl="1">
              <a:buClr>
                <a:schemeClr val="tx1"/>
              </a:buClr>
              <a:buSzPct val="90000"/>
              <a:buFont typeface="Arial" pitchFamily="34" charset="0"/>
              <a:buChar char="•"/>
            </a:pPr>
            <a:r>
              <a:rPr lang="id-ID" b="1" dirty="0"/>
              <a:t>U</a:t>
            </a:r>
            <a:r>
              <a:rPr lang="id-ID" b="1" dirty="0" smtClean="0"/>
              <a:t>sulan </a:t>
            </a:r>
            <a:r>
              <a:rPr lang="id-ID" b="1" dirty="0"/>
              <a:t>koreksi, dan nilai sesudah koreksi.</a:t>
            </a:r>
          </a:p>
          <a:p>
            <a:pPr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id-ID" b="1" dirty="0" smtClean="0"/>
              <a:t>Usulan </a:t>
            </a:r>
            <a:r>
              <a:rPr lang="id-ID" b="1" dirty="0"/>
              <a:t>koreksi dalam IHR mencakup </a:t>
            </a:r>
            <a:r>
              <a:rPr lang="id-ID" b="1" dirty="0" smtClean="0"/>
              <a:t>seluruh usulan </a:t>
            </a:r>
            <a:r>
              <a:rPr lang="id-ID" b="1" dirty="0"/>
              <a:t>koreksi, baik yang ditemukan pada </a:t>
            </a:r>
            <a:r>
              <a:rPr lang="id-ID" b="1" dirty="0" smtClean="0"/>
              <a:t>unit akuntansi </a:t>
            </a:r>
            <a:r>
              <a:rPr lang="id-ID" b="1" dirty="0"/>
              <a:t>bersangkutan maupun unit </a:t>
            </a:r>
            <a:r>
              <a:rPr lang="id-ID" b="1" dirty="0" smtClean="0"/>
              <a:t>akuntansi di </a:t>
            </a:r>
            <a:r>
              <a:rPr lang="id-ID" b="1" dirty="0"/>
              <a:t>bawahnya.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305012969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>
                <a:solidFill>
                  <a:schemeClr val="bg1"/>
                </a:solidFill>
              </a:rPr>
              <a:t>PENYUSUNAN </a:t>
            </a:r>
            <a:r>
              <a:rPr lang="id-ID" dirty="0" smtClean="0">
                <a:solidFill>
                  <a:schemeClr val="bg1"/>
                </a:solidFill>
              </a:rPr>
              <a:t>LHR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ClrTx/>
              <a:buSzPct val="90000"/>
              <a:buFont typeface="+mj-lt"/>
              <a:buAutoNum type="arabicPeriod"/>
            </a:pPr>
            <a:r>
              <a:rPr lang="id-ID" b="1" dirty="0"/>
              <a:t>Reviu telah dilakukan atas LK K/L berupa LRA, LO, LPE, Neraca, </a:t>
            </a:r>
            <a:r>
              <a:rPr lang="id-ID" b="1" dirty="0" smtClean="0"/>
              <a:t>dan CaLK </a:t>
            </a:r>
            <a:r>
              <a:rPr lang="id-ID" b="1" dirty="0"/>
              <a:t>untuk periode yang berakhir pada </a:t>
            </a:r>
            <a:r>
              <a:rPr lang="id-ID" b="1" dirty="0" smtClean="0"/>
              <a:t>tanggal pelaporan keuangan;</a:t>
            </a:r>
          </a:p>
          <a:p>
            <a:pPr marL="514350" indent="-514350">
              <a:buClrTx/>
              <a:buSzPct val="90000"/>
              <a:buFont typeface="+mj-lt"/>
              <a:buAutoNum type="arabicPeriod"/>
            </a:pPr>
            <a:r>
              <a:rPr lang="id-ID" b="1" dirty="0" smtClean="0"/>
              <a:t>Reviu </a:t>
            </a:r>
            <a:r>
              <a:rPr lang="id-ID" b="1" dirty="0"/>
              <a:t>dilaksanakan sesuai dengan standar </a:t>
            </a:r>
            <a:r>
              <a:rPr lang="id-ID" b="1" dirty="0" smtClean="0"/>
              <a:t>reviu laporan keuangan </a:t>
            </a:r>
            <a:r>
              <a:rPr lang="id-ID" b="1" dirty="0"/>
              <a:t>K/L;</a:t>
            </a:r>
          </a:p>
          <a:p>
            <a:pPr marL="514350" indent="-514350">
              <a:buClrTx/>
              <a:buSzPct val="90000"/>
              <a:buFont typeface="+mj-lt"/>
              <a:buAutoNum type="arabicPeriod"/>
            </a:pPr>
            <a:r>
              <a:rPr lang="id-ID" b="1" dirty="0" smtClean="0"/>
              <a:t>Semua </a:t>
            </a:r>
            <a:r>
              <a:rPr lang="id-ID" b="1" dirty="0"/>
              <a:t>informasi yang dimuat dalam laporan </a:t>
            </a:r>
            <a:r>
              <a:rPr lang="id-ID" b="1" dirty="0" smtClean="0"/>
              <a:t>keuangan adalah </a:t>
            </a:r>
            <a:r>
              <a:rPr lang="id-ID" b="1" dirty="0"/>
              <a:t>penyajian manajemen K/L;</a:t>
            </a:r>
          </a:p>
          <a:p>
            <a:pPr marL="514350" indent="-514350">
              <a:buClrTx/>
              <a:buSzPct val="90000"/>
              <a:buFont typeface="+mj-lt"/>
              <a:buAutoNum type="arabicPeriod"/>
            </a:pPr>
            <a:r>
              <a:rPr lang="id-ID" b="1" dirty="0" smtClean="0"/>
              <a:t>Tujuan </a:t>
            </a:r>
            <a:r>
              <a:rPr lang="id-ID" b="1" dirty="0"/>
              <a:t>reviu adalah untuk memberikan </a:t>
            </a:r>
            <a:r>
              <a:rPr lang="id-ID" b="1" dirty="0" smtClean="0"/>
              <a:t>keyakinan terbatas </a:t>
            </a:r>
            <a:r>
              <a:rPr lang="id-ID" b="1" dirty="0"/>
              <a:t>mengenai akurasi, keandalan, dan </a:t>
            </a:r>
            <a:r>
              <a:rPr lang="id-ID" b="1" dirty="0" smtClean="0"/>
              <a:t>keabsahan informasi </a:t>
            </a:r>
            <a:r>
              <a:rPr lang="id-ID" b="1" dirty="0"/>
              <a:t>LK K/L serta pengakuan, pengukuran, </a:t>
            </a:r>
            <a:r>
              <a:rPr lang="id-ID" b="1" dirty="0" smtClean="0"/>
              <a:t>dan pelaporan </a:t>
            </a:r>
            <a:r>
              <a:rPr lang="id-ID" b="1" dirty="0"/>
              <a:t>transaksi sesuai dengan SAP </a:t>
            </a:r>
            <a:r>
              <a:rPr lang="id-ID" b="1" dirty="0" smtClean="0"/>
              <a:t>kepada menteri/pimpinan </a:t>
            </a:r>
            <a:r>
              <a:rPr lang="id-ID" b="1" dirty="0"/>
              <a:t>lembaga</a:t>
            </a:r>
            <a:r>
              <a:rPr lang="id-ID" b="1" dirty="0" smtClean="0"/>
              <a:t>;</a:t>
            </a:r>
          </a:p>
          <a:p>
            <a:pPr marL="514350" indent="-514350">
              <a:buClrTx/>
              <a:buSzPct val="90000"/>
              <a:buFont typeface="+mj-lt"/>
              <a:buAutoNum type="arabicPeriod"/>
            </a:pPr>
            <a:r>
              <a:rPr lang="id-ID" b="1" dirty="0" smtClean="0"/>
              <a:t>.....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2243108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id-ID" dirty="0" smtClean="0">
                <a:solidFill>
                  <a:schemeClr val="bg1"/>
                </a:solidFill>
              </a:rPr>
              <a:t>... Lanjutan PENYUSUNAN LHR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ClrTx/>
              <a:buSzPct val="90000"/>
              <a:buFont typeface="+mj-lt"/>
              <a:buAutoNum type="arabicPeriod" startAt="5"/>
            </a:pPr>
            <a:r>
              <a:rPr lang="id-ID" b="1" dirty="0" smtClean="0"/>
              <a:t>Ruang </a:t>
            </a:r>
            <a:r>
              <a:rPr lang="id-ID" b="1" dirty="0"/>
              <a:t>lingkup reviu jauh lebih sempit </a:t>
            </a:r>
            <a:r>
              <a:rPr lang="id-ID" b="1" dirty="0" smtClean="0"/>
              <a:t>dibandingkan dengan </a:t>
            </a:r>
            <a:r>
              <a:rPr lang="id-ID" b="1" dirty="0"/>
              <a:t>lingkup audit yang dilakukan dengan </a:t>
            </a:r>
            <a:r>
              <a:rPr lang="id-ID" b="1" dirty="0" smtClean="0"/>
              <a:t>tujuan untuk </a:t>
            </a:r>
            <a:r>
              <a:rPr lang="id-ID" b="1" dirty="0"/>
              <a:t>menyatakan pendapat atas laporan </a:t>
            </a:r>
            <a:r>
              <a:rPr lang="id-ID" b="1" dirty="0" smtClean="0"/>
              <a:t>keuangan secara keseluruhan;</a:t>
            </a:r>
          </a:p>
          <a:p>
            <a:pPr marL="514350" indent="-514350">
              <a:buClrTx/>
              <a:buSzPct val="90000"/>
              <a:buFont typeface="+mj-lt"/>
              <a:buAutoNum type="arabicPeriod" startAt="5"/>
            </a:pPr>
            <a:r>
              <a:rPr lang="id-ID" b="1" dirty="0" smtClean="0"/>
              <a:t>Simpulan </a:t>
            </a:r>
            <a:r>
              <a:rPr lang="id-ID" b="1" dirty="0"/>
              <a:t>reviu yaitu apakah LK K/L telah atau </a:t>
            </a:r>
            <a:r>
              <a:rPr lang="id-ID" b="1" dirty="0" smtClean="0"/>
              <a:t>belum disajikan </a:t>
            </a:r>
            <a:r>
              <a:rPr lang="id-ID" b="1" dirty="0"/>
              <a:t>sesuai dengan </a:t>
            </a:r>
            <a:r>
              <a:rPr lang="id-ID" b="1" dirty="0" smtClean="0"/>
              <a:t>SAP;</a:t>
            </a:r>
          </a:p>
          <a:p>
            <a:pPr marL="514350" indent="-514350">
              <a:buClrTx/>
              <a:buSzPct val="90000"/>
              <a:buFont typeface="+mj-lt"/>
              <a:buAutoNum type="arabicPeriod" startAt="5"/>
            </a:pPr>
            <a:r>
              <a:rPr lang="id-ID" b="1" dirty="0" smtClean="0"/>
              <a:t>Paragraf </a:t>
            </a:r>
            <a:r>
              <a:rPr lang="id-ID" b="1" dirty="0"/>
              <a:t>penjelas (apabila diperlukan), </a:t>
            </a:r>
            <a:r>
              <a:rPr lang="id-ID" b="1" dirty="0" smtClean="0"/>
              <a:t>yang menguraikan </a:t>
            </a:r>
            <a:r>
              <a:rPr lang="id-ID" b="1" dirty="0"/>
              <a:t>perbaikan penyelenggaraan </a:t>
            </a:r>
            <a:r>
              <a:rPr lang="id-ID" b="1" dirty="0" smtClean="0"/>
              <a:t>akuntansi dan/atau </a:t>
            </a:r>
            <a:r>
              <a:rPr lang="id-ID" b="1" dirty="0"/>
              <a:t>koreksi penyajian LK K/L yang belum </a:t>
            </a:r>
            <a:r>
              <a:rPr lang="id-ID" b="1" dirty="0" smtClean="0"/>
              <a:t>atau belum </a:t>
            </a:r>
            <a:r>
              <a:rPr lang="id-ID" b="1" dirty="0"/>
              <a:t>selesai dilakukan oleh unit akuntansi.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16374001"/>
      </p:ext>
    </p:extLst>
  </p:cSld>
  <p:clrMapOvr>
    <a:masterClrMapping/>
  </p:clrMapOvr>
  <p:transition spd="slow" advTm="2000">
    <p:pull dir="d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04800"/>
            <a:ext cx="7315200" cy="6400799"/>
          </a:xfrm>
          <a:prstGeom prst="rect">
            <a:avLst/>
          </a:prstGeom>
        </p:spPr>
      </p:pic>
    </p:spTree>
  </p:cSld>
  <p:clrMapOvr>
    <a:masterClrMapping/>
  </p:clrMapOvr>
  <p:transition spd="slow" advTm="2000">
    <p:dissolv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 anchor="ctr"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Keyakinan Terbatas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gray">
          <a:xfrm>
            <a:off x="1143000" y="1981200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tint val="60784"/>
                  <a:invGamma/>
                  <a:alpha val="12000"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60784"/>
                  <a:invGamma/>
                  <a:alpha val="12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gray">
          <a:xfrm>
            <a:off x="1447800" y="2286000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56471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gray">
          <a:xfrm>
            <a:off x="3571875" y="2000250"/>
            <a:ext cx="4073525" cy="50006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Akurasi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Informasi</a:t>
            </a:r>
            <a:endParaRPr 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gray">
          <a:xfrm>
            <a:off x="4000500" y="2643188"/>
            <a:ext cx="4073525" cy="498475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Kehandalan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Informasi</a:t>
            </a:r>
            <a:endParaRPr 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gray">
          <a:xfrm>
            <a:off x="4286250" y="3286125"/>
            <a:ext cx="4071938" cy="50006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Keabsahan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Informasi</a:t>
            </a:r>
            <a:endParaRPr 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gray">
          <a:xfrm>
            <a:off x="4284663" y="3929063"/>
            <a:ext cx="4073525" cy="500062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Pengakuan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Transaksi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Sesuai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SAP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gray">
          <a:xfrm>
            <a:off x="4000500" y="4572000"/>
            <a:ext cx="4073525" cy="500063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Pengukuran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Transaksi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sesuai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SAP</a:t>
            </a: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gray">
          <a:xfrm>
            <a:off x="3571875" y="5214938"/>
            <a:ext cx="4073525" cy="498475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 w="38100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Pelaporan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Transaksi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cs typeface="Arial" pitchFamily="34" charset="0"/>
              </a:rPr>
              <a:t>sesuai</a:t>
            </a:r>
            <a:r>
              <a:rPr lang="en-US" b="1" dirty="0">
                <a:solidFill>
                  <a:schemeClr val="bg1"/>
                </a:solidFill>
                <a:cs typeface="Arial" pitchFamily="34" charset="0"/>
              </a:rPr>
              <a:t> SAP</a:t>
            </a:r>
          </a:p>
        </p:txBody>
      </p:sp>
      <p:sp>
        <p:nvSpPr>
          <p:cNvPr id="73739" name="TextBox 12"/>
          <p:cNvSpPr txBox="1">
            <a:spLocks noChangeArrowheads="1"/>
          </p:cNvSpPr>
          <p:nvPr/>
        </p:nvSpPr>
        <p:spPr bwMode="auto">
          <a:xfrm>
            <a:off x="2000250" y="3429000"/>
            <a:ext cx="21431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Georgia" pitchFamily="18" charset="0"/>
              </a:rPr>
              <a:t>Keyakinan</a:t>
            </a:r>
          </a:p>
          <a:p>
            <a:pPr algn="ctr"/>
            <a:r>
              <a:rPr lang="en-US" sz="2800" b="1">
                <a:latin typeface="Georgia" pitchFamily="18" charset="0"/>
              </a:rPr>
              <a:t>Terbatas</a:t>
            </a:r>
          </a:p>
        </p:txBody>
      </p:sp>
      <p:sp>
        <p:nvSpPr>
          <p:cNvPr id="73740" name="TextBox 13"/>
          <p:cNvSpPr txBox="1">
            <a:spLocks noChangeArrowheads="1"/>
          </p:cNvSpPr>
          <p:nvPr/>
        </p:nvSpPr>
        <p:spPr bwMode="auto">
          <a:xfrm>
            <a:off x="8001000" y="6429375"/>
            <a:ext cx="10001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000">
                <a:cs typeface="Arial" pitchFamily="34" charset="0"/>
              </a:rPr>
              <a:t>harso@2010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6D2C0-0524-46E4-BF5C-B5064FA078AD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slow" advTm="2000">
    <p:pull dir="ld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428625" y="1474788"/>
            <a:ext cx="6429375" cy="3308350"/>
            <a:chOff x="571472" y="1474456"/>
            <a:chExt cx="6499305" cy="3309008"/>
          </a:xfrm>
        </p:grpSpPr>
        <p:sp>
          <p:nvSpPr>
            <p:cNvPr id="11" name="Right Arrow 10"/>
            <p:cNvSpPr/>
            <p:nvPr/>
          </p:nvSpPr>
          <p:spPr>
            <a:xfrm>
              <a:off x="571472" y="1474456"/>
              <a:ext cx="6499305" cy="3309008"/>
            </a:xfrm>
            <a:prstGeom prst="rightArrow">
              <a:avLst>
                <a:gd name="adj1" fmla="val 86434"/>
                <a:gd name="adj2" fmla="val 14364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9657" name="TextBox 12"/>
            <p:cNvSpPr txBox="1">
              <a:spLocks noChangeArrowheads="1"/>
            </p:cNvSpPr>
            <p:nvPr/>
          </p:nvSpPr>
          <p:spPr bwMode="auto">
            <a:xfrm>
              <a:off x="2051668" y="4018903"/>
              <a:ext cx="378621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>
                  <a:cs typeface="Arial" pitchFamily="34" charset="0"/>
                </a:rPr>
                <a:t>pelaksanaan reviu</a:t>
              </a:r>
            </a:p>
          </p:txBody>
        </p:sp>
      </p:grpSp>
      <p:sp>
        <p:nvSpPr>
          <p:cNvPr id="69635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 anchor="ctr"/>
          <a:lstStyle/>
          <a:p>
            <a:pPr eaLnBrk="1" hangingPunct="1"/>
            <a:r>
              <a:rPr lang="en-US" b="1" smtClean="0">
                <a:solidFill>
                  <a:srgbClr val="FFFF00"/>
                </a:solidFill>
              </a:rPr>
              <a:t>Tujuan Reviu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2910" y="1880224"/>
            <a:ext cx="2571768" cy="2191718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Calibri" pitchFamily="34" charset="0"/>
              </a:rPr>
              <a:t>M</a:t>
            </a:r>
            <a:r>
              <a:rPr lang="id-ID" sz="2000" dirty="0">
                <a:latin typeface="Calibri" pitchFamily="34" charset="0"/>
              </a:rPr>
              <a:t>embantu terlaksananya penyelenggaraan akuntansi dan penyajian LK K/L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28992" y="1857364"/>
            <a:ext cx="3071834" cy="2214578"/>
          </a:xfrm>
          <a:prstGeom prst="roundRect">
            <a:avLst/>
          </a:prstGeom>
          <a:solidFill>
            <a:schemeClr val="tx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latin typeface="Calibri" pitchFamily="34" charset="0"/>
              </a:rPr>
              <a:t>M</a:t>
            </a:r>
            <a:r>
              <a:rPr lang="id-ID" sz="2000" dirty="0">
                <a:latin typeface="Calibri" pitchFamily="34" charset="0"/>
              </a:rPr>
              <a:t>emberikan keyakinan terbatas mengenai akurasi, keandalan, dan keabsahan informasi LK K/L serta pengakuan, pengukuran, dan pelaporan transaksi sesuai dengan SAP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929454" y="2000240"/>
            <a:ext cx="2000264" cy="2071702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latin typeface="Calibri" pitchFamily="34" charset="0"/>
              </a:rPr>
              <a:t>LK</a:t>
            </a:r>
            <a:endParaRPr lang="en-US" sz="3600" b="1" dirty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latin typeface="Calibri" pitchFamily="34" charset="0"/>
              </a:rPr>
              <a:t>berkualitas</a:t>
            </a:r>
            <a:endParaRPr lang="en-US" sz="2400" dirty="0">
              <a:latin typeface="Calibri" pitchFamily="34" charset="0"/>
            </a:endParaRP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85750" y="4610100"/>
            <a:ext cx="7429500" cy="1571625"/>
            <a:chOff x="285720" y="4669164"/>
            <a:chExt cx="7429552" cy="1571636"/>
          </a:xfrm>
        </p:grpSpPr>
        <p:sp>
          <p:nvSpPr>
            <p:cNvPr id="69648" name="Rectangle 6"/>
            <p:cNvSpPr>
              <a:spLocks noChangeArrowheads="1"/>
            </p:cNvSpPr>
            <p:nvPr/>
          </p:nvSpPr>
          <p:spPr bwMode="auto">
            <a:xfrm>
              <a:off x="285720" y="4740602"/>
              <a:ext cx="7429552" cy="1500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rIns="36000" anchor="b"/>
            <a:lstStyle/>
            <a:p>
              <a:pPr algn="ctr"/>
              <a:r>
                <a:rPr lang="en-US" sz="2400">
                  <a:latin typeface="Calibri" pitchFamily="34" charset="0"/>
                  <a:cs typeface="Arial" pitchFamily="34" charset="0"/>
                </a:rPr>
                <a:t>P</a:t>
              </a:r>
              <a:r>
                <a:rPr lang="id-ID" sz="2400">
                  <a:latin typeface="Calibri" pitchFamily="34" charset="0"/>
                  <a:cs typeface="Arial" pitchFamily="34" charset="0"/>
                </a:rPr>
                <a:t>ereviu bersama-sama dengan unit akuntansi harus segera melakukan perbaikan dan/atau koreksi</a:t>
              </a:r>
              <a:r>
                <a:rPr lang="en-US" sz="2400">
                  <a:latin typeface="Calibri" pitchFamily="34" charset="0"/>
                  <a:cs typeface="Arial" pitchFamily="34" charset="0"/>
                </a:rPr>
                <a:t> secara berjenjang</a:t>
              </a:r>
            </a:p>
          </p:txBody>
        </p: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1357290" y="4669164"/>
              <a:ext cx="5000660" cy="831538"/>
              <a:chOff x="2214546" y="4669164"/>
              <a:chExt cx="5000660" cy="831538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2214547" y="5000954"/>
                <a:ext cx="5000660" cy="500066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400" dirty="0" err="1">
                    <a:latin typeface="Tahoma" pitchFamily="34" charset="0"/>
                    <a:cs typeface="Tahoma" pitchFamily="34" charset="0"/>
                  </a:rPr>
                  <a:t>Kelemahan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2400" dirty="0" err="1">
                    <a:latin typeface="Tahoma" pitchFamily="34" charset="0"/>
                    <a:cs typeface="Tahoma" pitchFamily="34" charset="0"/>
                  </a:rPr>
                  <a:t>dan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/</a:t>
                </a:r>
                <a:r>
                  <a:rPr lang="en-US" sz="2400" dirty="0" err="1">
                    <a:latin typeface="Tahoma" pitchFamily="34" charset="0"/>
                    <a:cs typeface="Tahoma" pitchFamily="34" charset="0"/>
                  </a:rPr>
                  <a:t>atau</a:t>
                </a:r>
                <a:r>
                  <a:rPr lang="en-US" sz="2400" dirty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2400" dirty="0" err="1">
                    <a:latin typeface="Tahoma" pitchFamily="34" charset="0"/>
                    <a:cs typeface="Tahoma" pitchFamily="34" charset="0"/>
                  </a:rPr>
                  <a:t>kesalahan</a:t>
                </a:r>
                <a:endParaRPr lang="en-US" sz="24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" name="Down Arrow 9"/>
              <p:cNvSpPr/>
              <p:nvPr/>
            </p:nvSpPr>
            <p:spPr>
              <a:xfrm>
                <a:off x="3571868" y="4669164"/>
                <a:ext cx="2286016" cy="451488"/>
              </a:xfrm>
              <a:prstGeom prst="downArrow">
                <a:avLst>
                  <a:gd name="adj1" fmla="val 72000"/>
                  <a:gd name="adj2" fmla="val 50000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ACD43-8E0A-4B42-998F-6EF139F1AF5B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 spd="slow" advTm="2000">
    <p:zoom dir="in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85750" y="1571625"/>
            <a:ext cx="4786313" cy="4643438"/>
          </a:xfrm>
          <a:prstGeom prst="roundRect">
            <a:avLst>
              <a:gd name="adj" fmla="val 9026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0" anchor="b"/>
          <a:lstStyle/>
          <a:p>
            <a:pPr marL="182563" indent="-182563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id-ID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gujian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sistem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pengendalian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intern</a:t>
            </a: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catatan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akuntansi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dokumen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sumber</a:t>
            </a:r>
            <a:endParaRPr lang="en-US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respon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atas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permintaan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keterangan</a:t>
            </a:r>
            <a:endParaRPr lang="en-US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82563" indent="-182563"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AUDIT</a:t>
            </a:r>
          </a:p>
          <a:p>
            <a:pPr marL="182563" indent="-182563" algn="ctr" fontAlgn="auto">
              <a:spcBef>
                <a:spcPts val="120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b="1" smtClean="0">
                <a:solidFill>
                  <a:srgbClr val="002060"/>
                </a:solidFill>
              </a:rPr>
              <a:t>Ruang Lingkup Reviu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06400" y="1693863"/>
            <a:ext cx="4568825" cy="2092325"/>
          </a:xfrm>
          <a:prstGeom prst="roundRect">
            <a:avLst>
              <a:gd name="adj" fmla="val 13598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anchor="ctr"/>
          <a:lstStyle/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enelaahan atas penyelengga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aan akuntansi dan penyajian LK K/L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182563" indent="-182563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enelaahan atas catatan akuntansi dan dokumen sumber y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g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 diperlukan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182563" indent="-182563"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en-US" sz="3200" b="1" dirty="0">
                <a:latin typeface="Arial" pitchFamily="34" charset="0"/>
                <a:cs typeface="Arial" pitchFamily="34" charset="0"/>
              </a:rPr>
              <a:t>REVIU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887913" y="1616075"/>
            <a:ext cx="3852862" cy="4027488"/>
            <a:chOff x="4888232" y="1622130"/>
            <a:chExt cx="3852890" cy="3694347"/>
          </a:xfrm>
        </p:grpSpPr>
        <p:sp>
          <p:nvSpPr>
            <p:cNvPr id="6" name="TextBox 5"/>
            <p:cNvSpPr txBox="1"/>
            <p:nvPr/>
          </p:nvSpPr>
          <p:spPr>
            <a:xfrm>
              <a:off x="5240660" y="1622130"/>
              <a:ext cx="3500462" cy="3694347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anchor="ctr"/>
            <a:lstStyle/>
            <a:p>
              <a:pPr marL="274638" indent="-274638" fontAlgn="auto">
                <a:spcBef>
                  <a:spcPts val="0"/>
                </a:spcBef>
                <a:spcAft>
                  <a:spcPts val="600"/>
                </a:spcAft>
                <a:buFont typeface="Wingdings" pitchFamily="2" charset="2"/>
                <a:buChar char="ü"/>
                <a:defRPr/>
              </a:pP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T</a:t>
              </a:r>
              <a:r>
                <a:rPr lang="id-ID" sz="2000" dirty="0">
                  <a:solidFill>
                    <a:schemeClr val="bg1"/>
                  </a:solidFill>
                  <a:cs typeface="Arial" pitchFamily="34" charset="0"/>
                </a:rPr>
                <a:t>itik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id-ID" sz="2000" dirty="0">
                  <a:solidFill>
                    <a:schemeClr val="bg1"/>
                  </a:solidFill>
                  <a:cs typeface="Arial" pitchFamily="34" charset="0"/>
                </a:rPr>
                <a:t>berat pada unit akuntansi dan/atau akun  yang berpotensi tinggi terhadap permasalahan</a:t>
              </a:r>
              <a:endParaRPr lang="en-US" sz="2000" dirty="0">
                <a:solidFill>
                  <a:schemeClr val="bg1"/>
                </a:solidFill>
                <a:cs typeface="Arial" pitchFamily="34" charset="0"/>
              </a:endParaRPr>
            </a:p>
            <a:p>
              <a:pPr marL="274638" indent="-274638" fontAlgn="auto">
                <a:spcBef>
                  <a:spcPts val="0"/>
                </a:spcBef>
                <a:spcAft>
                  <a:spcPts val="600"/>
                </a:spcAft>
                <a:buFont typeface="Wingdings" pitchFamily="2" charset="2"/>
                <a:buChar char="ü"/>
                <a:defRPr/>
              </a:pP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Pendekatan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berjenjang</a:t>
              </a:r>
              <a:endParaRPr lang="en-US" sz="2000" dirty="0">
                <a:solidFill>
                  <a:schemeClr val="bg1"/>
                </a:solidFill>
                <a:cs typeface="Arial" pitchFamily="34" charset="0"/>
              </a:endParaRPr>
            </a:p>
            <a:p>
              <a:pPr marL="274638" indent="-274638" fontAlgn="auto">
                <a:spcBef>
                  <a:spcPts val="0"/>
                </a:spcBef>
                <a:spcAft>
                  <a:spcPts val="600"/>
                </a:spcAft>
                <a:buFont typeface="Wingdings" pitchFamily="2" charset="2"/>
                <a:buChar char="ü"/>
                <a:defRPr/>
              </a:pP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Aktivitas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: </a:t>
              </a:r>
            </a:p>
            <a:p>
              <a:pPr marL="457200" indent="-18256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penelusuran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ke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catatan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&amp;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dokumen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sumber</a:t>
              </a:r>
              <a:endParaRPr lang="en-US" sz="2000" dirty="0">
                <a:solidFill>
                  <a:schemeClr val="bg1"/>
                </a:solidFill>
                <a:cs typeface="Arial" pitchFamily="34" charset="0"/>
              </a:endParaRPr>
            </a:p>
            <a:p>
              <a:pPr marL="457200" indent="-18256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permintaan</a:t>
              </a: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keterangan</a:t>
              </a:r>
              <a:endParaRPr lang="en-US" sz="2000" dirty="0">
                <a:solidFill>
                  <a:schemeClr val="bg1"/>
                </a:solidFill>
                <a:cs typeface="Arial" pitchFamily="34" charset="0"/>
              </a:endParaRPr>
            </a:p>
            <a:p>
              <a:pPr marL="457200" indent="-18256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20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000" dirty="0" err="1">
                  <a:solidFill>
                    <a:schemeClr val="bg1"/>
                  </a:solidFill>
                  <a:cs typeface="Arial" pitchFamily="34" charset="0"/>
                </a:rPr>
                <a:t>analitik</a:t>
              </a:r>
              <a:endParaRPr lang="en-US" sz="20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4888232" y="2121182"/>
              <a:ext cx="574362" cy="1006557"/>
            </a:xfrm>
            <a:prstGeom prst="rightArrow">
              <a:avLst/>
            </a:prstGeom>
            <a:solidFill>
              <a:schemeClr val="accent2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pic>
        <p:nvPicPr>
          <p:cNvPr id="5124" name="Picture 4" descr="C:\Documents and Settings\suharso\My Documents\My Pictures\Microsoft Clip Organizer\j043258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62875" y="1066800"/>
            <a:ext cx="1471613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E753-4026-4DAF-81FB-86584F5633F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3581400" y="4991100"/>
            <a:ext cx="1571625" cy="1228725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 spd="slow" advTm="2000">
    <p:wheel spokes="3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77200" y="0"/>
            <a:ext cx="1066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467" name="Rectangle 7"/>
          <p:cNvSpPr>
            <a:spLocks noChangeArrowheads="1"/>
          </p:cNvSpPr>
          <p:nvPr/>
        </p:nvSpPr>
        <p:spPr bwMode="auto">
          <a:xfrm>
            <a:off x="8932863" y="6477000"/>
            <a:ext cx="211137" cy="3810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8" name="Rectangle 4"/>
          <p:cNvSpPr txBox="1">
            <a:spLocks/>
          </p:cNvSpPr>
          <p:nvPr/>
        </p:nvSpPr>
        <p:spPr>
          <a:xfrm>
            <a:off x="609600" y="142875"/>
            <a:ext cx="7924800" cy="914400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>
              <a:defRPr/>
            </a:pPr>
            <a:r>
              <a:rPr lang="id-ID" sz="34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/>
            </a:r>
            <a:br>
              <a:rPr lang="id-ID" sz="34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</a:br>
            <a:endParaRPr lang="en-GB" sz="3400" dirty="0">
              <a:solidFill>
                <a:srgbClr val="08B7B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75" y="415925"/>
            <a:ext cx="7858125" cy="4619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/>
              <a:t>PERBEDAAN AUDIT DAN REVIU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14375" y="1397000"/>
          <a:ext cx="7858179" cy="3056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3"/>
                <a:gridCol w="2619393"/>
                <a:gridCol w="2619393"/>
              </a:tblGrid>
              <a:tr h="59213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ASPEK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AUDIT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REVIU</a:t>
                      </a:r>
                      <a:endParaRPr lang="en-US" dirty="0"/>
                    </a:p>
                  </a:txBody>
                  <a:tcPr/>
                </a:tc>
              </a:tr>
              <a:tr h="5921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Keyakinan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Memadai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Terbatas</a:t>
                      </a:r>
                      <a:endParaRPr lang="en-US" dirty="0"/>
                    </a:p>
                  </a:txBody>
                  <a:tcPr/>
                </a:tc>
              </a:tr>
              <a:tr h="5921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Sistem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Pengendalian</a:t>
                      </a:r>
                      <a:r>
                        <a:rPr lang="en-US" dirty="0" smtClean="0"/>
                        <a:t> Intern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Dasar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Resiko</a:t>
                      </a:r>
                      <a:r>
                        <a:rPr lang="en-US" dirty="0" smtClean="0"/>
                        <a:t> Audit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Telaah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Rekomendasi</a:t>
                      </a:r>
                      <a:endParaRPr lang="en-US" dirty="0"/>
                    </a:p>
                  </a:txBody>
                  <a:tcPr/>
                </a:tc>
              </a:tr>
              <a:tr h="592139"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Rekomendasi</a:t>
                      </a:r>
                      <a:r>
                        <a:rPr lang="en-US" dirty="0" smtClean="0"/>
                        <a:t> + </a:t>
                      </a:r>
                      <a:r>
                        <a:rPr lang="en-US" dirty="0" err="1" smtClean="0"/>
                        <a:t>Dasar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Pernyaatan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Manajemen</a:t>
                      </a:r>
                      <a:endParaRPr lang="en-US" dirty="0"/>
                    </a:p>
                  </a:txBody>
                  <a:tcPr/>
                </a:tc>
              </a:tr>
              <a:tr h="5921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Pengguna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 Stakeholder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 </a:t>
                      </a:r>
                      <a:r>
                        <a:rPr lang="en-US" dirty="0" err="1" smtClean="0"/>
                        <a:t>Manajemen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Tm="2000">
    <p:pull dir="d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77200" y="0"/>
            <a:ext cx="10668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0422" name="Content Placeholder 2"/>
          <p:cNvSpPr>
            <a:spLocks/>
          </p:cNvSpPr>
          <p:nvPr/>
        </p:nvSpPr>
        <p:spPr bwMode="auto">
          <a:xfrm>
            <a:off x="714375" y="1428750"/>
            <a:ext cx="7924800" cy="1714500"/>
          </a:xfrm>
          <a:prstGeom prst="rect">
            <a:avLst/>
          </a:prstGeom>
          <a:solidFill>
            <a:schemeClr val="accent6">
              <a:lumMod val="75000"/>
              <a:alpha val="58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just">
              <a:defRPr/>
            </a:pPr>
            <a:r>
              <a:rPr lang="en-US" sz="2000" dirty="0" err="1"/>
              <a:t>Menteri</a:t>
            </a:r>
            <a:r>
              <a:rPr lang="en-US" sz="2000" dirty="0"/>
              <a:t> </a:t>
            </a:r>
            <a:r>
              <a:rPr lang="en-US" sz="2000" dirty="0" err="1"/>
              <a:t>Keuangan</a:t>
            </a:r>
            <a:r>
              <a:rPr lang="en-US" sz="2000" dirty="0"/>
              <a:t> </a:t>
            </a:r>
            <a:r>
              <a:rPr lang="en-US" sz="2000" dirty="0" err="1"/>
              <a:t>selaku</a:t>
            </a:r>
            <a:r>
              <a:rPr lang="en-US" sz="2000" dirty="0"/>
              <a:t> </a:t>
            </a:r>
            <a:r>
              <a:rPr lang="en-US" sz="2000" dirty="0" err="1"/>
              <a:t>Bendahara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 Negara </a:t>
            </a:r>
            <a:r>
              <a:rPr lang="en-US" sz="2000" dirty="0" err="1"/>
              <a:t>menetapkan</a:t>
            </a:r>
            <a:r>
              <a:rPr lang="en-US" sz="2000" dirty="0"/>
              <a:t> </a:t>
            </a:r>
            <a:r>
              <a:rPr lang="en-US" sz="2000" dirty="0" err="1"/>
              <a:t>standar</a:t>
            </a:r>
            <a:r>
              <a:rPr lang="en-US" sz="2000" dirty="0"/>
              <a:t> </a:t>
            </a:r>
            <a:r>
              <a:rPr lang="en-US" sz="2000" dirty="0" err="1"/>
              <a:t>reviu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laporan</a:t>
            </a:r>
            <a:r>
              <a:rPr lang="en-US" sz="2000" dirty="0"/>
              <a:t> </a:t>
            </a:r>
            <a:r>
              <a:rPr lang="en-US" sz="2000" dirty="0" err="1"/>
              <a:t>keuangan</a:t>
            </a:r>
            <a:r>
              <a:rPr lang="en-US" sz="2000" dirty="0"/>
              <a:t> </a:t>
            </a:r>
            <a:r>
              <a:rPr lang="en-US" sz="2000" dirty="0" err="1"/>
              <a:t>sebagaimana</a:t>
            </a:r>
            <a:r>
              <a:rPr lang="en-US" sz="2000" dirty="0"/>
              <a:t> </a:t>
            </a:r>
            <a:r>
              <a:rPr lang="en-US" sz="2000" dirty="0" err="1"/>
              <a:t>dimaksud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ayat</a:t>
            </a:r>
            <a:r>
              <a:rPr lang="en-US" sz="2000" dirty="0"/>
              <a:t> (1), </a:t>
            </a:r>
            <a:r>
              <a:rPr lang="en-US" sz="2000" dirty="0" err="1"/>
              <a:t>ayat</a:t>
            </a:r>
            <a:r>
              <a:rPr lang="en-US" sz="2000" dirty="0"/>
              <a:t> (2), </a:t>
            </a:r>
            <a:r>
              <a:rPr lang="en-US" sz="2000" dirty="0" err="1"/>
              <a:t>ayat</a:t>
            </a:r>
            <a:r>
              <a:rPr lang="en-US" sz="2000" dirty="0"/>
              <a:t> (3),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ayat</a:t>
            </a:r>
            <a:r>
              <a:rPr lang="en-US" sz="2000" dirty="0"/>
              <a:t> (4)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pt-BR" sz="2000" dirty="0"/>
              <a:t>pedoman dalam pelaksanaan reviu atas laporan </a:t>
            </a:r>
            <a:r>
              <a:rPr lang="sv-SE" sz="2000" dirty="0"/>
              <a:t>keuangan oleh aparat pengawasan intern </a:t>
            </a:r>
            <a:r>
              <a:rPr lang="en-US" sz="2000" dirty="0" err="1"/>
              <a:t>pemerintah</a:t>
            </a:r>
            <a:r>
              <a:rPr lang="en-US" sz="2000" dirty="0"/>
              <a:t>.</a:t>
            </a:r>
            <a:endParaRPr lang="en-US" sz="200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64516" name="Rectangle 7"/>
          <p:cNvSpPr>
            <a:spLocks noChangeArrowheads="1"/>
          </p:cNvSpPr>
          <p:nvPr/>
        </p:nvSpPr>
        <p:spPr bwMode="auto">
          <a:xfrm>
            <a:off x="8932863" y="6477000"/>
            <a:ext cx="211137" cy="3810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8" name="Rectangle 4"/>
          <p:cNvSpPr txBox="1">
            <a:spLocks/>
          </p:cNvSpPr>
          <p:nvPr/>
        </p:nvSpPr>
        <p:spPr>
          <a:xfrm>
            <a:off x="609600" y="142875"/>
            <a:ext cx="7924800" cy="121443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>
              <a:defRPr/>
            </a:pPr>
            <a:r>
              <a:rPr lang="en-US" sz="3400" dirty="0" err="1">
                <a:solidFill>
                  <a:srgbClr val="08B7BF"/>
                </a:solidFill>
                <a:latin typeface="+mj-lt"/>
                <a:ea typeface="+mj-ea"/>
                <a:cs typeface="+mj-cs"/>
              </a:rPr>
              <a:t>Standar</a:t>
            </a:r>
            <a:r>
              <a:rPr lang="en-US" sz="34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dirty="0" err="1">
                <a:solidFill>
                  <a:srgbClr val="08B7BF"/>
                </a:solidFill>
                <a:latin typeface="+mj-lt"/>
                <a:ea typeface="+mj-ea"/>
                <a:cs typeface="+mj-cs"/>
              </a:rPr>
              <a:t>Reviu</a:t>
            </a:r>
            <a:r>
              <a:rPr lang="en-US" sz="34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dirty="0" err="1">
                <a:solidFill>
                  <a:srgbClr val="08B7BF"/>
                </a:solidFill>
                <a:latin typeface="+mj-lt"/>
                <a:ea typeface="+mj-ea"/>
                <a:cs typeface="+mj-cs"/>
              </a:rPr>
              <a:t>atas</a:t>
            </a:r>
            <a:r>
              <a:rPr lang="en-US" sz="34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dirty="0" err="1">
                <a:solidFill>
                  <a:srgbClr val="08B7BF"/>
                </a:solidFill>
                <a:latin typeface="+mj-lt"/>
                <a:ea typeface="+mj-ea"/>
                <a:cs typeface="+mj-cs"/>
              </a:rPr>
              <a:t>Laporan</a:t>
            </a:r>
            <a:r>
              <a:rPr lang="en-US" sz="34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dirty="0" err="1">
                <a:solidFill>
                  <a:srgbClr val="08B7BF"/>
                </a:solidFill>
                <a:latin typeface="+mj-lt"/>
                <a:ea typeface="+mj-ea"/>
                <a:cs typeface="+mj-cs"/>
              </a:rPr>
              <a:t>Keuangan</a:t>
            </a:r>
            <a:endParaRPr lang="en-US" sz="3400" dirty="0">
              <a:solidFill>
                <a:srgbClr val="08B7BF"/>
              </a:solidFill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en-GB" sz="20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(</a:t>
            </a:r>
            <a:r>
              <a:rPr lang="id-ID" sz="21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PP 60/2008,</a:t>
            </a:r>
            <a:r>
              <a:rPr lang="en-US" sz="21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 Ps. 57 </a:t>
            </a:r>
            <a:r>
              <a:rPr lang="en-US" sz="2100" dirty="0" err="1">
                <a:solidFill>
                  <a:srgbClr val="08B7BF"/>
                </a:solidFill>
                <a:latin typeface="+mj-lt"/>
                <a:ea typeface="+mj-ea"/>
                <a:cs typeface="+mj-cs"/>
              </a:rPr>
              <a:t>ayat</a:t>
            </a:r>
            <a:r>
              <a:rPr lang="en-US" sz="2100" dirty="0">
                <a:solidFill>
                  <a:srgbClr val="08B7BF"/>
                </a:solidFill>
                <a:latin typeface="+mj-lt"/>
                <a:ea typeface="+mj-ea"/>
                <a:cs typeface="+mj-cs"/>
              </a:rPr>
              <a:t> (5))</a:t>
            </a:r>
          </a:p>
          <a:p>
            <a:pPr algn="ctr">
              <a:defRPr/>
            </a:pPr>
            <a:endParaRPr lang="en-GB" sz="2100" dirty="0">
              <a:solidFill>
                <a:srgbClr val="08B7B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3575050" y="3286125"/>
            <a:ext cx="2139950" cy="457200"/>
          </a:xfrm>
          <a:prstGeom prst="downArrow">
            <a:avLst/>
          </a:prstGeom>
          <a:gradFill>
            <a:gsLst>
              <a:gs pos="24000">
                <a:srgbClr val="FF0000"/>
              </a:gs>
              <a:gs pos="82000">
                <a:srgbClr val="000000"/>
              </a:gs>
              <a:gs pos="50000">
                <a:schemeClr val="bg1"/>
              </a:gs>
            </a:gsLst>
            <a:lin ang="162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7" name="Content Placeholder 2"/>
          <p:cNvSpPr>
            <a:spLocks/>
          </p:cNvSpPr>
          <p:nvPr/>
        </p:nvSpPr>
        <p:spPr bwMode="auto">
          <a:xfrm>
            <a:off x="714375" y="3929063"/>
            <a:ext cx="7924800" cy="1357312"/>
          </a:xfrm>
          <a:prstGeom prst="rect">
            <a:avLst/>
          </a:prstGeom>
          <a:solidFill>
            <a:schemeClr val="accent6">
              <a:lumMod val="75000"/>
              <a:alpha val="58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PMK No. </a:t>
            </a:r>
            <a:r>
              <a:rPr lang="id-ID" sz="2000" dirty="0" smtClean="0">
                <a:solidFill>
                  <a:schemeClr val="bg1"/>
                </a:solidFill>
                <a:latin typeface="Bodoni MT Black" pitchFamily="18" charset="0"/>
              </a:rPr>
              <a:t>255</a:t>
            </a:r>
            <a:r>
              <a:rPr lang="en-US" sz="2000" dirty="0" smtClean="0">
                <a:solidFill>
                  <a:schemeClr val="bg1"/>
                </a:solidFill>
                <a:latin typeface="Bodoni MT Black" pitchFamily="18" charset="0"/>
              </a:rPr>
              <a:t>/PMK.09/201</a:t>
            </a:r>
            <a:r>
              <a:rPr lang="id-ID" sz="2000" dirty="0" smtClean="0">
                <a:solidFill>
                  <a:schemeClr val="bg1"/>
                </a:solidFill>
                <a:latin typeface="Bodoni MT Black" pitchFamily="18" charset="0"/>
              </a:rPr>
              <a:t>5</a:t>
            </a:r>
            <a:r>
              <a:rPr lang="en-US" sz="2000" dirty="0" smtClean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tanggal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id-ID" sz="2000" dirty="0" smtClean="0">
                <a:solidFill>
                  <a:schemeClr val="bg1"/>
                </a:solidFill>
                <a:latin typeface="Bodoni MT Black" pitchFamily="18" charset="0"/>
              </a:rPr>
              <a:t>31</a:t>
            </a:r>
            <a:r>
              <a:rPr lang="en-US" sz="2000" dirty="0" smtClean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id-ID" sz="2000" dirty="0" smtClean="0">
                <a:solidFill>
                  <a:schemeClr val="bg1"/>
                </a:solidFill>
                <a:latin typeface="Bodoni MT Black" pitchFamily="18" charset="0"/>
              </a:rPr>
              <a:t>Desember</a:t>
            </a:r>
            <a:r>
              <a:rPr lang="en-US" sz="2000" dirty="0" smtClean="0">
                <a:solidFill>
                  <a:schemeClr val="bg1"/>
                </a:solidFill>
                <a:latin typeface="Bodoni MT Black" pitchFamily="18" charset="0"/>
              </a:rPr>
              <a:t> 201</a:t>
            </a:r>
            <a:r>
              <a:rPr lang="id-ID" sz="2000" dirty="0" smtClean="0">
                <a:solidFill>
                  <a:schemeClr val="bg1"/>
                </a:solidFill>
                <a:latin typeface="Bodoni MT Black" pitchFamily="18" charset="0"/>
              </a:rPr>
              <a:t>5</a:t>
            </a:r>
            <a:r>
              <a:rPr lang="en-US" sz="2000" dirty="0" smtClean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tentang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</a:p>
          <a:p>
            <a:pPr algn="ctr">
              <a:defRPr/>
            </a:pP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Standar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Reviu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atas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Laporan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Keuangan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 </a:t>
            </a:r>
            <a:endParaRPr lang="id-ID" sz="2000" dirty="0" smtClean="0">
              <a:solidFill>
                <a:schemeClr val="bg1"/>
              </a:solidFill>
              <a:latin typeface="Bodoni MT Black" pitchFamily="18" charset="0"/>
            </a:endParaRPr>
          </a:p>
          <a:p>
            <a:pPr algn="ctr">
              <a:defRPr/>
            </a:pPr>
            <a:r>
              <a:rPr lang="en-US" sz="2000" dirty="0" err="1" smtClean="0">
                <a:solidFill>
                  <a:schemeClr val="bg1"/>
                </a:solidFill>
                <a:latin typeface="Bodoni MT Black" pitchFamily="18" charset="0"/>
              </a:rPr>
              <a:t>Kementerian</a:t>
            </a:r>
            <a:r>
              <a:rPr lang="en-US" sz="2000" dirty="0" smtClean="0">
                <a:solidFill>
                  <a:schemeClr val="bg1"/>
                </a:solidFill>
                <a:latin typeface="Bodoni MT Black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Bodoni MT Black" pitchFamily="18" charset="0"/>
              </a:rPr>
              <a:t>Negara/</a:t>
            </a:r>
            <a:r>
              <a:rPr lang="en-US" sz="2000" dirty="0" err="1">
                <a:solidFill>
                  <a:schemeClr val="bg1"/>
                </a:solidFill>
                <a:latin typeface="Bodoni MT Black" pitchFamily="18" charset="0"/>
              </a:rPr>
              <a:t>Lembaga</a:t>
            </a:r>
            <a:endParaRPr lang="en-US" sz="2000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slow" advTm="2000">
    <p:pull dir="d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3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3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6" dur="10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own Arrow 43"/>
          <p:cNvSpPr/>
          <p:nvPr/>
        </p:nvSpPr>
        <p:spPr>
          <a:xfrm>
            <a:off x="449263" y="2808288"/>
            <a:ext cx="5045075" cy="1335087"/>
          </a:xfrm>
          <a:prstGeom prst="downArrow">
            <a:avLst>
              <a:gd name="adj1" fmla="val 94944"/>
              <a:gd name="adj2" fmla="val 27412"/>
            </a:avLst>
          </a:prstGeom>
          <a:solidFill>
            <a:srgbClr val="92D050"/>
          </a:solidFill>
          <a:ln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6563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 anchor="ctr"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Definisi Standar Reviu</a:t>
            </a:r>
          </a:p>
        </p:txBody>
      </p:sp>
      <p:sp>
        <p:nvSpPr>
          <p:cNvPr id="7" name="Rectangle 6"/>
          <p:cNvSpPr/>
          <p:nvPr/>
        </p:nvSpPr>
        <p:spPr>
          <a:xfrm>
            <a:off x="780070" y="2928934"/>
            <a:ext cx="2071702" cy="12630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 err="1">
                <a:latin typeface="Calibri" pitchFamily="34" charset="0"/>
              </a:rPr>
              <a:t>Menjalankan</a:t>
            </a:r>
            <a:r>
              <a:rPr lang="en-US" sz="2300" dirty="0">
                <a:latin typeface="Calibri" pitchFamily="34" charset="0"/>
              </a:rPr>
              <a:t> </a:t>
            </a:r>
            <a:r>
              <a:rPr lang="en-US" sz="2300" dirty="0" err="1">
                <a:latin typeface="Calibri" pitchFamily="34" charset="0"/>
              </a:rPr>
              <a:t>reviu</a:t>
            </a:r>
            <a:r>
              <a:rPr lang="en-US" sz="2300" dirty="0">
                <a:latin typeface="Calibri" pitchFamily="34" charset="0"/>
              </a:rPr>
              <a:t>  LK K/L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137524" y="2928934"/>
            <a:ext cx="2071702" cy="12630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9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 err="1">
                <a:latin typeface="Calibri" pitchFamily="34" charset="0"/>
              </a:rPr>
              <a:t>Mengevaluasi</a:t>
            </a:r>
            <a:r>
              <a:rPr lang="en-US" sz="2300" dirty="0">
                <a:latin typeface="Calibri" pitchFamily="34" charset="0"/>
              </a:rPr>
              <a:t> </a:t>
            </a:r>
            <a:r>
              <a:rPr lang="en-US" sz="2300" dirty="0" err="1">
                <a:latin typeface="Calibri" pitchFamily="34" charset="0"/>
              </a:rPr>
              <a:t>pelaksanaan</a:t>
            </a:r>
            <a:r>
              <a:rPr lang="en-US" sz="2300" dirty="0">
                <a:latin typeface="Calibri" pitchFamily="34" charset="0"/>
              </a:rPr>
              <a:t> </a:t>
            </a:r>
            <a:r>
              <a:rPr lang="en-US" sz="2300" dirty="0" err="1">
                <a:latin typeface="Calibri" pitchFamily="34" charset="0"/>
              </a:rPr>
              <a:t>reviu</a:t>
            </a:r>
            <a:r>
              <a:rPr lang="en-US" sz="2300" dirty="0">
                <a:latin typeface="Calibri" pitchFamily="34" charset="0"/>
              </a:rPr>
              <a:t> LK K/L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307665" y="2357438"/>
            <a:ext cx="3445810" cy="2667777"/>
            <a:chOff x="5308286" y="2357430"/>
            <a:chExt cx="3445218" cy="2667796"/>
          </a:xfrm>
        </p:grpSpPr>
        <p:sp>
          <p:nvSpPr>
            <p:cNvPr id="66584" name="TextBox 20"/>
            <p:cNvSpPr txBox="1">
              <a:spLocks noChangeArrowheads="1"/>
            </p:cNvSpPr>
            <p:nvPr/>
          </p:nvSpPr>
          <p:spPr bwMode="auto">
            <a:xfrm>
              <a:off x="5308286" y="3429000"/>
              <a:ext cx="1548776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100" dirty="0" err="1">
                  <a:latin typeface="Arial Narrow" pitchFamily="34" charset="0"/>
                </a:rPr>
                <a:t>prasyarat</a:t>
              </a:r>
              <a:r>
                <a:rPr lang="en-US" sz="2100" dirty="0">
                  <a:latin typeface="Arial Narrow" pitchFamily="34" charset="0"/>
                </a:rPr>
                <a:t> </a:t>
              </a:r>
              <a:r>
                <a:rPr lang="en-US" sz="2100" dirty="0" err="1">
                  <a:latin typeface="Arial Narrow" pitchFamily="34" charset="0"/>
                </a:rPr>
                <a:t>yg</a:t>
              </a:r>
              <a:r>
                <a:rPr lang="en-US" sz="2100" dirty="0">
                  <a:latin typeface="Arial Narrow" pitchFamily="34" charset="0"/>
                </a:rPr>
                <a:t> </a:t>
              </a:r>
              <a:r>
                <a:rPr lang="en-US" sz="2100" dirty="0" err="1">
                  <a:latin typeface="Arial Narrow" pitchFamily="34" charset="0"/>
                </a:rPr>
                <a:t>diperlukan</a:t>
              </a:r>
              <a:endParaRPr lang="en-US" sz="2100" dirty="0">
                <a:latin typeface="Arial Narrow" pitchFamily="34" charset="0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H="1">
              <a:off x="5388347" y="3425826"/>
              <a:ext cx="1280569" cy="3174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l 3"/>
            <p:cNvSpPr/>
            <p:nvPr/>
          </p:nvSpPr>
          <p:spPr>
            <a:xfrm>
              <a:off x="6681802" y="2357430"/>
              <a:ext cx="2071702" cy="2011696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err="1">
                  <a:latin typeface="Tahoma" pitchFamily="34" charset="0"/>
                  <a:cs typeface="Tahoma" pitchFamily="34" charset="0"/>
                </a:rPr>
                <a:t>Standar</a:t>
              </a:r>
              <a:endParaRPr lang="en-US" sz="2800" b="1" dirty="0">
                <a:latin typeface="Tahoma" pitchFamily="34" charset="0"/>
                <a:cs typeface="Tahoma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err="1">
                  <a:latin typeface="Tahoma" pitchFamily="34" charset="0"/>
                  <a:cs typeface="Tahoma" pitchFamily="34" charset="0"/>
                </a:rPr>
                <a:t>Reviu</a:t>
              </a:r>
              <a:endParaRPr lang="en-US" sz="28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6589" name="TextBox 17"/>
            <p:cNvSpPr txBox="1">
              <a:spLocks noChangeArrowheads="1"/>
            </p:cNvSpPr>
            <p:nvPr/>
          </p:nvSpPr>
          <p:spPr bwMode="auto">
            <a:xfrm>
              <a:off x="6929454" y="4378890"/>
              <a:ext cx="1763090" cy="646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 smtClean="0">
                  <a:latin typeface="Calibri" pitchFamily="34" charset="0"/>
                </a:rPr>
                <a:t>PMK-</a:t>
              </a:r>
              <a:r>
                <a:rPr lang="id-ID" dirty="0" smtClean="0">
                  <a:latin typeface="Calibri" pitchFamily="34" charset="0"/>
                </a:rPr>
                <a:t>255/2015</a:t>
              </a:r>
              <a:r>
                <a:rPr lang="en-US" dirty="0" smtClean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Pasal</a:t>
              </a:r>
              <a:r>
                <a:rPr lang="en-US" dirty="0">
                  <a:latin typeface="Calibri" pitchFamily="34" charset="0"/>
                </a:rPr>
                <a:t> 1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52400" y="4210049"/>
            <a:ext cx="4167796" cy="2179085"/>
            <a:chOff x="153130" y="4210054"/>
            <a:chExt cx="4166866" cy="2179101"/>
          </a:xfrm>
        </p:grpSpPr>
        <p:sp>
          <p:nvSpPr>
            <p:cNvPr id="28" name="Oval 27"/>
            <p:cNvSpPr/>
            <p:nvPr/>
          </p:nvSpPr>
          <p:spPr>
            <a:xfrm>
              <a:off x="528774" y="4929198"/>
              <a:ext cx="2214578" cy="107157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200" b="1" dirty="0" err="1">
                  <a:latin typeface="Tahoma" pitchFamily="34" charset="0"/>
                  <a:cs typeface="Tahoma" pitchFamily="34" charset="0"/>
                </a:rPr>
                <a:t>Juknis</a:t>
              </a:r>
              <a:endParaRPr lang="en-US" sz="3200" b="1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6581" name="TextBox 30"/>
            <p:cNvSpPr txBox="1">
              <a:spLocks noChangeArrowheads="1"/>
            </p:cNvSpPr>
            <p:nvPr/>
          </p:nvSpPr>
          <p:spPr bwMode="auto">
            <a:xfrm>
              <a:off x="1676790" y="4293522"/>
              <a:ext cx="2643206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200" dirty="0" err="1">
                  <a:latin typeface="Arial Narrow" pitchFamily="34" charset="0"/>
                </a:rPr>
                <a:t>tata</a:t>
              </a:r>
              <a:r>
                <a:rPr lang="en-US" sz="2200" dirty="0">
                  <a:latin typeface="Arial Narrow" pitchFamily="34" charset="0"/>
                </a:rPr>
                <a:t> </a:t>
              </a:r>
              <a:r>
                <a:rPr lang="en-US" sz="2200" dirty="0" err="1">
                  <a:latin typeface="Arial Narrow" pitchFamily="34" charset="0"/>
                </a:rPr>
                <a:t>cara</a:t>
              </a:r>
              <a:r>
                <a:rPr lang="en-US" sz="2200" dirty="0">
                  <a:latin typeface="Arial Narrow" pitchFamily="34" charset="0"/>
                </a:rPr>
                <a:t>  </a:t>
              </a:r>
              <a:r>
                <a:rPr lang="en-US" sz="2200" dirty="0" err="1">
                  <a:latin typeface="Arial Narrow" pitchFamily="34" charset="0"/>
                </a:rPr>
                <a:t>pelaksanaan</a:t>
              </a:r>
              <a:endParaRPr lang="en-US" sz="2200" dirty="0">
                <a:latin typeface="Arial Narrow" pitchFamily="34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>
              <a:off x="1268024" y="4542638"/>
              <a:ext cx="666755" cy="158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583" name="TextBox 18"/>
            <p:cNvSpPr txBox="1">
              <a:spLocks noChangeArrowheads="1"/>
            </p:cNvSpPr>
            <p:nvPr/>
          </p:nvSpPr>
          <p:spPr bwMode="auto">
            <a:xfrm>
              <a:off x="153130" y="6019820"/>
              <a:ext cx="2960022" cy="369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latin typeface="Calibri" pitchFamily="34" charset="0"/>
                </a:rPr>
                <a:t>PMK-</a:t>
              </a:r>
              <a:r>
                <a:rPr lang="id-ID" dirty="0" smtClean="0">
                  <a:latin typeface="Calibri" pitchFamily="34" charset="0"/>
                </a:rPr>
                <a:t>255/2015 </a:t>
              </a:r>
              <a:r>
                <a:rPr lang="en-US" dirty="0" smtClean="0">
                  <a:latin typeface="Calibri" pitchFamily="34" charset="0"/>
                </a:rPr>
                <a:t> </a:t>
              </a:r>
              <a:r>
                <a:rPr lang="en-US" dirty="0" err="1">
                  <a:latin typeface="Calibri" pitchFamily="34" charset="0"/>
                </a:rPr>
                <a:t>Pasal</a:t>
              </a:r>
              <a:r>
                <a:rPr lang="en-US" dirty="0">
                  <a:latin typeface="Calibri" pitchFamily="34" charset="0"/>
                </a:rPr>
                <a:t> 3 (2)</a:t>
              </a:r>
            </a:p>
          </p:txBody>
        </p:sp>
      </p:grp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8788B-C0C7-4181-9080-CFD836EC9426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71538" y="1857364"/>
            <a:ext cx="4326284" cy="8572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 err="1">
                <a:latin typeface="Arial" pitchFamily="34" charset="0"/>
                <a:cs typeface="Arial" pitchFamily="34" charset="0"/>
              </a:rPr>
              <a:t>Aparat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Pengawasan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latin typeface="Arial" pitchFamily="34" charset="0"/>
                <a:cs typeface="Arial" pitchFamily="34" charset="0"/>
              </a:rPr>
              <a:t>Intern</a:t>
            </a:r>
          </a:p>
        </p:txBody>
      </p:sp>
      <p:pic>
        <p:nvPicPr>
          <p:cNvPr id="66577" name="Picture 3" descr="C:\Documents and Settings\suharso\My Documents\My Pictures\Microsoft Clip Organizer\j0410379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9225" y="1071563"/>
            <a:ext cx="14224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000">
    <p:pull dir="r"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FFFF00"/>
                </a:solidFill>
              </a:rPr>
              <a:t>Tujuan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Standar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Reviu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14348" y="2352668"/>
            <a:ext cx="3500462" cy="1571636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 smtClean="0">
                <a:latin typeface="Calibri" pitchFamily="34" charset="0"/>
              </a:rPr>
              <a:t>Memberikan </a:t>
            </a:r>
            <a:r>
              <a:rPr lang="id-ID" sz="2400" dirty="0">
                <a:latin typeface="Calibri" pitchFamily="34" charset="0"/>
              </a:rPr>
              <a:t>prinsip-prinsip dasar yang diperlukan dalam prakt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id-ID" sz="2400" dirty="0">
                <a:latin typeface="Calibri" pitchFamily="34" charset="0"/>
              </a:rPr>
              <a:t>k reviu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000628" y="2352668"/>
            <a:ext cx="3500462" cy="157163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 smtClean="0">
                <a:latin typeface="Calibri" pitchFamily="34" charset="0"/>
              </a:rPr>
              <a:t>Menyediakan </a:t>
            </a:r>
            <a:r>
              <a:rPr lang="id-ID" sz="2400" dirty="0">
                <a:latin typeface="Calibri" pitchFamily="34" charset="0"/>
              </a:rPr>
              <a:t>kerangka untuk menjalankan dan meningkatkan nilai tambah reviu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14348" y="4214818"/>
            <a:ext cx="3500462" cy="157163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 smtClean="0">
                <a:latin typeface="Calibri" pitchFamily="34" charset="0"/>
              </a:rPr>
              <a:t>Menetapkan </a:t>
            </a:r>
            <a:r>
              <a:rPr lang="id-ID" sz="2400" dirty="0">
                <a:latin typeface="Calibri" pitchFamily="34" charset="0"/>
              </a:rPr>
              <a:t>dasar-dasar untuk mengevaluasi pelaksanaan reviu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00628" y="4214818"/>
            <a:ext cx="3500462" cy="1571636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>
                <a:latin typeface="Calibri" pitchFamily="34" charset="0"/>
              </a:rPr>
              <a:t>mendorong peningkatan kualitas</a:t>
            </a:r>
            <a:r>
              <a:rPr lang="en-US" sz="2400" dirty="0">
                <a:latin typeface="Calibri" pitchFamily="34" charset="0"/>
              </a:rPr>
              <a:t> LK K/L</a:t>
            </a:r>
          </a:p>
        </p:txBody>
      </p:sp>
      <p:sp>
        <p:nvSpPr>
          <p:cNvPr id="67599" name="TextBox 7"/>
          <p:cNvSpPr txBox="1">
            <a:spLocks noChangeArrowheads="1"/>
          </p:cNvSpPr>
          <p:nvPr/>
        </p:nvSpPr>
        <p:spPr bwMode="auto">
          <a:xfrm>
            <a:off x="714375" y="1643063"/>
            <a:ext cx="78581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600" b="1">
                <a:cs typeface="Arial" pitchFamily="34" charset="0"/>
              </a:rPr>
              <a:t>Kenapa perlu Standar Reviu?</a:t>
            </a:r>
          </a:p>
        </p:txBody>
      </p:sp>
      <p:pic>
        <p:nvPicPr>
          <p:cNvPr id="67600" name="Picture 2" descr="C:\Documents and Settings\suharso\My Documents\My Pictures\Microsoft Clip Organizer\j038355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29088" y="2400300"/>
            <a:ext cx="1000125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4313" y="5988050"/>
            <a:ext cx="2143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PMK-41 Pasal 2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E129D-0E0A-44BF-94C5-86E7A047BC16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67604" name="Picture 2" descr="C:\Documents and Settings\suharso\My Documents\My Pictures\Microsoft Clip Organizer\j009793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6213" y="1395413"/>
            <a:ext cx="776287" cy="89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000">
    <p:dissolve/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6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C4443"/>
      </a:accent1>
      <a:accent2>
        <a:srgbClr val="FF9900"/>
      </a:accent2>
      <a:accent3>
        <a:srgbClr val="FFCC66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1763</TotalTime>
  <Words>1563</Words>
  <Application>Microsoft Office PowerPoint</Application>
  <PresentationFormat>On-screen Show (4:3)</PresentationFormat>
  <Paragraphs>261</Paragraphs>
  <Slides>29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Trek</vt:lpstr>
      <vt:lpstr>Office Theme</vt:lpstr>
      <vt:lpstr>PowerPoint Presentation</vt:lpstr>
      <vt:lpstr>Definisi Reviu</vt:lpstr>
      <vt:lpstr>Keyakinan Terbatas</vt:lpstr>
      <vt:lpstr>Tujuan Reviu</vt:lpstr>
      <vt:lpstr>Ruang Lingkup Reviu</vt:lpstr>
      <vt:lpstr>PowerPoint Presentation</vt:lpstr>
      <vt:lpstr>PowerPoint Presentation</vt:lpstr>
      <vt:lpstr>Definisi Standar Reviu</vt:lpstr>
      <vt:lpstr>Tujuan Standar Reviu</vt:lpstr>
      <vt:lpstr>Organisasi pengelola keuangan (UAI)</vt:lpstr>
      <vt:lpstr>Reviu berjenjang</vt:lpstr>
      <vt:lpstr>Sasaran Reviu</vt:lpstr>
      <vt:lpstr>Waktu Pelaksanaan Reviu</vt:lpstr>
      <vt:lpstr>Kompetensi yang harus dimiliki oleh pereviu</vt:lpstr>
      <vt:lpstr>ObyektiVitas pereviu</vt:lpstr>
      <vt:lpstr>Tahapan Reviu</vt:lpstr>
      <vt:lpstr>Aktivitas Pendampingan</vt:lpstr>
      <vt:lpstr>PERENCANAAN Reviu</vt:lpstr>
      <vt:lpstr>PowerPoint Presentation</vt:lpstr>
      <vt:lpstr>PELAKSANAAN Reviu</vt:lpstr>
      <vt:lpstr>PowerPoint Presentation</vt:lpstr>
      <vt:lpstr>PowerPoint Presentation</vt:lpstr>
      <vt:lpstr>PELAPORAN Reviu</vt:lpstr>
      <vt:lpstr>Jenis Pelaporan Reviu</vt:lpstr>
      <vt:lpstr>PENYUSUNAN CHR</vt:lpstr>
      <vt:lpstr>PENYUSUNAN IHR</vt:lpstr>
      <vt:lpstr>PENYUSUNAN LHR</vt:lpstr>
      <vt:lpstr>... Lanjutan PENYUSUNAN LHR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Reviu atas Laporan Keuangan Pemerintah</dc:title>
  <dc:creator>User</dc:creator>
  <cp:lastModifiedBy>Ardi</cp:lastModifiedBy>
  <cp:revision>64</cp:revision>
  <dcterms:created xsi:type="dcterms:W3CDTF">2014-10-31T03:43:49Z</dcterms:created>
  <dcterms:modified xsi:type="dcterms:W3CDTF">2019-07-02T00:42:30Z</dcterms:modified>
</cp:coreProperties>
</file>