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15" r:id="rId2"/>
    <p:sldMasterId id="2147483828" r:id="rId3"/>
  </p:sldMasterIdLst>
  <p:notesMasterIdLst>
    <p:notesMasterId r:id="rId33"/>
  </p:notesMasterIdLst>
  <p:handoutMasterIdLst>
    <p:handoutMasterId r:id="rId34"/>
  </p:handoutMasterIdLst>
  <p:sldIdLst>
    <p:sldId id="392" r:id="rId4"/>
    <p:sldId id="742" r:id="rId5"/>
    <p:sldId id="743" r:id="rId6"/>
    <p:sldId id="734" r:id="rId7"/>
    <p:sldId id="731" r:id="rId8"/>
    <p:sldId id="738" r:id="rId9"/>
    <p:sldId id="733" r:id="rId10"/>
    <p:sldId id="732" r:id="rId11"/>
    <p:sldId id="739" r:id="rId12"/>
    <p:sldId id="631" r:id="rId13"/>
    <p:sldId id="737" r:id="rId14"/>
    <p:sldId id="661" r:id="rId15"/>
    <p:sldId id="578" r:id="rId16"/>
    <p:sldId id="730" r:id="rId17"/>
    <p:sldId id="735" r:id="rId18"/>
    <p:sldId id="740" r:id="rId19"/>
    <p:sldId id="741" r:id="rId20"/>
    <p:sldId id="736" r:id="rId21"/>
    <p:sldId id="634" r:id="rId22"/>
    <p:sldId id="744" r:id="rId23"/>
    <p:sldId id="745" r:id="rId24"/>
    <p:sldId id="750" r:id="rId25"/>
    <p:sldId id="747" r:id="rId26"/>
    <p:sldId id="746" r:id="rId27"/>
    <p:sldId id="748" r:id="rId28"/>
    <p:sldId id="751" r:id="rId29"/>
    <p:sldId id="752" r:id="rId30"/>
    <p:sldId id="753" r:id="rId31"/>
    <p:sldId id="718" r:id="rId32"/>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66"/>
    <a:srgbClr val="FFD5C9"/>
    <a:srgbClr val="FFFFFF"/>
    <a:srgbClr val="FFFF99"/>
    <a:srgbClr val="FFE3DD"/>
    <a:srgbClr val="4AB1E4"/>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2" autoAdjust="0"/>
    <p:restoredTop sz="94607" autoAdjust="0"/>
  </p:normalViewPr>
  <p:slideViewPr>
    <p:cSldViewPr>
      <p:cViewPr varScale="1">
        <p:scale>
          <a:sx n="65" d="100"/>
          <a:sy n="65" d="100"/>
        </p:scale>
        <p:origin x="153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96"/>
    </p:cViewPr>
  </p:sorterViewPr>
  <p:notesViewPr>
    <p:cSldViewPr>
      <p:cViewPr>
        <p:scale>
          <a:sx n="100" d="100"/>
          <a:sy n="100" d="100"/>
        </p:scale>
        <p:origin x="-768" y="-78"/>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A1F802-768B-4749-8271-9445A4FF6767}" type="doc">
      <dgm:prSet loTypeId="urn:microsoft.com/office/officeart/2005/8/layout/process3" loCatId="process" qsTypeId="urn:microsoft.com/office/officeart/2005/8/quickstyle/simple1" qsCatId="simple" csTypeId="urn:microsoft.com/office/officeart/2005/8/colors/accent2_2" csCatId="accent2" phldr="1"/>
      <dgm:spPr/>
      <dgm:t>
        <a:bodyPr/>
        <a:lstStyle/>
        <a:p>
          <a:endParaRPr lang="en-US"/>
        </a:p>
      </dgm:t>
    </dgm:pt>
    <dgm:pt modelId="{FF9192D7-3566-44F3-B91E-F535F51C2E7D}">
      <dgm:prSet phldrT="[Text]" custT="1"/>
      <dgm:spPr>
        <a:solidFill>
          <a:srgbClr val="FFC000"/>
        </a:solidFill>
      </dgm:spPr>
      <dgm:t>
        <a:bodyPr/>
        <a:lstStyle/>
        <a:p>
          <a:pPr algn="ctr"/>
          <a:r>
            <a:rPr lang="id-ID" sz="1800" dirty="0">
              <a:solidFill>
                <a:schemeClr val="tx1"/>
              </a:solidFill>
            </a:rPr>
            <a:t>2002 sd 2017</a:t>
          </a:r>
          <a:endParaRPr lang="en-US" sz="1800" dirty="0">
            <a:solidFill>
              <a:schemeClr val="tx1"/>
            </a:solidFill>
          </a:endParaRPr>
        </a:p>
      </dgm:t>
    </dgm:pt>
    <dgm:pt modelId="{6ACD3F37-F4F2-4618-91BB-BC1AB1082A46}" type="parTrans" cxnId="{1C02AA14-6679-45E1-AB9E-E526B1FF86DA}">
      <dgm:prSet/>
      <dgm:spPr/>
      <dgm:t>
        <a:bodyPr/>
        <a:lstStyle/>
        <a:p>
          <a:endParaRPr lang="en-US" sz="2000"/>
        </a:p>
      </dgm:t>
    </dgm:pt>
    <dgm:pt modelId="{F51142D5-3940-444A-9ED5-39F0D854BD69}" type="sibTrans" cxnId="{1C02AA14-6679-45E1-AB9E-E526B1FF86DA}">
      <dgm:prSet custT="1"/>
      <dgm:spPr>
        <a:solidFill>
          <a:srgbClr val="FFC000"/>
        </a:solidFill>
      </dgm:spPr>
      <dgm:t>
        <a:bodyPr/>
        <a:lstStyle/>
        <a:p>
          <a:r>
            <a:rPr lang="id-ID" sz="1400" dirty="0">
              <a:solidFill>
                <a:schemeClr val="tx1"/>
              </a:solidFill>
            </a:rPr>
            <a:t>BERUBAH</a:t>
          </a:r>
          <a:endParaRPr lang="en-US" sz="1400" dirty="0">
            <a:solidFill>
              <a:schemeClr val="tx1"/>
            </a:solidFill>
          </a:endParaRPr>
        </a:p>
      </dgm:t>
    </dgm:pt>
    <dgm:pt modelId="{4304B235-92AF-4F78-AA0A-A16E8586146F}">
      <dgm:prSet phldrT="[Text]" custT="1"/>
      <dgm:spPr>
        <a:noFill/>
        <a:ln w="28575">
          <a:solidFill>
            <a:srgbClr val="FFC000"/>
          </a:solidFill>
        </a:ln>
      </dgm:spPr>
      <dgm:t>
        <a:bodyPr/>
        <a:lstStyle/>
        <a:p>
          <a:r>
            <a:rPr lang="id-ID" sz="1400" dirty="0">
              <a:solidFill>
                <a:srgbClr val="FF0000"/>
              </a:solidFill>
            </a:rPr>
            <a:t>Sama Dengan atau Lebih dari Rp.300.000,-</a:t>
          </a:r>
          <a:endParaRPr lang="en-US" sz="1400" dirty="0">
            <a:solidFill>
              <a:srgbClr val="FF0000"/>
            </a:solidFill>
          </a:endParaRPr>
        </a:p>
      </dgm:t>
    </dgm:pt>
    <dgm:pt modelId="{78D58BCC-E1E6-4378-8D88-1510DD74D5B9}" type="parTrans" cxnId="{2856DAA6-1D45-4E01-90DE-C5571B042D01}">
      <dgm:prSet/>
      <dgm:spPr/>
      <dgm:t>
        <a:bodyPr/>
        <a:lstStyle/>
        <a:p>
          <a:endParaRPr lang="en-US" sz="2000"/>
        </a:p>
      </dgm:t>
    </dgm:pt>
    <dgm:pt modelId="{AF0BFECA-8933-409B-8EAB-D51DF5F8724B}" type="sibTrans" cxnId="{2856DAA6-1D45-4E01-90DE-C5571B042D01}">
      <dgm:prSet/>
      <dgm:spPr/>
      <dgm:t>
        <a:bodyPr/>
        <a:lstStyle/>
        <a:p>
          <a:endParaRPr lang="en-US" sz="2000"/>
        </a:p>
      </dgm:t>
    </dgm:pt>
    <dgm:pt modelId="{91FFD7E7-EA26-4449-BD0D-93F6156BE119}">
      <dgm:prSet phldrT="[Text]" custT="1"/>
      <dgm:spPr>
        <a:solidFill>
          <a:srgbClr val="FFC000"/>
        </a:solidFill>
      </dgm:spPr>
      <dgm:t>
        <a:bodyPr/>
        <a:lstStyle/>
        <a:p>
          <a:pPr algn="ctr"/>
          <a:r>
            <a:rPr lang="id-ID" sz="1800" dirty="0">
              <a:solidFill>
                <a:schemeClr val="tx1"/>
              </a:solidFill>
            </a:rPr>
            <a:t>Mulai 2018</a:t>
          </a:r>
          <a:endParaRPr lang="en-US" sz="1800" dirty="0">
            <a:solidFill>
              <a:schemeClr val="tx1"/>
            </a:solidFill>
          </a:endParaRPr>
        </a:p>
      </dgm:t>
    </dgm:pt>
    <dgm:pt modelId="{EB025CF7-973F-4DF7-9BE7-0243291A6B6F}" type="parTrans" cxnId="{B996DBA6-CEC4-494D-9AB5-373443939CDE}">
      <dgm:prSet/>
      <dgm:spPr/>
      <dgm:t>
        <a:bodyPr/>
        <a:lstStyle/>
        <a:p>
          <a:endParaRPr lang="en-US" sz="2000"/>
        </a:p>
      </dgm:t>
    </dgm:pt>
    <dgm:pt modelId="{6F88466A-EB2B-4E4A-8664-E34DE59C107B}" type="sibTrans" cxnId="{B996DBA6-CEC4-494D-9AB5-373443939CDE}">
      <dgm:prSet/>
      <dgm:spPr/>
      <dgm:t>
        <a:bodyPr/>
        <a:lstStyle/>
        <a:p>
          <a:endParaRPr lang="en-US" sz="2000"/>
        </a:p>
      </dgm:t>
    </dgm:pt>
    <dgm:pt modelId="{A51BEFCD-9A29-43CA-9FFC-118D8D7DA094}">
      <dgm:prSet phldrT="[Text]" custT="1"/>
      <dgm:spPr>
        <a:noFill/>
        <a:ln w="28575">
          <a:solidFill>
            <a:srgbClr val="FFC000"/>
          </a:solidFill>
        </a:ln>
      </dgm:spPr>
      <dgm:t>
        <a:bodyPr/>
        <a:lstStyle/>
        <a:p>
          <a:r>
            <a:rPr lang="id-ID" sz="1400" dirty="0">
              <a:solidFill>
                <a:srgbClr val="00B050"/>
              </a:solidFill>
            </a:rPr>
            <a:t>Sama Dengan atau Lebih dari Rp.1.000.000,-</a:t>
          </a:r>
          <a:endParaRPr lang="en-US" sz="1400" dirty="0">
            <a:solidFill>
              <a:srgbClr val="00B050"/>
            </a:solidFill>
          </a:endParaRPr>
        </a:p>
      </dgm:t>
    </dgm:pt>
    <dgm:pt modelId="{211C545E-1A00-4349-AA27-A69645AA714B}" type="parTrans" cxnId="{075C0083-DABD-41AC-B1FD-2DA039ADCA28}">
      <dgm:prSet/>
      <dgm:spPr/>
      <dgm:t>
        <a:bodyPr/>
        <a:lstStyle/>
        <a:p>
          <a:endParaRPr lang="en-US" sz="2000"/>
        </a:p>
      </dgm:t>
    </dgm:pt>
    <dgm:pt modelId="{AC4DB501-DB81-4E35-8D15-3A46857FEE0C}" type="sibTrans" cxnId="{075C0083-DABD-41AC-B1FD-2DA039ADCA28}">
      <dgm:prSet/>
      <dgm:spPr/>
      <dgm:t>
        <a:bodyPr/>
        <a:lstStyle/>
        <a:p>
          <a:endParaRPr lang="en-US" sz="2000"/>
        </a:p>
      </dgm:t>
    </dgm:pt>
    <dgm:pt modelId="{95BC5824-A436-4A62-8D07-7DEC79938363}" type="pres">
      <dgm:prSet presAssocID="{47A1F802-768B-4749-8271-9445A4FF6767}" presName="linearFlow" presStyleCnt="0">
        <dgm:presLayoutVars>
          <dgm:dir/>
          <dgm:animLvl val="lvl"/>
          <dgm:resizeHandles val="exact"/>
        </dgm:presLayoutVars>
      </dgm:prSet>
      <dgm:spPr/>
    </dgm:pt>
    <dgm:pt modelId="{084260FC-533D-4C65-B541-8F00FB82D80E}" type="pres">
      <dgm:prSet presAssocID="{FF9192D7-3566-44F3-B91E-F535F51C2E7D}" presName="composite" presStyleCnt="0"/>
      <dgm:spPr/>
    </dgm:pt>
    <dgm:pt modelId="{D9E7A88F-8894-40DA-AC0B-1DF00FB8F223}" type="pres">
      <dgm:prSet presAssocID="{FF9192D7-3566-44F3-B91E-F535F51C2E7D}" presName="parTx" presStyleLbl="node1" presStyleIdx="0" presStyleCnt="2">
        <dgm:presLayoutVars>
          <dgm:chMax val="0"/>
          <dgm:chPref val="0"/>
          <dgm:bulletEnabled val="1"/>
        </dgm:presLayoutVars>
      </dgm:prSet>
      <dgm:spPr/>
    </dgm:pt>
    <dgm:pt modelId="{5888984B-2621-46A5-8B21-B60440A5E962}" type="pres">
      <dgm:prSet presAssocID="{FF9192D7-3566-44F3-B91E-F535F51C2E7D}" presName="parSh" presStyleLbl="node1" presStyleIdx="0" presStyleCnt="2"/>
      <dgm:spPr/>
    </dgm:pt>
    <dgm:pt modelId="{09C0459D-DDEB-4CB8-9C12-6BFDF8C90C21}" type="pres">
      <dgm:prSet presAssocID="{FF9192D7-3566-44F3-B91E-F535F51C2E7D}" presName="desTx" presStyleLbl="fgAcc1" presStyleIdx="0" presStyleCnt="2" custScaleY="67002" custLinFactNeighborX="-19668" custLinFactNeighborY="3143">
        <dgm:presLayoutVars>
          <dgm:bulletEnabled val="1"/>
        </dgm:presLayoutVars>
      </dgm:prSet>
      <dgm:spPr/>
    </dgm:pt>
    <dgm:pt modelId="{139BE491-408F-43E5-9225-4AB119CC2100}" type="pres">
      <dgm:prSet presAssocID="{F51142D5-3940-444A-9ED5-39F0D854BD69}" presName="sibTrans" presStyleLbl="sibTrans2D1" presStyleIdx="0" presStyleCnt="1" custScaleX="157373" custLinFactNeighborX="-1880" custLinFactNeighborY="82305"/>
      <dgm:spPr/>
    </dgm:pt>
    <dgm:pt modelId="{AEAA49FE-5964-4D0A-8480-562F7A674E9E}" type="pres">
      <dgm:prSet presAssocID="{F51142D5-3940-444A-9ED5-39F0D854BD69}" presName="connTx" presStyleLbl="sibTrans2D1" presStyleIdx="0" presStyleCnt="1"/>
      <dgm:spPr/>
    </dgm:pt>
    <dgm:pt modelId="{EC2BC670-8313-4CB9-8777-92FEF9B0618D}" type="pres">
      <dgm:prSet presAssocID="{91FFD7E7-EA26-4449-BD0D-93F6156BE119}" presName="composite" presStyleCnt="0"/>
      <dgm:spPr/>
    </dgm:pt>
    <dgm:pt modelId="{0CD7EA8B-3BC1-4C68-968C-270209017D82}" type="pres">
      <dgm:prSet presAssocID="{91FFD7E7-EA26-4449-BD0D-93F6156BE119}" presName="parTx" presStyleLbl="node1" presStyleIdx="0" presStyleCnt="2">
        <dgm:presLayoutVars>
          <dgm:chMax val="0"/>
          <dgm:chPref val="0"/>
          <dgm:bulletEnabled val="1"/>
        </dgm:presLayoutVars>
      </dgm:prSet>
      <dgm:spPr/>
    </dgm:pt>
    <dgm:pt modelId="{00AE00CB-9A6D-410E-81D6-5B7091E7B1E8}" type="pres">
      <dgm:prSet presAssocID="{91FFD7E7-EA26-4449-BD0D-93F6156BE119}" presName="parSh" presStyleLbl="node1" presStyleIdx="1" presStyleCnt="2" custLinFactNeighborX="21316" custLinFactNeighborY="426"/>
      <dgm:spPr/>
    </dgm:pt>
    <dgm:pt modelId="{257AC0AF-4034-4A74-B879-8BD16591561A}" type="pres">
      <dgm:prSet presAssocID="{91FFD7E7-EA26-4449-BD0D-93F6156BE119}" presName="desTx" presStyleLbl="fgAcc1" presStyleIdx="1" presStyleCnt="2" custScaleY="55716">
        <dgm:presLayoutVars>
          <dgm:bulletEnabled val="1"/>
        </dgm:presLayoutVars>
      </dgm:prSet>
      <dgm:spPr/>
    </dgm:pt>
  </dgm:ptLst>
  <dgm:cxnLst>
    <dgm:cxn modelId="{CE32CD01-D474-417F-B699-CE54E665179D}" type="presOf" srcId="{91FFD7E7-EA26-4449-BD0D-93F6156BE119}" destId="{0CD7EA8B-3BC1-4C68-968C-270209017D82}" srcOrd="0" destOrd="0" presId="urn:microsoft.com/office/officeart/2005/8/layout/process3"/>
    <dgm:cxn modelId="{1C02AA14-6679-45E1-AB9E-E526B1FF86DA}" srcId="{47A1F802-768B-4749-8271-9445A4FF6767}" destId="{FF9192D7-3566-44F3-B91E-F535F51C2E7D}" srcOrd="0" destOrd="0" parTransId="{6ACD3F37-F4F2-4618-91BB-BC1AB1082A46}" sibTransId="{F51142D5-3940-444A-9ED5-39F0D854BD69}"/>
    <dgm:cxn modelId="{39D2C51F-A0DB-4271-9E7B-6392C107BA38}" type="presOf" srcId="{F51142D5-3940-444A-9ED5-39F0D854BD69}" destId="{AEAA49FE-5964-4D0A-8480-562F7A674E9E}" srcOrd="1" destOrd="0" presId="urn:microsoft.com/office/officeart/2005/8/layout/process3"/>
    <dgm:cxn modelId="{D0827E2F-5484-45B0-A0E8-230FB2AA3076}" type="presOf" srcId="{47A1F802-768B-4749-8271-9445A4FF6767}" destId="{95BC5824-A436-4A62-8D07-7DEC79938363}" srcOrd="0" destOrd="0" presId="urn:microsoft.com/office/officeart/2005/8/layout/process3"/>
    <dgm:cxn modelId="{0A4AD039-5726-44ED-8731-0C9D9D4F9A7D}" type="presOf" srcId="{4304B235-92AF-4F78-AA0A-A16E8586146F}" destId="{09C0459D-DDEB-4CB8-9C12-6BFDF8C90C21}" srcOrd="0" destOrd="0" presId="urn:microsoft.com/office/officeart/2005/8/layout/process3"/>
    <dgm:cxn modelId="{608E9568-1EBF-4488-966D-AF6285EAA245}" type="presOf" srcId="{A51BEFCD-9A29-43CA-9FFC-118D8D7DA094}" destId="{257AC0AF-4034-4A74-B879-8BD16591561A}" srcOrd="0" destOrd="0" presId="urn:microsoft.com/office/officeart/2005/8/layout/process3"/>
    <dgm:cxn modelId="{C7E25A4B-9063-4A4B-B1CA-0F51AB76D88A}" type="presOf" srcId="{FF9192D7-3566-44F3-B91E-F535F51C2E7D}" destId="{D9E7A88F-8894-40DA-AC0B-1DF00FB8F223}" srcOrd="0" destOrd="0" presId="urn:microsoft.com/office/officeart/2005/8/layout/process3"/>
    <dgm:cxn modelId="{075C0083-DABD-41AC-B1FD-2DA039ADCA28}" srcId="{91FFD7E7-EA26-4449-BD0D-93F6156BE119}" destId="{A51BEFCD-9A29-43CA-9FFC-118D8D7DA094}" srcOrd="0" destOrd="0" parTransId="{211C545E-1A00-4349-AA27-A69645AA714B}" sibTransId="{AC4DB501-DB81-4E35-8D15-3A46857FEE0C}"/>
    <dgm:cxn modelId="{A904A88E-E95D-4A1D-93B1-B69F4E416BBF}" type="presOf" srcId="{F51142D5-3940-444A-9ED5-39F0D854BD69}" destId="{139BE491-408F-43E5-9225-4AB119CC2100}" srcOrd="0" destOrd="0" presId="urn:microsoft.com/office/officeart/2005/8/layout/process3"/>
    <dgm:cxn modelId="{56443C97-0A3F-4B92-84B9-4636E48E4929}" type="presOf" srcId="{FF9192D7-3566-44F3-B91E-F535F51C2E7D}" destId="{5888984B-2621-46A5-8B21-B60440A5E962}" srcOrd="1" destOrd="0" presId="urn:microsoft.com/office/officeart/2005/8/layout/process3"/>
    <dgm:cxn modelId="{2856DAA6-1D45-4E01-90DE-C5571B042D01}" srcId="{FF9192D7-3566-44F3-B91E-F535F51C2E7D}" destId="{4304B235-92AF-4F78-AA0A-A16E8586146F}" srcOrd="0" destOrd="0" parTransId="{78D58BCC-E1E6-4378-8D88-1510DD74D5B9}" sibTransId="{AF0BFECA-8933-409B-8EAB-D51DF5F8724B}"/>
    <dgm:cxn modelId="{B996DBA6-CEC4-494D-9AB5-373443939CDE}" srcId="{47A1F802-768B-4749-8271-9445A4FF6767}" destId="{91FFD7E7-EA26-4449-BD0D-93F6156BE119}" srcOrd="1" destOrd="0" parTransId="{EB025CF7-973F-4DF7-9BE7-0243291A6B6F}" sibTransId="{6F88466A-EB2B-4E4A-8664-E34DE59C107B}"/>
    <dgm:cxn modelId="{1A7277A7-8C7A-4481-8C41-C932CE460EDE}" type="presOf" srcId="{91FFD7E7-EA26-4449-BD0D-93F6156BE119}" destId="{00AE00CB-9A6D-410E-81D6-5B7091E7B1E8}" srcOrd="1" destOrd="0" presId="urn:microsoft.com/office/officeart/2005/8/layout/process3"/>
    <dgm:cxn modelId="{EBC67ED6-DEDC-4ED1-B30C-D866D70A3D2D}" type="presParOf" srcId="{95BC5824-A436-4A62-8D07-7DEC79938363}" destId="{084260FC-533D-4C65-B541-8F00FB82D80E}" srcOrd="0" destOrd="0" presId="urn:microsoft.com/office/officeart/2005/8/layout/process3"/>
    <dgm:cxn modelId="{5808A698-D7CA-4E41-B5ED-0EA514BAA69E}" type="presParOf" srcId="{084260FC-533D-4C65-B541-8F00FB82D80E}" destId="{D9E7A88F-8894-40DA-AC0B-1DF00FB8F223}" srcOrd="0" destOrd="0" presId="urn:microsoft.com/office/officeart/2005/8/layout/process3"/>
    <dgm:cxn modelId="{AEE3F189-ADAB-48E2-8CE8-CE8745A5D230}" type="presParOf" srcId="{084260FC-533D-4C65-B541-8F00FB82D80E}" destId="{5888984B-2621-46A5-8B21-B60440A5E962}" srcOrd="1" destOrd="0" presId="urn:microsoft.com/office/officeart/2005/8/layout/process3"/>
    <dgm:cxn modelId="{6AC88022-FEF5-467A-AF78-C2D54C795A79}" type="presParOf" srcId="{084260FC-533D-4C65-B541-8F00FB82D80E}" destId="{09C0459D-DDEB-4CB8-9C12-6BFDF8C90C21}" srcOrd="2" destOrd="0" presId="urn:microsoft.com/office/officeart/2005/8/layout/process3"/>
    <dgm:cxn modelId="{82C11579-8A58-4113-805D-146FBCDDA6C0}" type="presParOf" srcId="{95BC5824-A436-4A62-8D07-7DEC79938363}" destId="{139BE491-408F-43E5-9225-4AB119CC2100}" srcOrd="1" destOrd="0" presId="urn:microsoft.com/office/officeart/2005/8/layout/process3"/>
    <dgm:cxn modelId="{51FB0A8C-87D6-4C5A-8111-16E116C976C4}" type="presParOf" srcId="{139BE491-408F-43E5-9225-4AB119CC2100}" destId="{AEAA49FE-5964-4D0A-8480-562F7A674E9E}" srcOrd="0" destOrd="0" presId="urn:microsoft.com/office/officeart/2005/8/layout/process3"/>
    <dgm:cxn modelId="{6664F8B2-B5A5-4D68-B42C-3C9F900B16A7}" type="presParOf" srcId="{95BC5824-A436-4A62-8D07-7DEC79938363}" destId="{EC2BC670-8313-4CB9-8777-92FEF9B0618D}" srcOrd="2" destOrd="0" presId="urn:microsoft.com/office/officeart/2005/8/layout/process3"/>
    <dgm:cxn modelId="{4E71F3D2-A5F7-4429-B637-FCAD9B477146}" type="presParOf" srcId="{EC2BC670-8313-4CB9-8777-92FEF9B0618D}" destId="{0CD7EA8B-3BC1-4C68-968C-270209017D82}" srcOrd="0" destOrd="0" presId="urn:microsoft.com/office/officeart/2005/8/layout/process3"/>
    <dgm:cxn modelId="{B9967247-BA34-419B-AF07-2F1B153A8407}" type="presParOf" srcId="{EC2BC670-8313-4CB9-8777-92FEF9B0618D}" destId="{00AE00CB-9A6D-410E-81D6-5B7091E7B1E8}" srcOrd="1" destOrd="0" presId="urn:microsoft.com/office/officeart/2005/8/layout/process3"/>
    <dgm:cxn modelId="{503455AE-1921-4BE7-9237-66133F4DAB4B}" type="presParOf" srcId="{EC2BC670-8313-4CB9-8777-92FEF9B0618D}" destId="{257AC0AF-4034-4A74-B879-8BD16591561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A1F802-768B-4749-8271-9445A4FF676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F9192D7-3566-44F3-B91E-F535F51C2E7D}">
      <dgm:prSet phldrT="[Text]" custT="1"/>
      <dgm:spPr>
        <a:solidFill>
          <a:srgbClr val="007DC8"/>
        </a:solidFill>
      </dgm:spPr>
      <dgm:t>
        <a:bodyPr/>
        <a:lstStyle/>
        <a:p>
          <a:pPr algn="ctr"/>
          <a:r>
            <a:rPr lang="id-ID" sz="1800" dirty="0"/>
            <a:t>2002 sd 2017</a:t>
          </a:r>
          <a:endParaRPr lang="en-US" sz="1800" dirty="0"/>
        </a:p>
      </dgm:t>
    </dgm:pt>
    <dgm:pt modelId="{6ACD3F37-F4F2-4618-91BB-BC1AB1082A46}" type="parTrans" cxnId="{1C02AA14-6679-45E1-AB9E-E526B1FF86DA}">
      <dgm:prSet/>
      <dgm:spPr/>
      <dgm:t>
        <a:bodyPr/>
        <a:lstStyle/>
        <a:p>
          <a:endParaRPr lang="en-US"/>
        </a:p>
      </dgm:t>
    </dgm:pt>
    <dgm:pt modelId="{F51142D5-3940-444A-9ED5-39F0D854BD69}" type="sibTrans" cxnId="{1C02AA14-6679-45E1-AB9E-E526B1FF86DA}">
      <dgm:prSet/>
      <dgm:spPr>
        <a:solidFill>
          <a:srgbClr val="007DC8"/>
        </a:solidFill>
      </dgm:spPr>
      <dgm:t>
        <a:bodyPr/>
        <a:lstStyle/>
        <a:p>
          <a:r>
            <a:rPr lang="id-ID" dirty="0"/>
            <a:t>BERUBAH</a:t>
          </a:r>
          <a:endParaRPr lang="en-US" dirty="0"/>
        </a:p>
      </dgm:t>
    </dgm:pt>
    <dgm:pt modelId="{4304B235-92AF-4F78-AA0A-A16E8586146F}">
      <dgm:prSet phldrT="[Text]" custT="1"/>
      <dgm:spPr>
        <a:ln w="28575">
          <a:solidFill>
            <a:srgbClr val="007DC8"/>
          </a:solidFill>
        </a:ln>
      </dgm:spPr>
      <dgm:t>
        <a:bodyPr/>
        <a:lstStyle/>
        <a:p>
          <a:r>
            <a:rPr lang="id-ID" sz="1400" dirty="0">
              <a:solidFill>
                <a:srgbClr val="FF0000"/>
              </a:solidFill>
            </a:rPr>
            <a:t>Sama Dengan atau Lebih dari Rp.10.000.000,-</a:t>
          </a:r>
          <a:endParaRPr lang="en-US" sz="1400" dirty="0">
            <a:solidFill>
              <a:srgbClr val="FF0000"/>
            </a:solidFill>
          </a:endParaRPr>
        </a:p>
      </dgm:t>
    </dgm:pt>
    <dgm:pt modelId="{78D58BCC-E1E6-4378-8D88-1510DD74D5B9}" type="parTrans" cxnId="{2856DAA6-1D45-4E01-90DE-C5571B042D01}">
      <dgm:prSet/>
      <dgm:spPr/>
      <dgm:t>
        <a:bodyPr/>
        <a:lstStyle/>
        <a:p>
          <a:endParaRPr lang="en-US"/>
        </a:p>
      </dgm:t>
    </dgm:pt>
    <dgm:pt modelId="{AF0BFECA-8933-409B-8EAB-D51DF5F8724B}" type="sibTrans" cxnId="{2856DAA6-1D45-4E01-90DE-C5571B042D01}">
      <dgm:prSet/>
      <dgm:spPr/>
      <dgm:t>
        <a:bodyPr/>
        <a:lstStyle/>
        <a:p>
          <a:endParaRPr lang="en-US"/>
        </a:p>
      </dgm:t>
    </dgm:pt>
    <dgm:pt modelId="{91FFD7E7-EA26-4449-BD0D-93F6156BE119}">
      <dgm:prSet phldrT="[Text]" custT="1"/>
      <dgm:spPr>
        <a:solidFill>
          <a:srgbClr val="007DC8"/>
        </a:solidFill>
      </dgm:spPr>
      <dgm:t>
        <a:bodyPr/>
        <a:lstStyle/>
        <a:p>
          <a:pPr algn="ctr"/>
          <a:r>
            <a:rPr lang="id-ID" sz="1800" dirty="0"/>
            <a:t>Mulai 2018</a:t>
          </a:r>
          <a:endParaRPr lang="en-US" sz="1800" dirty="0"/>
        </a:p>
      </dgm:t>
    </dgm:pt>
    <dgm:pt modelId="{EB025CF7-973F-4DF7-9BE7-0243291A6B6F}" type="parTrans" cxnId="{B996DBA6-CEC4-494D-9AB5-373443939CDE}">
      <dgm:prSet/>
      <dgm:spPr/>
      <dgm:t>
        <a:bodyPr/>
        <a:lstStyle/>
        <a:p>
          <a:endParaRPr lang="en-US"/>
        </a:p>
      </dgm:t>
    </dgm:pt>
    <dgm:pt modelId="{6F88466A-EB2B-4E4A-8664-E34DE59C107B}" type="sibTrans" cxnId="{B996DBA6-CEC4-494D-9AB5-373443939CDE}">
      <dgm:prSet/>
      <dgm:spPr/>
      <dgm:t>
        <a:bodyPr/>
        <a:lstStyle/>
        <a:p>
          <a:endParaRPr lang="en-US"/>
        </a:p>
      </dgm:t>
    </dgm:pt>
    <dgm:pt modelId="{A51BEFCD-9A29-43CA-9FFC-118D8D7DA094}">
      <dgm:prSet phldrT="[Text]" custT="1"/>
      <dgm:spPr>
        <a:ln w="28575">
          <a:solidFill>
            <a:srgbClr val="007DC8"/>
          </a:solidFill>
        </a:ln>
      </dgm:spPr>
      <dgm:t>
        <a:bodyPr/>
        <a:lstStyle/>
        <a:p>
          <a:r>
            <a:rPr lang="id-ID" sz="1400" dirty="0">
              <a:solidFill>
                <a:srgbClr val="00B050"/>
              </a:solidFill>
            </a:rPr>
            <a:t>Sama Dengan atau Lebih dari Rp.25.000.000,-</a:t>
          </a:r>
          <a:endParaRPr lang="en-US" sz="1400" dirty="0">
            <a:solidFill>
              <a:srgbClr val="00B050"/>
            </a:solidFill>
          </a:endParaRPr>
        </a:p>
      </dgm:t>
    </dgm:pt>
    <dgm:pt modelId="{211C545E-1A00-4349-AA27-A69645AA714B}" type="parTrans" cxnId="{075C0083-DABD-41AC-B1FD-2DA039ADCA28}">
      <dgm:prSet/>
      <dgm:spPr/>
      <dgm:t>
        <a:bodyPr/>
        <a:lstStyle/>
        <a:p>
          <a:endParaRPr lang="en-US"/>
        </a:p>
      </dgm:t>
    </dgm:pt>
    <dgm:pt modelId="{AC4DB501-DB81-4E35-8D15-3A46857FEE0C}" type="sibTrans" cxnId="{075C0083-DABD-41AC-B1FD-2DA039ADCA28}">
      <dgm:prSet/>
      <dgm:spPr/>
      <dgm:t>
        <a:bodyPr/>
        <a:lstStyle/>
        <a:p>
          <a:endParaRPr lang="en-US"/>
        </a:p>
      </dgm:t>
    </dgm:pt>
    <dgm:pt modelId="{95BC5824-A436-4A62-8D07-7DEC79938363}" type="pres">
      <dgm:prSet presAssocID="{47A1F802-768B-4749-8271-9445A4FF6767}" presName="linearFlow" presStyleCnt="0">
        <dgm:presLayoutVars>
          <dgm:dir/>
          <dgm:animLvl val="lvl"/>
          <dgm:resizeHandles val="exact"/>
        </dgm:presLayoutVars>
      </dgm:prSet>
      <dgm:spPr/>
    </dgm:pt>
    <dgm:pt modelId="{084260FC-533D-4C65-B541-8F00FB82D80E}" type="pres">
      <dgm:prSet presAssocID="{FF9192D7-3566-44F3-B91E-F535F51C2E7D}" presName="composite" presStyleCnt="0"/>
      <dgm:spPr/>
    </dgm:pt>
    <dgm:pt modelId="{D9E7A88F-8894-40DA-AC0B-1DF00FB8F223}" type="pres">
      <dgm:prSet presAssocID="{FF9192D7-3566-44F3-B91E-F535F51C2E7D}" presName="parTx" presStyleLbl="node1" presStyleIdx="0" presStyleCnt="2">
        <dgm:presLayoutVars>
          <dgm:chMax val="0"/>
          <dgm:chPref val="0"/>
          <dgm:bulletEnabled val="1"/>
        </dgm:presLayoutVars>
      </dgm:prSet>
      <dgm:spPr/>
    </dgm:pt>
    <dgm:pt modelId="{5888984B-2621-46A5-8B21-B60440A5E962}" type="pres">
      <dgm:prSet presAssocID="{FF9192D7-3566-44F3-B91E-F535F51C2E7D}" presName="parSh" presStyleLbl="node1" presStyleIdx="0" presStyleCnt="2"/>
      <dgm:spPr/>
    </dgm:pt>
    <dgm:pt modelId="{09C0459D-DDEB-4CB8-9C12-6BFDF8C90C21}" type="pres">
      <dgm:prSet presAssocID="{FF9192D7-3566-44F3-B91E-F535F51C2E7D}" presName="desTx" presStyleLbl="fgAcc1" presStyleIdx="0" presStyleCnt="2" custScaleY="60200" custLinFactNeighborX="-20917" custLinFactNeighborY="-4850">
        <dgm:presLayoutVars>
          <dgm:bulletEnabled val="1"/>
        </dgm:presLayoutVars>
      </dgm:prSet>
      <dgm:spPr/>
    </dgm:pt>
    <dgm:pt modelId="{139BE491-408F-43E5-9225-4AB119CC2100}" type="pres">
      <dgm:prSet presAssocID="{F51142D5-3940-444A-9ED5-39F0D854BD69}" presName="sibTrans" presStyleLbl="sibTrans2D1" presStyleIdx="0" presStyleCnt="1" custScaleX="149003" custLinFactNeighborX="5090" custLinFactNeighborY="66062"/>
      <dgm:spPr/>
    </dgm:pt>
    <dgm:pt modelId="{AEAA49FE-5964-4D0A-8480-562F7A674E9E}" type="pres">
      <dgm:prSet presAssocID="{F51142D5-3940-444A-9ED5-39F0D854BD69}" presName="connTx" presStyleLbl="sibTrans2D1" presStyleIdx="0" presStyleCnt="1"/>
      <dgm:spPr/>
    </dgm:pt>
    <dgm:pt modelId="{EC2BC670-8313-4CB9-8777-92FEF9B0618D}" type="pres">
      <dgm:prSet presAssocID="{91FFD7E7-EA26-4449-BD0D-93F6156BE119}" presName="composite" presStyleCnt="0"/>
      <dgm:spPr/>
    </dgm:pt>
    <dgm:pt modelId="{0CD7EA8B-3BC1-4C68-968C-270209017D82}" type="pres">
      <dgm:prSet presAssocID="{91FFD7E7-EA26-4449-BD0D-93F6156BE119}" presName="parTx" presStyleLbl="node1" presStyleIdx="0" presStyleCnt="2">
        <dgm:presLayoutVars>
          <dgm:chMax val="0"/>
          <dgm:chPref val="0"/>
          <dgm:bulletEnabled val="1"/>
        </dgm:presLayoutVars>
      </dgm:prSet>
      <dgm:spPr/>
    </dgm:pt>
    <dgm:pt modelId="{00AE00CB-9A6D-410E-81D6-5B7091E7B1E8}" type="pres">
      <dgm:prSet presAssocID="{91FFD7E7-EA26-4449-BD0D-93F6156BE119}" presName="parSh" presStyleLbl="node1" presStyleIdx="1" presStyleCnt="2" custLinFactNeighborX="19881" custLinFactNeighborY="-5067"/>
      <dgm:spPr/>
    </dgm:pt>
    <dgm:pt modelId="{257AC0AF-4034-4A74-B879-8BD16591561A}" type="pres">
      <dgm:prSet presAssocID="{91FFD7E7-EA26-4449-BD0D-93F6156BE119}" presName="desTx" presStyleLbl="fgAcc1" presStyleIdx="1" presStyleCnt="2" custScaleY="67260" custLinFactNeighborX="-695" custLinFactNeighborY="-2567">
        <dgm:presLayoutVars>
          <dgm:bulletEnabled val="1"/>
        </dgm:presLayoutVars>
      </dgm:prSet>
      <dgm:spPr/>
    </dgm:pt>
  </dgm:ptLst>
  <dgm:cxnLst>
    <dgm:cxn modelId="{8F0ADA02-1E0C-4F20-B567-67A1A58D5272}" type="presOf" srcId="{4304B235-92AF-4F78-AA0A-A16E8586146F}" destId="{09C0459D-DDEB-4CB8-9C12-6BFDF8C90C21}" srcOrd="0" destOrd="0" presId="urn:microsoft.com/office/officeart/2005/8/layout/process3"/>
    <dgm:cxn modelId="{1C02AA14-6679-45E1-AB9E-E526B1FF86DA}" srcId="{47A1F802-768B-4749-8271-9445A4FF6767}" destId="{FF9192D7-3566-44F3-B91E-F535F51C2E7D}" srcOrd="0" destOrd="0" parTransId="{6ACD3F37-F4F2-4618-91BB-BC1AB1082A46}" sibTransId="{F51142D5-3940-444A-9ED5-39F0D854BD69}"/>
    <dgm:cxn modelId="{C456725E-317F-4307-9C59-97D5DCFD241B}" type="presOf" srcId="{91FFD7E7-EA26-4449-BD0D-93F6156BE119}" destId="{00AE00CB-9A6D-410E-81D6-5B7091E7B1E8}" srcOrd="1" destOrd="0" presId="urn:microsoft.com/office/officeart/2005/8/layout/process3"/>
    <dgm:cxn modelId="{AC95D348-1F19-4076-A813-892B20E4CB9C}" type="presOf" srcId="{F51142D5-3940-444A-9ED5-39F0D854BD69}" destId="{AEAA49FE-5964-4D0A-8480-562F7A674E9E}" srcOrd="1" destOrd="0" presId="urn:microsoft.com/office/officeart/2005/8/layout/process3"/>
    <dgm:cxn modelId="{075C0083-DABD-41AC-B1FD-2DA039ADCA28}" srcId="{91FFD7E7-EA26-4449-BD0D-93F6156BE119}" destId="{A51BEFCD-9A29-43CA-9FFC-118D8D7DA094}" srcOrd="0" destOrd="0" parTransId="{211C545E-1A00-4349-AA27-A69645AA714B}" sibTransId="{AC4DB501-DB81-4E35-8D15-3A46857FEE0C}"/>
    <dgm:cxn modelId="{13985187-A2C7-4AF8-A943-F7E20DFD60E0}" type="presOf" srcId="{A51BEFCD-9A29-43CA-9FFC-118D8D7DA094}" destId="{257AC0AF-4034-4A74-B879-8BD16591561A}" srcOrd="0" destOrd="0" presId="urn:microsoft.com/office/officeart/2005/8/layout/process3"/>
    <dgm:cxn modelId="{2856DAA6-1D45-4E01-90DE-C5571B042D01}" srcId="{FF9192D7-3566-44F3-B91E-F535F51C2E7D}" destId="{4304B235-92AF-4F78-AA0A-A16E8586146F}" srcOrd="0" destOrd="0" parTransId="{78D58BCC-E1E6-4378-8D88-1510DD74D5B9}" sibTransId="{AF0BFECA-8933-409B-8EAB-D51DF5F8724B}"/>
    <dgm:cxn modelId="{B996DBA6-CEC4-494D-9AB5-373443939CDE}" srcId="{47A1F802-768B-4749-8271-9445A4FF6767}" destId="{91FFD7E7-EA26-4449-BD0D-93F6156BE119}" srcOrd="1" destOrd="0" parTransId="{EB025CF7-973F-4DF7-9BE7-0243291A6B6F}" sibTransId="{6F88466A-EB2B-4E4A-8664-E34DE59C107B}"/>
    <dgm:cxn modelId="{4C32A1AF-1410-48D9-92DB-B3AD3AC11B5D}" type="presOf" srcId="{91FFD7E7-EA26-4449-BD0D-93F6156BE119}" destId="{0CD7EA8B-3BC1-4C68-968C-270209017D82}" srcOrd="0" destOrd="0" presId="urn:microsoft.com/office/officeart/2005/8/layout/process3"/>
    <dgm:cxn modelId="{A86AF1C4-48CD-427F-9E86-0AE4F7EC7772}" type="presOf" srcId="{F51142D5-3940-444A-9ED5-39F0D854BD69}" destId="{139BE491-408F-43E5-9225-4AB119CC2100}" srcOrd="0" destOrd="0" presId="urn:microsoft.com/office/officeart/2005/8/layout/process3"/>
    <dgm:cxn modelId="{5010DDD8-8B85-4536-B99E-A5BD750233C5}" type="presOf" srcId="{FF9192D7-3566-44F3-B91E-F535F51C2E7D}" destId="{D9E7A88F-8894-40DA-AC0B-1DF00FB8F223}" srcOrd="0" destOrd="0" presId="urn:microsoft.com/office/officeart/2005/8/layout/process3"/>
    <dgm:cxn modelId="{E75B1EEA-A116-435E-9227-9A34B3B3BF7F}" type="presOf" srcId="{FF9192D7-3566-44F3-B91E-F535F51C2E7D}" destId="{5888984B-2621-46A5-8B21-B60440A5E962}" srcOrd="1" destOrd="0" presId="urn:microsoft.com/office/officeart/2005/8/layout/process3"/>
    <dgm:cxn modelId="{53072AF5-2DA3-4327-B7C4-905438B1447A}" type="presOf" srcId="{47A1F802-768B-4749-8271-9445A4FF6767}" destId="{95BC5824-A436-4A62-8D07-7DEC79938363}" srcOrd="0" destOrd="0" presId="urn:microsoft.com/office/officeart/2005/8/layout/process3"/>
    <dgm:cxn modelId="{A6D32F13-13F0-45D3-BCC0-EC4A3C2DC2ED}" type="presParOf" srcId="{95BC5824-A436-4A62-8D07-7DEC79938363}" destId="{084260FC-533D-4C65-B541-8F00FB82D80E}" srcOrd="0" destOrd="0" presId="urn:microsoft.com/office/officeart/2005/8/layout/process3"/>
    <dgm:cxn modelId="{5C7F01B1-30BB-4B81-A500-9E2B4BA056E2}" type="presParOf" srcId="{084260FC-533D-4C65-B541-8F00FB82D80E}" destId="{D9E7A88F-8894-40DA-AC0B-1DF00FB8F223}" srcOrd="0" destOrd="0" presId="urn:microsoft.com/office/officeart/2005/8/layout/process3"/>
    <dgm:cxn modelId="{288A4BDC-45D8-4DDB-8EB4-8673ECAE7AAF}" type="presParOf" srcId="{084260FC-533D-4C65-B541-8F00FB82D80E}" destId="{5888984B-2621-46A5-8B21-B60440A5E962}" srcOrd="1" destOrd="0" presId="urn:microsoft.com/office/officeart/2005/8/layout/process3"/>
    <dgm:cxn modelId="{0AD219B1-8ADA-4D38-9306-BE5B3DAE63CF}" type="presParOf" srcId="{084260FC-533D-4C65-B541-8F00FB82D80E}" destId="{09C0459D-DDEB-4CB8-9C12-6BFDF8C90C21}" srcOrd="2" destOrd="0" presId="urn:microsoft.com/office/officeart/2005/8/layout/process3"/>
    <dgm:cxn modelId="{D6079A8B-0DFA-4105-AEE6-C9B4441E6232}" type="presParOf" srcId="{95BC5824-A436-4A62-8D07-7DEC79938363}" destId="{139BE491-408F-43E5-9225-4AB119CC2100}" srcOrd="1" destOrd="0" presId="urn:microsoft.com/office/officeart/2005/8/layout/process3"/>
    <dgm:cxn modelId="{8595B937-B0BA-4A16-89DC-8DAF37223ECE}" type="presParOf" srcId="{139BE491-408F-43E5-9225-4AB119CC2100}" destId="{AEAA49FE-5964-4D0A-8480-562F7A674E9E}" srcOrd="0" destOrd="0" presId="urn:microsoft.com/office/officeart/2005/8/layout/process3"/>
    <dgm:cxn modelId="{729D860E-21A3-44FE-8D28-C5ED6B8014A3}" type="presParOf" srcId="{95BC5824-A436-4A62-8D07-7DEC79938363}" destId="{EC2BC670-8313-4CB9-8777-92FEF9B0618D}" srcOrd="2" destOrd="0" presId="urn:microsoft.com/office/officeart/2005/8/layout/process3"/>
    <dgm:cxn modelId="{C152B901-4493-4C7E-8E70-ED0C15B9951D}" type="presParOf" srcId="{EC2BC670-8313-4CB9-8777-92FEF9B0618D}" destId="{0CD7EA8B-3BC1-4C68-968C-270209017D82}" srcOrd="0" destOrd="0" presId="urn:microsoft.com/office/officeart/2005/8/layout/process3"/>
    <dgm:cxn modelId="{56F6B719-AD9A-4D66-84BE-3CE32DA7A705}" type="presParOf" srcId="{EC2BC670-8313-4CB9-8777-92FEF9B0618D}" destId="{00AE00CB-9A6D-410E-81D6-5B7091E7B1E8}" srcOrd="1" destOrd="0" presId="urn:microsoft.com/office/officeart/2005/8/layout/process3"/>
    <dgm:cxn modelId="{846BB257-E42F-4678-82D9-E2FAE6018659}" type="presParOf" srcId="{EC2BC670-8313-4CB9-8777-92FEF9B0618D}" destId="{257AC0AF-4034-4A74-B879-8BD16591561A}"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8984B-2621-46A5-8B21-B60440A5E962}">
      <dsp:nvSpPr>
        <dsp:cNvPr id="0" name=""/>
        <dsp:cNvSpPr/>
      </dsp:nvSpPr>
      <dsp:spPr>
        <a:xfrm>
          <a:off x="2839" y="32179"/>
          <a:ext cx="2437502" cy="734399"/>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id-ID" sz="1800" kern="1200" dirty="0">
              <a:solidFill>
                <a:schemeClr val="tx1"/>
              </a:solidFill>
            </a:rPr>
            <a:t>2002 sd 2017</a:t>
          </a:r>
          <a:endParaRPr lang="en-US" sz="1800" kern="1200" dirty="0">
            <a:solidFill>
              <a:schemeClr val="tx1"/>
            </a:solidFill>
          </a:endParaRPr>
        </a:p>
      </dsp:txBody>
      <dsp:txXfrm>
        <a:off x="2839" y="32179"/>
        <a:ext cx="2437502" cy="489600"/>
      </dsp:txXfrm>
    </dsp:sp>
    <dsp:sp modelId="{09C0459D-DDEB-4CB8-9C12-6BFDF8C90C21}">
      <dsp:nvSpPr>
        <dsp:cNvPr id="0" name=""/>
        <dsp:cNvSpPr/>
      </dsp:nvSpPr>
      <dsp:spPr>
        <a:xfrm>
          <a:off x="22678" y="714113"/>
          <a:ext cx="2437502" cy="656083"/>
        </a:xfrm>
        <a:prstGeom prst="roundRect">
          <a:avLst>
            <a:gd name="adj" fmla="val 10000"/>
          </a:avLst>
        </a:prstGeom>
        <a:noFill/>
        <a:ln w="28575"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id-ID" sz="1400" kern="1200" dirty="0">
              <a:solidFill>
                <a:srgbClr val="FF0000"/>
              </a:solidFill>
            </a:rPr>
            <a:t>Sama Dengan atau Lebih dari Rp.300.000,-</a:t>
          </a:r>
          <a:endParaRPr lang="en-US" sz="1400" kern="1200" dirty="0">
            <a:solidFill>
              <a:srgbClr val="FF0000"/>
            </a:solidFill>
          </a:endParaRPr>
        </a:p>
      </dsp:txBody>
      <dsp:txXfrm>
        <a:off x="41894" y="733329"/>
        <a:ext cx="2399070" cy="617651"/>
      </dsp:txXfrm>
    </dsp:sp>
    <dsp:sp modelId="{139BE491-408F-43E5-9225-4AB119CC2100}">
      <dsp:nvSpPr>
        <dsp:cNvPr id="0" name=""/>
        <dsp:cNvSpPr/>
      </dsp:nvSpPr>
      <dsp:spPr>
        <a:xfrm rot="23934">
          <a:off x="2614570" y="488612"/>
          <a:ext cx="1651640" cy="606867"/>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id-ID" sz="1400" kern="1200" dirty="0">
              <a:solidFill>
                <a:schemeClr val="tx1"/>
              </a:solidFill>
            </a:rPr>
            <a:t>BERUBAH</a:t>
          </a:r>
          <a:endParaRPr lang="en-US" sz="1400" kern="1200" dirty="0">
            <a:solidFill>
              <a:schemeClr val="tx1"/>
            </a:solidFill>
          </a:endParaRPr>
        </a:p>
      </dsp:txBody>
      <dsp:txXfrm>
        <a:off x="2614572" y="609351"/>
        <a:ext cx="1469580" cy="364121"/>
      </dsp:txXfrm>
    </dsp:sp>
    <dsp:sp modelId="{00AE00CB-9A6D-410E-81D6-5B7091E7B1E8}">
      <dsp:nvSpPr>
        <dsp:cNvPr id="0" name=""/>
        <dsp:cNvSpPr/>
      </dsp:nvSpPr>
      <dsp:spPr>
        <a:xfrm>
          <a:off x="4420495" y="62935"/>
          <a:ext cx="2437502" cy="734399"/>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id-ID" sz="1800" kern="1200" dirty="0">
              <a:solidFill>
                <a:schemeClr val="tx1"/>
              </a:solidFill>
            </a:rPr>
            <a:t>Mulai 2018</a:t>
          </a:r>
          <a:endParaRPr lang="en-US" sz="1800" kern="1200" dirty="0">
            <a:solidFill>
              <a:schemeClr val="tx1"/>
            </a:solidFill>
          </a:endParaRPr>
        </a:p>
      </dsp:txBody>
      <dsp:txXfrm>
        <a:off x="4420495" y="62935"/>
        <a:ext cx="2437502" cy="489600"/>
      </dsp:txXfrm>
    </dsp:sp>
    <dsp:sp modelId="{257AC0AF-4034-4A74-B879-8BD16591561A}">
      <dsp:nvSpPr>
        <dsp:cNvPr id="0" name=""/>
        <dsp:cNvSpPr/>
      </dsp:nvSpPr>
      <dsp:spPr>
        <a:xfrm>
          <a:off x="4417655" y="766221"/>
          <a:ext cx="2437502" cy="545571"/>
        </a:xfrm>
        <a:prstGeom prst="roundRect">
          <a:avLst>
            <a:gd name="adj" fmla="val 10000"/>
          </a:avLst>
        </a:prstGeom>
        <a:noFill/>
        <a:ln w="28575"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id-ID" sz="1400" kern="1200" dirty="0">
              <a:solidFill>
                <a:srgbClr val="00B050"/>
              </a:solidFill>
            </a:rPr>
            <a:t>Sama Dengan atau Lebih dari Rp.1.000.000,-</a:t>
          </a:r>
          <a:endParaRPr lang="en-US" sz="1400" kern="1200" dirty="0">
            <a:solidFill>
              <a:srgbClr val="00B050"/>
            </a:solidFill>
          </a:endParaRPr>
        </a:p>
      </dsp:txBody>
      <dsp:txXfrm>
        <a:off x="4433634" y="782200"/>
        <a:ext cx="2405544" cy="513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8984B-2621-46A5-8B21-B60440A5E962}">
      <dsp:nvSpPr>
        <dsp:cNvPr id="0" name=""/>
        <dsp:cNvSpPr/>
      </dsp:nvSpPr>
      <dsp:spPr>
        <a:xfrm>
          <a:off x="2839" y="35941"/>
          <a:ext cx="2437502" cy="734399"/>
        </a:xfrm>
        <a:prstGeom prst="roundRect">
          <a:avLst>
            <a:gd name="adj" fmla="val 10000"/>
          </a:avLst>
        </a:prstGeom>
        <a:solidFill>
          <a:srgbClr val="007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id-ID" sz="1800" kern="1200" dirty="0"/>
            <a:t>2002 sd 2017</a:t>
          </a:r>
          <a:endParaRPr lang="en-US" sz="1800" kern="1200" dirty="0"/>
        </a:p>
      </dsp:txBody>
      <dsp:txXfrm>
        <a:off x="2839" y="35941"/>
        <a:ext cx="2437502" cy="489600"/>
      </dsp:txXfrm>
    </dsp:sp>
    <dsp:sp modelId="{09C0459D-DDEB-4CB8-9C12-6BFDF8C90C21}">
      <dsp:nvSpPr>
        <dsp:cNvPr id="0" name=""/>
        <dsp:cNvSpPr/>
      </dsp:nvSpPr>
      <dsp:spPr>
        <a:xfrm>
          <a:off x="0" y="672911"/>
          <a:ext cx="2437502" cy="589478"/>
        </a:xfrm>
        <a:prstGeom prst="roundRect">
          <a:avLst>
            <a:gd name="adj" fmla="val 10000"/>
          </a:avLst>
        </a:prstGeom>
        <a:solidFill>
          <a:schemeClr val="lt1">
            <a:alpha val="90000"/>
            <a:hueOff val="0"/>
            <a:satOff val="0"/>
            <a:lumOff val="0"/>
            <a:alphaOff val="0"/>
          </a:schemeClr>
        </a:solidFill>
        <a:ln w="28575" cap="flat" cmpd="sng" algn="ctr">
          <a:solidFill>
            <a:srgbClr val="007DC8"/>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id-ID" sz="1400" kern="1200" dirty="0">
              <a:solidFill>
                <a:srgbClr val="FF0000"/>
              </a:solidFill>
            </a:rPr>
            <a:t>Sama Dengan atau Lebih dari Rp.10.000.000,-</a:t>
          </a:r>
          <a:endParaRPr lang="en-US" sz="1400" kern="1200" dirty="0">
            <a:solidFill>
              <a:srgbClr val="FF0000"/>
            </a:solidFill>
          </a:endParaRPr>
        </a:p>
      </dsp:txBody>
      <dsp:txXfrm>
        <a:off x="17265" y="690176"/>
        <a:ext cx="2402972" cy="554948"/>
      </dsp:txXfrm>
    </dsp:sp>
    <dsp:sp modelId="{139BE491-408F-43E5-9225-4AB119CC2100}">
      <dsp:nvSpPr>
        <dsp:cNvPr id="0" name=""/>
        <dsp:cNvSpPr/>
      </dsp:nvSpPr>
      <dsp:spPr>
        <a:xfrm rot="21571920">
          <a:off x="2729063" y="360005"/>
          <a:ext cx="1550000" cy="606867"/>
        </a:xfrm>
        <a:prstGeom prst="rightArrow">
          <a:avLst>
            <a:gd name="adj1" fmla="val 60000"/>
            <a:gd name="adj2" fmla="val 50000"/>
          </a:avLst>
        </a:prstGeom>
        <a:solidFill>
          <a:srgbClr val="007DC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id-ID" sz="1400" kern="1200" dirty="0"/>
            <a:t>BERUBAH</a:t>
          </a:r>
          <a:endParaRPr lang="en-US" sz="1400" kern="1200" dirty="0"/>
        </a:p>
      </dsp:txBody>
      <dsp:txXfrm>
        <a:off x="2729066" y="482122"/>
        <a:ext cx="1367940" cy="364121"/>
      </dsp:txXfrm>
    </dsp:sp>
    <dsp:sp modelId="{00AE00CB-9A6D-410E-81D6-5B7091E7B1E8}">
      <dsp:nvSpPr>
        <dsp:cNvPr id="0" name=""/>
        <dsp:cNvSpPr/>
      </dsp:nvSpPr>
      <dsp:spPr>
        <a:xfrm>
          <a:off x="4403008" y="0"/>
          <a:ext cx="2437502" cy="734399"/>
        </a:xfrm>
        <a:prstGeom prst="roundRect">
          <a:avLst>
            <a:gd name="adj" fmla="val 10000"/>
          </a:avLst>
        </a:prstGeom>
        <a:solidFill>
          <a:srgbClr val="007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id-ID" sz="1800" kern="1200" dirty="0"/>
            <a:t>Mulai 2018</a:t>
          </a:r>
          <a:endParaRPr lang="en-US" sz="1800" kern="1200" dirty="0"/>
        </a:p>
      </dsp:txBody>
      <dsp:txXfrm>
        <a:off x="4403008" y="0"/>
        <a:ext cx="2437502" cy="489600"/>
      </dsp:txXfrm>
    </dsp:sp>
    <dsp:sp modelId="{257AC0AF-4034-4A74-B879-8BD16591561A}">
      <dsp:nvSpPr>
        <dsp:cNvPr id="0" name=""/>
        <dsp:cNvSpPr/>
      </dsp:nvSpPr>
      <dsp:spPr>
        <a:xfrm>
          <a:off x="4400715" y="643417"/>
          <a:ext cx="2437502" cy="658609"/>
        </a:xfrm>
        <a:prstGeom prst="roundRect">
          <a:avLst>
            <a:gd name="adj" fmla="val 10000"/>
          </a:avLst>
        </a:prstGeom>
        <a:solidFill>
          <a:schemeClr val="lt1">
            <a:alpha val="90000"/>
            <a:hueOff val="0"/>
            <a:satOff val="0"/>
            <a:lumOff val="0"/>
            <a:alphaOff val="0"/>
          </a:schemeClr>
        </a:solidFill>
        <a:ln w="28575" cap="flat" cmpd="sng" algn="ctr">
          <a:solidFill>
            <a:srgbClr val="007DC8"/>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id-ID" sz="1400" kern="1200" dirty="0">
              <a:solidFill>
                <a:srgbClr val="00B050"/>
              </a:solidFill>
            </a:rPr>
            <a:t>Sama Dengan atau Lebih dari Rp.25.000.000,-</a:t>
          </a:r>
          <a:endParaRPr lang="en-US" sz="1400" kern="1200" dirty="0">
            <a:solidFill>
              <a:srgbClr val="00B050"/>
            </a:solidFill>
          </a:endParaRPr>
        </a:p>
      </dsp:txBody>
      <dsp:txXfrm>
        <a:off x="4420005" y="662707"/>
        <a:ext cx="2398922" cy="6200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888"/>
          </a:xfrm>
          <a:prstGeom prst="rect">
            <a:avLst/>
          </a:prstGeom>
        </p:spPr>
        <p:txBody>
          <a:bodyPr vert="horz" lIns="91431" tIns="45716" rIns="91431" bIns="45716" rtlCol="0"/>
          <a:lstStyle>
            <a:lvl1pPr algn="l">
              <a:defRPr sz="1200"/>
            </a:lvl1pPr>
          </a:lstStyle>
          <a:p>
            <a:pPr>
              <a:defRPr/>
            </a:pPr>
            <a:endParaRPr lang="id-ID"/>
          </a:p>
        </p:txBody>
      </p:sp>
      <p:sp>
        <p:nvSpPr>
          <p:cNvPr id="3" name="Date Placeholder 2"/>
          <p:cNvSpPr>
            <a:spLocks noGrp="1"/>
          </p:cNvSpPr>
          <p:nvPr>
            <p:ph type="dt" sz="quarter" idx="1"/>
          </p:nvPr>
        </p:nvSpPr>
        <p:spPr>
          <a:xfrm>
            <a:off x="3849688" y="2"/>
            <a:ext cx="2946400" cy="496888"/>
          </a:xfrm>
          <a:prstGeom prst="rect">
            <a:avLst/>
          </a:prstGeom>
        </p:spPr>
        <p:txBody>
          <a:bodyPr vert="horz" lIns="91431" tIns="45716" rIns="91431" bIns="45716" rtlCol="0"/>
          <a:lstStyle>
            <a:lvl1pPr algn="r">
              <a:defRPr sz="1200"/>
            </a:lvl1pPr>
          </a:lstStyle>
          <a:p>
            <a:pPr>
              <a:defRPr/>
            </a:pPr>
            <a:fld id="{6ECB0B37-A5E8-4329-BE34-C27F1D7D742C}" type="datetimeFigureOut">
              <a:rPr lang="id-ID"/>
              <a:pPr>
                <a:defRPr/>
              </a:pPr>
              <a:t>03/07/2019</a:t>
            </a:fld>
            <a:endParaRPr lang="id-ID"/>
          </a:p>
        </p:txBody>
      </p:sp>
      <p:sp>
        <p:nvSpPr>
          <p:cNvPr id="4" name="Footer Placeholder 3"/>
          <p:cNvSpPr>
            <a:spLocks noGrp="1"/>
          </p:cNvSpPr>
          <p:nvPr>
            <p:ph type="ftr" sz="quarter" idx="2"/>
          </p:nvPr>
        </p:nvSpPr>
        <p:spPr>
          <a:xfrm>
            <a:off x="0" y="9429752"/>
            <a:ext cx="2946400" cy="496888"/>
          </a:xfrm>
          <a:prstGeom prst="rect">
            <a:avLst/>
          </a:prstGeom>
        </p:spPr>
        <p:txBody>
          <a:bodyPr vert="horz" lIns="91431" tIns="45716" rIns="91431" bIns="45716" rtlCol="0" anchor="b"/>
          <a:lstStyle>
            <a:lvl1pPr algn="l">
              <a:defRPr sz="1200"/>
            </a:lvl1pPr>
          </a:lstStyle>
          <a:p>
            <a:pPr>
              <a:defRPr/>
            </a:pPr>
            <a:endParaRPr lang="id-ID"/>
          </a:p>
        </p:txBody>
      </p:sp>
      <p:sp>
        <p:nvSpPr>
          <p:cNvPr id="5" name="Slide Number Placeholder 4"/>
          <p:cNvSpPr>
            <a:spLocks noGrp="1"/>
          </p:cNvSpPr>
          <p:nvPr>
            <p:ph type="sldNum" sz="quarter" idx="3"/>
          </p:nvPr>
        </p:nvSpPr>
        <p:spPr>
          <a:xfrm>
            <a:off x="3849688" y="9429752"/>
            <a:ext cx="2946400" cy="496888"/>
          </a:xfrm>
          <a:prstGeom prst="rect">
            <a:avLst/>
          </a:prstGeom>
        </p:spPr>
        <p:txBody>
          <a:bodyPr vert="horz" lIns="91431" tIns="45716" rIns="91431" bIns="45716" rtlCol="0" anchor="b"/>
          <a:lstStyle>
            <a:lvl1pPr algn="r">
              <a:defRPr sz="1200"/>
            </a:lvl1pPr>
          </a:lstStyle>
          <a:p>
            <a:pPr>
              <a:defRPr/>
            </a:pPr>
            <a:fld id="{F39475F3-E4A4-401E-8906-912D9AC36B68}" type="slidenum">
              <a:rPr lang="id-ID"/>
              <a:pPr>
                <a:defRPr/>
              </a:pPr>
              <a:t>‹#›</a:t>
            </a:fld>
            <a:endParaRPr lang="id-ID"/>
          </a:p>
        </p:txBody>
      </p:sp>
    </p:spTree>
    <p:extLst>
      <p:ext uri="{BB962C8B-B14F-4D97-AF65-F5344CB8AC3E}">
        <p14:creationId xmlns:p14="http://schemas.microsoft.com/office/powerpoint/2010/main" val="165471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888"/>
          </a:xfrm>
          <a:prstGeom prst="rect">
            <a:avLst/>
          </a:prstGeom>
        </p:spPr>
        <p:txBody>
          <a:bodyPr vert="horz" lIns="91431" tIns="45716" rIns="91431" bIns="45716"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idx="1"/>
          </p:nvPr>
        </p:nvSpPr>
        <p:spPr>
          <a:xfrm>
            <a:off x="3849688" y="2"/>
            <a:ext cx="2946400" cy="496888"/>
          </a:xfrm>
          <a:prstGeom prst="rect">
            <a:avLst/>
          </a:prstGeom>
        </p:spPr>
        <p:txBody>
          <a:bodyPr vert="horz" lIns="91431" tIns="45716" rIns="91431" bIns="45716" rtlCol="0"/>
          <a:lstStyle>
            <a:lvl1pPr algn="r">
              <a:defRPr sz="1200">
                <a:latin typeface="Arial" pitchFamily="34" charset="0"/>
                <a:cs typeface="+mn-cs"/>
              </a:defRPr>
            </a:lvl1pPr>
          </a:lstStyle>
          <a:p>
            <a:pPr>
              <a:defRPr/>
            </a:pPr>
            <a:fld id="{651F99F7-DF7F-4F9F-B162-D4F780EB6AB6}" type="datetimeFigureOut">
              <a:rPr lang="en-US"/>
              <a:pPr>
                <a:defRPr/>
              </a:pPr>
              <a:t>7/3/2019</a:t>
            </a:fld>
            <a:endParaRPr lang="en-US"/>
          </a:p>
        </p:txBody>
      </p:sp>
      <p:sp>
        <p:nvSpPr>
          <p:cNvPr id="4" name="Slide Image Placeholder 3"/>
          <p:cNvSpPr>
            <a:spLocks noGrp="1" noRot="1" noChangeAspect="1"/>
          </p:cNvSpPr>
          <p:nvPr>
            <p:ph type="sldImg" idx="2"/>
          </p:nvPr>
        </p:nvSpPr>
        <p:spPr>
          <a:xfrm>
            <a:off x="915988" y="742950"/>
            <a:ext cx="4965700" cy="3725863"/>
          </a:xfrm>
          <a:prstGeom prst="rect">
            <a:avLst/>
          </a:prstGeom>
          <a:noFill/>
          <a:ln w="12700">
            <a:solidFill>
              <a:prstClr val="black"/>
            </a:solidFill>
          </a:ln>
        </p:spPr>
        <p:txBody>
          <a:bodyPr vert="horz" lIns="91431" tIns="45716" rIns="91431" bIns="45716" rtlCol="0" anchor="ctr"/>
          <a:lstStyle/>
          <a:p>
            <a:pPr lvl="0"/>
            <a:endParaRPr lang="en-US" noProof="0"/>
          </a:p>
        </p:txBody>
      </p:sp>
      <p:sp>
        <p:nvSpPr>
          <p:cNvPr id="5" name="Notes Placeholder 4"/>
          <p:cNvSpPr>
            <a:spLocks noGrp="1"/>
          </p:cNvSpPr>
          <p:nvPr>
            <p:ph type="body" sz="quarter" idx="3"/>
          </p:nvPr>
        </p:nvSpPr>
        <p:spPr>
          <a:xfrm>
            <a:off x="679450" y="4716465"/>
            <a:ext cx="5438775" cy="4468812"/>
          </a:xfrm>
          <a:prstGeom prst="rect">
            <a:avLst/>
          </a:prstGeom>
        </p:spPr>
        <p:txBody>
          <a:bodyPr vert="horz" lIns="91431" tIns="45716" rIns="91431"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9752"/>
            <a:ext cx="2946400" cy="496888"/>
          </a:xfrm>
          <a:prstGeom prst="rect">
            <a:avLst/>
          </a:prstGeom>
        </p:spPr>
        <p:txBody>
          <a:bodyPr vert="horz" lIns="91431" tIns="45716" rIns="91431" bIns="45716" rtlCol="0" anchor="b"/>
          <a:lstStyle>
            <a:lvl1pPr algn="l">
              <a:defRPr sz="1200">
                <a:latin typeface="Arial"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49688" y="9429752"/>
            <a:ext cx="2946400" cy="496888"/>
          </a:xfrm>
          <a:prstGeom prst="rect">
            <a:avLst/>
          </a:prstGeom>
        </p:spPr>
        <p:txBody>
          <a:bodyPr vert="horz" lIns="91431" tIns="45716" rIns="91431" bIns="45716" rtlCol="0" anchor="b"/>
          <a:lstStyle>
            <a:lvl1pPr algn="r">
              <a:defRPr sz="1200">
                <a:latin typeface="Arial" pitchFamily="34" charset="0"/>
                <a:cs typeface="+mn-cs"/>
              </a:defRPr>
            </a:lvl1pPr>
          </a:lstStyle>
          <a:p>
            <a:pPr>
              <a:defRPr/>
            </a:pPr>
            <a:fld id="{1D00C8CA-1456-4049-8EC8-2FDF9E746D77}" type="slidenum">
              <a:rPr lang="en-US"/>
              <a:pPr>
                <a:defRPr/>
              </a:pPr>
              <a:t>‹#›</a:t>
            </a:fld>
            <a:endParaRPr lang="en-US"/>
          </a:p>
        </p:txBody>
      </p:sp>
    </p:spTree>
    <p:extLst>
      <p:ext uri="{BB962C8B-B14F-4D97-AF65-F5344CB8AC3E}">
        <p14:creationId xmlns:p14="http://schemas.microsoft.com/office/powerpoint/2010/main" val="3749556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0CE82-A292-49BA-B0E6-9EFBDE34E8D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42528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0CE82-A292-49BA-B0E6-9EFBDE34E8D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8656145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pPr>
              <a:defRPr/>
            </a:pPr>
            <a:endParaRPr lang="en-US">
              <a:latin typeface="Arial" pitchFamily="34" charset="0"/>
              <a:cs typeface="+mn-cs"/>
            </a:endParaRPr>
          </a:p>
        </p:txBody>
      </p:sp>
      <p:pic>
        <p:nvPicPr>
          <p:cNvPr id="5" name="Picture 12" descr="artplus_nature_naturalcity42_i"/>
          <p:cNvPicPr>
            <a:picLocks noChangeAspect="1" noChangeArrowheads="1"/>
          </p:cNvPicPr>
          <p:nvPr/>
        </p:nvPicPr>
        <p:blipFill>
          <a:blip r:embed="rId3" cstate="print"/>
          <a:srcRect/>
          <a:stretch>
            <a:fillRect/>
          </a:stretch>
        </p:blipFill>
        <p:spPr bwMode="auto">
          <a:xfrm>
            <a:off x="6956425" y="3352800"/>
            <a:ext cx="1654175" cy="877888"/>
          </a:xfrm>
          <a:prstGeom prst="rect">
            <a:avLst/>
          </a:prstGeom>
          <a:noFill/>
          <a:ln w="9525">
            <a:noFill/>
            <a:miter lim="800000"/>
            <a:headEnd/>
            <a:tailEnd/>
          </a:ln>
        </p:spPr>
      </p:pic>
      <p:pic>
        <p:nvPicPr>
          <p:cNvPr id="6" name="Picture 13" descr="artplus_nature_naturalcity42_f"/>
          <p:cNvPicPr>
            <a:picLocks noChangeAspect="1" noChangeArrowheads="1"/>
          </p:cNvPicPr>
          <p:nvPr/>
        </p:nvPicPr>
        <p:blipFill>
          <a:blip r:embed="rId4" cstate="print"/>
          <a:srcRect/>
          <a:stretch>
            <a:fillRect/>
          </a:stretch>
        </p:blipFill>
        <p:spPr bwMode="auto">
          <a:xfrm>
            <a:off x="4994275" y="4594225"/>
            <a:ext cx="4911725" cy="1882775"/>
          </a:xfrm>
          <a:prstGeom prst="rect">
            <a:avLst/>
          </a:prstGeom>
          <a:noFill/>
          <a:ln w="9525">
            <a:noFill/>
            <a:miter lim="800000"/>
            <a:headEnd/>
            <a:tailEnd/>
          </a:ln>
        </p:spPr>
      </p:pic>
      <p:pic>
        <p:nvPicPr>
          <p:cNvPr id="7" name="Picture 9" descr="artplus_nature_naturalcity42_b"/>
          <p:cNvPicPr>
            <a:picLocks noChangeAspect="1" noChangeArrowheads="1"/>
          </p:cNvPicPr>
          <p:nvPr/>
        </p:nvPicPr>
        <p:blipFill>
          <a:blip r:embed="rId5" cstate="print"/>
          <a:srcRect/>
          <a:stretch>
            <a:fillRect/>
          </a:stretch>
        </p:blipFill>
        <p:spPr bwMode="auto">
          <a:xfrm>
            <a:off x="5195888" y="3097213"/>
            <a:ext cx="2971800" cy="571500"/>
          </a:xfrm>
          <a:prstGeom prst="rect">
            <a:avLst/>
          </a:prstGeom>
          <a:noFill/>
          <a:ln w="9525">
            <a:noFill/>
            <a:miter lim="800000"/>
            <a:headEnd/>
            <a:tailEnd/>
          </a:ln>
        </p:spPr>
      </p:pic>
      <p:pic>
        <p:nvPicPr>
          <p:cNvPr id="8" name="Picture 8" descr="artplus_nature_naturalcity42_e"/>
          <p:cNvPicPr>
            <a:picLocks noChangeAspect="1" noChangeArrowheads="1"/>
          </p:cNvPicPr>
          <p:nvPr/>
        </p:nvPicPr>
        <p:blipFill>
          <a:blip r:embed="rId6" cstate="print"/>
          <a:srcRect/>
          <a:stretch>
            <a:fillRect/>
          </a:stretch>
        </p:blipFill>
        <p:spPr bwMode="auto">
          <a:xfrm>
            <a:off x="5943600" y="1993900"/>
            <a:ext cx="1546225" cy="1663700"/>
          </a:xfrm>
          <a:prstGeom prst="rect">
            <a:avLst/>
          </a:prstGeom>
          <a:noFill/>
          <a:ln w="9525">
            <a:noFill/>
            <a:miter lim="800000"/>
            <a:headEnd/>
            <a:tailEnd/>
          </a:ln>
        </p:spPr>
      </p:pic>
      <p:pic>
        <p:nvPicPr>
          <p:cNvPr id="9" name="Picture 11" descr="artplus_nature_naturalcity42_d"/>
          <p:cNvPicPr>
            <a:picLocks noChangeAspect="1" noChangeArrowheads="1"/>
          </p:cNvPicPr>
          <p:nvPr/>
        </p:nvPicPr>
        <p:blipFill>
          <a:blip r:embed="rId7" cstate="print"/>
          <a:srcRect/>
          <a:stretch>
            <a:fillRect/>
          </a:stretch>
        </p:blipFill>
        <p:spPr bwMode="auto">
          <a:xfrm>
            <a:off x="5626100" y="2862263"/>
            <a:ext cx="623888" cy="579437"/>
          </a:xfrm>
          <a:prstGeom prst="rect">
            <a:avLst/>
          </a:prstGeom>
          <a:noFill/>
          <a:ln w="9525">
            <a:noFill/>
            <a:miter lim="800000"/>
            <a:headEnd/>
            <a:tailEnd/>
          </a:ln>
        </p:spPr>
      </p:pic>
      <p:pic>
        <p:nvPicPr>
          <p:cNvPr id="12" name="Picture 26" descr="kemenkeu-depkeu.jpg"/>
          <p:cNvPicPr>
            <a:picLocks noChangeAspect="1"/>
          </p:cNvPicPr>
          <p:nvPr userDrawn="1"/>
        </p:nvPicPr>
        <p:blipFill>
          <a:blip r:embed="rId8" cstate="print">
            <a:clrChange>
              <a:clrFrom>
                <a:srgbClr val="FFFFFF"/>
              </a:clrFrom>
              <a:clrTo>
                <a:srgbClr val="FFFFFF">
                  <a:alpha val="0"/>
                </a:srgbClr>
              </a:clrTo>
            </a:clrChange>
          </a:blip>
          <a:srcRect/>
          <a:stretch>
            <a:fillRect/>
          </a:stretch>
        </p:blipFill>
        <p:spPr bwMode="auto">
          <a:xfrm>
            <a:off x="4114800" y="23813"/>
            <a:ext cx="914400" cy="814387"/>
          </a:xfrm>
          <a:prstGeom prst="rect">
            <a:avLst/>
          </a:prstGeom>
          <a:noFill/>
          <a:ln w="9525">
            <a:noFill/>
            <a:miter lim="800000"/>
            <a:headEnd/>
            <a:tailEnd/>
          </a:ln>
        </p:spPr>
      </p:pic>
      <p:pic>
        <p:nvPicPr>
          <p:cNvPr id="13" name="Picture 7" descr="artplus_nature_naturalcity42_a"/>
          <p:cNvPicPr>
            <a:picLocks noChangeAspect="1" noChangeArrowheads="1"/>
          </p:cNvPicPr>
          <p:nvPr/>
        </p:nvPicPr>
        <p:blipFill>
          <a:blip r:embed="rId9" cstate="print"/>
          <a:srcRect/>
          <a:stretch>
            <a:fillRect/>
          </a:stretch>
        </p:blipFill>
        <p:spPr bwMode="auto">
          <a:xfrm>
            <a:off x="4870450" y="3167063"/>
            <a:ext cx="4425950" cy="2989262"/>
          </a:xfrm>
          <a:prstGeom prst="rect">
            <a:avLst/>
          </a:prstGeom>
          <a:noFill/>
          <a:ln w="9525">
            <a:noFill/>
            <a:miter lim="800000"/>
            <a:headEnd/>
            <a:tailEnd/>
          </a:ln>
        </p:spPr>
      </p:pic>
      <p:pic>
        <p:nvPicPr>
          <p:cNvPr id="14" name="Picture 2"/>
          <p:cNvPicPr>
            <a:picLocks noChangeAspect="1" noChangeArrowheads="1"/>
          </p:cNvPicPr>
          <p:nvPr userDrawn="1"/>
        </p:nvPicPr>
        <p:blipFill>
          <a:blip r:embed="rId10" cstate="print">
            <a:clrChange>
              <a:clrFrom>
                <a:srgbClr val="FFFFFF"/>
              </a:clrFrom>
              <a:clrTo>
                <a:srgbClr val="FFFFFF">
                  <a:alpha val="0"/>
                </a:srgbClr>
              </a:clrTo>
            </a:clrChange>
          </a:blip>
          <a:srcRect/>
          <a:stretch>
            <a:fillRect/>
          </a:stretch>
        </p:blipFill>
        <p:spPr bwMode="auto">
          <a:xfrm>
            <a:off x="5607026" y="3202244"/>
            <a:ext cx="3047996" cy="1064956"/>
          </a:xfrm>
          <a:prstGeom prst="rect">
            <a:avLst/>
          </a:prstGeom>
          <a:noFill/>
          <a:ln w="9525">
            <a:noFill/>
            <a:miter lim="800000"/>
            <a:headEnd/>
            <a:tailEnd/>
          </a:ln>
          <a:scene3d>
            <a:camera prst="orthographicFront">
              <a:rot lat="18373456" lon="20574699" rev="835687"/>
            </a:camera>
            <a:lightRig rig="threePt" dir="t"/>
          </a:scene3d>
        </p:spPr>
      </p:pic>
      <p:sp>
        <p:nvSpPr>
          <p:cNvPr id="4098" name="Rectangle 2"/>
          <p:cNvSpPr>
            <a:spLocks noGrp="1" noChangeArrowheads="1"/>
          </p:cNvSpPr>
          <p:nvPr>
            <p:ph type="ctrTitle"/>
          </p:nvPr>
        </p:nvSpPr>
        <p:spPr>
          <a:xfrm>
            <a:off x="304800" y="4419600"/>
            <a:ext cx="6400800" cy="1143000"/>
          </a:xfrm>
        </p:spPr>
        <p:txBody>
          <a:bodyPr/>
          <a:lstStyle>
            <a:lvl1pPr algn="l">
              <a:defRPr sz="4000" i="0">
                <a:solidFill>
                  <a:schemeClr val="bg1"/>
                </a:solidFill>
                <a:latin typeface="Calibri" pitchFamily="34" charset="0"/>
              </a:defRPr>
            </a:lvl1pPr>
          </a:lstStyle>
          <a:p>
            <a:r>
              <a:rPr lang="en-US" dirty="0"/>
              <a:t>Click to edit Master title style</a:t>
            </a:r>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2000" b="1" i="1">
                <a:solidFill>
                  <a:schemeClr val="bg1"/>
                </a:solidFill>
                <a:latin typeface="Calibri" pitchFamily="34" charset="0"/>
              </a:defRPr>
            </a:lvl1pPr>
          </a:lstStyle>
          <a:p>
            <a:r>
              <a:rPr lang="en-US"/>
              <a:t>Click to edit Master subtitle style</a:t>
            </a:r>
            <a:endParaRPr lang="en-US" dirty="0"/>
          </a:p>
        </p:txBody>
      </p:sp>
      <p:sp>
        <p:nvSpPr>
          <p:cNvPr id="18" name="Rectangle 5"/>
          <p:cNvSpPr>
            <a:spLocks noGrp="1" noChangeArrowheads="1"/>
          </p:cNvSpPr>
          <p:nvPr>
            <p:ph type="ftr" sz="quarter" idx="11"/>
          </p:nvPr>
        </p:nvSpPr>
        <p:spPr>
          <a:xfrm>
            <a:off x="6705600" y="6477000"/>
            <a:ext cx="2286000" cy="228600"/>
          </a:xfrm>
        </p:spPr>
        <p:txBody>
          <a:bodyPr/>
          <a:lstStyle>
            <a:lvl1pPr algn="r">
              <a:defRPr>
                <a:solidFill>
                  <a:schemeClr val="bg1"/>
                </a:solidFill>
              </a:defRPr>
            </a:lvl1pPr>
          </a:lstStyle>
          <a:p>
            <a:pPr>
              <a:defRPr/>
            </a:pPr>
            <a:r>
              <a:rPr lang="en-US"/>
              <a:t>Kementerian Keuangan</a:t>
            </a:r>
          </a:p>
        </p:txBody>
      </p:sp>
      <p:sp>
        <p:nvSpPr>
          <p:cNvPr id="19" name="Rectangle 6"/>
          <p:cNvSpPr>
            <a:spLocks noGrp="1" noChangeArrowheads="1"/>
          </p:cNvSpPr>
          <p:nvPr>
            <p:ph type="sldNum" sz="quarter" idx="12"/>
          </p:nvPr>
        </p:nvSpPr>
        <p:spPr>
          <a:xfrm>
            <a:off x="3657600" y="6477000"/>
            <a:ext cx="2133600" cy="228600"/>
          </a:xfrm>
        </p:spPr>
        <p:txBody>
          <a:bodyPr/>
          <a:lstStyle>
            <a:lvl1pPr algn="ctr">
              <a:defRPr>
                <a:solidFill>
                  <a:schemeClr val="bg1"/>
                </a:solidFill>
              </a:defRPr>
            </a:lvl1pPr>
          </a:lstStyle>
          <a:p>
            <a:pPr>
              <a:defRPr/>
            </a:pPr>
            <a:fld id="{3AC9C17E-D332-4FCE-966D-DC20DC56FF11}"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537325"/>
            <a:ext cx="2133600" cy="244475"/>
          </a:xfrm>
          <a:prstGeom prst="rect">
            <a:avLst/>
          </a:prstGeom>
          <a:ln/>
        </p:spPr>
        <p:txBody>
          <a:bodyPr/>
          <a:lstStyle>
            <a:lvl1pPr>
              <a:defRPr/>
            </a:lvl1pPr>
          </a:lstStyle>
          <a:p>
            <a:pPr>
              <a:defRPr/>
            </a:pPr>
            <a:r>
              <a:rPr lang="id-ID"/>
              <a:t>PPAKP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Kementerian Keuangan</a:t>
            </a:r>
          </a:p>
        </p:txBody>
      </p:sp>
      <p:sp>
        <p:nvSpPr>
          <p:cNvPr id="6" name="Rectangle 6"/>
          <p:cNvSpPr>
            <a:spLocks noGrp="1" noChangeArrowheads="1"/>
          </p:cNvSpPr>
          <p:nvPr>
            <p:ph type="sldNum" sz="quarter" idx="12"/>
          </p:nvPr>
        </p:nvSpPr>
        <p:spPr>
          <a:ln/>
        </p:spPr>
        <p:txBody>
          <a:bodyPr/>
          <a:lstStyle>
            <a:lvl1pPr>
              <a:defRPr/>
            </a:lvl1pPr>
          </a:lstStyle>
          <a:p>
            <a:pPr>
              <a:defRPr/>
            </a:pPr>
            <a:fld id="{C5AC260B-1075-4298-B589-434AFA3DEF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Kementerian Keuangan</a:t>
            </a:r>
          </a:p>
        </p:txBody>
      </p:sp>
      <p:sp>
        <p:nvSpPr>
          <p:cNvPr id="6" name="Rectangle 6"/>
          <p:cNvSpPr>
            <a:spLocks noGrp="1" noChangeArrowheads="1"/>
          </p:cNvSpPr>
          <p:nvPr>
            <p:ph type="sldNum" sz="quarter" idx="12"/>
          </p:nvPr>
        </p:nvSpPr>
        <p:spPr>
          <a:ln/>
        </p:spPr>
        <p:txBody>
          <a:bodyPr/>
          <a:lstStyle>
            <a:lvl1pPr>
              <a:defRPr/>
            </a:lvl1pPr>
          </a:lstStyle>
          <a:p>
            <a:pPr>
              <a:defRPr/>
            </a:pPr>
            <a:fld id="{69B6058A-06CE-451F-A0D1-5D1393D02F0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3"/>
          </a:xfrm>
        </p:spPr>
        <p:txBody>
          <a:bodyPr/>
          <a:lstStyle/>
          <a:p>
            <a:r>
              <a:rPr lang="en-US"/>
              <a:t>Click to edit Master title style</a:t>
            </a:r>
          </a:p>
        </p:txBody>
      </p:sp>
      <p:sp>
        <p:nvSpPr>
          <p:cNvPr id="3" name="Table Placeholder 2"/>
          <p:cNvSpPr>
            <a:spLocks noGrp="1"/>
          </p:cNvSpPr>
          <p:nvPr>
            <p:ph type="tbl" idx="1"/>
          </p:nvPr>
        </p:nvSpPr>
        <p:spPr>
          <a:xfrm>
            <a:off x="457200" y="1295400"/>
            <a:ext cx="8229600" cy="5029200"/>
          </a:xfrm>
        </p:spPr>
        <p:txBody>
          <a:bodyPr/>
          <a:lstStyle/>
          <a:p>
            <a:pPr lvl="0"/>
            <a:r>
              <a:rPr lang="en-US" noProof="0"/>
              <a:t>Click icon to add table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Kementerian Keuangan</a:t>
            </a:r>
          </a:p>
        </p:txBody>
      </p:sp>
      <p:sp>
        <p:nvSpPr>
          <p:cNvPr id="6" name="Rectangle 6"/>
          <p:cNvSpPr>
            <a:spLocks noGrp="1" noChangeArrowheads="1"/>
          </p:cNvSpPr>
          <p:nvPr>
            <p:ph type="sldNum" sz="quarter" idx="12"/>
          </p:nvPr>
        </p:nvSpPr>
        <p:spPr>
          <a:ln/>
        </p:spPr>
        <p:txBody>
          <a:bodyPr/>
          <a:lstStyle>
            <a:lvl1pPr>
              <a:defRPr/>
            </a:lvl1pPr>
          </a:lstStyle>
          <a:p>
            <a:pPr>
              <a:defRPr/>
            </a:pPr>
            <a:fld id="{7E7238C7-3095-4A35-B23E-BF29049826C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Calibri" pitchFamily="34" charset="0"/>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r>
              <a:rPr lang="en-US"/>
              <a:t>Kementerian Keuangan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05AB6E2-1DEC-44C9-ABFD-BB6637AAED7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Calibri" pitchFamily="34" charset="0"/>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r>
              <a:rPr lang="en-US"/>
              <a:t>Kementerian Keuangan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05AB6E2-1DEC-44C9-ABFD-BB6637AAED72}" type="slidenum">
              <a:rPr lang="en-US"/>
              <a:pPr>
                <a:defRPr/>
              </a:pPr>
              <a:t>‹#›</a:t>
            </a:fld>
            <a:endParaRPr lang="en-US"/>
          </a:p>
        </p:txBody>
      </p:sp>
    </p:spTree>
    <p:extLst>
      <p:ext uri="{BB962C8B-B14F-4D97-AF65-F5344CB8AC3E}">
        <p14:creationId xmlns:p14="http://schemas.microsoft.com/office/powerpoint/2010/main" val="987952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Calibri" pitchFamily="34" charset="0"/>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r>
              <a:rPr lang="en-US"/>
              <a:t>Kementerian Keuangan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05AB6E2-1DEC-44C9-ABFD-BB6637AAED72}" type="slidenum">
              <a:rPr lang="en-US"/>
              <a:pPr>
                <a:defRPr/>
              </a:pPr>
              <a:t>‹#›</a:t>
            </a:fld>
            <a:endParaRPr lang="en-US"/>
          </a:p>
        </p:txBody>
      </p:sp>
    </p:spTree>
    <p:extLst>
      <p:ext uri="{BB962C8B-B14F-4D97-AF65-F5344CB8AC3E}">
        <p14:creationId xmlns:p14="http://schemas.microsoft.com/office/powerpoint/2010/main" val="99663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id-ID">
                <a:solidFill>
                  <a:prstClr val="black">
                    <a:tint val="75000"/>
                  </a:prstClr>
                </a:solidFill>
              </a:rPr>
              <a:t>Kementerian Keuangan</a:t>
            </a:r>
          </a:p>
        </p:txBody>
      </p:sp>
      <p:sp>
        <p:nvSpPr>
          <p:cNvPr id="6" name="Slide Number Placeholder 5"/>
          <p:cNvSpPr>
            <a:spLocks noGrp="1"/>
          </p:cNvSpPr>
          <p:nvPr>
            <p:ph type="sldNum" sz="quarter" idx="12"/>
          </p:nvPr>
        </p:nvSpPr>
        <p:spPr/>
        <p:txBody>
          <a:bodyPr/>
          <a:lstStyle/>
          <a:p>
            <a:fld id="{CE8C13A8-CA51-4EF7-9074-CB60E6A82D2E}"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47744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d-ID"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id-ID">
                <a:solidFill>
                  <a:prstClr val="black">
                    <a:tint val="75000"/>
                  </a:prstClr>
                </a:solidFill>
              </a:rPr>
              <a:t>Kementerian Keuangan</a:t>
            </a:r>
          </a:p>
        </p:txBody>
      </p:sp>
      <p:sp>
        <p:nvSpPr>
          <p:cNvPr id="5" name="Slide Number Placeholder 4"/>
          <p:cNvSpPr>
            <a:spLocks noGrp="1"/>
          </p:cNvSpPr>
          <p:nvPr>
            <p:ph type="sldNum" sz="quarter" idx="12"/>
          </p:nvPr>
        </p:nvSpPr>
        <p:spPr/>
        <p:txBody>
          <a:bodyPr/>
          <a:lstStyle/>
          <a:p>
            <a:fld id="{CE8C13A8-CA51-4EF7-9074-CB60E6A82D2E}"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26007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id-ID">
                <a:solidFill>
                  <a:prstClr val="black">
                    <a:tint val="75000"/>
                  </a:prstClr>
                </a:solidFill>
              </a:rPr>
              <a:t>Kementerian Keuangan</a:t>
            </a:r>
          </a:p>
        </p:txBody>
      </p:sp>
      <p:sp>
        <p:nvSpPr>
          <p:cNvPr id="6" name="Slide Number Placeholder 5"/>
          <p:cNvSpPr>
            <a:spLocks noGrp="1"/>
          </p:cNvSpPr>
          <p:nvPr>
            <p:ph type="sldNum" sz="quarter" idx="12"/>
          </p:nvPr>
        </p:nvSpPr>
        <p:spPr/>
        <p:txBody>
          <a:bodyPr/>
          <a:lstStyle/>
          <a:p>
            <a:fld id="{CE8C13A8-CA51-4EF7-9074-CB60E6A82D2E}"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729202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id-ID">
                <a:solidFill>
                  <a:prstClr val="black">
                    <a:tint val="75000"/>
                  </a:prstClr>
                </a:solidFill>
              </a:rPr>
              <a:t>Kementerian Keuangan</a:t>
            </a:r>
          </a:p>
        </p:txBody>
      </p:sp>
      <p:sp>
        <p:nvSpPr>
          <p:cNvPr id="6" name="Slide Number Placeholder 5"/>
          <p:cNvSpPr>
            <a:spLocks noGrp="1"/>
          </p:cNvSpPr>
          <p:nvPr>
            <p:ph type="sldNum" sz="quarter" idx="12"/>
          </p:nvPr>
        </p:nvSpPr>
        <p:spPr/>
        <p:txBody>
          <a:bodyPr/>
          <a:lstStyle/>
          <a:p>
            <a:fld id="{CE8C13A8-CA51-4EF7-9074-CB60E6A82D2E}"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59022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600">
                <a:latin typeface="Calibri" pitchFamily="34" charset="0"/>
              </a:defRPr>
            </a:lvl1pPr>
            <a:lvl2pPr>
              <a:defRPr sz="3200">
                <a:latin typeface="Calibri" pitchFamily="34" charset="0"/>
              </a:defRPr>
            </a:lvl2pPr>
            <a:lvl3pPr>
              <a:defRPr sz="28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r>
              <a:rPr lang="en-US"/>
              <a:t>Kementerian Keuangan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05AB6E2-1DEC-44C9-ABFD-BB6637AAED7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id-ID">
                <a:solidFill>
                  <a:prstClr val="black">
                    <a:tint val="75000"/>
                  </a:prstClr>
                </a:solidFill>
              </a:rPr>
              <a:t>Kementerian Keuangan</a:t>
            </a:r>
          </a:p>
        </p:txBody>
      </p:sp>
      <p:sp>
        <p:nvSpPr>
          <p:cNvPr id="7" name="Slide Number Placeholder 6"/>
          <p:cNvSpPr>
            <a:spLocks noGrp="1"/>
          </p:cNvSpPr>
          <p:nvPr>
            <p:ph type="sldNum" sz="quarter" idx="12"/>
          </p:nvPr>
        </p:nvSpPr>
        <p:spPr/>
        <p:txBody>
          <a:bodyPr/>
          <a:lstStyle/>
          <a:p>
            <a:fld id="{CE8C13A8-CA51-4EF7-9074-CB60E6A82D2E}"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84626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id-ID">
                <a:solidFill>
                  <a:prstClr val="black">
                    <a:tint val="75000"/>
                  </a:prstClr>
                </a:solidFill>
              </a:rPr>
              <a:t>Kementerian Keuangan</a:t>
            </a:r>
          </a:p>
        </p:txBody>
      </p:sp>
      <p:sp>
        <p:nvSpPr>
          <p:cNvPr id="9" name="Slide Number Placeholder 8"/>
          <p:cNvSpPr>
            <a:spLocks noGrp="1"/>
          </p:cNvSpPr>
          <p:nvPr>
            <p:ph type="sldNum" sz="quarter" idx="12"/>
          </p:nvPr>
        </p:nvSpPr>
        <p:spPr/>
        <p:txBody>
          <a:bodyPr/>
          <a:lstStyle/>
          <a:p>
            <a:fld id="{CE8C13A8-CA51-4EF7-9074-CB60E6A82D2E}"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67410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id-ID">
                <a:solidFill>
                  <a:prstClr val="black">
                    <a:tint val="75000"/>
                  </a:prstClr>
                </a:solidFill>
              </a:rPr>
              <a:t>Kementerian Keuangan</a:t>
            </a:r>
          </a:p>
        </p:txBody>
      </p:sp>
      <p:sp>
        <p:nvSpPr>
          <p:cNvPr id="5" name="Slide Number Placeholder 4"/>
          <p:cNvSpPr>
            <a:spLocks noGrp="1"/>
          </p:cNvSpPr>
          <p:nvPr>
            <p:ph type="sldNum" sz="quarter" idx="12"/>
          </p:nvPr>
        </p:nvSpPr>
        <p:spPr/>
        <p:txBody>
          <a:bodyPr/>
          <a:lstStyle/>
          <a:p>
            <a:fld id="{CE8C13A8-CA51-4EF7-9074-CB60E6A82D2E}"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99706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r>
              <a:rPr lang="id-ID">
                <a:solidFill>
                  <a:prstClr val="black">
                    <a:tint val="75000"/>
                  </a:prstClr>
                </a:solidFill>
              </a:rPr>
              <a:t>Kementerian Keuangan</a:t>
            </a:r>
          </a:p>
        </p:txBody>
      </p:sp>
      <p:sp>
        <p:nvSpPr>
          <p:cNvPr id="4" name="Slide Number Placeholder 3"/>
          <p:cNvSpPr>
            <a:spLocks noGrp="1"/>
          </p:cNvSpPr>
          <p:nvPr>
            <p:ph type="sldNum" sz="quarter" idx="12"/>
          </p:nvPr>
        </p:nvSpPr>
        <p:spPr/>
        <p:txBody>
          <a:bodyPr/>
          <a:lstStyle/>
          <a:p>
            <a:fld id="{CE8C13A8-CA51-4EF7-9074-CB60E6A82D2E}"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19627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id-ID">
                <a:solidFill>
                  <a:prstClr val="black">
                    <a:tint val="75000"/>
                  </a:prstClr>
                </a:solidFill>
              </a:rPr>
              <a:t>Kementerian Keuangan</a:t>
            </a:r>
          </a:p>
        </p:txBody>
      </p:sp>
      <p:sp>
        <p:nvSpPr>
          <p:cNvPr id="7" name="Slide Number Placeholder 6"/>
          <p:cNvSpPr>
            <a:spLocks noGrp="1"/>
          </p:cNvSpPr>
          <p:nvPr>
            <p:ph type="sldNum" sz="quarter" idx="12"/>
          </p:nvPr>
        </p:nvSpPr>
        <p:spPr/>
        <p:txBody>
          <a:bodyPr/>
          <a:lstStyle/>
          <a:p>
            <a:fld id="{CE8C13A8-CA51-4EF7-9074-CB60E6A82D2E}"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372191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id-ID">
                <a:solidFill>
                  <a:prstClr val="black">
                    <a:tint val="75000"/>
                  </a:prstClr>
                </a:solidFill>
              </a:rPr>
              <a:t>Kementerian Keuangan</a:t>
            </a:r>
          </a:p>
        </p:txBody>
      </p:sp>
      <p:sp>
        <p:nvSpPr>
          <p:cNvPr id="7" name="Slide Number Placeholder 6"/>
          <p:cNvSpPr>
            <a:spLocks noGrp="1"/>
          </p:cNvSpPr>
          <p:nvPr>
            <p:ph type="sldNum" sz="quarter" idx="12"/>
          </p:nvPr>
        </p:nvSpPr>
        <p:spPr/>
        <p:txBody>
          <a:bodyPr/>
          <a:lstStyle/>
          <a:p>
            <a:fld id="{CE8C13A8-CA51-4EF7-9074-CB60E6A82D2E}"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70345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id-ID">
                <a:solidFill>
                  <a:prstClr val="black">
                    <a:tint val="75000"/>
                  </a:prstClr>
                </a:solidFill>
              </a:rPr>
              <a:t>Kementerian Keuangan</a:t>
            </a:r>
          </a:p>
        </p:txBody>
      </p:sp>
      <p:sp>
        <p:nvSpPr>
          <p:cNvPr id="6" name="Slide Number Placeholder 5"/>
          <p:cNvSpPr>
            <a:spLocks noGrp="1"/>
          </p:cNvSpPr>
          <p:nvPr>
            <p:ph type="sldNum" sz="quarter" idx="12"/>
          </p:nvPr>
        </p:nvSpPr>
        <p:spPr/>
        <p:txBody>
          <a:bodyPr/>
          <a:lstStyle/>
          <a:p>
            <a:fld id="{CE8C13A8-CA51-4EF7-9074-CB60E6A82D2E}"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7833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id-ID">
                <a:solidFill>
                  <a:prstClr val="black">
                    <a:tint val="75000"/>
                  </a:prstClr>
                </a:solidFill>
              </a:rPr>
              <a:t>Kementerian Keuangan</a:t>
            </a:r>
          </a:p>
        </p:txBody>
      </p:sp>
      <p:sp>
        <p:nvSpPr>
          <p:cNvPr id="6" name="Slide Number Placeholder 5"/>
          <p:cNvSpPr>
            <a:spLocks noGrp="1"/>
          </p:cNvSpPr>
          <p:nvPr>
            <p:ph type="sldNum" sz="quarter" idx="12"/>
          </p:nvPr>
        </p:nvSpPr>
        <p:spPr/>
        <p:txBody>
          <a:bodyPr/>
          <a:lstStyle/>
          <a:p>
            <a:fld id="{CE8C13A8-CA51-4EF7-9074-CB60E6A82D2E}"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32402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5" name="Footer Placeholder 4"/>
          <p:cNvSpPr>
            <a:spLocks noGrp="1"/>
          </p:cNvSpPr>
          <p:nvPr>
            <p:ph type="ftr" sz="quarter" idx="11"/>
          </p:nvPr>
        </p:nvSpPr>
        <p:spPr/>
        <p:txBody>
          <a:bodyPr/>
          <a:lstStyle/>
          <a:p>
            <a:r>
              <a:rPr lang="id-ID">
                <a:solidFill>
                  <a:prstClr val="black">
                    <a:tint val="75000"/>
                  </a:prstClr>
                </a:solidFill>
              </a:rPr>
              <a:t>Kementerian Keuangan</a:t>
            </a:r>
          </a:p>
        </p:txBody>
      </p:sp>
      <p:sp>
        <p:nvSpPr>
          <p:cNvPr id="6" name="Slide Number Placeholder 5"/>
          <p:cNvSpPr>
            <a:spLocks noGrp="1"/>
          </p:cNvSpPr>
          <p:nvPr>
            <p:ph type="sldNum" sz="quarter" idx="12"/>
          </p:nvPr>
        </p:nvSpPr>
        <p:spPr/>
        <p:txBody>
          <a:bodyPr/>
          <a:lstStyle/>
          <a:p>
            <a:fld id="{42AE5C6F-EFEC-444A-94F2-DCC7D1813A95}"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545506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Footer Placeholder 4"/>
          <p:cNvSpPr>
            <a:spLocks noGrp="1"/>
          </p:cNvSpPr>
          <p:nvPr>
            <p:ph type="ftr" sz="quarter" idx="11"/>
          </p:nvPr>
        </p:nvSpPr>
        <p:spPr/>
        <p:txBody>
          <a:bodyPr/>
          <a:lstStyle/>
          <a:p>
            <a:r>
              <a:rPr lang="id-ID">
                <a:solidFill>
                  <a:prstClr val="black">
                    <a:tint val="75000"/>
                  </a:prstClr>
                </a:solidFill>
              </a:rPr>
              <a:t>Kementerian Keuangan</a:t>
            </a:r>
          </a:p>
        </p:txBody>
      </p:sp>
      <p:sp>
        <p:nvSpPr>
          <p:cNvPr id="6" name="Slide Number Placeholder 5"/>
          <p:cNvSpPr>
            <a:spLocks noGrp="1"/>
          </p:cNvSpPr>
          <p:nvPr>
            <p:ph type="sldNum" sz="quarter" idx="12"/>
          </p:nvPr>
        </p:nvSpPr>
        <p:spPr/>
        <p:txBody>
          <a:bodyPr/>
          <a:lstStyle/>
          <a:p>
            <a:fld id="{42AE5C6F-EFEC-444A-94F2-DCC7D1813A95}"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59555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400" b="1" cap="all">
                <a:effectLst>
                  <a:outerShdw blurRad="38100" dist="38100" dir="2700000" algn="tl">
                    <a:srgbClr val="000000">
                      <a:alpha val="43137"/>
                    </a:srgbClr>
                  </a:outerShdw>
                </a:effectLst>
                <a:latin typeface="Calibri"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b="1">
                <a:effectLst>
                  <a:outerShdw blurRad="38100" dist="38100" dir="2700000" algn="tl">
                    <a:srgbClr val="000000">
                      <a:alpha val="43137"/>
                    </a:srgbClr>
                  </a:outerShdw>
                </a:effectLst>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Kementerian Keuangan</a:t>
            </a:r>
          </a:p>
        </p:txBody>
      </p:sp>
      <p:sp>
        <p:nvSpPr>
          <p:cNvPr id="6" name="Rectangle 6"/>
          <p:cNvSpPr>
            <a:spLocks noGrp="1" noChangeArrowheads="1"/>
          </p:cNvSpPr>
          <p:nvPr>
            <p:ph type="sldNum" sz="quarter" idx="12"/>
          </p:nvPr>
        </p:nvSpPr>
        <p:spPr>
          <a:ln/>
        </p:spPr>
        <p:txBody>
          <a:bodyPr/>
          <a:lstStyle>
            <a:lvl1pPr>
              <a:defRPr/>
            </a:lvl1pPr>
          </a:lstStyle>
          <a:p>
            <a:pPr>
              <a:defRPr/>
            </a:pPr>
            <a:fld id="{EF19B02F-FF03-4498-B146-E3D5F6A106E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id-ID">
                <a:solidFill>
                  <a:prstClr val="black">
                    <a:tint val="75000"/>
                  </a:prstClr>
                </a:solidFill>
              </a:rPr>
              <a:t>Kementerian Keuangan</a:t>
            </a:r>
          </a:p>
        </p:txBody>
      </p:sp>
      <p:sp>
        <p:nvSpPr>
          <p:cNvPr id="6" name="Slide Number Placeholder 5"/>
          <p:cNvSpPr>
            <a:spLocks noGrp="1"/>
          </p:cNvSpPr>
          <p:nvPr>
            <p:ph type="sldNum" sz="quarter" idx="12"/>
          </p:nvPr>
        </p:nvSpPr>
        <p:spPr/>
        <p:txBody>
          <a:bodyPr/>
          <a:lstStyle/>
          <a:p>
            <a:fld id="{42AE5C6F-EFEC-444A-94F2-DCC7D1813A95}"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12159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11"/>
          </p:nvPr>
        </p:nvSpPr>
        <p:spPr/>
        <p:txBody>
          <a:bodyPr/>
          <a:lstStyle/>
          <a:p>
            <a:r>
              <a:rPr lang="id-ID">
                <a:solidFill>
                  <a:prstClr val="black">
                    <a:tint val="75000"/>
                  </a:prstClr>
                </a:solidFill>
              </a:rPr>
              <a:t>Kementerian Keuangan</a:t>
            </a:r>
          </a:p>
        </p:txBody>
      </p:sp>
      <p:sp>
        <p:nvSpPr>
          <p:cNvPr id="7" name="Slide Number Placeholder 6"/>
          <p:cNvSpPr>
            <a:spLocks noGrp="1"/>
          </p:cNvSpPr>
          <p:nvPr>
            <p:ph type="sldNum" sz="quarter" idx="12"/>
          </p:nvPr>
        </p:nvSpPr>
        <p:spPr/>
        <p:txBody>
          <a:bodyPr/>
          <a:lstStyle/>
          <a:p>
            <a:fld id="{42AE5C6F-EFEC-444A-94F2-DCC7D1813A95}"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956011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Footer Placeholder 7"/>
          <p:cNvSpPr>
            <a:spLocks noGrp="1"/>
          </p:cNvSpPr>
          <p:nvPr>
            <p:ph type="ftr" sz="quarter" idx="11"/>
          </p:nvPr>
        </p:nvSpPr>
        <p:spPr/>
        <p:txBody>
          <a:bodyPr/>
          <a:lstStyle/>
          <a:p>
            <a:r>
              <a:rPr lang="id-ID">
                <a:solidFill>
                  <a:prstClr val="black">
                    <a:tint val="75000"/>
                  </a:prstClr>
                </a:solidFill>
              </a:rPr>
              <a:t>Kementerian Keuangan</a:t>
            </a:r>
          </a:p>
        </p:txBody>
      </p:sp>
      <p:sp>
        <p:nvSpPr>
          <p:cNvPr id="9" name="Slide Number Placeholder 8"/>
          <p:cNvSpPr>
            <a:spLocks noGrp="1"/>
          </p:cNvSpPr>
          <p:nvPr>
            <p:ph type="sldNum" sz="quarter" idx="12"/>
          </p:nvPr>
        </p:nvSpPr>
        <p:spPr/>
        <p:txBody>
          <a:bodyPr/>
          <a:lstStyle/>
          <a:p>
            <a:fld id="{42AE5C6F-EFEC-444A-94F2-DCC7D1813A95}"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51106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4" name="Footer Placeholder 3"/>
          <p:cNvSpPr>
            <a:spLocks noGrp="1"/>
          </p:cNvSpPr>
          <p:nvPr>
            <p:ph type="ftr" sz="quarter" idx="11"/>
          </p:nvPr>
        </p:nvSpPr>
        <p:spPr/>
        <p:txBody>
          <a:bodyPr/>
          <a:lstStyle/>
          <a:p>
            <a:r>
              <a:rPr lang="id-ID">
                <a:solidFill>
                  <a:prstClr val="black">
                    <a:tint val="75000"/>
                  </a:prstClr>
                </a:solidFill>
              </a:rPr>
              <a:t>Kementerian Keuangan</a:t>
            </a:r>
          </a:p>
        </p:txBody>
      </p:sp>
      <p:sp>
        <p:nvSpPr>
          <p:cNvPr id="5" name="Slide Number Placeholder 4"/>
          <p:cNvSpPr>
            <a:spLocks noGrp="1"/>
          </p:cNvSpPr>
          <p:nvPr>
            <p:ph type="sldNum" sz="quarter" idx="12"/>
          </p:nvPr>
        </p:nvSpPr>
        <p:spPr/>
        <p:txBody>
          <a:bodyPr/>
          <a:lstStyle/>
          <a:p>
            <a:fld id="{42AE5C6F-EFEC-444A-94F2-DCC7D1813A95}"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13730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d-ID">
                <a:solidFill>
                  <a:prstClr val="black">
                    <a:tint val="75000"/>
                  </a:prstClr>
                </a:solidFill>
              </a:rPr>
              <a:t>Kementerian Keuangan</a:t>
            </a:r>
          </a:p>
        </p:txBody>
      </p:sp>
      <p:sp>
        <p:nvSpPr>
          <p:cNvPr id="4" name="Slide Number Placeholder 3"/>
          <p:cNvSpPr>
            <a:spLocks noGrp="1"/>
          </p:cNvSpPr>
          <p:nvPr>
            <p:ph type="sldNum" sz="quarter" idx="12"/>
          </p:nvPr>
        </p:nvSpPr>
        <p:spPr/>
        <p:txBody>
          <a:bodyPr/>
          <a:lstStyle/>
          <a:p>
            <a:fld id="{42AE5C6F-EFEC-444A-94F2-DCC7D1813A95}"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2360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id-ID">
                <a:solidFill>
                  <a:prstClr val="black">
                    <a:tint val="75000"/>
                  </a:prstClr>
                </a:solidFill>
              </a:rPr>
              <a:t>Kementerian Keuangan</a:t>
            </a:r>
          </a:p>
        </p:txBody>
      </p:sp>
      <p:sp>
        <p:nvSpPr>
          <p:cNvPr id="7" name="Slide Number Placeholder 6"/>
          <p:cNvSpPr>
            <a:spLocks noGrp="1"/>
          </p:cNvSpPr>
          <p:nvPr>
            <p:ph type="sldNum" sz="quarter" idx="12"/>
          </p:nvPr>
        </p:nvSpPr>
        <p:spPr/>
        <p:txBody>
          <a:bodyPr/>
          <a:lstStyle/>
          <a:p>
            <a:fld id="{42AE5C6F-EFEC-444A-94F2-DCC7D1813A95}"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86629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id-ID">
                <a:solidFill>
                  <a:prstClr val="black">
                    <a:tint val="75000"/>
                  </a:prstClr>
                </a:solidFill>
              </a:rPr>
              <a:t>Kementerian Keuangan</a:t>
            </a:r>
          </a:p>
        </p:txBody>
      </p:sp>
      <p:sp>
        <p:nvSpPr>
          <p:cNvPr id="7" name="Slide Number Placeholder 6"/>
          <p:cNvSpPr>
            <a:spLocks noGrp="1"/>
          </p:cNvSpPr>
          <p:nvPr>
            <p:ph type="sldNum" sz="quarter" idx="12"/>
          </p:nvPr>
        </p:nvSpPr>
        <p:spPr/>
        <p:txBody>
          <a:bodyPr/>
          <a:lstStyle/>
          <a:p>
            <a:fld id="{42AE5C6F-EFEC-444A-94F2-DCC7D1813A95}"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89281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Footer Placeholder 4"/>
          <p:cNvSpPr>
            <a:spLocks noGrp="1"/>
          </p:cNvSpPr>
          <p:nvPr>
            <p:ph type="ftr" sz="quarter" idx="11"/>
          </p:nvPr>
        </p:nvSpPr>
        <p:spPr/>
        <p:txBody>
          <a:bodyPr/>
          <a:lstStyle/>
          <a:p>
            <a:r>
              <a:rPr lang="id-ID">
                <a:solidFill>
                  <a:prstClr val="black">
                    <a:tint val="75000"/>
                  </a:prstClr>
                </a:solidFill>
              </a:rPr>
              <a:t>Kementerian Keuangan</a:t>
            </a:r>
          </a:p>
        </p:txBody>
      </p:sp>
      <p:sp>
        <p:nvSpPr>
          <p:cNvPr id="6" name="Slide Number Placeholder 5"/>
          <p:cNvSpPr>
            <a:spLocks noGrp="1"/>
          </p:cNvSpPr>
          <p:nvPr>
            <p:ph type="sldNum" sz="quarter" idx="12"/>
          </p:nvPr>
        </p:nvSpPr>
        <p:spPr/>
        <p:txBody>
          <a:bodyPr/>
          <a:lstStyle/>
          <a:p>
            <a:fld id="{42AE5C6F-EFEC-444A-94F2-DCC7D1813A95}"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048892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Footer Placeholder 4"/>
          <p:cNvSpPr>
            <a:spLocks noGrp="1"/>
          </p:cNvSpPr>
          <p:nvPr>
            <p:ph type="ftr" sz="quarter" idx="11"/>
          </p:nvPr>
        </p:nvSpPr>
        <p:spPr/>
        <p:txBody>
          <a:bodyPr/>
          <a:lstStyle/>
          <a:p>
            <a:r>
              <a:rPr lang="id-ID">
                <a:solidFill>
                  <a:prstClr val="black">
                    <a:tint val="75000"/>
                  </a:prstClr>
                </a:solidFill>
              </a:rPr>
              <a:t>Kementerian Keuangan</a:t>
            </a:r>
          </a:p>
        </p:txBody>
      </p:sp>
      <p:sp>
        <p:nvSpPr>
          <p:cNvPr id="6" name="Slide Number Placeholder 5"/>
          <p:cNvSpPr>
            <a:spLocks noGrp="1"/>
          </p:cNvSpPr>
          <p:nvPr>
            <p:ph type="sldNum" sz="quarter" idx="12"/>
          </p:nvPr>
        </p:nvSpPr>
        <p:spPr/>
        <p:txBody>
          <a:bodyPr/>
          <a:lstStyle/>
          <a:p>
            <a:fld id="{42AE5C6F-EFEC-444A-94F2-DCC7D1813A95}"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0247452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altLang="ja-JP">
                <a:solidFill>
                  <a:prstClr val="black">
                    <a:tint val="75000"/>
                  </a:prstClr>
                </a:solidFill>
              </a:rPr>
              <a:t>Kementerian Keuangan</a:t>
            </a:r>
          </a:p>
        </p:txBody>
      </p:sp>
      <p:sp>
        <p:nvSpPr>
          <p:cNvPr id="7" name="Slide Number Placeholder 6"/>
          <p:cNvSpPr>
            <a:spLocks noGrp="1"/>
          </p:cNvSpPr>
          <p:nvPr>
            <p:ph type="sldNum" sz="quarter" idx="12"/>
          </p:nvPr>
        </p:nvSpPr>
        <p:spPr/>
        <p:txBody>
          <a:bodyPr/>
          <a:lstStyle>
            <a:lvl1pPr>
              <a:defRPr/>
            </a:lvl1pPr>
          </a:lstStyle>
          <a:p>
            <a:pPr>
              <a:defRPr/>
            </a:pPr>
            <a:fld id="{05DA71D0-25AC-41AB-BDD5-A55C4297568B}"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1871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Kementerian Keuangan</a:t>
            </a:r>
          </a:p>
        </p:txBody>
      </p:sp>
      <p:sp>
        <p:nvSpPr>
          <p:cNvPr id="7" name="Rectangle 6"/>
          <p:cNvSpPr>
            <a:spLocks noGrp="1" noChangeArrowheads="1"/>
          </p:cNvSpPr>
          <p:nvPr>
            <p:ph type="sldNum" sz="quarter" idx="12"/>
          </p:nvPr>
        </p:nvSpPr>
        <p:spPr>
          <a:ln/>
        </p:spPr>
        <p:txBody>
          <a:bodyPr/>
          <a:lstStyle>
            <a:lvl1pPr>
              <a:defRPr/>
            </a:lvl1pPr>
          </a:lstStyle>
          <a:p>
            <a:pPr>
              <a:defRPr/>
            </a:pPr>
            <a:fld id="{37E65F79-614E-444F-AC77-EF8E70801D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Kementerian Keuangan</a:t>
            </a:r>
          </a:p>
        </p:txBody>
      </p:sp>
      <p:sp>
        <p:nvSpPr>
          <p:cNvPr id="9" name="Rectangle 6"/>
          <p:cNvSpPr>
            <a:spLocks noGrp="1" noChangeArrowheads="1"/>
          </p:cNvSpPr>
          <p:nvPr>
            <p:ph type="sldNum" sz="quarter" idx="12"/>
          </p:nvPr>
        </p:nvSpPr>
        <p:spPr>
          <a:ln/>
        </p:spPr>
        <p:txBody>
          <a:bodyPr/>
          <a:lstStyle>
            <a:lvl1pPr>
              <a:defRPr/>
            </a:lvl1pPr>
          </a:lstStyle>
          <a:p>
            <a:pPr>
              <a:defRPr/>
            </a:pPr>
            <a:fld id="{433511E9-E76E-4CA4-B746-345EBBB6F4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Kementerian Keuangan</a:t>
            </a:r>
          </a:p>
        </p:txBody>
      </p:sp>
      <p:sp>
        <p:nvSpPr>
          <p:cNvPr id="5" name="Rectangle 6"/>
          <p:cNvSpPr>
            <a:spLocks noGrp="1" noChangeArrowheads="1"/>
          </p:cNvSpPr>
          <p:nvPr>
            <p:ph type="sldNum" sz="quarter" idx="12"/>
          </p:nvPr>
        </p:nvSpPr>
        <p:spPr>
          <a:ln/>
        </p:spPr>
        <p:txBody>
          <a:bodyPr/>
          <a:lstStyle>
            <a:lvl1pPr>
              <a:defRPr/>
            </a:lvl1pPr>
          </a:lstStyle>
          <a:p>
            <a:pPr>
              <a:defRPr/>
            </a:pPr>
            <a:fld id="{CBFA11B4-823F-47F7-9029-A369FCC84AB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en-US"/>
              <a:t>Kementerian Keuangan</a:t>
            </a:r>
          </a:p>
        </p:txBody>
      </p:sp>
      <p:sp>
        <p:nvSpPr>
          <p:cNvPr id="4" name="Rectangle 6"/>
          <p:cNvSpPr>
            <a:spLocks noGrp="1" noChangeArrowheads="1"/>
          </p:cNvSpPr>
          <p:nvPr>
            <p:ph type="sldNum" sz="quarter" idx="12"/>
          </p:nvPr>
        </p:nvSpPr>
        <p:spPr>
          <a:ln/>
        </p:spPr>
        <p:txBody>
          <a:bodyPr/>
          <a:lstStyle>
            <a:lvl1pPr>
              <a:defRPr/>
            </a:lvl1pPr>
          </a:lstStyle>
          <a:p>
            <a:pPr>
              <a:defRPr/>
            </a:pPr>
            <a:fld id="{A88DECEE-8B42-4E70-A7F5-3A509471A2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Kementerian Keuangan</a:t>
            </a:r>
          </a:p>
        </p:txBody>
      </p:sp>
      <p:sp>
        <p:nvSpPr>
          <p:cNvPr id="7" name="Rectangle 6"/>
          <p:cNvSpPr>
            <a:spLocks noGrp="1" noChangeArrowheads="1"/>
          </p:cNvSpPr>
          <p:nvPr>
            <p:ph type="sldNum" sz="quarter" idx="12"/>
          </p:nvPr>
        </p:nvSpPr>
        <p:spPr>
          <a:ln/>
        </p:spPr>
        <p:txBody>
          <a:bodyPr/>
          <a:lstStyle>
            <a:lvl1pPr>
              <a:defRPr/>
            </a:lvl1pPr>
          </a:lstStyle>
          <a:p>
            <a:pPr>
              <a:defRPr/>
            </a:pPr>
            <a:fld id="{666A5B54-0959-4113-A8EB-D12A0AEEBF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Kementerian Keuangan</a:t>
            </a:r>
          </a:p>
        </p:txBody>
      </p:sp>
      <p:sp>
        <p:nvSpPr>
          <p:cNvPr id="7" name="Rectangle 6"/>
          <p:cNvSpPr>
            <a:spLocks noGrp="1" noChangeArrowheads="1"/>
          </p:cNvSpPr>
          <p:nvPr>
            <p:ph type="sldNum" sz="quarter" idx="12"/>
          </p:nvPr>
        </p:nvSpPr>
        <p:spPr>
          <a:ln/>
        </p:spPr>
        <p:txBody>
          <a:bodyPr/>
          <a:lstStyle>
            <a:lvl1pPr>
              <a:defRPr/>
            </a:lvl1pPr>
          </a:lstStyle>
          <a:p>
            <a:pPr>
              <a:defRPr/>
            </a:pPr>
            <a:fld id="{D0BB50C7-F256-4A57-9C0F-C71444F727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userDrawn="1"/>
        </p:nvPicPr>
        <p:blipFill>
          <a:blip r:embed="rId17" cstate="print"/>
          <a:srcRect b="38461"/>
          <a:stretch>
            <a:fillRect/>
          </a:stretch>
        </p:blipFill>
        <p:spPr bwMode="auto">
          <a:xfrm>
            <a:off x="0" y="6324600"/>
            <a:ext cx="9144000" cy="542925"/>
          </a:xfrm>
          <a:prstGeom prst="rect">
            <a:avLst/>
          </a:prstGeom>
          <a:noFill/>
          <a:ln w="9525">
            <a:noFill/>
            <a:miter lim="800000"/>
            <a:headEnd/>
            <a:tailEnd/>
          </a:ln>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n-US">
              <a:latin typeface="Arial" pitchFamily="34" charset="0"/>
              <a:cs typeface="+mn-cs"/>
            </a:endParaRPr>
          </a:p>
        </p:txBody>
      </p:sp>
      <p:sp>
        <p:nvSpPr>
          <p:cNvPr id="1028"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chemeClr val="bg2">
                    <a:lumMod val="10000"/>
                  </a:schemeClr>
                </a:solidFill>
                <a:effectLst/>
                <a:latin typeface="Arial" pitchFamily="34" charset="0"/>
                <a:cs typeface="+mn-cs"/>
              </a:defRPr>
            </a:lvl1pPr>
          </a:lstStyle>
          <a:p>
            <a:pPr>
              <a:defRPr/>
            </a:pPr>
            <a:r>
              <a:rPr lang="en-US"/>
              <a:t>Kementerian Keuangan</a:t>
            </a:r>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solidFill>
                  <a:schemeClr val="tx1"/>
                </a:solidFill>
                <a:effectLst>
                  <a:outerShdw blurRad="38100" dist="38100" dir="2700000" algn="tl">
                    <a:srgbClr val="000000">
                      <a:alpha val="43137"/>
                    </a:srgbClr>
                  </a:outerShdw>
                </a:effectLst>
                <a:latin typeface="Arial" pitchFamily="34" charset="0"/>
                <a:cs typeface="+mn-cs"/>
              </a:defRPr>
            </a:lvl1pPr>
          </a:lstStyle>
          <a:p>
            <a:pPr>
              <a:defRPr/>
            </a:pPr>
            <a:fld id="{B29802A7-3E07-4D0B-B8CF-5CE168CE7D12}" type="slidenum">
              <a:rPr lang="en-US"/>
              <a:pPr>
                <a:defRPr/>
              </a:pPr>
              <a:t>‹#›</a:t>
            </a:fld>
            <a:endParaRPr lang="en-US"/>
          </a:p>
        </p:txBody>
      </p:sp>
      <p:pic>
        <p:nvPicPr>
          <p:cNvPr id="1032" name="Picture 9" descr="artplus_nature_naturalcity42_a"/>
          <p:cNvPicPr>
            <a:picLocks noChangeAspect="1" noChangeArrowheads="1"/>
          </p:cNvPicPr>
          <p:nvPr/>
        </p:nvPicPr>
        <p:blipFill>
          <a:blip r:embed="rId18" cstate="print"/>
          <a:srcRect/>
          <a:stretch>
            <a:fillRect/>
          </a:stretch>
        </p:blipFill>
        <p:spPr bwMode="auto">
          <a:xfrm>
            <a:off x="7891463" y="5935663"/>
            <a:ext cx="1235075" cy="833437"/>
          </a:xfrm>
          <a:prstGeom prst="rect">
            <a:avLst/>
          </a:prstGeom>
          <a:noFill/>
          <a:ln w="9525">
            <a:noFill/>
            <a:miter lim="800000"/>
            <a:headEnd/>
            <a:tailEnd/>
          </a:ln>
        </p:spPr>
      </p:pic>
      <p:pic>
        <p:nvPicPr>
          <p:cNvPr id="1033" name="Picture 10" descr="artplus_nature_naturalcity42_b"/>
          <p:cNvPicPr>
            <a:picLocks noChangeAspect="1" noChangeArrowheads="1"/>
          </p:cNvPicPr>
          <p:nvPr/>
        </p:nvPicPr>
        <p:blipFill>
          <a:blip r:embed="rId19" cstate="print"/>
          <a:srcRect/>
          <a:stretch>
            <a:fillRect/>
          </a:stretch>
        </p:blipFill>
        <p:spPr bwMode="auto">
          <a:xfrm>
            <a:off x="7981950" y="5916613"/>
            <a:ext cx="828675" cy="158750"/>
          </a:xfrm>
          <a:prstGeom prst="rect">
            <a:avLst/>
          </a:prstGeom>
          <a:noFill/>
          <a:ln w="9525">
            <a:noFill/>
            <a:miter lim="800000"/>
            <a:headEnd/>
            <a:tailEnd/>
          </a:ln>
        </p:spPr>
      </p:pic>
      <p:pic>
        <p:nvPicPr>
          <p:cNvPr id="1034" name="Picture 11" descr="artplus_nature_naturalcity42_e"/>
          <p:cNvPicPr>
            <a:picLocks noChangeAspect="1" noChangeArrowheads="1"/>
          </p:cNvPicPr>
          <p:nvPr/>
        </p:nvPicPr>
        <p:blipFill>
          <a:blip r:embed="rId20" cstate="print"/>
          <a:srcRect/>
          <a:stretch>
            <a:fillRect/>
          </a:stretch>
        </p:blipFill>
        <p:spPr bwMode="auto">
          <a:xfrm>
            <a:off x="8161338" y="5608638"/>
            <a:ext cx="430212" cy="463550"/>
          </a:xfrm>
          <a:prstGeom prst="rect">
            <a:avLst/>
          </a:prstGeom>
          <a:noFill/>
          <a:ln w="9525">
            <a:noFill/>
            <a:miter lim="800000"/>
            <a:headEnd/>
            <a:tailEnd/>
          </a:ln>
        </p:spPr>
      </p:pic>
      <p:pic>
        <p:nvPicPr>
          <p:cNvPr id="1035" name="Picture 12" descr="artplus_nature_naturalcity42_d"/>
          <p:cNvPicPr>
            <a:picLocks noChangeAspect="1" noChangeArrowheads="1"/>
          </p:cNvPicPr>
          <p:nvPr/>
        </p:nvPicPr>
        <p:blipFill>
          <a:blip r:embed="rId21" cstate="print"/>
          <a:srcRect/>
          <a:stretch>
            <a:fillRect/>
          </a:stretch>
        </p:blipFill>
        <p:spPr bwMode="auto">
          <a:xfrm>
            <a:off x="8102600" y="5849938"/>
            <a:ext cx="173038" cy="161925"/>
          </a:xfrm>
          <a:prstGeom prst="rect">
            <a:avLst/>
          </a:prstGeom>
          <a:noFill/>
          <a:ln w="9525">
            <a:noFill/>
            <a:miter lim="800000"/>
            <a:headEnd/>
            <a:tailEnd/>
          </a:ln>
        </p:spPr>
      </p:pic>
      <p:pic>
        <p:nvPicPr>
          <p:cNvPr id="1036" name="Picture 13" descr="artplus_nature_naturalcity42_i"/>
          <p:cNvPicPr>
            <a:picLocks noChangeAspect="1" noChangeArrowheads="1"/>
          </p:cNvPicPr>
          <p:nvPr/>
        </p:nvPicPr>
        <p:blipFill>
          <a:blip r:embed="rId22" cstate="print"/>
          <a:srcRect/>
          <a:stretch>
            <a:fillRect/>
          </a:stretch>
        </p:blipFill>
        <p:spPr bwMode="auto">
          <a:xfrm>
            <a:off x="8469313" y="5969000"/>
            <a:ext cx="461962" cy="244475"/>
          </a:xfrm>
          <a:prstGeom prst="rect">
            <a:avLst/>
          </a:prstGeom>
          <a:noFill/>
          <a:ln w="9525">
            <a:noFill/>
            <a:miter lim="800000"/>
            <a:headEnd/>
            <a:tailEnd/>
          </a:ln>
        </p:spPr>
      </p:pic>
      <p:pic>
        <p:nvPicPr>
          <p:cNvPr id="1037" name="Picture 14" descr="artplus_nature_naturalcity42_c"/>
          <p:cNvPicPr>
            <a:picLocks noChangeAspect="1" noChangeArrowheads="1"/>
          </p:cNvPicPr>
          <p:nvPr/>
        </p:nvPicPr>
        <p:blipFill>
          <a:blip r:embed="rId23" cstate="print"/>
          <a:srcRect/>
          <a:stretch>
            <a:fillRect/>
          </a:stretch>
        </p:blipFill>
        <p:spPr bwMode="auto">
          <a:xfrm>
            <a:off x="8562975" y="5943600"/>
            <a:ext cx="309563" cy="241300"/>
          </a:xfrm>
          <a:prstGeom prst="rect">
            <a:avLst/>
          </a:prstGeom>
          <a:noFill/>
          <a:ln w="9525">
            <a:noFill/>
            <a:miter lim="800000"/>
            <a:headEnd/>
            <a:tailEnd/>
          </a:ln>
        </p:spPr>
      </p:pic>
      <p:pic>
        <p:nvPicPr>
          <p:cNvPr id="1039" name="Picture 15" descr="artplus_nature_naturalcity42_f"/>
          <p:cNvPicPr>
            <a:picLocks noChangeAspect="1" noChangeArrowheads="1"/>
          </p:cNvPicPr>
          <p:nvPr/>
        </p:nvPicPr>
        <p:blipFill>
          <a:blip r:embed="rId24" cstate="print"/>
          <a:srcRect/>
          <a:stretch>
            <a:fillRect/>
          </a:stretch>
        </p:blipFill>
        <p:spPr bwMode="auto">
          <a:xfrm>
            <a:off x="7926388" y="6334125"/>
            <a:ext cx="1370012" cy="523875"/>
          </a:xfrm>
          <a:prstGeom prst="rect">
            <a:avLst/>
          </a:prstGeom>
          <a:noFill/>
          <a:ln w="9525">
            <a:noFill/>
            <a:miter lim="800000"/>
            <a:headEnd/>
            <a:tailEnd/>
          </a:ln>
        </p:spPr>
      </p:pic>
      <p:sp>
        <p:nvSpPr>
          <p:cNvPr id="3" name="Title Placeholder 2"/>
          <p:cNvSpPr>
            <a:spLocks noGrp="1" noChangeArrowheads="1"/>
          </p:cNvSpPr>
          <p:nvPr>
            <p:ph type="title"/>
          </p:nvPr>
        </p:nvSpPr>
        <p:spPr bwMode="auto">
          <a:xfrm>
            <a:off x="457200" y="228600"/>
            <a:ext cx="76962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42" r:id="rId13"/>
    <p:sldLayoutId id="2147483843" r:id="rId14"/>
    <p:sldLayoutId id="2147483844"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200" b="1" i="1">
          <a:solidFill>
            <a:schemeClr val="tx1"/>
          </a:solidFill>
          <a:latin typeface="+mj-lt"/>
          <a:ea typeface="+mj-ea"/>
          <a:cs typeface="+mj-cs"/>
        </a:defRPr>
      </a:lvl1pPr>
      <a:lvl2pPr algn="ctr" rtl="0" eaLnBrk="0" fontAlgn="base" hangingPunct="0">
        <a:spcBef>
          <a:spcPct val="0"/>
        </a:spcBef>
        <a:spcAft>
          <a:spcPct val="0"/>
        </a:spcAft>
        <a:defRPr sz="4200" b="1" i="1">
          <a:solidFill>
            <a:schemeClr val="tx1"/>
          </a:solidFill>
          <a:latin typeface="Arial" pitchFamily="34" charset="0"/>
        </a:defRPr>
      </a:lvl2pPr>
      <a:lvl3pPr algn="ctr" rtl="0" eaLnBrk="0" fontAlgn="base" hangingPunct="0">
        <a:spcBef>
          <a:spcPct val="0"/>
        </a:spcBef>
        <a:spcAft>
          <a:spcPct val="0"/>
        </a:spcAft>
        <a:defRPr sz="4200" b="1" i="1">
          <a:solidFill>
            <a:schemeClr val="tx1"/>
          </a:solidFill>
          <a:latin typeface="Arial" pitchFamily="34" charset="0"/>
        </a:defRPr>
      </a:lvl3pPr>
      <a:lvl4pPr algn="ctr" rtl="0" eaLnBrk="0" fontAlgn="base" hangingPunct="0">
        <a:spcBef>
          <a:spcPct val="0"/>
        </a:spcBef>
        <a:spcAft>
          <a:spcPct val="0"/>
        </a:spcAft>
        <a:defRPr sz="4200" b="1" i="1">
          <a:solidFill>
            <a:schemeClr val="tx1"/>
          </a:solidFill>
          <a:latin typeface="Arial" pitchFamily="34" charset="0"/>
        </a:defRPr>
      </a:lvl4pPr>
      <a:lvl5pPr algn="ctr" rtl="0" eaLnBrk="0" fontAlgn="base" hangingPunct="0">
        <a:spcBef>
          <a:spcPct val="0"/>
        </a:spcBef>
        <a:spcAft>
          <a:spcPct val="0"/>
        </a:spcAft>
        <a:defRPr sz="4200" b="1" i="1">
          <a:solidFill>
            <a:schemeClr val="tx1"/>
          </a:solidFill>
          <a:latin typeface="Arial" pitchFamily="34" charset="0"/>
        </a:defRPr>
      </a:lvl5pPr>
      <a:lvl6pPr marL="457200" algn="ctr" rtl="0" eaLnBrk="1" fontAlgn="base" hangingPunct="1">
        <a:spcBef>
          <a:spcPct val="0"/>
        </a:spcBef>
        <a:spcAft>
          <a:spcPct val="0"/>
        </a:spcAft>
        <a:defRPr sz="4200" b="1" i="1">
          <a:solidFill>
            <a:schemeClr val="tx1"/>
          </a:solidFill>
          <a:latin typeface="Arial" pitchFamily="34" charset="0"/>
        </a:defRPr>
      </a:lvl6pPr>
      <a:lvl7pPr marL="914400" algn="ctr" rtl="0" eaLnBrk="1" fontAlgn="base" hangingPunct="1">
        <a:spcBef>
          <a:spcPct val="0"/>
        </a:spcBef>
        <a:spcAft>
          <a:spcPct val="0"/>
        </a:spcAft>
        <a:defRPr sz="4200" b="1" i="1">
          <a:solidFill>
            <a:schemeClr val="tx1"/>
          </a:solidFill>
          <a:latin typeface="Arial" pitchFamily="34" charset="0"/>
        </a:defRPr>
      </a:lvl7pPr>
      <a:lvl8pPr marL="1371600" algn="ctr" rtl="0" eaLnBrk="1" fontAlgn="base" hangingPunct="1">
        <a:spcBef>
          <a:spcPct val="0"/>
        </a:spcBef>
        <a:spcAft>
          <a:spcPct val="0"/>
        </a:spcAft>
        <a:defRPr sz="4200" b="1" i="1">
          <a:solidFill>
            <a:schemeClr val="tx1"/>
          </a:solidFill>
          <a:latin typeface="Arial" pitchFamily="34" charset="0"/>
        </a:defRPr>
      </a:lvl8pPr>
      <a:lvl9pPr marL="1828800" algn="ctr" rtl="0" eaLnBrk="1" fontAlgn="base" hangingPunct="1">
        <a:spcBef>
          <a:spcPct val="0"/>
        </a:spcBef>
        <a:spcAft>
          <a:spcPct val="0"/>
        </a:spcAft>
        <a:defRPr sz="4200" b="1" i="1">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E8C13A8-CA51-4EF7-9074-CB60E6A82D2E}" type="slidenum">
              <a:rPr lang="id-ID" smtClean="0">
                <a:solidFill>
                  <a:prstClr val="black">
                    <a:tint val="75000"/>
                  </a:prstClr>
                </a:solidFill>
                <a:latin typeface="Calibri"/>
                <a:cs typeface="+mn-cs"/>
              </a:rPr>
              <a:pPr fontAlgn="auto">
                <a:spcBef>
                  <a:spcPts val="0"/>
                </a:spcBef>
                <a:spcAft>
                  <a:spcPts val="0"/>
                </a:spcAft>
              </a:pPr>
              <a:t>‹#›</a:t>
            </a:fld>
            <a:endParaRPr lang="id-ID">
              <a:solidFill>
                <a:prstClr val="black">
                  <a:tint val="75000"/>
                </a:prstClr>
              </a:solidFill>
              <a:latin typeface="Calibri"/>
              <a:cs typeface="+mn-cs"/>
            </a:endParaRPr>
          </a:p>
        </p:txBody>
      </p:sp>
      <p:pic>
        <p:nvPicPr>
          <p:cNvPr id="7" name="Picture 6" descr="Template Slide Rakernas 2014.png"/>
          <p:cNvPicPr>
            <a:picLocks noChangeAspect="1"/>
          </p:cNvPicPr>
          <p:nvPr/>
        </p:nvPicPr>
        <p:blipFill>
          <a:blip r:embed="rId14" cstate="print"/>
          <a:stretch>
            <a:fillRect/>
          </a:stretch>
        </p:blipFill>
        <p:spPr>
          <a:xfrm>
            <a:off x="0" y="0"/>
            <a:ext cx="9144000" cy="6857999"/>
          </a:xfrm>
          <a:prstGeom prst="rect">
            <a:avLst/>
          </a:prstGeom>
        </p:spPr>
      </p:pic>
    </p:spTree>
    <p:extLst>
      <p:ext uri="{BB962C8B-B14F-4D97-AF65-F5344CB8AC3E}">
        <p14:creationId xmlns:p14="http://schemas.microsoft.com/office/powerpoint/2010/main" val="316142722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id-ID">
                <a:solidFill>
                  <a:prstClr val="black">
                    <a:tint val="75000"/>
                  </a:prstClr>
                </a:solidFill>
                <a:latin typeface="Calibri"/>
                <a:cs typeface="+mn-cs"/>
              </a:rPr>
              <a:t>Kementerian Keuangan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2AE5C6F-EFEC-444A-94F2-DCC7D1813A95}" type="slidenum">
              <a:rPr lang="id-ID">
                <a:solidFill>
                  <a:prstClr val="black">
                    <a:tint val="75000"/>
                  </a:prstClr>
                </a:solidFill>
                <a:latin typeface="Calibri"/>
                <a:cs typeface="+mn-cs"/>
              </a:rPr>
              <a:pPr fontAlgn="auto">
                <a:spcBef>
                  <a:spcPts val="0"/>
                </a:spcBef>
                <a:spcAft>
                  <a:spcPts val="0"/>
                </a:spcAft>
              </a:pPr>
              <a:t>‹#›</a:t>
            </a:fld>
            <a:endParaRPr lang="id-ID">
              <a:solidFill>
                <a:prstClr val="black">
                  <a:tint val="75000"/>
                </a:prstClr>
              </a:solidFill>
              <a:latin typeface="Calibri"/>
              <a:cs typeface="+mn-cs"/>
            </a:endParaRPr>
          </a:p>
        </p:txBody>
      </p:sp>
    </p:spTree>
    <p:extLst>
      <p:ext uri="{BB962C8B-B14F-4D97-AF65-F5344CB8AC3E}">
        <p14:creationId xmlns:p14="http://schemas.microsoft.com/office/powerpoint/2010/main" val="196962840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rekon-lk.djpbn.kemenkeu.go.i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1658">
              <a:schemeClr val="tx2">
                <a:alpha val="41000"/>
                <a:lumMod val="18000"/>
                <a:lumOff val="82000"/>
              </a:schemeClr>
            </a:gs>
            <a:gs pos="0">
              <a:schemeClr val="tx2">
                <a:lumMod val="60000"/>
                <a:lumOff val="40000"/>
              </a:schemeClr>
            </a:gs>
            <a:gs pos="35000">
              <a:schemeClr val="accent6">
                <a:tint val="37000"/>
                <a:satMod val="300000"/>
              </a:schemeClr>
            </a:gs>
            <a:gs pos="100000">
              <a:schemeClr val="accent6">
                <a:tint val="15000"/>
                <a:satMod val="35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07"/>
            <a:ext cx="9144000" cy="6090989"/>
          </a:xfrm>
          <a:prstGeom prst="rect">
            <a:avLst/>
          </a:prstGeom>
        </p:spPr>
      </p:pic>
      <p:pic>
        <p:nvPicPr>
          <p:cNvPr id="10" name="Picture 26" descr="kemenkeu-depkeu.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139952" y="332656"/>
            <a:ext cx="914400" cy="814387"/>
          </a:xfrm>
          <a:prstGeom prst="rect">
            <a:avLst/>
          </a:prstGeom>
          <a:noFill/>
          <a:ln w="9525">
            <a:noFill/>
            <a:miter lim="800000"/>
            <a:headEnd/>
            <a:tailEnd/>
          </a:ln>
        </p:spPr>
      </p:pic>
      <p:sp>
        <p:nvSpPr>
          <p:cNvPr id="9" name="TextBox 8"/>
          <p:cNvSpPr txBox="1"/>
          <p:nvPr/>
        </p:nvSpPr>
        <p:spPr>
          <a:xfrm>
            <a:off x="2699792" y="1124744"/>
            <a:ext cx="3929090" cy="461665"/>
          </a:xfrm>
          <a:prstGeom prst="rect">
            <a:avLst/>
          </a:prstGeom>
          <a:noFill/>
        </p:spPr>
        <p:txBody>
          <a:bodyPr wrap="square" rtlCol="0">
            <a:spAutoFit/>
          </a:bodyPr>
          <a:lstStyle/>
          <a:p>
            <a:pPr algn="ctr" fontAlgn="auto">
              <a:spcBef>
                <a:spcPts val="0"/>
              </a:spcBef>
              <a:spcAft>
                <a:spcPts val="0"/>
              </a:spcAft>
            </a:pPr>
            <a:r>
              <a:rPr lang="id-ID" sz="2400" b="1" dirty="0">
                <a:solidFill>
                  <a:srgbClr val="0070C0"/>
                </a:solidFill>
                <a:effectLst>
                  <a:glow rad="101600">
                    <a:srgbClr val="FFFF00">
                      <a:alpha val="40000"/>
                    </a:srgbClr>
                  </a:glow>
                </a:effectLst>
                <a:latin typeface="Calibri"/>
                <a:cs typeface="+mn-cs"/>
              </a:rPr>
              <a:t>KEMENTERIAN KEUANGAN RI</a:t>
            </a:r>
          </a:p>
        </p:txBody>
      </p:sp>
      <p:sp>
        <p:nvSpPr>
          <p:cNvPr id="7" name="Title 6"/>
          <p:cNvSpPr>
            <a:spLocks noGrp="1"/>
          </p:cNvSpPr>
          <p:nvPr>
            <p:ph type="ctrTitle"/>
          </p:nvPr>
        </p:nvSpPr>
        <p:spPr>
          <a:xfrm>
            <a:off x="487183" y="2132856"/>
            <a:ext cx="8169634" cy="1584176"/>
          </a:xfrm>
          <a:noFill/>
        </p:spPr>
        <p:txBody>
          <a:bodyPr>
            <a:noAutofit/>
          </a:bodyPr>
          <a:lstStyle/>
          <a:p>
            <a:r>
              <a:rPr lang="en-US" i="1" dirty="0" err="1">
                <a:ln w="18415" cmpd="sng">
                  <a:solidFill>
                    <a:srgbClr val="FFFFFF"/>
                  </a:solidFill>
                  <a:prstDash val="solid"/>
                </a:ln>
                <a:solidFill>
                  <a:srgbClr val="FFFF00"/>
                </a:solidFill>
                <a:effectLst>
                  <a:glow rad="228600">
                    <a:srgbClr val="0070C0">
                      <a:alpha val="40000"/>
                    </a:srgbClr>
                  </a:glow>
                  <a:outerShdw blurRad="63500" dir="3600000" algn="tl" rotWithShape="0">
                    <a:srgbClr val="000000">
                      <a:alpha val="70000"/>
                    </a:srgbClr>
                  </a:outerShdw>
                </a:effectLst>
              </a:rPr>
              <a:t>Rekonsiliasi</a:t>
            </a:r>
            <a:r>
              <a:rPr lang="en-US" i="1" dirty="0">
                <a:ln w="18415" cmpd="sng">
                  <a:solidFill>
                    <a:srgbClr val="FFFFFF"/>
                  </a:solidFill>
                  <a:prstDash val="solid"/>
                </a:ln>
                <a:solidFill>
                  <a:srgbClr val="FFFF00"/>
                </a:solidFill>
                <a:effectLst>
                  <a:glow rad="228600">
                    <a:srgbClr val="0070C0">
                      <a:alpha val="40000"/>
                    </a:srgb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00"/>
                </a:solidFill>
                <a:effectLst>
                  <a:glow rad="228600">
                    <a:srgbClr val="0070C0">
                      <a:alpha val="40000"/>
                    </a:srgbClr>
                  </a:glow>
                  <a:outerShdw blurRad="63500" dir="3600000" algn="tl" rotWithShape="0">
                    <a:srgbClr val="000000">
                      <a:alpha val="70000"/>
                    </a:srgbClr>
                  </a:outerShdw>
                </a:effectLst>
              </a:rPr>
              <a:t>dan</a:t>
            </a:r>
            <a:r>
              <a:rPr lang="en-US" i="1" dirty="0">
                <a:ln w="18415" cmpd="sng">
                  <a:solidFill>
                    <a:srgbClr val="FFFFFF"/>
                  </a:solidFill>
                  <a:prstDash val="solid"/>
                </a:ln>
                <a:solidFill>
                  <a:srgbClr val="FFFF00"/>
                </a:solidFill>
                <a:effectLst>
                  <a:glow rad="228600">
                    <a:srgbClr val="0070C0">
                      <a:alpha val="40000"/>
                    </a:srgb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00"/>
                </a:solidFill>
                <a:effectLst>
                  <a:glow rad="228600">
                    <a:srgbClr val="0070C0">
                      <a:alpha val="40000"/>
                    </a:srgbClr>
                  </a:glow>
                  <a:outerShdw blurRad="63500" dir="3600000" algn="tl" rotWithShape="0">
                    <a:srgbClr val="000000">
                      <a:alpha val="70000"/>
                    </a:srgbClr>
                  </a:outerShdw>
                </a:effectLst>
              </a:rPr>
              <a:t>Penyusunan</a:t>
            </a:r>
            <a:r>
              <a:rPr lang="en-US" i="1" dirty="0">
                <a:ln w="18415" cmpd="sng">
                  <a:solidFill>
                    <a:srgbClr val="FFFFFF"/>
                  </a:solidFill>
                  <a:prstDash val="solid"/>
                </a:ln>
                <a:solidFill>
                  <a:srgbClr val="FFFF00"/>
                </a:solidFill>
                <a:effectLst>
                  <a:glow rad="228600">
                    <a:srgbClr val="0070C0">
                      <a:alpha val="40000"/>
                    </a:srgb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00"/>
                </a:solidFill>
                <a:effectLst>
                  <a:glow rad="228600">
                    <a:srgbClr val="0070C0">
                      <a:alpha val="40000"/>
                    </a:srgbClr>
                  </a:glow>
                  <a:outerShdw blurRad="63500" dir="3600000" algn="tl" rotWithShape="0">
                    <a:srgbClr val="000000">
                      <a:alpha val="70000"/>
                    </a:srgbClr>
                  </a:outerShdw>
                </a:effectLst>
              </a:rPr>
              <a:t>Laporan</a:t>
            </a:r>
            <a:r>
              <a:rPr lang="en-US" i="1" dirty="0">
                <a:ln w="18415" cmpd="sng">
                  <a:solidFill>
                    <a:srgbClr val="FFFFFF"/>
                  </a:solidFill>
                  <a:prstDash val="solid"/>
                </a:ln>
                <a:solidFill>
                  <a:srgbClr val="FFFF00"/>
                </a:solidFill>
                <a:effectLst>
                  <a:glow rad="228600">
                    <a:srgbClr val="0070C0">
                      <a:alpha val="40000"/>
                    </a:srgb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00"/>
                </a:solidFill>
                <a:effectLst>
                  <a:glow rad="228600">
                    <a:srgbClr val="0070C0">
                      <a:alpha val="40000"/>
                    </a:srgbClr>
                  </a:glow>
                  <a:outerShdw blurRad="63500" dir="3600000" algn="tl" rotWithShape="0">
                    <a:srgbClr val="000000">
                      <a:alpha val="70000"/>
                    </a:srgbClr>
                  </a:outerShdw>
                </a:effectLst>
              </a:rPr>
              <a:t>Keuangan</a:t>
            </a:r>
            <a:r>
              <a:rPr lang="en-US" i="1" dirty="0">
                <a:ln w="18415" cmpd="sng">
                  <a:solidFill>
                    <a:srgbClr val="FFFFFF"/>
                  </a:solidFill>
                  <a:prstDash val="solid"/>
                </a:ln>
                <a:solidFill>
                  <a:srgbClr val="FFFF00"/>
                </a:solidFill>
                <a:effectLst>
                  <a:glow rad="228600">
                    <a:srgbClr val="0070C0">
                      <a:alpha val="40000"/>
                    </a:srgbClr>
                  </a:glow>
                  <a:outerShdw blurRad="63500" dir="3600000" algn="tl" rotWithShape="0">
                    <a:srgbClr val="000000">
                      <a:alpha val="70000"/>
                    </a:srgbClr>
                  </a:outerShdw>
                </a:effectLst>
              </a:rPr>
              <a:t> </a:t>
            </a:r>
            <a:br>
              <a:rPr lang="en-US" i="1" dirty="0">
                <a:ln w="18415" cmpd="sng">
                  <a:solidFill>
                    <a:srgbClr val="FFFFFF"/>
                  </a:solidFill>
                  <a:prstDash val="solid"/>
                </a:ln>
                <a:solidFill>
                  <a:srgbClr val="FFFF00"/>
                </a:solidFill>
                <a:effectLst>
                  <a:glow rad="228600">
                    <a:srgbClr val="0070C0">
                      <a:alpha val="40000"/>
                    </a:srgbClr>
                  </a:glow>
                  <a:outerShdw blurRad="63500" dir="3600000" algn="tl" rotWithShape="0">
                    <a:srgbClr val="000000">
                      <a:alpha val="70000"/>
                    </a:srgbClr>
                  </a:outerShdw>
                </a:effectLst>
              </a:rPr>
            </a:br>
            <a:r>
              <a:rPr lang="en-US" i="1" dirty="0">
                <a:ln w="18415" cmpd="sng">
                  <a:solidFill>
                    <a:srgbClr val="FFFFFF"/>
                  </a:solidFill>
                  <a:prstDash val="solid"/>
                </a:ln>
                <a:solidFill>
                  <a:srgbClr val="FFFF00"/>
                </a:solidFill>
                <a:effectLst>
                  <a:glow rad="228600">
                    <a:srgbClr val="0070C0">
                      <a:alpha val="40000"/>
                    </a:srgbClr>
                  </a:glow>
                  <a:outerShdw blurRad="63500" dir="3600000" algn="tl" rotWithShape="0">
                    <a:srgbClr val="000000">
                      <a:alpha val="70000"/>
                    </a:srgbClr>
                  </a:outerShdw>
                </a:effectLst>
              </a:rPr>
              <a:t>Semester I TA 2019</a:t>
            </a:r>
            <a:endParaRPr lang="en-US" dirty="0"/>
          </a:p>
        </p:txBody>
      </p:sp>
      <p:sp>
        <p:nvSpPr>
          <p:cNvPr id="3" name="TextBox 2"/>
          <p:cNvSpPr txBox="1"/>
          <p:nvPr/>
        </p:nvSpPr>
        <p:spPr>
          <a:xfrm>
            <a:off x="0" y="4769857"/>
            <a:ext cx="4572000" cy="1323439"/>
          </a:xfrm>
          <a:prstGeom prst="rect">
            <a:avLst/>
          </a:prstGeom>
          <a:noFill/>
        </p:spPr>
        <p:txBody>
          <a:bodyPr wrap="square" rtlCol="0">
            <a:spAutoFit/>
          </a:bodyPr>
          <a:lstStyle/>
          <a:p>
            <a:r>
              <a:rPr lang="en-US" sz="2000" b="1" dirty="0">
                <a:solidFill>
                  <a:schemeClr val="bg1"/>
                </a:solidFill>
              </a:rPr>
              <a:t>DENNY F. SINGAWIRIA</a:t>
            </a:r>
          </a:p>
          <a:p>
            <a:r>
              <a:rPr lang="en-US" sz="2000" b="1" i="1">
                <a:solidFill>
                  <a:schemeClr val="bg1"/>
                </a:solidFill>
              </a:rPr>
              <a:t>Office: </a:t>
            </a:r>
            <a:r>
              <a:rPr lang="en-US" sz="2000" b="1" i="1" dirty="0">
                <a:solidFill>
                  <a:schemeClr val="bg1"/>
                </a:solidFill>
              </a:rPr>
              <a:t>021-345-6662</a:t>
            </a:r>
            <a:endParaRPr lang="en-US" sz="2000" b="1" dirty="0">
              <a:solidFill>
                <a:schemeClr val="bg1"/>
              </a:solidFill>
            </a:endParaRPr>
          </a:p>
          <a:p>
            <a:r>
              <a:rPr lang="en-US" sz="2000" b="1" i="1" dirty="0">
                <a:solidFill>
                  <a:schemeClr val="bg1"/>
                </a:solidFill>
              </a:rPr>
              <a:t>HP: 0812-2079-0685</a:t>
            </a:r>
            <a:br>
              <a:rPr lang="en-US" sz="2000" b="1" i="1" dirty="0">
                <a:solidFill>
                  <a:schemeClr val="bg1"/>
                </a:solidFill>
              </a:rPr>
            </a:br>
            <a:r>
              <a:rPr lang="en-US" sz="2000" b="1" i="1" dirty="0">
                <a:solidFill>
                  <a:schemeClr val="bg1"/>
                </a:solidFill>
              </a:rPr>
              <a:t>email: </a:t>
            </a:r>
            <a:r>
              <a:rPr lang="en-US" sz="2000" b="1" dirty="0">
                <a:solidFill>
                  <a:schemeClr val="bg1"/>
                </a:solidFill>
              </a:rPr>
              <a:t>denny.singawiria@gmail.com</a:t>
            </a:r>
          </a:p>
        </p:txBody>
      </p:sp>
    </p:spTree>
    <p:extLst>
      <p:ext uri="{BB962C8B-B14F-4D97-AF65-F5344CB8AC3E}">
        <p14:creationId xmlns:p14="http://schemas.microsoft.com/office/powerpoint/2010/main" val="15489131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77" y="6899"/>
            <a:ext cx="8219256" cy="868363"/>
          </a:xfrm>
        </p:spPr>
        <p:txBody>
          <a:bodyPr/>
          <a:lstStyle/>
          <a:p>
            <a:r>
              <a:rPr lang="id-ID" sz="3600" i="0" dirty="0">
                <a:ln w="6600">
                  <a:solidFill>
                    <a:schemeClr val="accent2"/>
                  </a:solidFill>
                  <a:prstDash val="solid"/>
                </a:ln>
                <a:solidFill>
                  <a:srgbClr val="FFFFFF"/>
                </a:solidFill>
                <a:effectLst>
                  <a:outerShdw dist="38100" dir="2700000" algn="tl" rotWithShape="0">
                    <a:schemeClr val="accent2"/>
                  </a:outerShdw>
                </a:effectLst>
              </a:rPr>
              <a:t>Permasalahan </a:t>
            </a:r>
            <a:r>
              <a:rPr lang="en-US" sz="3600" i="0" dirty="0" err="1">
                <a:ln w="6600">
                  <a:solidFill>
                    <a:schemeClr val="accent2"/>
                  </a:solidFill>
                  <a:prstDash val="solid"/>
                </a:ln>
                <a:solidFill>
                  <a:srgbClr val="FFFFFF"/>
                </a:solidFill>
                <a:effectLst>
                  <a:outerShdw dist="38100" dir="2700000" algn="tl" rotWithShape="0">
                    <a:schemeClr val="accent2"/>
                  </a:outerShdw>
                </a:effectLst>
              </a:rPr>
              <a:t>Revaluasi</a:t>
            </a:r>
            <a:r>
              <a:rPr lang="en-US" sz="3600" i="0" dirty="0">
                <a:ln w="6600">
                  <a:solidFill>
                    <a:schemeClr val="accent2"/>
                  </a:solidFill>
                  <a:prstDash val="solid"/>
                </a:ln>
                <a:solidFill>
                  <a:srgbClr val="FFFFFF"/>
                </a:solidFill>
                <a:effectLst>
                  <a:outerShdw dist="38100" dir="2700000" algn="tl" rotWithShape="0">
                    <a:schemeClr val="accent2"/>
                  </a:outerShdw>
                </a:effectLst>
              </a:rPr>
              <a:t> </a:t>
            </a:r>
            <a:r>
              <a:rPr lang="id-ID" sz="3600" i="0" dirty="0">
                <a:ln w="6600">
                  <a:solidFill>
                    <a:schemeClr val="accent2"/>
                  </a:solidFill>
                  <a:prstDash val="solid"/>
                </a:ln>
                <a:solidFill>
                  <a:srgbClr val="FFFFFF"/>
                </a:solidFill>
                <a:effectLst>
                  <a:outerShdw dist="38100" dir="2700000" algn="tl" rotWithShape="0">
                    <a:schemeClr val="accent2"/>
                  </a:outerShdw>
                </a:effectLst>
              </a:rPr>
              <a:t>BMN</a:t>
            </a:r>
            <a:endParaRPr lang="en-US" sz="3600" i="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Content Placeholder 2"/>
          <p:cNvSpPr txBox="1">
            <a:spLocks/>
          </p:cNvSpPr>
          <p:nvPr/>
        </p:nvSpPr>
        <p:spPr>
          <a:xfrm>
            <a:off x="830690" y="2243082"/>
            <a:ext cx="7466527" cy="36398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54" indent="-385754">
              <a:buFont typeface="+mj-lt"/>
              <a:buAutoNum type="arabicPeriod"/>
            </a:pPr>
            <a:endParaRPr lang="id-ID" sz="2100" dirty="0"/>
          </a:p>
        </p:txBody>
      </p:sp>
      <p:sp>
        <p:nvSpPr>
          <p:cNvPr id="9" name="Content Placeholder 7">
            <a:extLst>
              <a:ext uri="{FF2B5EF4-FFF2-40B4-BE49-F238E27FC236}">
                <a16:creationId xmlns:a16="http://schemas.microsoft.com/office/drawing/2014/main" id="{0E0CD7D4-6713-43D8-B0AF-C1FCD626D2E8}"/>
              </a:ext>
            </a:extLst>
          </p:cNvPr>
          <p:cNvSpPr>
            <a:spLocks noGrp="1"/>
          </p:cNvSpPr>
          <p:nvPr>
            <p:ph idx="4294967295"/>
          </p:nvPr>
        </p:nvSpPr>
        <p:spPr>
          <a:xfrm>
            <a:off x="107504" y="928670"/>
            <a:ext cx="8856984" cy="5500726"/>
          </a:xfrm>
        </p:spPr>
        <p:style>
          <a:lnRef idx="1">
            <a:schemeClr val="accent3"/>
          </a:lnRef>
          <a:fillRef idx="2">
            <a:schemeClr val="accent3"/>
          </a:fillRef>
          <a:effectRef idx="1">
            <a:schemeClr val="accent3"/>
          </a:effectRef>
          <a:fontRef idx="minor">
            <a:schemeClr val="dk1"/>
          </a:fontRef>
        </p:style>
        <p:txBody>
          <a:bodyPr>
            <a:noAutofit/>
          </a:bodyPr>
          <a:lstStyle/>
          <a:p>
            <a:pPr algn="just">
              <a:spcBef>
                <a:spcPts val="0"/>
              </a:spcBef>
              <a:spcAft>
                <a:spcPts val="0"/>
              </a:spcAft>
              <a:buFont typeface="Wingdings" pitchFamily="2" charset="2"/>
              <a:buChar char="§"/>
            </a:pPr>
            <a:r>
              <a:rPr lang="id-ID" sz="2200" dirty="0"/>
              <a:t>Revaluasi dilaksanakan berdasarkan PMK No. 118/PMK.06/2017, dilaksanakan tahun 2017 s</a:t>
            </a:r>
            <a:r>
              <a:rPr lang="en-US" sz="2200" dirty="0"/>
              <a:t>.</a:t>
            </a:r>
            <a:r>
              <a:rPr lang="id-ID" sz="2200" dirty="0"/>
              <a:t>d</a:t>
            </a:r>
            <a:r>
              <a:rPr lang="en-US" sz="2200" dirty="0"/>
              <a:t>.</a:t>
            </a:r>
            <a:r>
              <a:rPr lang="id-ID" sz="2200" dirty="0"/>
              <a:t> 2018 atas aset tetap berupa tanah; gedung dan bangunan; jalan dan jembatan; serta bangunan air. </a:t>
            </a:r>
            <a:endParaRPr lang="en-US" sz="2200" dirty="0"/>
          </a:p>
          <a:p>
            <a:pPr algn="just">
              <a:spcBef>
                <a:spcPts val="0"/>
              </a:spcBef>
              <a:spcAft>
                <a:spcPts val="0"/>
              </a:spcAft>
              <a:buFont typeface="Wingdings" pitchFamily="2" charset="2"/>
              <a:buChar char="§"/>
            </a:pPr>
            <a:endParaRPr lang="id-ID" sz="2200" dirty="0"/>
          </a:p>
          <a:p>
            <a:pPr>
              <a:spcBef>
                <a:spcPts val="0"/>
              </a:spcBef>
              <a:spcAft>
                <a:spcPts val="0"/>
              </a:spcAft>
              <a:buFont typeface="Wingdings" pitchFamily="2" charset="2"/>
              <a:buChar char="§"/>
            </a:pPr>
            <a:r>
              <a:rPr lang="id-ID" sz="2200" dirty="0"/>
              <a:t>Tahun 2018 seluruh Inventarisasi dan Penilaian Kembali (IP) atas Objek Reval telah diselesaikan, tetapi dari temuan hasil pemeriksaan BPK, BPK tidak  menerima hasil revaluasi tahun 2017-2018.</a:t>
            </a:r>
            <a:endParaRPr lang="en-US" sz="2200" dirty="0"/>
          </a:p>
          <a:p>
            <a:pPr>
              <a:spcBef>
                <a:spcPts val="0"/>
              </a:spcBef>
              <a:spcAft>
                <a:spcPts val="0"/>
              </a:spcAft>
              <a:buFont typeface="Wingdings" pitchFamily="2" charset="2"/>
              <a:buChar char="§"/>
            </a:pPr>
            <a:endParaRPr lang="id-ID" sz="2200" dirty="0"/>
          </a:p>
          <a:p>
            <a:pPr algn="just">
              <a:spcBef>
                <a:spcPts val="0"/>
              </a:spcBef>
              <a:spcAft>
                <a:spcPts val="0"/>
              </a:spcAft>
              <a:buFont typeface="Wingdings" pitchFamily="2" charset="2"/>
              <a:buChar char="§"/>
            </a:pPr>
            <a:r>
              <a:rPr lang="id-ID" sz="2200" dirty="0">
                <a:solidFill>
                  <a:schemeClr val="tx1"/>
                </a:solidFill>
              </a:rPr>
              <a:t>Hasil Revaluasi BMN Tahun 2017-2018 </a:t>
            </a:r>
            <a:r>
              <a:rPr lang="id-ID" sz="2200" b="1" dirty="0">
                <a:solidFill>
                  <a:schemeClr val="tx1"/>
                </a:solidFill>
              </a:rPr>
              <a:t>tidak</a:t>
            </a:r>
            <a:r>
              <a:rPr lang="id-ID" sz="2200" dirty="0">
                <a:solidFill>
                  <a:schemeClr val="tx1"/>
                </a:solidFill>
              </a:rPr>
              <a:t> disajikan dalam Laporan Keuangan Tahun </a:t>
            </a:r>
            <a:r>
              <a:rPr lang="id-ID" sz="2200" b="1" dirty="0">
                <a:solidFill>
                  <a:schemeClr val="tx1"/>
                </a:solidFill>
              </a:rPr>
              <a:t>2018 </a:t>
            </a:r>
            <a:r>
              <a:rPr lang="id-ID" sz="2200" b="1" dirty="0">
                <a:solidFill>
                  <a:schemeClr val="tx1"/>
                </a:solidFill>
                <a:sym typeface="Wingdings" pitchFamily="2" charset="2"/>
              </a:rPr>
              <a:t> tetapi dilakukan </a:t>
            </a:r>
            <a:r>
              <a:rPr lang="id-ID" sz="2200" b="1" i="1" dirty="0">
                <a:solidFill>
                  <a:srgbClr val="FF0000"/>
                </a:solidFill>
                <a:sym typeface="Wingdings" pitchFamily="2" charset="2"/>
              </a:rPr>
              <a:t>Take Out</a:t>
            </a:r>
            <a:r>
              <a:rPr lang="id-ID" sz="2200" b="1" dirty="0">
                <a:solidFill>
                  <a:srgbClr val="FF0000"/>
                </a:solidFill>
                <a:sym typeface="Wingdings" pitchFamily="2" charset="2"/>
              </a:rPr>
              <a:t> Reval</a:t>
            </a:r>
            <a:r>
              <a:rPr lang="id-ID" sz="2200" b="1" dirty="0">
                <a:solidFill>
                  <a:schemeClr val="tx1"/>
                </a:solidFill>
                <a:sym typeface="Wingdings" pitchFamily="2" charset="2"/>
              </a:rPr>
              <a:t> di level KL (di LK Satker/Wilayah/Es I tetap disajikan)</a:t>
            </a:r>
            <a:endParaRPr lang="en-US" sz="2200" b="1" dirty="0">
              <a:solidFill>
                <a:schemeClr val="tx1"/>
              </a:solidFill>
              <a:sym typeface="Wingdings" pitchFamily="2" charset="2"/>
            </a:endParaRPr>
          </a:p>
          <a:p>
            <a:pPr algn="just">
              <a:spcBef>
                <a:spcPts val="0"/>
              </a:spcBef>
              <a:spcAft>
                <a:spcPts val="0"/>
              </a:spcAft>
              <a:buFont typeface="Wingdings" pitchFamily="2" charset="2"/>
              <a:buChar char="§"/>
            </a:pPr>
            <a:endParaRPr lang="id-ID" sz="2200" dirty="0">
              <a:solidFill>
                <a:schemeClr val="tx1"/>
              </a:solidFill>
            </a:endParaRPr>
          </a:p>
          <a:p>
            <a:pPr algn="just">
              <a:spcBef>
                <a:spcPts val="0"/>
              </a:spcBef>
              <a:spcAft>
                <a:spcPts val="0"/>
              </a:spcAft>
              <a:buFont typeface="Wingdings" pitchFamily="2" charset="2"/>
              <a:buChar char="§"/>
            </a:pPr>
            <a:r>
              <a:rPr lang="id-ID" sz="2200" dirty="0">
                <a:solidFill>
                  <a:schemeClr val="tx1"/>
                </a:solidFill>
              </a:rPr>
              <a:t>Hasil Revaluasi BMN Tahun 2017-2018 akan  disajikan dalam Laporan Keuangan Tahun 2019 setelah dilakukan </a:t>
            </a:r>
            <a:r>
              <a:rPr lang="id-ID" sz="2200" b="1" dirty="0">
                <a:solidFill>
                  <a:schemeClr val="tx1"/>
                </a:solidFill>
              </a:rPr>
              <a:t>perbaikan</a:t>
            </a:r>
            <a:r>
              <a:rPr lang="id-ID" sz="2200" dirty="0">
                <a:solidFill>
                  <a:schemeClr val="tx1"/>
                </a:solidFill>
              </a:rPr>
              <a:t> dan setelah </a:t>
            </a:r>
            <a:r>
              <a:rPr lang="id-ID" sz="2200" b="1" dirty="0">
                <a:solidFill>
                  <a:schemeClr val="tx1"/>
                </a:solidFill>
              </a:rPr>
              <a:t>diterima</a:t>
            </a:r>
            <a:r>
              <a:rPr lang="id-ID" sz="2200" dirty="0">
                <a:solidFill>
                  <a:schemeClr val="tx1"/>
                </a:solidFill>
              </a:rPr>
              <a:t> oleh BPK</a:t>
            </a:r>
          </a:p>
        </p:txBody>
      </p:sp>
    </p:spTree>
    <p:extLst>
      <p:ext uri="{BB962C8B-B14F-4D97-AF65-F5344CB8AC3E}">
        <p14:creationId xmlns:p14="http://schemas.microsoft.com/office/powerpoint/2010/main" val="293578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5AB6E2-1DEC-44C9-ABFD-BB6637AAED72}" type="slidenum">
              <a:rPr lang="en-US" smtClean="0"/>
              <a:pPr>
                <a:defRPr/>
              </a:pPr>
              <a:t>11</a:t>
            </a:fld>
            <a:endParaRPr lang="en-US"/>
          </a:p>
        </p:txBody>
      </p:sp>
      <p:sp>
        <p:nvSpPr>
          <p:cNvPr id="5" name="Title 1"/>
          <p:cNvSpPr>
            <a:spLocks noGrp="1"/>
          </p:cNvSpPr>
          <p:nvPr>
            <p:ph type="title"/>
          </p:nvPr>
        </p:nvSpPr>
        <p:spPr>
          <a:xfrm>
            <a:off x="0" y="5110"/>
            <a:ext cx="9144000" cy="958708"/>
          </a:xfrm>
        </p:spPr>
        <p:txBody>
          <a:bodyPr>
            <a:normAutofit/>
          </a:bodyPr>
          <a:lstStyle/>
          <a:p>
            <a:pPr algn="ctr"/>
            <a:r>
              <a:rPr lang="id-ID" sz="4000" b="1" dirty="0">
                <a:latin typeface="+mn-lt"/>
              </a:rPr>
              <a:t>I</a:t>
            </a:r>
            <a:r>
              <a:rPr lang="en-US" sz="4000" b="1" dirty="0" err="1">
                <a:latin typeface="+mn-lt"/>
              </a:rPr>
              <a:t>mplementasi</a:t>
            </a:r>
            <a:r>
              <a:rPr lang="en-US" sz="4000" b="1" dirty="0">
                <a:latin typeface="+mn-lt"/>
              </a:rPr>
              <a:t> </a:t>
            </a:r>
            <a:r>
              <a:rPr lang="id-ID" sz="4000" b="1" dirty="0">
                <a:latin typeface="+mn-lt"/>
              </a:rPr>
              <a:t>PIPK T</a:t>
            </a:r>
            <a:r>
              <a:rPr lang="en-US" sz="4000" b="1" dirty="0" err="1">
                <a:latin typeface="+mn-lt"/>
              </a:rPr>
              <a:t>ahun</a:t>
            </a:r>
            <a:r>
              <a:rPr lang="id-ID" sz="4000" b="1" dirty="0">
                <a:latin typeface="+mn-lt"/>
              </a:rPr>
              <a:t> 2019</a:t>
            </a:r>
            <a:endParaRPr lang="id-ID" sz="4000" dirty="0">
              <a:latin typeface="+mn-lt"/>
            </a:endParaRPr>
          </a:p>
        </p:txBody>
      </p:sp>
      <p:sp>
        <p:nvSpPr>
          <p:cNvPr id="6" name="Content Placeholder 2"/>
          <p:cNvSpPr>
            <a:spLocks noGrp="1"/>
          </p:cNvSpPr>
          <p:nvPr>
            <p:ph idx="1"/>
          </p:nvPr>
        </p:nvSpPr>
        <p:spPr>
          <a:xfrm>
            <a:off x="35496" y="1340768"/>
            <a:ext cx="9037130" cy="3024336"/>
          </a:xfrm>
        </p:spPr>
        <p:txBody>
          <a:bodyPr>
            <a:normAutofit/>
          </a:bodyPr>
          <a:lstStyle/>
          <a:p>
            <a:pPr>
              <a:buFont typeface="Arial" panose="020B0604020202020204" pitchFamily="34" charset="0"/>
              <a:buChar char="•"/>
            </a:pPr>
            <a:r>
              <a:rPr lang="id-ID" sz="2000" dirty="0">
                <a:latin typeface="Arial" panose="020B0604020202020204" pitchFamily="34" charset="0"/>
                <a:cs typeface="Arial" panose="020B0604020202020204" pitchFamily="34" charset="0"/>
              </a:rPr>
              <a:t>Sesuai </a:t>
            </a:r>
            <a:r>
              <a:rPr lang="en-US" sz="2000" dirty="0">
                <a:latin typeface="Arial" panose="020B0604020202020204" pitchFamily="34" charset="0"/>
                <a:cs typeface="Arial" panose="020B0604020202020204" pitchFamily="34" charset="0"/>
              </a:rPr>
              <a:t>PMK </a:t>
            </a:r>
            <a:r>
              <a:rPr lang="en-US" sz="2000" dirty="0" err="1">
                <a:latin typeface="Arial" panose="020B0604020202020204" pitchFamily="34" charset="0"/>
                <a:cs typeface="Arial" panose="020B0604020202020204" pitchFamily="34" charset="0"/>
              </a:rPr>
              <a:t>Nomor</a:t>
            </a:r>
            <a:r>
              <a:rPr lang="en-US" sz="2000" dirty="0">
                <a:latin typeface="Arial" panose="020B0604020202020204" pitchFamily="34" charset="0"/>
                <a:cs typeface="Arial" panose="020B0604020202020204" pitchFamily="34" charset="0"/>
              </a:rPr>
              <a:t> 17 </a:t>
            </a:r>
            <a:r>
              <a:rPr lang="en-US" sz="2000" dirty="0" err="1">
                <a:latin typeface="Arial" panose="020B0604020202020204" pitchFamily="34" charset="0"/>
                <a:cs typeface="Arial" panose="020B0604020202020204" pitchFamily="34" charset="0"/>
              </a:rPr>
              <a:t>tahun</a:t>
            </a:r>
            <a:r>
              <a:rPr lang="en-US" sz="2000" dirty="0">
                <a:latin typeface="Arial" panose="020B0604020202020204" pitchFamily="34" charset="0"/>
                <a:cs typeface="Arial" panose="020B0604020202020204" pitchFamily="34" charset="0"/>
              </a:rPr>
              <a:t> 2019 </a:t>
            </a:r>
            <a:r>
              <a:rPr lang="en-US" sz="2000" dirty="0" err="1">
                <a:latin typeface="Arial" panose="020B0604020202020204" pitchFamily="34" charset="0"/>
                <a:cs typeface="Arial" panose="020B0604020202020204" pitchFamily="34" charset="0"/>
              </a:rPr>
              <a:t>tentang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Pedoman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Penerapan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Penilaian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Reviu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Pengendalian</a:t>
            </a:r>
            <a:r>
              <a:rPr lang="en-US" sz="2000" dirty="0">
                <a:latin typeface="Arial" panose="020B0604020202020204" pitchFamily="34" charset="0"/>
                <a:cs typeface="Arial" panose="020B0604020202020204" pitchFamily="34" charset="0"/>
              </a:rPr>
              <a:t> Intern </a:t>
            </a:r>
            <a:r>
              <a:rPr lang="en-US" sz="2000" dirty="0" err="1">
                <a:latin typeface="Arial" panose="020B0604020202020204" pitchFamily="34" charset="0"/>
                <a:cs typeface="Arial" panose="020B0604020202020204" pitchFamily="34" charset="0"/>
              </a:rPr>
              <a:t>atas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Pelaporan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Keuangan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Pemerintah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Pusat</a:t>
            </a:r>
            <a:r>
              <a:rPr lang="en-US" sz="2000" dirty="0">
                <a:latin typeface="Arial" panose="020B0604020202020204" pitchFamily="34" charset="0"/>
                <a:cs typeface="Arial" panose="020B0604020202020204" pitchFamily="34" charset="0"/>
              </a:rPr>
              <a:t>:</a:t>
            </a:r>
            <a:endParaRPr lang="id-ID" sz="2000" dirty="0">
              <a:latin typeface="Arial" panose="020B0604020202020204" pitchFamily="34" charset="0"/>
              <a:cs typeface="Arial" panose="020B0604020202020204" pitchFamily="34" charset="0"/>
            </a:endParaRPr>
          </a:p>
          <a:p>
            <a:pPr lvl="0">
              <a:buFont typeface="Arial" panose="020B0604020202020204" pitchFamily="34" charset="0"/>
              <a:buChar char="•"/>
            </a:pPr>
            <a:r>
              <a:rPr lang="id-ID" sz="2000" dirty="0">
                <a:latin typeface="Arial" panose="020B0604020202020204" pitchFamily="34" charset="0"/>
                <a:cs typeface="Arial" panose="020B0604020202020204" pitchFamily="34" charset="0"/>
              </a:rPr>
              <a:t>Penilaian PIPK pada tingkat UAKPA/entitas dipilih berdasarkan pertimbangan risiko yang terkait dengan hal-hal yang dapat mempengaruhi opini atas LK.</a:t>
            </a:r>
          </a:p>
          <a:p>
            <a:pPr lvl="0">
              <a:buFont typeface="Arial" panose="020B0604020202020204" pitchFamily="34" charset="0"/>
              <a:buChar char="•"/>
            </a:pPr>
            <a:r>
              <a:rPr lang="id-ID" sz="2000" dirty="0">
                <a:latin typeface="Arial" panose="020B0604020202020204" pitchFamily="34" charset="0"/>
                <a:cs typeface="Arial" panose="020B0604020202020204" pitchFamily="34" charset="0"/>
              </a:rPr>
              <a:t>Penilaian PIPK untuk tingkat entitas dan tingkat proses/transaksi dilaksanakan 1 tahun sekali dalam rentang waktu 1 September tahun berkenaan s.d 15 Januari tahun berikutnya.</a:t>
            </a:r>
          </a:p>
        </p:txBody>
      </p:sp>
      <p:sp>
        <p:nvSpPr>
          <p:cNvPr id="7" name="Content Placeholder 2"/>
          <p:cNvSpPr txBox="1">
            <a:spLocks/>
          </p:cNvSpPr>
          <p:nvPr/>
        </p:nvSpPr>
        <p:spPr>
          <a:xfrm>
            <a:off x="95536" y="4437112"/>
            <a:ext cx="9048464" cy="2448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2000" dirty="0"/>
              <a:t>Reviu PIPK dilaksanakan oleh APIP K/L secara uji petik (sampling) laporan hasil penilaian PIPK paling lambat bersamaan dengan reviu LK</a:t>
            </a:r>
          </a:p>
          <a:p>
            <a:r>
              <a:rPr lang="en-US" sz="2000" dirty="0"/>
              <a:t>K/L yang </a:t>
            </a:r>
            <a:r>
              <a:rPr lang="en-US" sz="2000" dirty="0" err="1"/>
              <a:t>memiliki</a:t>
            </a:r>
            <a:r>
              <a:rPr lang="en-US" sz="2000" dirty="0"/>
              <a:t> </a:t>
            </a:r>
            <a:r>
              <a:rPr lang="id-ID" sz="2000" dirty="0"/>
              <a:t>satker BUN,</a:t>
            </a:r>
            <a:r>
              <a:rPr lang="en-US" sz="2000" dirty="0"/>
              <a:t> </a:t>
            </a:r>
            <a:r>
              <a:rPr lang="id-ID" sz="2000" dirty="0"/>
              <a:t>agar </a:t>
            </a:r>
            <a:r>
              <a:rPr lang="en-US" sz="2000" dirty="0" err="1"/>
              <a:t>berkoordinasi</a:t>
            </a:r>
            <a:r>
              <a:rPr lang="en-US" sz="2000" dirty="0"/>
              <a:t> </a:t>
            </a:r>
            <a:r>
              <a:rPr lang="id-ID" sz="2000" dirty="0"/>
              <a:t>konsolidasi </a:t>
            </a:r>
            <a:r>
              <a:rPr lang="en-US" sz="2000" dirty="0" err="1"/>
              <a:t>sesuai</a:t>
            </a:r>
            <a:r>
              <a:rPr lang="en-US" sz="2000" dirty="0"/>
              <a:t> </a:t>
            </a:r>
            <a:r>
              <a:rPr lang="en-US" sz="2000" dirty="0" err="1"/>
              <a:t>alur</a:t>
            </a:r>
            <a:r>
              <a:rPr lang="en-US" sz="2000" dirty="0"/>
              <a:t> </a:t>
            </a:r>
            <a:r>
              <a:rPr lang="en-US" sz="2000" dirty="0" err="1"/>
              <a:t>pada</a:t>
            </a:r>
            <a:r>
              <a:rPr lang="en-US" sz="2000" dirty="0"/>
              <a:t> </a:t>
            </a:r>
            <a:r>
              <a:rPr lang="en-US" sz="2000" dirty="0" err="1"/>
              <a:t>masing-masing</a:t>
            </a:r>
            <a:r>
              <a:rPr lang="en-US" sz="2000" dirty="0"/>
              <a:t> BA BUN </a:t>
            </a:r>
            <a:r>
              <a:rPr lang="en-US" sz="2000" dirty="0" err="1"/>
              <a:t>terkait</a:t>
            </a:r>
            <a:r>
              <a:rPr lang="en-US" sz="2000" dirty="0"/>
              <a:t> </a:t>
            </a:r>
            <a:r>
              <a:rPr lang="en-US" sz="2000" dirty="0" err="1"/>
              <a:t>pelaksanaan</a:t>
            </a:r>
            <a:r>
              <a:rPr lang="en-US" sz="2000" dirty="0"/>
              <a:t> </a:t>
            </a:r>
            <a:r>
              <a:rPr lang="en-US" sz="2000" dirty="0" err="1"/>
              <a:t>penilaian</a:t>
            </a:r>
            <a:r>
              <a:rPr lang="en-US" sz="2000" dirty="0"/>
              <a:t> PIPK </a:t>
            </a:r>
            <a:r>
              <a:rPr lang="en-US" sz="2000" dirty="0" err="1"/>
              <a:t>pada</a:t>
            </a:r>
            <a:r>
              <a:rPr lang="en-US" sz="2000" dirty="0"/>
              <a:t> BA-BUN</a:t>
            </a:r>
            <a:endParaRPr lang="id-ID" sz="2000" dirty="0"/>
          </a:p>
        </p:txBody>
      </p:sp>
    </p:spTree>
    <p:extLst>
      <p:ext uri="{BB962C8B-B14F-4D97-AF65-F5344CB8AC3E}">
        <p14:creationId xmlns:p14="http://schemas.microsoft.com/office/powerpoint/2010/main" val="193864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78" y="-146724"/>
            <a:ext cx="8830816" cy="868363"/>
          </a:xfrm>
        </p:spPr>
        <p:txBody>
          <a:bodyPr>
            <a:normAutofit/>
          </a:bodyPr>
          <a:lstStyle/>
          <a:p>
            <a:r>
              <a:rPr lang="id-ID" sz="4000" i="0" dirty="0">
                <a:ln w="6600">
                  <a:solidFill>
                    <a:schemeClr val="accent2"/>
                  </a:solidFill>
                  <a:prstDash val="solid"/>
                </a:ln>
                <a:solidFill>
                  <a:srgbClr val="FFFFFF"/>
                </a:solidFill>
                <a:effectLst>
                  <a:outerShdw dist="38100" dir="2700000" algn="tl" rotWithShape="0">
                    <a:schemeClr val="accent2"/>
                  </a:outerShdw>
                </a:effectLst>
              </a:rPr>
              <a:t>Penerapan Batas Minimum Kapitalisasi</a:t>
            </a:r>
            <a:endParaRPr lang="en-US" sz="4000" i="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itle 1"/>
          <p:cNvSpPr txBox="1">
            <a:spLocks/>
          </p:cNvSpPr>
          <p:nvPr/>
        </p:nvSpPr>
        <p:spPr>
          <a:xfrm>
            <a:off x="-437986" y="594182"/>
            <a:ext cx="8411514" cy="857250"/>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d-ID" sz="3300" b="1" dirty="0">
              <a:solidFill>
                <a:schemeClr val="bg1"/>
              </a:solidFill>
            </a:endParaRPr>
          </a:p>
        </p:txBody>
      </p:sp>
      <p:graphicFrame>
        <p:nvGraphicFramePr>
          <p:cNvPr id="7" name="Content Placeholder 4"/>
          <p:cNvGraphicFramePr>
            <a:graphicFrameLocks/>
          </p:cNvGraphicFramePr>
          <p:nvPr/>
        </p:nvGraphicFramePr>
        <p:xfrm>
          <a:off x="371838" y="2355961"/>
          <a:ext cx="6857998"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4"/>
          <p:cNvGraphicFramePr>
            <a:graphicFrameLocks/>
          </p:cNvGraphicFramePr>
          <p:nvPr/>
        </p:nvGraphicFramePr>
        <p:xfrm>
          <a:off x="377681" y="5012135"/>
          <a:ext cx="6857999" cy="13458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371838" y="1626180"/>
            <a:ext cx="6865759" cy="707886"/>
          </a:xfrm>
          <a:prstGeom prst="rect">
            <a:avLst/>
          </a:prstGeom>
          <a:solidFill>
            <a:srgbClr val="FFC000"/>
          </a:solid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d-ID" sz="2000" dirty="0">
                <a:solidFill>
                  <a:schemeClr val="tx1"/>
                </a:solidFill>
              </a:rPr>
              <a:t>Peralatan dan Mesin (Termasuk Aset Tetap Renovasi Peralatan &amp; Mesin)</a:t>
            </a:r>
            <a:endParaRPr lang="en-US" sz="2000" dirty="0">
              <a:solidFill>
                <a:schemeClr val="tx1"/>
              </a:solidFill>
            </a:endParaRPr>
          </a:p>
        </p:txBody>
      </p:sp>
      <p:sp>
        <p:nvSpPr>
          <p:cNvPr id="10" name="TextBox 9"/>
          <p:cNvSpPr txBox="1"/>
          <p:nvPr/>
        </p:nvSpPr>
        <p:spPr>
          <a:xfrm>
            <a:off x="364078" y="4291552"/>
            <a:ext cx="6865758" cy="646331"/>
          </a:xfrm>
          <a:prstGeom prst="rect">
            <a:avLst/>
          </a:prstGeom>
          <a:solidFill>
            <a:schemeClr val="accent5">
              <a:lumMod val="50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dirty="0">
                <a:solidFill>
                  <a:schemeClr val="bg1"/>
                </a:solidFill>
              </a:rPr>
              <a:t>Gedung dan Bangunan (Termasuk Aset Tetap Renovasi Gedung &amp; Bangunan)</a:t>
            </a:r>
            <a:endParaRPr lang="en-US" dirty="0">
              <a:solidFill>
                <a:schemeClr val="bg1"/>
              </a:solidFill>
            </a:endParaRPr>
          </a:p>
        </p:txBody>
      </p:sp>
      <p:sp>
        <p:nvSpPr>
          <p:cNvPr id="3" name="Rectangle 2"/>
          <p:cNvSpPr/>
          <p:nvPr/>
        </p:nvSpPr>
        <p:spPr>
          <a:xfrm>
            <a:off x="616732" y="778581"/>
            <a:ext cx="7992888" cy="646331"/>
          </a:xfrm>
          <a:prstGeom prst="rect">
            <a:avLst/>
          </a:prstGeom>
        </p:spPr>
        <p:txBody>
          <a:bodyPr wrap="square">
            <a:spAutoFit/>
          </a:bodyPr>
          <a:lstStyle/>
          <a:p>
            <a:r>
              <a:rPr lang="id-ID" dirty="0"/>
              <a:t>Perubahan batas nimimum kapitalisasi sesuai </a:t>
            </a:r>
            <a:r>
              <a:rPr lang="en-US" dirty="0"/>
              <a:t>PMK </a:t>
            </a:r>
            <a:r>
              <a:rPr lang="en-US" dirty="0" err="1"/>
              <a:t>Nomor</a:t>
            </a:r>
            <a:r>
              <a:rPr lang="en-US" dirty="0"/>
              <a:t> 181/PMK.06/</a:t>
            </a:r>
            <a:r>
              <a:rPr lang="id-ID" dirty="0"/>
              <a:t> </a:t>
            </a:r>
            <a:r>
              <a:rPr lang="en-US" dirty="0"/>
              <a:t>2016 </a:t>
            </a:r>
            <a:r>
              <a:rPr lang="en-US" dirty="0" err="1"/>
              <a:t>tentang</a:t>
            </a:r>
            <a:r>
              <a:rPr lang="en-US" dirty="0"/>
              <a:t> </a:t>
            </a:r>
            <a:r>
              <a:rPr lang="en-US" dirty="0" err="1"/>
              <a:t>Penatausahaan</a:t>
            </a:r>
            <a:r>
              <a:rPr lang="en-US" dirty="0"/>
              <a:t> </a:t>
            </a:r>
            <a:r>
              <a:rPr lang="en-US" dirty="0" err="1"/>
              <a:t>Barang</a:t>
            </a:r>
            <a:r>
              <a:rPr lang="en-US" dirty="0"/>
              <a:t> </a:t>
            </a:r>
            <a:r>
              <a:rPr lang="en-US" dirty="0" err="1"/>
              <a:t>Milik</a:t>
            </a:r>
            <a:r>
              <a:rPr lang="en-US" dirty="0"/>
              <a:t> Negara</a:t>
            </a:r>
            <a:endParaRPr lang="id-ID" dirty="0"/>
          </a:p>
        </p:txBody>
      </p:sp>
      <p:sp>
        <p:nvSpPr>
          <p:cNvPr id="11" name="Explosion 2 10"/>
          <p:cNvSpPr/>
          <p:nvPr/>
        </p:nvSpPr>
        <p:spPr>
          <a:xfrm>
            <a:off x="7092280" y="4096048"/>
            <a:ext cx="2857520" cy="2861344"/>
          </a:xfrm>
          <a:prstGeom prst="irregularSeal2">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d-ID" dirty="0"/>
              <a:t>Penggunaan  akun masih banyak yg dilanggar</a:t>
            </a:r>
          </a:p>
        </p:txBody>
      </p:sp>
      <p:sp>
        <p:nvSpPr>
          <p:cNvPr id="12" name="Rectangle 11"/>
          <p:cNvSpPr/>
          <p:nvPr/>
        </p:nvSpPr>
        <p:spPr>
          <a:xfrm>
            <a:off x="7500959" y="1714488"/>
            <a:ext cx="1643042" cy="2862322"/>
          </a:xfrm>
          <a:prstGeom prst="rect">
            <a:avLst/>
          </a:prstGeom>
        </p:spPr>
        <p:txBody>
          <a:bodyPr wrap="square">
            <a:spAutoFit/>
          </a:bodyPr>
          <a:lstStyle/>
          <a:p>
            <a:r>
              <a:rPr lang="id-ID" dirty="0"/>
              <a:t>Bila tidak memenuhi batas kapitalisasi, maka menggunakan belanja barang, bukan belanja modal</a:t>
            </a:r>
          </a:p>
        </p:txBody>
      </p:sp>
    </p:spTree>
    <p:extLst>
      <p:ext uri="{BB962C8B-B14F-4D97-AF65-F5344CB8AC3E}">
        <p14:creationId xmlns:p14="http://schemas.microsoft.com/office/powerpoint/2010/main" val="267258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62" y="228600"/>
            <a:ext cx="8676456" cy="868363"/>
          </a:xfrm>
        </p:spPr>
        <p:txBody>
          <a:bodyPr/>
          <a:lstStyle/>
          <a:p>
            <a:r>
              <a:rPr lang="id-ID" sz="4000" i="0" dirty="0">
                <a:ln w="6600">
                  <a:solidFill>
                    <a:schemeClr val="accent2"/>
                  </a:solidFill>
                  <a:prstDash val="solid"/>
                </a:ln>
                <a:solidFill>
                  <a:srgbClr val="FFFFFF"/>
                </a:solidFill>
                <a:effectLst>
                  <a:outerShdw dist="38100" dir="2700000" algn="tl" rotWithShape="0">
                    <a:schemeClr val="accent2"/>
                  </a:outerShdw>
                </a:effectLst>
              </a:rPr>
              <a:t>Permasalahan Transaksi Antar Entitas</a:t>
            </a:r>
            <a:br>
              <a:rPr lang="id-ID" sz="4000" i="0" dirty="0">
                <a:ln w="6600">
                  <a:solidFill>
                    <a:schemeClr val="accent2"/>
                  </a:solidFill>
                  <a:prstDash val="solid"/>
                </a:ln>
                <a:solidFill>
                  <a:srgbClr val="FFFFFF"/>
                </a:solidFill>
                <a:effectLst>
                  <a:outerShdw dist="38100" dir="2700000" algn="tl" rotWithShape="0">
                    <a:schemeClr val="accent2"/>
                  </a:outerShdw>
                </a:effectLst>
              </a:rPr>
            </a:br>
            <a:r>
              <a:rPr lang="id-ID" sz="2800" i="0" dirty="0">
                <a:ln w="6600">
                  <a:solidFill>
                    <a:schemeClr val="accent2"/>
                  </a:solidFill>
                  <a:prstDash val="solid"/>
                </a:ln>
                <a:solidFill>
                  <a:srgbClr val="FFFFFF"/>
                </a:solidFill>
                <a:effectLst>
                  <a:outerShdw dist="38100" dir="2700000" algn="tl" rotWithShape="0">
                    <a:schemeClr val="accent2"/>
                  </a:outerShdw>
                </a:effectLst>
              </a:rPr>
              <a:t>(Selisih Transfer Keluar dan Transfer Masuk) </a:t>
            </a:r>
            <a:endParaRPr lang="en-US" sz="2800" i="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Content Placeholder 2"/>
          <p:cNvSpPr txBox="1">
            <a:spLocks/>
          </p:cNvSpPr>
          <p:nvPr/>
        </p:nvSpPr>
        <p:spPr>
          <a:xfrm>
            <a:off x="293511" y="1628800"/>
            <a:ext cx="8572560" cy="388843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buFont typeface="+mj-lt"/>
              <a:buAutoNum type="arabicPeriod"/>
            </a:pPr>
            <a:r>
              <a:rPr lang="id-ID" sz="2000" dirty="0"/>
              <a:t>penyebab selisih TK-TM, antara lain:</a:t>
            </a:r>
          </a:p>
          <a:p>
            <a:pPr lvl="1"/>
            <a:r>
              <a:rPr lang="id-ID" sz="2000" dirty="0"/>
              <a:t>salah satu satker pelaku transfer tidak melakukan pencatatan transaksi transfer dalam aplikasi Persediaan/SIMAK BMN</a:t>
            </a:r>
          </a:p>
          <a:p>
            <a:pPr lvl="1"/>
            <a:r>
              <a:rPr lang="id-ID" sz="2000" dirty="0"/>
              <a:t>terjadi kesalahan jumlah maupun jenis aset yang dicatat pada salah satu satker, satker pengirim atau satker penerima</a:t>
            </a:r>
          </a:p>
          <a:p>
            <a:pPr lvl="1"/>
            <a:r>
              <a:rPr lang="id-ID" sz="2000" dirty="0"/>
              <a:t>dan lain sebagainya</a:t>
            </a:r>
            <a:endParaRPr lang="en-US" sz="2000" dirty="0"/>
          </a:p>
          <a:p>
            <a:pPr marL="395288" indent="-395288">
              <a:buFont typeface="+mj-lt"/>
              <a:buAutoNum type="arabicPeriod" startAt="2"/>
            </a:pPr>
            <a:r>
              <a:rPr lang="id-ID" sz="2000" dirty="0"/>
              <a:t>Monitoring TK-TM harus dilakukan secara rutin</a:t>
            </a:r>
          </a:p>
          <a:p>
            <a:pPr marL="385763" indent="-385763">
              <a:buFont typeface="+mj-lt"/>
              <a:buAutoNum type="arabicPeriod" startAt="2"/>
            </a:pPr>
            <a:r>
              <a:rPr lang="id-ID" sz="2000" dirty="0"/>
              <a:t>Permasalahan TK-TM umumnya adalah </a:t>
            </a:r>
            <a:r>
              <a:rPr lang="id-ID" sz="2000" dirty="0">
                <a:solidFill>
                  <a:srgbClr val="FF0000"/>
                </a:solidFill>
              </a:rPr>
              <a:t>selisih tidak dapat dijelaskan secara memadai oleh KL</a:t>
            </a:r>
          </a:p>
          <a:p>
            <a:pPr marL="457200" lvl="1" indent="0">
              <a:buNone/>
            </a:pPr>
            <a:endParaRPr lang="en-US" sz="2000" dirty="0"/>
          </a:p>
        </p:txBody>
      </p:sp>
      <p:sp>
        <p:nvSpPr>
          <p:cNvPr id="5" name="Content Placeholder 2"/>
          <p:cNvSpPr txBox="1">
            <a:spLocks/>
          </p:cNvSpPr>
          <p:nvPr/>
        </p:nvSpPr>
        <p:spPr>
          <a:xfrm>
            <a:off x="357158" y="3071810"/>
            <a:ext cx="8501122" cy="421802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endParaRPr lang="id-ID" sz="2000" dirty="0">
              <a:solidFill>
                <a:srgbClr val="FF0000"/>
              </a:solidFill>
            </a:endParaRPr>
          </a:p>
        </p:txBody>
      </p:sp>
    </p:spTree>
    <p:extLst>
      <p:ext uri="{BB962C8B-B14F-4D97-AF65-F5344CB8AC3E}">
        <p14:creationId xmlns:p14="http://schemas.microsoft.com/office/powerpoint/2010/main" val="376823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900"/>
            <a:ext cx="8429684" cy="868363"/>
          </a:xfrm>
        </p:spPr>
        <p:txBody>
          <a:bodyPr>
            <a:normAutofit fontScale="90000"/>
          </a:bodyPr>
          <a:lstStyle/>
          <a:p>
            <a:r>
              <a:rPr lang="id-ID" b="0" i="0" dirty="0"/>
              <a:t>Pengesahan Hibah Langsung Uang TAYL </a:t>
            </a:r>
            <a:endParaRPr lang="en-US" b="0" i="0" dirty="0"/>
          </a:p>
        </p:txBody>
      </p:sp>
      <p:sp>
        <p:nvSpPr>
          <p:cNvPr id="5" name="Title 1"/>
          <p:cNvSpPr txBox="1">
            <a:spLocks/>
          </p:cNvSpPr>
          <p:nvPr/>
        </p:nvSpPr>
        <p:spPr>
          <a:xfrm>
            <a:off x="805303" y="727484"/>
            <a:ext cx="7476186" cy="857250"/>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d-ID" sz="3300" b="1" dirty="0">
              <a:solidFill>
                <a:schemeClr val="bg1"/>
              </a:solidFill>
            </a:endParaRPr>
          </a:p>
        </p:txBody>
      </p:sp>
      <p:sp>
        <p:nvSpPr>
          <p:cNvPr id="6" name="Content Placeholder 2"/>
          <p:cNvSpPr txBox="1">
            <a:spLocks/>
          </p:cNvSpPr>
          <p:nvPr/>
        </p:nvSpPr>
        <p:spPr>
          <a:xfrm>
            <a:off x="428596" y="571480"/>
            <a:ext cx="8242289" cy="6143668"/>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lnSpc>
                <a:spcPct val="100000"/>
              </a:lnSpc>
            </a:pPr>
            <a:r>
              <a:rPr lang="id-ID" sz="2000" dirty="0"/>
              <a:t>Sesuai prinsip perioditas, hibah langsung tahun anggaran berjalan harus disahkan di tahun berjalan sesuai tanggal BAST, kecuali untuk hibah Multi Years.</a:t>
            </a:r>
          </a:p>
          <a:p>
            <a:pPr marL="266700" indent="-266700">
              <a:lnSpc>
                <a:spcPct val="100000"/>
              </a:lnSpc>
            </a:pPr>
            <a:r>
              <a:rPr lang="id-ID" sz="2000" dirty="0"/>
              <a:t>Sesuai PMK No.99/PMK.05/2017, KL yang tidak melakukan pengesahan hibah langsung selama 2 kali berturut-turut (berdasarkan temuan BPK) akan dikenakan sanksi tidak diperbolehkan menerima hibah sampai temuan tsb terselesaikan.</a:t>
            </a:r>
          </a:p>
          <a:p>
            <a:pPr marL="266700" indent="-266700">
              <a:lnSpc>
                <a:spcPct val="100000"/>
              </a:lnSpc>
            </a:pPr>
            <a:r>
              <a:rPr lang="en-US" sz="2000" dirty="0">
                <a:latin typeface="+mj-lt"/>
              </a:rPr>
              <a:t>B</a:t>
            </a:r>
            <a:r>
              <a:rPr lang="id-ID" sz="2000" dirty="0">
                <a:latin typeface="+mj-lt"/>
              </a:rPr>
              <a:t>agi satker yang terlambat mengesahkan hibah langsung Barang/Jasa/Surat Berharga TAYL, telah diberikan dispensasi  pengesahannya di tahun 2018 sesuai surat Dirjen PB</a:t>
            </a:r>
            <a:r>
              <a:rPr lang="en-US" sz="2000" dirty="0"/>
              <a:t> </a:t>
            </a:r>
            <a:r>
              <a:rPr lang="id-ID" sz="2000" dirty="0"/>
              <a:t>No.</a:t>
            </a:r>
            <a:r>
              <a:rPr lang="en-US" sz="2000" dirty="0"/>
              <a:t>S-6799/PB/2018 </a:t>
            </a:r>
            <a:r>
              <a:rPr lang="id-ID" sz="2000" dirty="0"/>
              <a:t>tgl </a:t>
            </a:r>
            <a:r>
              <a:rPr lang="en-US" sz="2000" dirty="0"/>
              <a:t>31 </a:t>
            </a:r>
            <a:r>
              <a:rPr lang="id-ID" sz="2000" dirty="0"/>
              <a:t>Agt </a:t>
            </a:r>
            <a:r>
              <a:rPr lang="en-US" sz="2000" dirty="0"/>
              <a:t>2018</a:t>
            </a:r>
            <a:r>
              <a:rPr lang="id-ID" sz="2000" dirty="0"/>
              <a:t> dan S-9430/PB/2018 tgl 10 Des 2018.</a:t>
            </a:r>
          </a:p>
          <a:p>
            <a:pPr marL="266700" indent="-266700">
              <a:lnSpc>
                <a:spcPct val="100000"/>
              </a:lnSpc>
            </a:pPr>
            <a:r>
              <a:rPr lang="id-ID" sz="2000" dirty="0"/>
              <a:t>Namun untuk </a:t>
            </a:r>
            <a:r>
              <a:rPr lang="id-ID" sz="2000" b="1" dirty="0"/>
              <a:t>Hibah Langsung Uang TAYL</a:t>
            </a:r>
            <a:r>
              <a:rPr lang="id-ID" sz="2000" dirty="0"/>
              <a:t> yang belum disahkan, belum diberikan dispensasi penyelesaiannya. Sesuai Surat Dirjen PB No.S-7153/PB/2018 tgl 18 Sept 2018 KL telah diminta menginventarisir data hibah langsung uang yg belum disahkan.</a:t>
            </a:r>
          </a:p>
          <a:p>
            <a:pPr marL="266700" indent="-266700">
              <a:lnSpc>
                <a:spcPct val="100000"/>
              </a:lnSpc>
            </a:pPr>
            <a:r>
              <a:rPr lang="id-ID" sz="2000" dirty="0"/>
              <a:t>Saat ini Ditjen Perbendaharaan sedang melakukan pembahasan pemberian dispensasi pengesahan hibah langsung uang TAYL &gt; Satker agar mempersiapkan diri </a:t>
            </a:r>
            <a:endParaRPr lang="id-ID" sz="1600" dirty="0"/>
          </a:p>
        </p:txBody>
      </p:sp>
    </p:spTree>
    <p:extLst>
      <p:ext uri="{BB962C8B-B14F-4D97-AF65-F5344CB8AC3E}">
        <p14:creationId xmlns:p14="http://schemas.microsoft.com/office/powerpoint/2010/main" val="400501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5AB6E2-1DEC-44C9-ABFD-BB6637AAED72}" type="slidenum">
              <a:rPr lang="en-US" smtClean="0"/>
              <a:pPr>
                <a:defRPr/>
              </a:pPr>
              <a:t>15</a:t>
            </a:fld>
            <a:endParaRPr lang="en-US"/>
          </a:p>
        </p:txBody>
      </p:sp>
      <p:sp>
        <p:nvSpPr>
          <p:cNvPr id="5" name="Title 1"/>
          <p:cNvSpPr>
            <a:spLocks noGrp="1"/>
          </p:cNvSpPr>
          <p:nvPr>
            <p:ph type="title"/>
          </p:nvPr>
        </p:nvSpPr>
        <p:spPr>
          <a:xfrm>
            <a:off x="-11701" y="0"/>
            <a:ext cx="9144000" cy="1143000"/>
          </a:xfrm>
        </p:spPr>
        <p:txBody>
          <a:bodyPr>
            <a:noAutofit/>
          </a:bodyPr>
          <a:lstStyle/>
          <a:p>
            <a:pPr algn="r"/>
            <a:r>
              <a:rPr lang="id-ID" sz="4000" b="1" dirty="0">
                <a:solidFill>
                  <a:srgbClr val="002060"/>
                </a:solidFill>
                <a:latin typeface="+mn-lt"/>
                <a:cs typeface="Arial" pitchFamily="34" charset="0"/>
              </a:rPr>
              <a:t>P</a:t>
            </a:r>
            <a:r>
              <a:rPr lang="en-US" sz="4000" b="1" dirty="0" err="1">
                <a:solidFill>
                  <a:srgbClr val="002060"/>
                </a:solidFill>
                <a:latin typeface="+mn-lt"/>
                <a:cs typeface="Arial" pitchFamily="34" charset="0"/>
              </a:rPr>
              <a:t>edoman</a:t>
            </a:r>
            <a:r>
              <a:rPr lang="id-ID" sz="4000" b="1" dirty="0">
                <a:solidFill>
                  <a:srgbClr val="002060"/>
                </a:solidFill>
                <a:latin typeface="+mn-lt"/>
                <a:cs typeface="Arial" pitchFamily="34" charset="0"/>
              </a:rPr>
              <a:t> P</a:t>
            </a:r>
            <a:r>
              <a:rPr lang="en-US" sz="4000" b="1" dirty="0" err="1">
                <a:solidFill>
                  <a:srgbClr val="002060"/>
                </a:solidFill>
                <a:latin typeface="+mn-lt"/>
                <a:cs typeface="Arial" pitchFamily="34" charset="0"/>
              </a:rPr>
              <a:t>enyusunan</a:t>
            </a:r>
            <a:r>
              <a:rPr lang="en-US" sz="4000" b="1" dirty="0">
                <a:solidFill>
                  <a:srgbClr val="002060"/>
                </a:solidFill>
                <a:latin typeface="+mn-lt"/>
                <a:cs typeface="Arial" pitchFamily="34" charset="0"/>
              </a:rPr>
              <a:t> </a:t>
            </a:r>
            <a:r>
              <a:rPr lang="id-ID" sz="4000" b="1" dirty="0">
                <a:solidFill>
                  <a:srgbClr val="002060"/>
                </a:solidFill>
                <a:latin typeface="+mn-lt"/>
                <a:cs typeface="Arial" pitchFamily="34" charset="0"/>
              </a:rPr>
              <a:t>LKKL S</a:t>
            </a:r>
            <a:r>
              <a:rPr lang="en-US" sz="4000" b="1" dirty="0" err="1">
                <a:solidFill>
                  <a:srgbClr val="002060"/>
                </a:solidFill>
                <a:latin typeface="+mn-lt"/>
                <a:cs typeface="Arial" pitchFamily="34" charset="0"/>
              </a:rPr>
              <a:t>emester</a:t>
            </a:r>
            <a:r>
              <a:rPr lang="id-ID" sz="4000" b="1" dirty="0">
                <a:solidFill>
                  <a:srgbClr val="002060"/>
                </a:solidFill>
                <a:latin typeface="+mn-lt"/>
                <a:cs typeface="Arial" pitchFamily="34" charset="0"/>
              </a:rPr>
              <a:t> I 2019</a:t>
            </a:r>
          </a:p>
        </p:txBody>
      </p:sp>
      <p:sp>
        <p:nvSpPr>
          <p:cNvPr id="6" name="Content Placeholder 2"/>
          <p:cNvSpPr>
            <a:spLocks noGrp="1"/>
          </p:cNvSpPr>
          <p:nvPr>
            <p:ph idx="1"/>
          </p:nvPr>
        </p:nvSpPr>
        <p:spPr>
          <a:xfrm>
            <a:off x="121706" y="1124744"/>
            <a:ext cx="9022294" cy="5074604"/>
          </a:xfrm>
        </p:spPr>
        <p:txBody>
          <a:bodyPr>
            <a:noAutofit/>
          </a:bodyPr>
          <a:lstStyle/>
          <a:p>
            <a:pPr lvl="0">
              <a:lnSpc>
                <a:spcPct val="100000"/>
              </a:lnSpc>
              <a:spcBef>
                <a:spcPts val="0"/>
              </a:spcBef>
            </a:pPr>
            <a:r>
              <a:rPr lang="id-ID" sz="2400" dirty="0"/>
              <a:t>Aplikasi yang digunakan :</a:t>
            </a:r>
          </a:p>
          <a:p>
            <a:pPr marL="1079500" lvl="0" indent="-539750">
              <a:lnSpc>
                <a:spcPct val="100000"/>
              </a:lnSpc>
              <a:spcBef>
                <a:spcPts val="0"/>
              </a:spcBef>
              <a:buFont typeface="Wingdings" panose="05000000000000000000" pitchFamily="2" charset="2"/>
              <a:buChar char="Ø"/>
            </a:pPr>
            <a:r>
              <a:rPr lang="id-ID" sz="2400" dirty="0"/>
              <a:t>Aplikasi Persediaan versi 19.0 atau versi yang lebih baru</a:t>
            </a:r>
          </a:p>
          <a:p>
            <a:pPr marL="1079500" lvl="0" indent="-539750">
              <a:lnSpc>
                <a:spcPct val="100000"/>
              </a:lnSpc>
              <a:spcBef>
                <a:spcPts val="0"/>
              </a:spcBef>
              <a:buFont typeface="Wingdings" panose="05000000000000000000" pitchFamily="2" charset="2"/>
              <a:buChar char="Ø"/>
            </a:pPr>
            <a:r>
              <a:rPr lang="id-ID" sz="2400" dirty="0"/>
              <a:t>Aplikasi SIMAK-BMN versi 19.0 atau versi yang lebih baru</a:t>
            </a:r>
          </a:p>
          <a:p>
            <a:pPr marL="1079500" lvl="0" indent="-539750">
              <a:lnSpc>
                <a:spcPct val="100000"/>
              </a:lnSpc>
              <a:spcBef>
                <a:spcPts val="0"/>
              </a:spcBef>
              <a:buFont typeface="Wingdings" panose="05000000000000000000" pitchFamily="2" charset="2"/>
              <a:buChar char="Ø"/>
            </a:pPr>
            <a:r>
              <a:rPr lang="id-ID" sz="2400" dirty="0"/>
              <a:t>Aplikasi SAIBA versi 19.0.0 atau versi yang lebih baru</a:t>
            </a:r>
          </a:p>
          <a:p>
            <a:r>
              <a:rPr lang="en-US" sz="2400" dirty="0" err="1">
                <a:solidFill>
                  <a:srgbClr val="002060"/>
                </a:solidFill>
              </a:rPr>
              <a:t>Laporan</a:t>
            </a:r>
            <a:r>
              <a:rPr lang="en-US" sz="2400" dirty="0">
                <a:solidFill>
                  <a:srgbClr val="002060"/>
                </a:solidFill>
              </a:rPr>
              <a:t> </a:t>
            </a:r>
            <a:r>
              <a:rPr lang="en-US" sz="2400" dirty="0" err="1">
                <a:solidFill>
                  <a:srgbClr val="002060"/>
                </a:solidFill>
              </a:rPr>
              <a:t>Keuangan</a:t>
            </a:r>
            <a:r>
              <a:rPr lang="en-US" sz="2400" dirty="0">
                <a:solidFill>
                  <a:srgbClr val="002060"/>
                </a:solidFill>
              </a:rPr>
              <a:t> </a:t>
            </a:r>
            <a:r>
              <a:rPr lang="en-US" sz="2400" dirty="0" err="1">
                <a:solidFill>
                  <a:srgbClr val="002060"/>
                </a:solidFill>
              </a:rPr>
              <a:t>disusun</a:t>
            </a:r>
            <a:r>
              <a:rPr lang="en-US" sz="2400" dirty="0">
                <a:solidFill>
                  <a:srgbClr val="002060"/>
                </a:solidFill>
              </a:rPr>
              <a:t> </a:t>
            </a:r>
            <a:r>
              <a:rPr lang="en-US" sz="2400" dirty="0" err="1">
                <a:solidFill>
                  <a:srgbClr val="002060"/>
                </a:solidFill>
              </a:rPr>
              <a:t>berdasarkan</a:t>
            </a:r>
            <a:r>
              <a:rPr lang="en-US" sz="2400" dirty="0">
                <a:solidFill>
                  <a:srgbClr val="002060"/>
                </a:solidFill>
              </a:rPr>
              <a:t> data </a:t>
            </a:r>
            <a:r>
              <a:rPr lang="en-US" sz="2400" dirty="0" err="1">
                <a:solidFill>
                  <a:srgbClr val="002060"/>
                </a:solidFill>
              </a:rPr>
              <a:t>laporan</a:t>
            </a:r>
            <a:r>
              <a:rPr lang="en-US" sz="2400" dirty="0">
                <a:solidFill>
                  <a:srgbClr val="002060"/>
                </a:solidFill>
              </a:rPr>
              <a:t> </a:t>
            </a:r>
            <a:r>
              <a:rPr lang="en-US" sz="2400" dirty="0" err="1">
                <a:solidFill>
                  <a:srgbClr val="002060"/>
                </a:solidFill>
              </a:rPr>
              <a:t>pada</a:t>
            </a:r>
            <a:r>
              <a:rPr lang="en-US" sz="2400" dirty="0">
                <a:solidFill>
                  <a:srgbClr val="002060"/>
                </a:solidFill>
              </a:rPr>
              <a:t> </a:t>
            </a:r>
            <a:r>
              <a:rPr lang="en-US" sz="2400" dirty="0" err="1">
                <a:solidFill>
                  <a:srgbClr val="002060"/>
                </a:solidFill>
              </a:rPr>
              <a:t>aplikasi</a:t>
            </a:r>
            <a:r>
              <a:rPr lang="en-US" sz="2400" dirty="0">
                <a:solidFill>
                  <a:srgbClr val="002060"/>
                </a:solidFill>
              </a:rPr>
              <a:t> </a:t>
            </a:r>
            <a:r>
              <a:rPr lang="en-US" sz="2400" dirty="0" err="1">
                <a:solidFill>
                  <a:srgbClr val="002060"/>
                </a:solidFill>
              </a:rPr>
              <a:t>e-Rekon&amp;LK</a:t>
            </a:r>
            <a:r>
              <a:rPr lang="en-US" sz="2400" dirty="0"/>
              <a:t>.</a:t>
            </a:r>
          </a:p>
          <a:p>
            <a:r>
              <a:rPr lang="en-US" sz="2400" dirty="0" err="1"/>
              <a:t>Satker</a:t>
            </a:r>
            <a:r>
              <a:rPr lang="en-US" sz="2400" dirty="0"/>
              <a:t> </a:t>
            </a:r>
            <a:r>
              <a:rPr lang="id-ID" sz="2400" dirty="0"/>
              <a:t>harus </a:t>
            </a:r>
            <a:r>
              <a:rPr lang="en-US" sz="2400" dirty="0" err="1"/>
              <a:t>memastikan</a:t>
            </a:r>
            <a:r>
              <a:rPr lang="en-US" sz="2400" dirty="0"/>
              <a:t> </a:t>
            </a:r>
            <a:r>
              <a:rPr lang="en-US" sz="2400" dirty="0" err="1"/>
              <a:t>saldo</a:t>
            </a:r>
            <a:r>
              <a:rPr lang="en-US" sz="2400" dirty="0"/>
              <a:t> </a:t>
            </a:r>
            <a:r>
              <a:rPr lang="id-ID" sz="2400" dirty="0"/>
              <a:t>akun pada LK </a:t>
            </a:r>
            <a:r>
              <a:rPr lang="id-ID" sz="2400" i="1" dirty="0"/>
              <a:t>hardcopy </a:t>
            </a:r>
            <a:r>
              <a:rPr lang="id-ID" sz="2400" dirty="0"/>
              <a:t>sama dengan </a:t>
            </a:r>
            <a:r>
              <a:rPr lang="en-US" sz="2400" dirty="0" err="1"/>
              <a:t>saldo</a:t>
            </a:r>
            <a:r>
              <a:rPr lang="en-US" sz="2400" dirty="0"/>
              <a:t> </a:t>
            </a:r>
            <a:r>
              <a:rPr lang="en-US" sz="2400" dirty="0" err="1"/>
              <a:t>pada</a:t>
            </a:r>
            <a:r>
              <a:rPr lang="en-US" sz="2400" dirty="0"/>
              <a:t> </a:t>
            </a:r>
            <a:r>
              <a:rPr lang="en-US" sz="2400" dirty="0" err="1"/>
              <a:t>Aplikasi</a:t>
            </a:r>
            <a:r>
              <a:rPr lang="en-US" sz="2400" dirty="0"/>
              <a:t> e-</a:t>
            </a:r>
            <a:r>
              <a:rPr lang="en-US" sz="2400" dirty="0" err="1"/>
              <a:t>Rekon&amp;LK</a:t>
            </a:r>
            <a:endParaRPr lang="id-ID" sz="2400" dirty="0"/>
          </a:p>
          <a:p>
            <a:pPr lvl="0"/>
            <a:r>
              <a:rPr lang="id-ID" sz="2400" dirty="0">
                <a:solidFill>
                  <a:srgbClr val="002060"/>
                </a:solidFill>
              </a:rPr>
              <a:t>Untuk penyusunan laporan UAPPA-W/UAPPA-E1/UAPA, seluruh satker lingkupnya telah upload ADK Juni 2019 ke Aplikasi e-Rekon&amp;LK dan minimal telah berstatus “diproses sistem” (berwarna kuning).</a:t>
            </a:r>
          </a:p>
        </p:txBody>
      </p:sp>
    </p:spTree>
    <p:extLst>
      <p:ext uri="{BB962C8B-B14F-4D97-AF65-F5344CB8AC3E}">
        <p14:creationId xmlns:p14="http://schemas.microsoft.com/office/powerpoint/2010/main" val="705701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95400"/>
            <a:ext cx="8856984" cy="5029200"/>
          </a:xfrm>
        </p:spPr>
        <p:txBody>
          <a:bodyPr/>
          <a:lstStyle/>
          <a:p>
            <a:pPr lvl="0"/>
            <a:r>
              <a:rPr lang="id-ID" sz="2800" dirty="0"/>
              <a:t>Akun Persediaan/Aset yang Belum Diregister </a:t>
            </a:r>
            <a:r>
              <a:rPr lang="id-ID" sz="2800" b="1" dirty="0">
                <a:solidFill>
                  <a:srgbClr val="FF0000"/>
                </a:solidFill>
              </a:rPr>
              <a:t>dapat tersaji </a:t>
            </a:r>
            <a:r>
              <a:rPr lang="id-ID" sz="2800" dirty="0"/>
              <a:t>pada LKKL Semester I Tahun 2019 dengan menjelaskan penyebabnya pada CALK</a:t>
            </a:r>
            <a:r>
              <a:rPr lang="en-US" sz="2800" dirty="0"/>
              <a:t>.</a:t>
            </a:r>
          </a:p>
          <a:p>
            <a:pPr lvl="0"/>
            <a:endParaRPr lang="en-US" sz="2800" dirty="0">
              <a:solidFill>
                <a:srgbClr val="FF0000"/>
              </a:solidFill>
            </a:endParaRPr>
          </a:p>
          <a:p>
            <a:r>
              <a:rPr lang="id-ID" sz="2800" dirty="0"/>
              <a:t>Identifikasi transaksi resiprokal antara satker BLU dan satker pemberi kerja dapat dilakukan pada LKKL Semester I, meskipun jurnal eliminasinya hanya dilakukan pada penyusunan Laporan Keuangan tahunan. Tata cara identifikasi transaksi resiprokal berpedoman pada Surat Dirjen Perbendaharaan Nomor S-621/PB/2019.</a:t>
            </a:r>
          </a:p>
          <a:p>
            <a:pPr lvl="0"/>
            <a:endParaRPr lang="id-ID" sz="3200" dirty="0">
              <a:solidFill>
                <a:srgbClr val="FF0000"/>
              </a:solidFill>
            </a:endParaRPr>
          </a:p>
          <a:p>
            <a:endParaRPr lang="en-US" sz="3200" dirty="0"/>
          </a:p>
        </p:txBody>
      </p:sp>
      <p:sp>
        <p:nvSpPr>
          <p:cNvPr id="4" name="Slide Number Placeholder 3"/>
          <p:cNvSpPr>
            <a:spLocks noGrp="1"/>
          </p:cNvSpPr>
          <p:nvPr>
            <p:ph type="sldNum" sz="quarter" idx="12"/>
          </p:nvPr>
        </p:nvSpPr>
        <p:spPr/>
        <p:txBody>
          <a:bodyPr/>
          <a:lstStyle/>
          <a:p>
            <a:pPr>
              <a:defRPr/>
            </a:pPr>
            <a:fld id="{705AB6E2-1DEC-44C9-ABFD-BB6637AAED72}" type="slidenum">
              <a:rPr lang="en-US" smtClean="0"/>
              <a:pPr>
                <a:defRPr/>
              </a:pPr>
              <a:t>16</a:t>
            </a:fld>
            <a:endParaRPr lang="en-US"/>
          </a:p>
        </p:txBody>
      </p:sp>
      <p:sp>
        <p:nvSpPr>
          <p:cNvPr id="8" name="Title 1"/>
          <p:cNvSpPr>
            <a:spLocks noGrp="1"/>
          </p:cNvSpPr>
          <p:nvPr>
            <p:ph type="title"/>
          </p:nvPr>
        </p:nvSpPr>
        <p:spPr>
          <a:xfrm>
            <a:off x="-11701" y="0"/>
            <a:ext cx="9144000" cy="1143000"/>
          </a:xfrm>
        </p:spPr>
        <p:txBody>
          <a:bodyPr>
            <a:noAutofit/>
          </a:bodyPr>
          <a:lstStyle/>
          <a:p>
            <a:pPr algn="r"/>
            <a:r>
              <a:rPr lang="en-US" sz="4000" b="1" dirty="0">
                <a:solidFill>
                  <a:srgbClr val="002060"/>
                </a:solidFill>
                <a:latin typeface="+mn-lt"/>
                <a:cs typeface="Arial" pitchFamily="34" charset="0"/>
              </a:rPr>
              <a:t>… </a:t>
            </a:r>
            <a:r>
              <a:rPr lang="en-US" sz="4000" b="1" dirty="0" err="1">
                <a:solidFill>
                  <a:srgbClr val="002060"/>
                </a:solidFill>
                <a:latin typeface="+mn-lt"/>
                <a:cs typeface="Arial" pitchFamily="34" charset="0"/>
              </a:rPr>
              <a:t>Lanjutan</a:t>
            </a:r>
            <a:endParaRPr lang="id-ID" sz="4000" b="1" dirty="0">
              <a:solidFill>
                <a:srgbClr val="002060"/>
              </a:solidFill>
              <a:latin typeface="+mn-lt"/>
              <a:cs typeface="Arial" pitchFamily="34" charset="0"/>
            </a:endParaRPr>
          </a:p>
        </p:txBody>
      </p:sp>
    </p:spTree>
    <p:extLst>
      <p:ext uri="{BB962C8B-B14F-4D97-AF65-F5344CB8AC3E}">
        <p14:creationId xmlns:p14="http://schemas.microsoft.com/office/powerpoint/2010/main" val="1121946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err="1"/>
              <a:t>Memperhatikan</a:t>
            </a:r>
            <a:r>
              <a:rPr lang="en-US" sz="2800" dirty="0"/>
              <a:t> </a:t>
            </a:r>
            <a:r>
              <a:rPr lang="en-US" sz="2800" dirty="0" err="1"/>
              <a:t>hal-hal</a:t>
            </a:r>
            <a:r>
              <a:rPr lang="en-US" sz="2800" dirty="0"/>
              <a:t> yang </a:t>
            </a:r>
            <a:r>
              <a:rPr lang="en-US" sz="2800" dirty="0" err="1"/>
              <a:t>harus</a:t>
            </a:r>
            <a:r>
              <a:rPr lang="en-US" sz="2800" dirty="0"/>
              <a:t> </a:t>
            </a:r>
            <a:r>
              <a:rPr lang="en-US" sz="2800" dirty="0" err="1"/>
              <a:t>dilakukan</a:t>
            </a:r>
            <a:r>
              <a:rPr lang="en-US" sz="2800" dirty="0"/>
              <a:t>:</a:t>
            </a:r>
          </a:p>
          <a:p>
            <a:pPr marL="722313">
              <a:buFont typeface="Wingdings" panose="05000000000000000000" pitchFamily="2" charset="2"/>
              <a:buChar char="Ø"/>
            </a:pPr>
            <a:r>
              <a:rPr lang="en-US" sz="2800" dirty="0" err="1"/>
              <a:t>Melakukan</a:t>
            </a:r>
            <a:r>
              <a:rPr lang="en-US" sz="2800" dirty="0"/>
              <a:t> </a:t>
            </a:r>
            <a:r>
              <a:rPr lang="en-US" sz="2800" dirty="0" err="1"/>
              <a:t>penyisihan</a:t>
            </a:r>
            <a:r>
              <a:rPr lang="en-US" sz="2800" dirty="0"/>
              <a:t> </a:t>
            </a:r>
            <a:r>
              <a:rPr lang="en-US" sz="2800" dirty="0" err="1"/>
              <a:t>piutang</a:t>
            </a:r>
            <a:endParaRPr lang="en-US" sz="2800" dirty="0"/>
          </a:p>
          <a:p>
            <a:pPr marL="722313">
              <a:buFont typeface="Wingdings" panose="05000000000000000000" pitchFamily="2" charset="2"/>
              <a:buChar char="Ø"/>
            </a:pPr>
            <a:r>
              <a:rPr lang="en-US" sz="2800" dirty="0" err="1"/>
              <a:t>Melakukan</a:t>
            </a:r>
            <a:r>
              <a:rPr lang="en-US" sz="2800" dirty="0"/>
              <a:t> </a:t>
            </a:r>
            <a:r>
              <a:rPr lang="en-US" sz="2800" dirty="0" err="1"/>
              <a:t>penyusutan</a:t>
            </a:r>
            <a:r>
              <a:rPr lang="en-US" sz="2800" dirty="0"/>
              <a:t> </a:t>
            </a:r>
            <a:r>
              <a:rPr lang="en-US" sz="2800" dirty="0" err="1"/>
              <a:t>dan</a:t>
            </a:r>
            <a:r>
              <a:rPr lang="en-US" sz="2800" dirty="0"/>
              <a:t> </a:t>
            </a:r>
            <a:r>
              <a:rPr lang="en-US" sz="2800" dirty="0" err="1"/>
              <a:t>amortisasi</a:t>
            </a:r>
            <a:endParaRPr lang="en-US" sz="2800" dirty="0"/>
          </a:p>
          <a:p>
            <a:pPr marL="722313">
              <a:buFont typeface="Wingdings" panose="05000000000000000000" pitchFamily="2" charset="2"/>
              <a:buChar char="Ø"/>
            </a:pPr>
            <a:r>
              <a:rPr lang="en-US" sz="2800" dirty="0" err="1"/>
              <a:t>Melakukan</a:t>
            </a:r>
            <a:r>
              <a:rPr lang="en-US" sz="2800" dirty="0"/>
              <a:t> </a:t>
            </a:r>
            <a:r>
              <a:rPr lang="en-US" sz="2800" i="1" dirty="0"/>
              <a:t>stock </a:t>
            </a:r>
            <a:r>
              <a:rPr lang="en-US" sz="2800" i="1" dirty="0" err="1"/>
              <a:t>opname</a:t>
            </a:r>
            <a:r>
              <a:rPr lang="en-US" sz="2800" i="1" dirty="0"/>
              <a:t> </a:t>
            </a:r>
            <a:r>
              <a:rPr lang="en-US" sz="2800" dirty="0" err="1"/>
              <a:t>persediaan</a:t>
            </a:r>
            <a:endParaRPr lang="en-US" sz="2800" dirty="0"/>
          </a:p>
        </p:txBody>
      </p:sp>
      <p:sp>
        <p:nvSpPr>
          <p:cNvPr id="4" name="Slide Number Placeholder 3"/>
          <p:cNvSpPr>
            <a:spLocks noGrp="1"/>
          </p:cNvSpPr>
          <p:nvPr>
            <p:ph type="sldNum" sz="quarter" idx="12"/>
          </p:nvPr>
        </p:nvSpPr>
        <p:spPr/>
        <p:txBody>
          <a:bodyPr/>
          <a:lstStyle/>
          <a:p>
            <a:pPr>
              <a:defRPr/>
            </a:pPr>
            <a:fld id="{705AB6E2-1DEC-44C9-ABFD-BB6637AAED72}" type="slidenum">
              <a:rPr lang="en-US" smtClean="0"/>
              <a:pPr>
                <a:defRPr/>
              </a:pPr>
              <a:t>17</a:t>
            </a:fld>
            <a:endParaRPr lang="en-US"/>
          </a:p>
        </p:txBody>
      </p:sp>
      <p:sp>
        <p:nvSpPr>
          <p:cNvPr id="5" name="Title 1"/>
          <p:cNvSpPr>
            <a:spLocks noGrp="1"/>
          </p:cNvSpPr>
          <p:nvPr>
            <p:ph type="title"/>
          </p:nvPr>
        </p:nvSpPr>
        <p:spPr>
          <a:xfrm>
            <a:off x="-11701" y="0"/>
            <a:ext cx="9144000" cy="1143000"/>
          </a:xfrm>
        </p:spPr>
        <p:txBody>
          <a:bodyPr>
            <a:noAutofit/>
          </a:bodyPr>
          <a:lstStyle/>
          <a:p>
            <a:pPr algn="r"/>
            <a:r>
              <a:rPr lang="en-US" sz="4000" b="1" dirty="0">
                <a:solidFill>
                  <a:srgbClr val="002060"/>
                </a:solidFill>
                <a:latin typeface="+mn-lt"/>
                <a:cs typeface="Arial" pitchFamily="34" charset="0"/>
              </a:rPr>
              <a:t>… </a:t>
            </a:r>
            <a:r>
              <a:rPr lang="en-US" sz="4000" b="1" dirty="0" err="1">
                <a:solidFill>
                  <a:srgbClr val="002060"/>
                </a:solidFill>
                <a:latin typeface="+mn-lt"/>
                <a:cs typeface="Arial" pitchFamily="34" charset="0"/>
              </a:rPr>
              <a:t>Lanjutan</a:t>
            </a:r>
            <a:endParaRPr lang="id-ID" sz="4000" b="1" dirty="0">
              <a:solidFill>
                <a:srgbClr val="002060"/>
              </a:solidFill>
              <a:latin typeface="+mn-lt"/>
              <a:cs typeface="Arial" pitchFamily="34" charset="0"/>
            </a:endParaRPr>
          </a:p>
        </p:txBody>
      </p:sp>
    </p:spTree>
    <p:extLst>
      <p:ext uri="{BB962C8B-B14F-4D97-AF65-F5344CB8AC3E}">
        <p14:creationId xmlns:p14="http://schemas.microsoft.com/office/powerpoint/2010/main" val="2089496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5AB6E2-1DEC-44C9-ABFD-BB6637AAED72}" type="slidenum">
              <a:rPr lang="en-US" smtClean="0"/>
              <a:pPr>
                <a:defRPr/>
              </a:pPr>
              <a:t>18</a:t>
            </a:fld>
            <a:endParaRPr lang="en-US"/>
          </a:p>
        </p:txBody>
      </p:sp>
      <p:sp>
        <p:nvSpPr>
          <p:cNvPr id="5" name="Content Placeholder 2"/>
          <p:cNvSpPr>
            <a:spLocks noGrp="1"/>
          </p:cNvSpPr>
          <p:nvPr>
            <p:ph idx="1"/>
          </p:nvPr>
        </p:nvSpPr>
        <p:spPr>
          <a:xfrm>
            <a:off x="107504" y="1052736"/>
            <a:ext cx="8995620" cy="4752528"/>
          </a:xfrm>
        </p:spPr>
        <p:txBody>
          <a:bodyPr>
            <a:noAutofit/>
          </a:bodyPr>
          <a:lstStyle/>
          <a:p>
            <a:pPr lvl="0"/>
            <a:r>
              <a:rPr lang="id-ID" sz="2400" dirty="0"/>
              <a:t>Terkait Revaluasi BMN, K/L agar melakukan:</a:t>
            </a:r>
          </a:p>
          <a:p>
            <a:pPr lvl="1">
              <a:buFont typeface="Wingdings" panose="05000000000000000000" pitchFamily="2" charset="2"/>
              <a:buChar char="Ø"/>
            </a:pPr>
            <a:r>
              <a:rPr lang="id-ID" sz="2400" dirty="0"/>
              <a:t>jurnal </a:t>
            </a:r>
            <a:r>
              <a:rPr lang="id-ID" sz="2400" i="1" dirty="0"/>
              <a:t>take out </a:t>
            </a:r>
            <a:r>
              <a:rPr lang="id-ID" sz="2400" dirty="0"/>
              <a:t>revaluasi pada Satker Konsolidasi, </a:t>
            </a:r>
            <a:r>
              <a:rPr lang="id-ID" sz="2400" b="1" dirty="0">
                <a:solidFill>
                  <a:srgbClr val="FF0000"/>
                </a:solidFill>
              </a:rPr>
              <a:t>tidak perlu dilakukan jurnal balik</a:t>
            </a:r>
            <a:r>
              <a:rPr lang="id-ID" sz="2400" dirty="0"/>
              <a:t>. </a:t>
            </a:r>
          </a:p>
          <a:p>
            <a:pPr lvl="1">
              <a:buFont typeface="Wingdings" panose="05000000000000000000" pitchFamily="2" charset="2"/>
              <a:buChar char="Ø"/>
            </a:pPr>
            <a:r>
              <a:rPr lang="en-US" sz="2400" dirty="0" err="1"/>
              <a:t>Satker</a:t>
            </a:r>
            <a:r>
              <a:rPr lang="en-US" sz="2400" dirty="0"/>
              <a:t> </a:t>
            </a:r>
            <a:r>
              <a:rPr lang="en-US" sz="2400" dirty="0" err="1"/>
              <a:t>Konsolidasi</a:t>
            </a:r>
            <a:r>
              <a:rPr lang="en-US" sz="2400" dirty="0"/>
              <a:t> agar </a:t>
            </a:r>
            <a:r>
              <a:rPr lang="en-US" sz="2400" dirty="0" err="1"/>
              <a:t>melakukan</a:t>
            </a:r>
            <a:r>
              <a:rPr lang="en-US" sz="2400" dirty="0"/>
              <a:t> </a:t>
            </a:r>
            <a:r>
              <a:rPr lang="en-US" sz="2400" dirty="0" err="1"/>
              <a:t>jurnal</a:t>
            </a:r>
            <a:r>
              <a:rPr lang="en-US" sz="2400" dirty="0"/>
              <a:t> </a:t>
            </a:r>
            <a:r>
              <a:rPr lang="en-US" sz="2400" dirty="0" err="1"/>
              <a:t>koreksi</a:t>
            </a:r>
            <a:r>
              <a:rPr lang="en-US" sz="2400" dirty="0"/>
              <a:t> (</a:t>
            </a:r>
            <a:r>
              <a:rPr lang="en-US" sz="2400" i="1" dirty="0"/>
              <a:t>take out) </a:t>
            </a:r>
            <a:r>
              <a:rPr lang="en-US" sz="2400" dirty="0" err="1"/>
              <a:t>atas</a:t>
            </a:r>
            <a:r>
              <a:rPr lang="en-US" sz="2400" dirty="0"/>
              <a:t> </a:t>
            </a:r>
            <a:r>
              <a:rPr lang="en-US" sz="2400" dirty="0" err="1"/>
              <a:t>transaksi</a:t>
            </a:r>
            <a:r>
              <a:rPr lang="en-US" sz="2400" dirty="0"/>
              <a:t> </a:t>
            </a:r>
            <a:r>
              <a:rPr lang="en-US" sz="2400" dirty="0" err="1"/>
              <a:t>lanjutan</a:t>
            </a:r>
            <a:r>
              <a:rPr lang="en-US" sz="2400" dirty="0"/>
              <a:t> </a:t>
            </a:r>
            <a:r>
              <a:rPr lang="en-US" sz="2400" dirty="0" err="1"/>
              <a:t>terkait</a:t>
            </a:r>
            <a:r>
              <a:rPr lang="en-US" sz="2400" dirty="0"/>
              <a:t> </a:t>
            </a:r>
            <a:r>
              <a:rPr lang="en-US" sz="2400" dirty="0" err="1"/>
              <a:t>revaluasi</a:t>
            </a:r>
            <a:r>
              <a:rPr lang="en-US" sz="2400" dirty="0"/>
              <a:t> BMN yang </a:t>
            </a:r>
            <a:r>
              <a:rPr lang="en-US" sz="2400" dirty="0" err="1"/>
              <a:t>terjadi</a:t>
            </a:r>
            <a:r>
              <a:rPr lang="en-US" sz="2400" dirty="0"/>
              <a:t> </a:t>
            </a:r>
            <a:r>
              <a:rPr lang="en-US" sz="2400" dirty="0" err="1"/>
              <a:t>selama</a:t>
            </a:r>
            <a:r>
              <a:rPr lang="en-US" sz="2400" dirty="0"/>
              <a:t> semester I </a:t>
            </a:r>
            <a:r>
              <a:rPr lang="en-US" sz="2400" dirty="0" err="1"/>
              <a:t>tahun</a:t>
            </a:r>
            <a:r>
              <a:rPr lang="en-US" sz="2400" dirty="0"/>
              <a:t> 2019.</a:t>
            </a:r>
            <a:r>
              <a:rPr lang="id-ID" sz="2400" dirty="0"/>
              <a:t> </a:t>
            </a:r>
            <a:r>
              <a:rPr lang="en-US" sz="2400" dirty="0" err="1"/>
              <a:t>Nilai</a:t>
            </a:r>
            <a:r>
              <a:rPr lang="en-US" sz="2400" dirty="0"/>
              <a:t> </a:t>
            </a:r>
            <a:r>
              <a:rPr lang="en-US" sz="2400" dirty="0" err="1"/>
              <a:t>koreksi</a:t>
            </a:r>
            <a:r>
              <a:rPr lang="en-US" sz="2400" dirty="0"/>
              <a:t> </a:t>
            </a:r>
            <a:r>
              <a:rPr lang="id-ID" sz="2400" dirty="0"/>
              <a:t>a</a:t>
            </a:r>
            <a:r>
              <a:rPr lang="en-US" sz="2400" dirty="0" err="1"/>
              <a:t>kan</a:t>
            </a:r>
            <a:r>
              <a:rPr lang="en-US" sz="2400" dirty="0"/>
              <a:t> </a:t>
            </a:r>
            <a:r>
              <a:rPr lang="en-US" sz="2400" dirty="0" err="1"/>
              <a:t>disediakan</a:t>
            </a:r>
            <a:r>
              <a:rPr lang="en-US" sz="2400" dirty="0"/>
              <a:t> </a:t>
            </a:r>
            <a:r>
              <a:rPr lang="en-US" sz="2400" dirty="0" err="1"/>
              <a:t>oleh</a:t>
            </a:r>
            <a:r>
              <a:rPr lang="en-US" sz="2400" dirty="0"/>
              <a:t> </a:t>
            </a:r>
            <a:r>
              <a:rPr lang="id-ID" sz="2400" dirty="0"/>
              <a:t>DJKN</a:t>
            </a:r>
            <a:r>
              <a:rPr lang="en-US" sz="2400" dirty="0"/>
              <a:t>.</a:t>
            </a:r>
          </a:p>
          <a:p>
            <a:pPr marL="463550" lvl="1" indent="-457200">
              <a:buFont typeface="Wingdings" panose="05000000000000000000" pitchFamily="2" charset="2"/>
              <a:buChar char="v"/>
            </a:pPr>
            <a:endParaRPr lang="en-US" sz="2400" dirty="0"/>
          </a:p>
          <a:p>
            <a:pPr marL="463550" lvl="1" indent="-457200">
              <a:buFont typeface="Wingdings" panose="05000000000000000000" pitchFamily="2" charset="2"/>
              <a:buChar char="v"/>
            </a:pPr>
            <a:r>
              <a:rPr lang="en-US" sz="2400" dirty="0" err="1"/>
              <a:t>Melakukan</a:t>
            </a:r>
            <a:r>
              <a:rPr lang="en-US" sz="2400" dirty="0"/>
              <a:t> </a:t>
            </a:r>
            <a:r>
              <a:rPr lang="en-US" sz="2400" dirty="0" err="1"/>
              <a:t>Telaah</a:t>
            </a:r>
            <a:r>
              <a:rPr lang="en-US" sz="2400" dirty="0"/>
              <a:t> </a:t>
            </a:r>
            <a:r>
              <a:rPr lang="en-US" sz="2400" dirty="0" err="1"/>
              <a:t>atas</a:t>
            </a:r>
            <a:r>
              <a:rPr lang="en-US" sz="2400" dirty="0"/>
              <a:t> </a:t>
            </a:r>
            <a:r>
              <a:rPr lang="en-US" sz="2400" dirty="0" err="1"/>
              <a:t>Laporan</a:t>
            </a:r>
            <a:r>
              <a:rPr lang="en-US" sz="2400" dirty="0"/>
              <a:t> </a:t>
            </a:r>
            <a:r>
              <a:rPr lang="en-US" sz="2400" dirty="0" err="1"/>
              <a:t>Keuangan</a:t>
            </a:r>
            <a:r>
              <a:rPr lang="en-US" sz="2400" dirty="0"/>
              <a:t> </a:t>
            </a:r>
            <a:r>
              <a:rPr lang="en-US" sz="2400" dirty="0" err="1"/>
              <a:t>mulai</a:t>
            </a:r>
            <a:r>
              <a:rPr lang="en-US" sz="2400" dirty="0"/>
              <a:t> </a:t>
            </a:r>
            <a:r>
              <a:rPr lang="en-US" sz="2400" dirty="0" err="1"/>
              <a:t>dari</a:t>
            </a:r>
            <a:r>
              <a:rPr lang="en-US" sz="2400" dirty="0"/>
              <a:t> </a:t>
            </a:r>
            <a:r>
              <a:rPr lang="en-US" sz="2400" dirty="0" err="1"/>
              <a:t>tingkat</a:t>
            </a:r>
            <a:r>
              <a:rPr lang="en-US" sz="2400" dirty="0"/>
              <a:t> UAKPA, UAPPA-W, UAPPA-</a:t>
            </a:r>
            <a:r>
              <a:rPr lang="en-US" sz="2400" dirty="0" err="1"/>
              <a:t>Es.I</a:t>
            </a:r>
            <a:r>
              <a:rPr lang="en-US" sz="2400" dirty="0"/>
              <a:t> </a:t>
            </a:r>
            <a:r>
              <a:rPr lang="en-US" sz="2400" dirty="0" err="1"/>
              <a:t>dan</a:t>
            </a:r>
            <a:r>
              <a:rPr lang="en-US" sz="2400" dirty="0"/>
              <a:t> LKKL</a:t>
            </a:r>
          </a:p>
          <a:p>
            <a:pPr marL="463550" lvl="1" indent="-457200">
              <a:buFont typeface="Wingdings" panose="05000000000000000000" pitchFamily="2" charset="2"/>
              <a:buChar char="v"/>
            </a:pPr>
            <a:endParaRPr lang="en-US" sz="2400" dirty="0"/>
          </a:p>
          <a:p>
            <a:pPr marL="463550" lvl="1" indent="-457200">
              <a:buFont typeface="Wingdings" panose="05000000000000000000" pitchFamily="2" charset="2"/>
              <a:buChar char="v"/>
            </a:pPr>
            <a:r>
              <a:rPr lang="en-US" sz="2400" dirty="0" err="1"/>
              <a:t>Memastikan</a:t>
            </a:r>
            <a:r>
              <a:rPr lang="en-US" sz="2400" dirty="0"/>
              <a:t> </a:t>
            </a:r>
            <a:r>
              <a:rPr lang="en-US" sz="2400" dirty="0" err="1"/>
              <a:t>bahwa</a:t>
            </a:r>
            <a:r>
              <a:rPr lang="en-US" sz="2400" dirty="0"/>
              <a:t> </a:t>
            </a:r>
            <a:r>
              <a:rPr lang="en-US" sz="2400" dirty="0" err="1"/>
              <a:t>laporan</a:t>
            </a:r>
            <a:r>
              <a:rPr lang="en-US" sz="2400" dirty="0"/>
              <a:t> </a:t>
            </a:r>
            <a:r>
              <a:rPr lang="en-US" sz="2400" dirty="0" err="1"/>
              <a:t>keuangan</a:t>
            </a:r>
            <a:r>
              <a:rPr lang="en-US" sz="2400" dirty="0"/>
              <a:t> </a:t>
            </a:r>
            <a:r>
              <a:rPr lang="en-US" sz="2400" dirty="0" err="1"/>
              <a:t>telah</a:t>
            </a:r>
            <a:r>
              <a:rPr lang="en-US" sz="2400" dirty="0"/>
              <a:t> </a:t>
            </a:r>
            <a:r>
              <a:rPr lang="en-US" sz="2400" dirty="0" err="1"/>
              <a:t>direviu</a:t>
            </a:r>
            <a:r>
              <a:rPr lang="en-US" sz="2400" dirty="0"/>
              <a:t> </a:t>
            </a:r>
            <a:r>
              <a:rPr lang="en-US" sz="2400" dirty="0" err="1"/>
              <a:t>oleh</a:t>
            </a:r>
            <a:r>
              <a:rPr lang="en-US" sz="2400" dirty="0"/>
              <a:t> APIP.</a:t>
            </a:r>
            <a:endParaRPr lang="id-ID" sz="2400" dirty="0"/>
          </a:p>
        </p:txBody>
      </p:sp>
      <p:sp>
        <p:nvSpPr>
          <p:cNvPr id="7" name="Title 1"/>
          <p:cNvSpPr>
            <a:spLocks noGrp="1"/>
          </p:cNvSpPr>
          <p:nvPr>
            <p:ph type="title"/>
          </p:nvPr>
        </p:nvSpPr>
        <p:spPr>
          <a:xfrm>
            <a:off x="-11701" y="0"/>
            <a:ext cx="9144000" cy="1143000"/>
          </a:xfrm>
        </p:spPr>
        <p:txBody>
          <a:bodyPr>
            <a:noAutofit/>
          </a:bodyPr>
          <a:lstStyle/>
          <a:p>
            <a:pPr algn="r"/>
            <a:r>
              <a:rPr lang="en-US" sz="4000" b="1" dirty="0">
                <a:solidFill>
                  <a:srgbClr val="002060"/>
                </a:solidFill>
                <a:latin typeface="+mn-lt"/>
                <a:cs typeface="Arial" pitchFamily="34" charset="0"/>
              </a:rPr>
              <a:t>… </a:t>
            </a:r>
            <a:r>
              <a:rPr lang="en-US" sz="4000" b="1" dirty="0" err="1">
                <a:solidFill>
                  <a:srgbClr val="002060"/>
                </a:solidFill>
                <a:latin typeface="+mn-lt"/>
                <a:cs typeface="Arial" pitchFamily="34" charset="0"/>
              </a:rPr>
              <a:t>Lanjutan</a:t>
            </a:r>
            <a:endParaRPr lang="id-ID" sz="4000" b="1" dirty="0">
              <a:solidFill>
                <a:srgbClr val="002060"/>
              </a:solidFill>
              <a:latin typeface="+mn-lt"/>
              <a:cs typeface="Arial" pitchFamily="34" charset="0"/>
            </a:endParaRPr>
          </a:p>
        </p:txBody>
      </p:sp>
    </p:spTree>
    <p:extLst>
      <p:ext uri="{BB962C8B-B14F-4D97-AF65-F5344CB8AC3E}">
        <p14:creationId xmlns:p14="http://schemas.microsoft.com/office/powerpoint/2010/main" val="156859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543682"/>
            <a:ext cx="8401080" cy="3528392"/>
          </a:xfrm>
        </p:spPr>
        <p:txBody>
          <a:bodyPr/>
          <a:lstStyle/>
          <a:p>
            <a:pPr lvl="1"/>
            <a:r>
              <a:rPr lang="id-ID" sz="2400" dirty="0"/>
              <a:t>M</a:t>
            </a:r>
            <a:r>
              <a:rPr lang="en-US" sz="2400" dirty="0" err="1"/>
              <a:t>emastikan</a:t>
            </a:r>
            <a:r>
              <a:rPr lang="en-US" sz="2400" dirty="0"/>
              <a:t> t</a:t>
            </a:r>
            <a:r>
              <a:rPr lang="id-ID" sz="2400" dirty="0"/>
              <a:t>ransaksi </a:t>
            </a:r>
            <a:r>
              <a:rPr lang="en-US" sz="2400" dirty="0" err="1"/>
              <a:t>pada</a:t>
            </a:r>
            <a:r>
              <a:rPr lang="en-US" sz="2400" dirty="0"/>
              <a:t> </a:t>
            </a:r>
            <a:r>
              <a:rPr lang="en-US" sz="2400" dirty="0" err="1"/>
              <a:t>Satker</a:t>
            </a:r>
            <a:r>
              <a:rPr lang="en-US" sz="2400" dirty="0"/>
              <a:t> </a:t>
            </a:r>
            <a:r>
              <a:rPr lang="en-US" sz="2400" dirty="0" err="1"/>
              <a:t>Konsolidasian</a:t>
            </a:r>
            <a:r>
              <a:rPr lang="en-US" sz="2400" dirty="0"/>
              <a:t> </a:t>
            </a:r>
            <a:r>
              <a:rPr lang="en-US" sz="2400" dirty="0" err="1"/>
              <a:t>telah</a:t>
            </a:r>
            <a:r>
              <a:rPr lang="en-US" sz="2400" dirty="0"/>
              <a:t> </a:t>
            </a:r>
            <a:r>
              <a:rPr lang="en-US" sz="2400" dirty="0" err="1"/>
              <a:t>dilakukan</a:t>
            </a:r>
            <a:r>
              <a:rPr lang="en-US" sz="2400" dirty="0"/>
              <a:t> </a:t>
            </a:r>
            <a:r>
              <a:rPr lang="en-US" sz="2400" dirty="0" err="1"/>
              <a:t>dengan</a:t>
            </a:r>
            <a:r>
              <a:rPr lang="en-US" sz="2400" dirty="0"/>
              <a:t> </a:t>
            </a:r>
            <a:r>
              <a:rPr lang="en-US" sz="2400" dirty="0" err="1"/>
              <a:t>benar</a:t>
            </a:r>
            <a:endParaRPr lang="id-ID" sz="2400" dirty="0"/>
          </a:p>
          <a:p>
            <a:pPr lvl="1"/>
            <a:r>
              <a:rPr lang="id-ID" sz="2400" dirty="0"/>
              <a:t>Jurnal take out revaluasi pada LKKL Semester I 2019 belum dilakukan jurnal balik sehingga jurnal tersebut tetap berada di dalam satker konsolidasi. </a:t>
            </a:r>
          </a:p>
          <a:p>
            <a:pPr lvl="1"/>
            <a:r>
              <a:rPr lang="id-ID" sz="2400" dirty="0"/>
              <a:t>Jurnal balik (untuk melakukan eliminasi ) dilakukan apabila hasil revaluasi sudah dilakukan review dan perbaikan, dan setelah hasilnya diterima oleh BPK</a:t>
            </a:r>
          </a:p>
          <a:p>
            <a:pPr lvl="1"/>
            <a:r>
              <a:rPr lang="id-ID" sz="2400" dirty="0"/>
              <a:t>Apabila jurnal pada satkon dilakukan penyelesaian, p</a:t>
            </a:r>
            <a:r>
              <a:rPr lang="en-US" sz="2400" dirty="0" err="1"/>
              <a:t>erlu</a:t>
            </a:r>
            <a:r>
              <a:rPr lang="en-US" sz="2400" dirty="0"/>
              <a:t> </a:t>
            </a:r>
            <a:r>
              <a:rPr lang="id-ID" sz="2400" dirty="0"/>
              <a:t>dipastikan </a:t>
            </a:r>
            <a:r>
              <a:rPr lang="en-US" sz="2400" dirty="0" err="1"/>
              <a:t>koreksi</a:t>
            </a:r>
            <a:r>
              <a:rPr lang="en-US" sz="2400" dirty="0"/>
              <a:t> yang </a:t>
            </a:r>
            <a:r>
              <a:rPr lang="id-ID" sz="2400" dirty="0"/>
              <a:t>telah </a:t>
            </a:r>
            <a:r>
              <a:rPr lang="en-US" sz="2400" dirty="0" err="1"/>
              <a:t>dilakukan</a:t>
            </a:r>
            <a:r>
              <a:rPr lang="en-US" sz="2400" dirty="0"/>
              <a:t> </a:t>
            </a:r>
            <a:r>
              <a:rPr lang="en-US" sz="2400" dirty="0" err="1"/>
              <a:t>telah</a:t>
            </a:r>
            <a:r>
              <a:rPr lang="en-US" sz="2400" dirty="0"/>
              <a:t> </a:t>
            </a:r>
            <a:r>
              <a:rPr lang="en-US" sz="2400" dirty="0" err="1"/>
              <a:t>tepat</a:t>
            </a:r>
            <a:r>
              <a:rPr lang="en-US" sz="2400" dirty="0"/>
              <a:t> </a:t>
            </a:r>
            <a:r>
              <a:rPr lang="en-US" sz="2400" dirty="0" err="1"/>
              <a:t>dan</a:t>
            </a:r>
            <a:r>
              <a:rPr lang="en-US" sz="2400" dirty="0"/>
              <a:t> </a:t>
            </a:r>
            <a:r>
              <a:rPr lang="id-ID" sz="2400" dirty="0"/>
              <a:t> </a:t>
            </a:r>
            <a:r>
              <a:rPr lang="en-US" sz="2400" dirty="0" err="1"/>
              <a:t>Saldo</a:t>
            </a:r>
            <a:r>
              <a:rPr lang="en-US" sz="2400" dirty="0"/>
              <a:t> </a:t>
            </a:r>
            <a:r>
              <a:rPr lang="id-ID" sz="2400" dirty="0"/>
              <a:t>akhir </a:t>
            </a:r>
            <a:r>
              <a:rPr lang="en-US" sz="2400" dirty="0" err="1"/>
              <a:t>Neraca</a:t>
            </a:r>
            <a:r>
              <a:rPr lang="en-US" sz="2400" dirty="0"/>
              <a:t> </a:t>
            </a:r>
            <a:r>
              <a:rPr lang="en-US" sz="2400" dirty="0" err="1"/>
              <a:t>tahun</a:t>
            </a:r>
            <a:r>
              <a:rPr lang="en-US" sz="2400" dirty="0"/>
              <a:t> 201</a:t>
            </a:r>
            <a:r>
              <a:rPr lang="id-ID" sz="2400" dirty="0"/>
              <a:t>8</a:t>
            </a:r>
            <a:r>
              <a:rPr lang="en-US" sz="2400" dirty="0"/>
              <a:t> </a:t>
            </a:r>
            <a:r>
              <a:rPr lang="en-US" sz="2400" i="1" dirty="0"/>
              <a:t>Audited</a:t>
            </a:r>
            <a:r>
              <a:rPr lang="id-ID" sz="2400" b="1" i="1" dirty="0"/>
              <a:t> </a:t>
            </a:r>
            <a:r>
              <a:rPr lang="id-ID" sz="2400" b="1" dirty="0"/>
              <a:t>tidak berubah</a:t>
            </a:r>
            <a:endParaRPr lang="id-ID" sz="2400" dirty="0"/>
          </a:p>
        </p:txBody>
      </p:sp>
      <p:sp>
        <p:nvSpPr>
          <p:cNvPr id="4" name="Slide Number Placeholder 3"/>
          <p:cNvSpPr>
            <a:spLocks noGrp="1"/>
          </p:cNvSpPr>
          <p:nvPr>
            <p:ph type="sldNum" sz="quarter" idx="12"/>
          </p:nvPr>
        </p:nvSpPr>
        <p:spPr/>
        <p:txBody>
          <a:bodyPr/>
          <a:lstStyle/>
          <a:p>
            <a:pPr>
              <a:defRPr/>
            </a:pPr>
            <a:fld id="{705AB6E2-1DEC-44C9-ABFD-BB6637AAED72}" type="slidenum">
              <a:rPr lang="en-US" smtClean="0"/>
              <a:pPr>
                <a:defRPr/>
              </a:pPr>
              <a:t>19</a:t>
            </a:fld>
            <a:endParaRPr lang="en-US"/>
          </a:p>
        </p:txBody>
      </p:sp>
      <p:sp>
        <p:nvSpPr>
          <p:cNvPr id="5" name="Rectangle 4"/>
          <p:cNvSpPr/>
          <p:nvPr/>
        </p:nvSpPr>
        <p:spPr>
          <a:xfrm>
            <a:off x="184341" y="209490"/>
            <a:ext cx="8388187" cy="1384995"/>
          </a:xfrm>
          <a:prstGeom prst="rect">
            <a:avLst/>
          </a:prstGeom>
        </p:spPr>
        <p:txBody>
          <a:bodyPr wrap="square">
            <a:spAutoFit/>
          </a:bodyPr>
          <a:lstStyle/>
          <a:p>
            <a:pPr algn="ctr"/>
            <a:r>
              <a:rPr lang="id-ID" sz="2800" b="1" dirty="0">
                <a:ln w="6600">
                  <a:solidFill>
                    <a:schemeClr val="accent2"/>
                  </a:solidFill>
                  <a:prstDash val="solid"/>
                </a:ln>
                <a:solidFill>
                  <a:srgbClr val="FFFFFF"/>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Penyelesaian Transaksi pada Satker Konsolidasi</a:t>
            </a:r>
            <a:endParaRPr lang="en-US" sz="2800" b="1" dirty="0">
              <a:ln w="6600">
                <a:solidFill>
                  <a:schemeClr val="accent2"/>
                </a:solidFill>
                <a:prstDash val="solid"/>
              </a:ln>
              <a:solidFill>
                <a:srgbClr val="FFFFFF"/>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endParaRPr>
          </a:p>
          <a:p>
            <a:endParaRPr lang="id-ID" sz="28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17798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rot="21411903">
            <a:off x="539023" y="1546011"/>
            <a:ext cx="8229600" cy="3672408"/>
          </a:xfrm>
        </p:spPr>
        <p:style>
          <a:lnRef idx="3">
            <a:schemeClr val="lt1"/>
          </a:lnRef>
          <a:fillRef idx="1">
            <a:schemeClr val="accent5"/>
          </a:fillRef>
          <a:effectRef idx="1">
            <a:schemeClr val="accent5"/>
          </a:effectRef>
          <a:fontRef idx="minor">
            <a:schemeClr val="lt1"/>
          </a:fontRef>
        </p:style>
        <p:txBody>
          <a:bodyPr/>
          <a:lstStyle/>
          <a:p>
            <a:pPr>
              <a:buFont typeface="Wingdings" panose="05000000000000000000" pitchFamily="2" charset="2"/>
              <a:buChar char="§"/>
            </a:pPr>
            <a:r>
              <a:rPr lang="id-ID" sz="2400" dirty="0">
                <a:solidFill>
                  <a:schemeClr val="tx1"/>
                </a:solidFill>
              </a:rPr>
              <a:t>Untuk mewujudkan laporan yang berkualitas, satker sebelum menyusun dan menyampaikan laporan keuangan, harus memastikan akurasi data yang akan disajikan. </a:t>
            </a:r>
          </a:p>
          <a:p>
            <a:pPr>
              <a:buFont typeface="Wingdings" panose="05000000000000000000" pitchFamily="2" charset="2"/>
              <a:buChar char="§"/>
            </a:pPr>
            <a:r>
              <a:rPr lang="id-ID" sz="2400" dirty="0">
                <a:solidFill>
                  <a:schemeClr val="tx1"/>
                </a:solidFill>
              </a:rPr>
              <a:t>Setidaknya satker mempunyai 2 cara untuk memastikan akurasi data:</a:t>
            </a:r>
          </a:p>
          <a:p>
            <a:pPr marL="742950" indent="-379413">
              <a:buClr>
                <a:schemeClr val="tx1"/>
              </a:buClr>
              <a:buFont typeface="+mj-lt"/>
              <a:buAutoNum type="arabicPeriod"/>
            </a:pPr>
            <a:r>
              <a:rPr lang="id-ID" sz="2400" b="1" dirty="0">
                <a:solidFill>
                  <a:schemeClr val="tx1"/>
                </a:solidFill>
              </a:rPr>
              <a:t>Rekonsiliasi</a:t>
            </a:r>
          </a:p>
          <a:p>
            <a:pPr marL="742950" indent="-379413">
              <a:buClrTx/>
              <a:buFont typeface="+mj-lt"/>
              <a:buAutoNum type="arabicPeriod"/>
            </a:pPr>
            <a:r>
              <a:rPr lang="id-ID" sz="2400" dirty="0">
                <a:solidFill>
                  <a:schemeClr val="tx1"/>
                </a:solidFill>
              </a:rPr>
              <a:t>Analisis/Telaah Laporan Keuangan</a:t>
            </a:r>
          </a:p>
        </p:txBody>
      </p:sp>
      <p:sp>
        <p:nvSpPr>
          <p:cNvPr id="4" name="Slide Number Placeholder 3"/>
          <p:cNvSpPr>
            <a:spLocks noGrp="1"/>
          </p:cNvSpPr>
          <p:nvPr>
            <p:ph type="sldNum" sz="quarter" idx="12"/>
          </p:nvPr>
        </p:nvSpPr>
        <p:spPr/>
        <p:txBody>
          <a:bodyPr/>
          <a:lstStyle/>
          <a:p>
            <a:pPr>
              <a:defRPr/>
            </a:pPr>
            <a:fld id="{705AB6E2-1DEC-44C9-ABFD-BB6637AAED72}" type="slidenum">
              <a:rPr lang="en-US" smtClean="0"/>
              <a:pPr>
                <a:defRPr/>
              </a:pPr>
              <a:t>2</a:t>
            </a:fld>
            <a:endParaRPr lang="en-US"/>
          </a:p>
        </p:txBody>
      </p:sp>
      <p:sp>
        <p:nvSpPr>
          <p:cNvPr id="5" name="Rectangle 4"/>
          <p:cNvSpPr/>
          <p:nvPr/>
        </p:nvSpPr>
        <p:spPr>
          <a:xfrm>
            <a:off x="827584" y="620688"/>
            <a:ext cx="3688830" cy="707886"/>
          </a:xfrm>
          <a:prstGeom prst="rect">
            <a:avLst/>
          </a:prstGeom>
        </p:spPr>
        <p:txBody>
          <a:bodyPr wrap="none">
            <a:spAutoFit/>
          </a:bodyPr>
          <a:lstStyle/>
          <a:p>
            <a:r>
              <a:rPr lang="id-ID" sz="4000" b="1" dirty="0">
                <a:ln w="9525">
                  <a:solidFill>
                    <a:schemeClr val="bg1"/>
                  </a:solidFill>
                  <a:prstDash val="solid"/>
                </a:ln>
                <a:effectLst>
                  <a:outerShdw blurRad="12700" dist="38100" dir="2700000" algn="tl" rotWithShape="0">
                    <a:schemeClr val="bg1">
                      <a:lumMod val="50000"/>
                    </a:schemeClr>
                  </a:outerShdw>
                </a:effectLst>
              </a:rPr>
              <a:t>Kualitas LKKL</a:t>
            </a:r>
          </a:p>
        </p:txBody>
      </p:sp>
    </p:spTree>
    <p:extLst>
      <p:ext uri="{BB962C8B-B14F-4D97-AF65-F5344CB8AC3E}">
        <p14:creationId xmlns:p14="http://schemas.microsoft.com/office/powerpoint/2010/main" val="1894512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rot="21445255">
            <a:off x="539023" y="1546011"/>
            <a:ext cx="8229600" cy="3672408"/>
          </a:xfrm>
        </p:spPr>
        <p:style>
          <a:lnRef idx="3">
            <a:schemeClr val="lt1"/>
          </a:lnRef>
          <a:fillRef idx="1">
            <a:schemeClr val="accent5"/>
          </a:fillRef>
          <a:effectRef idx="1">
            <a:schemeClr val="accent5"/>
          </a:effectRef>
          <a:fontRef idx="minor">
            <a:schemeClr val="lt1"/>
          </a:fontRef>
        </p:style>
        <p:txBody>
          <a:bodyPr/>
          <a:lstStyle/>
          <a:p>
            <a:pPr>
              <a:buFont typeface="Wingdings" panose="05000000000000000000" pitchFamily="2" charset="2"/>
              <a:buChar char="§"/>
            </a:pPr>
            <a:r>
              <a:rPr lang="en-US" sz="2400" dirty="0" err="1">
                <a:solidFill>
                  <a:schemeClr val="tx1"/>
                </a:solidFill>
              </a:rPr>
              <a:t>Saldo</a:t>
            </a:r>
            <a:r>
              <a:rPr lang="en-US" sz="2400" dirty="0">
                <a:solidFill>
                  <a:schemeClr val="tx1"/>
                </a:solidFill>
              </a:rPr>
              <a:t> </a:t>
            </a:r>
            <a:r>
              <a:rPr lang="en-US" sz="2400" dirty="0" err="1">
                <a:solidFill>
                  <a:schemeClr val="tx1"/>
                </a:solidFill>
              </a:rPr>
              <a:t>Tidak</a:t>
            </a:r>
            <a:r>
              <a:rPr lang="en-US" sz="2400" dirty="0">
                <a:solidFill>
                  <a:schemeClr val="tx1"/>
                </a:solidFill>
              </a:rPr>
              <a:t> Normal</a:t>
            </a:r>
          </a:p>
          <a:p>
            <a:pPr>
              <a:buFont typeface="Wingdings" panose="05000000000000000000" pitchFamily="2" charset="2"/>
              <a:buChar char="§"/>
            </a:pPr>
            <a:r>
              <a:rPr lang="en-US" sz="2400" dirty="0" err="1">
                <a:solidFill>
                  <a:schemeClr val="tx1"/>
                </a:solidFill>
              </a:rPr>
              <a:t>Selisih</a:t>
            </a:r>
            <a:r>
              <a:rPr lang="en-US" sz="2400" dirty="0">
                <a:solidFill>
                  <a:schemeClr val="tx1"/>
                </a:solidFill>
              </a:rPr>
              <a:t> TK-TM</a:t>
            </a:r>
            <a:endParaRPr lang="id-ID" sz="2400" dirty="0">
              <a:solidFill>
                <a:schemeClr val="tx1"/>
              </a:solidFill>
            </a:endParaRPr>
          </a:p>
          <a:p>
            <a:pPr>
              <a:buFont typeface="Wingdings" panose="05000000000000000000" pitchFamily="2" charset="2"/>
              <a:buChar char="§"/>
            </a:pPr>
            <a:r>
              <a:rPr lang="en-US" sz="2400" dirty="0" err="1">
                <a:solidFill>
                  <a:schemeClr val="tx1"/>
                </a:solidFill>
              </a:rPr>
              <a:t>Selisih</a:t>
            </a:r>
            <a:r>
              <a:rPr lang="en-US" sz="2400" dirty="0">
                <a:solidFill>
                  <a:schemeClr val="tx1"/>
                </a:solidFill>
              </a:rPr>
              <a:t> </a:t>
            </a:r>
            <a:r>
              <a:rPr lang="en-US" sz="2400" dirty="0" err="1">
                <a:solidFill>
                  <a:schemeClr val="tx1"/>
                </a:solidFill>
              </a:rPr>
              <a:t>Rekon</a:t>
            </a:r>
            <a:r>
              <a:rPr lang="en-US" sz="2400" dirty="0">
                <a:solidFill>
                  <a:schemeClr val="tx1"/>
                </a:solidFill>
              </a:rPr>
              <a:t> Internal</a:t>
            </a:r>
          </a:p>
          <a:p>
            <a:pPr>
              <a:buFont typeface="Wingdings" panose="05000000000000000000" pitchFamily="2" charset="2"/>
              <a:buChar char="§"/>
            </a:pPr>
            <a:r>
              <a:rPr lang="en-US" sz="2400" dirty="0" err="1">
                <a:solidFill>
                  <a:schemeClr val="tx1"/>
                </a:solidFill>
              </a:rPr>
              <a:t>Pagu</a:t>
            </a:r>
            <a:r>
              <a:rPr lang="en-US" sz="2400" dirty="0">
                <a:solidFill>
                  <a:schemeClr val="tx1"/>
                </a:solidFill>
              </a:rPr>
              <a:t> Minus</a:t>
            </a:r>
          </a:p>
          <a:p>
            <a:pPr>
              <a:buFont typeface="Wingdings" panose="05000000000000000000" pitchFamily="2" charset="2"/>
              <a:buChar char="§"/>
            </a:pPr>
            <a:r>
              <a:rPr lang="en-US" sz="2400" dirty="0" err="1">
                <a:solidFill>
                  <a:schemeClr val="tx1"/>
                </a:solidFill>
              </a:rPr>
              <a:t>Akun</a:t>
            </a:r>
            <a:r>
              <a:rPr lang="en-US" sz="2400" dirty="0">
                <a:solidFill>
                  <a:schemeClr val="tx1"/>
                </a:solidFill>
              </a:rPr>
              <a:t> </a:t>
            </a:r>
            <a:r>
              <a:rPr lang="en-US" sz="2400" dirty="0" err="1">
                <a:solidFill>
                  <a:schemeClr val="tx1"/>
                </a:solidFill>
              </a:rPr>
              <a:t>yg</a:t>
            </a:r>
            <a:r>
              <a:rPr lang="en-US" sz="2400" dirty="0">
                <a:solidFill>
                  <a:schemeClr val="tx1"/>
                </a:solidFill>
              </a:rPr>
              <a:t> </a:t>
            </a:r>
            <a:r>
              <a:rPr lang="en-US" sz="2400" dirty="0" err="1">
                <a:solidFill>
                  <a:schemeClr val="tx1"/>
                </a:solidFill>
              </a:rPr>
              <a:t>Tidak</a:t>
            </a:r>
            <a:r>
              <a:rPr lang="en-US" sz="2400" dirty="0">
                <a:solidFill>
                  <a:schemeClr val="tx1"/>
                </a:solidFill>
              </a:rPr>
              <a:t> </a:t>
            </a:r>
            <a:r>
              <a:rPr lang="en-US" sz="2400" dirty="0" err="1">
                <a:solidFill>
                  <a:schemeClr val="tx1"/>
                </a:solidFill>
              </a:rPr>
              <a:t>Boleh</a:t>
            </a:r>
            <a:r>
              <a:rPr lang="en-US" sz="2400" dirty="0">
                <a:solidFill>
                  <a:schemeClr val="tx1"/>
                </a:solidFill>
              </a:rPr>
              <a:t> Ada</a:t>
            </a:r>
          </a:p>
          <a:p>
            <a:pPr>
              <a:buFont typeface="Wingdings" panose="05000000000000000000" pitchFamily="2" charset="2"/>
              <a:buChar char="§"/>
            </a:pPr>
            <a:r>
              <a:rPr lang="en-US" sz="2400" dirty="0" err="1">
                <a:solidFill>
                  <a:schemeClr val="tx1"/>
                </a:solidFill>
              </a:rPr>
              <a:t>Akun</a:t>
            </a:r>
            <a:r>
              <a:rPr lang="en-US" sz="2400" dirty="0">
                <a:solidFill>
                  <a:schemeClr val="tx1"/>
                </a:solidFill>
              </a:rPr>
              <a:t> </a:t>
            </a:r>
            <a:r>
              <a:rPr lang="en-US" sz="2400" dirty="0" err="1">
                <a:solidFill>
                  <a:schemeClr val="tx1"/>
                </a:solidFill>
              </a:rPr>
              <a:t>yg</a:t>
            </a:r>
            <a:r>
              <a:rPr lang="en-US" sz="2400" dirty="0">
                <a:solidFill>
                  <a:schemeClr val="tx1"/>
                </a:solidFill>
              </a:rPr>
              <a:t> </a:t>
            </a:r>
            <a:r>
              <a:rPr lang="en-US" sz="2400" dirty="0" err="1">
                <a:solidFill>
                  <a:schemeClr val="tx1"/>
                </a:solidFill>
              </a:rPr>
              <a:t>Perlu</a:t>
            </a:r>
            <a:r>
              <a:rPr lang="en-US" sz="2400" dirty="0">
                <a:solidFill>
                  <a:schemeClr val="tx1"/>
                </a:solidFill>
              </a:rPr>
              <a:t> </a:t>
            </a:r>
            <a:r>
              <a:rPr lang="en-US" sz="2400" dirty="0" err="1">
                <a:solidFill>
                  <a:schemeClr val="tx1"/>
                </a:solidFill>
              </a:rPr>
              <a:t>Diperhatikan</a:t>
            </a:r>
            <a:endParaRPr lang="id-ID" sz="2400" dirty="0">
              <a:solidFill>
                <a:schemeClr val="tx1"/>
              </a:solidFill>
            </a:endParaRPr>
          </a:p>
        </p:txBody>
      </p:sp>
      <p:sp>
        <p:nvSpPr>
          <p:cNvPr id="4" name="Slide Number Placeholder 3"/>
          <p:cNvSpPr>
            <a:spLocks noGrp="1"/>
          </p:cNvSpPr>
          <p:nvPr>
            <p:ph type="sldNum" sz="quarter" idx="12"/>
          </p:nvPr>
        </p:nvSpPr>
        <p:spPr/>
        <p:txBody>
          <a:bodyPr/>
          <a:lstStyle/>
          <a:p>
            <a:pPr>
              <a:defRPr/>
            </a:pPr>
            <a:fld id="{705AB6E2-1DEC-44C9-ABFD-BB6637AAED72}" type="slidenum">
              <a:rPr lang="en-US" smtClean="0"/>
              <a:pPr>
                <a:defRPr/>
              </a:pPr>
              <a:t>20</a:t>
            </a:fld>
            <a:endParaRPr lang="en-US"/>
          </a:p>
        </p:txBody>
      </p:sp>
      <p:sp>
        <p:nvSpPr>
          <p:cNvPr id="5" name="Rectangle 4"/>
          <p:cNvSpPr/>
          <p:nvPr/>
        </p:nvSpPr>
        <p:spPr>
          <a:xfrm>
            <a:off x="827584" y="620688"/>
            <a:ext cx="5673733" cy="707886"/>
          </a:xfrm>
          <a:prstGeom prst="rect">
            <a:avLst/>
          </a:prstGeom>
        </p:spPr>
        <p:txBody>
          <a:bodyPr wrap="none">
            <a:spAutoFit/>
          </a:bodyPr>
          <a:lstStyle/>
          <a:p>
            <a:r>
              <a:rPr lang="en-US" sz="4000" b="1" dirty="0" err="1">
                <a:ln w="9525">
                  <a:solidFill>
                    <a:schemeClr val="bg1"/>
                  </a:solidFill>
                  <a:prstDash val="solid"/>
                </a:ln>
                <a:effectLst>
                  <a:outerShdw blurRad="12700" dist="38100" dir="2700000" algn="tl" rotWithShape="0">
                    <a:schemeClr val="bg1">
                      <a:lumMod val="50000"/>
                    </a:schemeClr>
                  </a:outerShdw>
                </a:effectLst>
              </a:rPr>
              <a:t>Telaah</a:t>
            </a:r>
            <a:r>
              <a:rPr lang="id-ID" sz="4000" b="1" dirty="0">
                <a:ln w="9525">
                  <a:solidFill>
                    <a:schemeClr val="bg1"/>
                  </a:solidFill>
                  <a:prstDash val="solid"/>
                </a:ln>
                <a:effectLst>
                  <a:outerShdw blurRad="12700" dist="38100" dir="2700000" algn="tl" rotWithShape="0">
                    <a:schemeClr val="bg1">
                      <a:lumMod val="50000"/>
                    </a:schemeClr>
                  </a:outerShdw>
                </a:effectLst>
              </a:rPr>
              <a:t> LK</a:t>
            </a:r>
            <a:r>
              <a:rPr lang="en-US" sz="4000" b="1" dirty="0">
                <a:ln w="9525">
                  <a:solidFill>
                    <a:schemeClr val="bg1"/>
                  </a:solidFill>
                  <a:prstDash val="solid"/>
                </a:ln>
                <a:effectLst>
                  <a:outerShdw blurRad="12700" dist="38100" dir="2700000" algn="tl" rotWithShape="0">
                    <a:schemeClr val="bg1">
                      <a:lumMod val="50000"/>
                    </a:schemeClr>
                  </a:outerShdw>
                </a:effectLst>
              </a:rPr>
              <a:t> UO </a:t>
            </a:r>
            <a:r>
              <a:rPr lang="en-US" sz="4000" b="1" dirty="0" err="1">
                <a:ln w="9525">
                  <a:solidFill>
                    <a:schemeClr val="bg1"/>
                  </a:solidFill>
                  <a:prstDash val="solid"/>
                </a:ln>
                <a:effectLst>
                  <a:outerShdw blurRad="12700" dist="38100" dir="2700000" algn="tl" rotWithShape="0">
                    <a:schemeClr val="bg1">
                      <a:lumMod val="50000"/>
                    </a:schemeClr>
                  </a:outerShdw>
                </a:effectLst>
              </a:rPr>
              <a:t>Kemhan</a:t>
            </a:r>
            <a:endParaRPr lang="id-ID" sz="4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17418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Saldo</a:t>
            </a:r>
            <a:r>
              <a:rPr lang="en-US" dirty="0"/>
              <a:t> </a:t>
            </a:r>
            <a:r>
              <a:rPr lang="en-US" dirty="0" err="1"/>
              <a:t>Tidak</a:t>
            </a:r>
            <a:r>
              <a:rPr lang="en-US" dirty="0"/>
              <a:t> Normal</a:t>
            </a:r>
          </a:p>
        </p:txBody>
      </p:sp>
      <p:sp>
        <p:nvSpPr>
          <p:cNvPr id="3" name="Slide Number Placeholder 2"/>
          <p:cNvSpPr>
            <a:spLocks noGrp="1"/>
          </p:cNvSpPr>
          <p:nvPr>
            <p:ph type="sldNum" sz="quarter" idx="12"/>
          </p:nvPr>
        </p:nvSpPr>
        <p:spPr/>
        <p:txBody>
          <a:bodyPr/>
          <a:lstStyle/>
          <a:p>
            <a:pPr>
              <a:defRPr/>
            </a:pPr>
            <a:fld id="{705AB6E2-1DEC-44C9-ABFD-BB6637AAED72}" type="slidenum">
              <a:rPr lang="en-US" smtClean="0"/>
              <a:pPr>
                <a:defRPr/>
              </a:pPr>
              <a:t>21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02730706"/>
              </p:ext>
            </p:extLst>
          </p:nvPr>
        </p:nvGraphicFramePr>
        <p:xfrm>
          <a:off x="312664" y="1628800"/>
          <a:ext cx="8424936" cy="2983230"/>
        </p:xfrm>
        <a:graphic>
          <a:graphicData uri="http://schemas.openxmlformats.org/drawingml/2006/table">
            <a:tbl>
              <a:tblPr>
                <a:tableStyleId>{3C2FFA5D-87B4-456A-9821-1D502468CF0F}</a:tableStyleId>
              </a:tblPr>
              <a:tblGrid>
                <a:gridCol w="36004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2880320">
                  <a:extLst>
                    <a:ext uri="{9D8B030D-6E8A-4147-A177-3AD203B41FA5}">
                      <a16:colId xmlns:a16="http://schemas.microsoft.com/office/drawing/2014/main" val="20004"/>
                    </a:ext>
                  </a:extLst>
                </a:gridCol>
                <a:gridCol w="1656184">
                  <a:extLst>
                    <a:ext uri="{9D8B030D-6E8A-4147-A177-3AD203B41FA5}">
                      <a16:colId xmlns:a16="http://schemas.microsoft.com/office/drawing/2014/main" val="20005"/>
                    </a:ext>
                  </a:extLst>
                </a:gridCol>
              </a:tblGrid>
              <a:tr h="190500">
                <a:tc>
                  <a:txBody>
                    <a:bodyPr/>
                    <a:lstStyle/>
                    <a:p>
                      <a:pPr algn="ctr" fontAlgn="ctr"/>
                      <a:r>
                        <a:rPr lang="en-US" sz="1600" u="none" strike="noStrike" dirty="0">
                          <a:effectLst/>
                        </a:rPr>
                        <a:t>No</a:t>
                      </a:r>
                      <a:endParaRPr lang="en-US" sz="1600" b="1" i="0" u="none" strike="noStrike" dirty="0">
                        <a:effectLst/>
                        <a:latin typeface="Calibri" panose="020F0502020204030204" pitchFamily="34" charset="0"/>
                      </a:endParaRPr>
                    </a:p>
                  </a:txBody>
                  <a:tcPr marL="9525" marR="9525" marT="9525" marB="0" anchor="ctr"/>
                </a:tc>
                <a:tc>
                  <a:txBody>
                    <a:bodyPr/>
                    <a:lstStyle/>
                    <a:p>
                      <a:pPr algn="ctr" fontAlgn="ctr"/>
                      <a:r>
                        <a:rPr lang="en-US" sz="1600" u="none" strike="noStrike" dirty="0" err="1">
                          <a:effectLst/>
                        </a:rPr>
                        <a:t>Kode</a:t>
                      </a:r>
                      <a:endParaRPr lang="en-US" sz="1600" b="1" i="0" u="none" strike="noStrike" dirty="0">
                        <a:effectLst/>
                        <a:latin typeface="Calibri" panose="020F0502020204030204" pitchFamily="34" charset="0"/>
                      </a:endParaRPr>
                    </a:p>
                  </a:txBody>
                  <a:tcPr marL="9525" marR="9525" marT="9525" marB="0" anchor="ctr"/>
                </a:tc>
                <a:tc>
                  <a:txBody>
                    <a:bodyPr/>
                    <a:lstStyle/>
                    <a:p>
                      <a:pPr algn="ctr" fontAlgn="ctr"/>
                      <a:r>
                        <a:rPr lang="en-US" sz="1600" u="none" strike="noStrike" dirty="0" err="1">
                          <a:effectLst/>
                        </a:rPr>
                        <a:t>Satuan</a:t>
                      </a:r>
                      <a:r>
                        <a:rPr lang="en-US" sz="1600" u="none" strike="noStrike" dirty="0">
                          <a:effectLst/>
                        </a:rPr>
                        <a:t> </a:t>
                      </a:r>
                      <a:r>
                        <a:rPr lang="en-US" sz="1600" u="none" strike="noStrike" dirty="0" err="1">
                          <a:effectLst/>
                        </a:rPr>
                        <a:t>Kerja</a:t>
                      </a:r>
                      <a:endParaRPr lang="en-US" sz="1600" b="1" i="0" u="none" strike="noStrike" dirty="0">
                        <a:effectLst/>
                        <a:latin typeface="Calibri" panose="020F0502020204030204" pitchFamily="34" charset="0"/>
                      </a:endParaRPr>
                    </a:p>
                  </a:txBody>
                  <a:tcPr marL="9525" marR="9525" marT="9525" marB="0" anchor="ctr"/>
                </a:tc>
                <a:tc>
                  <a:txBody>
                    <a:bodyPr/>
                    <a:lstStyle/>
                    <a:p>
                      <a:pPr algn="ctr" fontAlgn="ctr"/>
                      <a:r>
                        <a:rPr lang="en-US" sz="1600" u="none" strike="noStrike" dirty="0" err="1">
                          <a:effectLst/>
                        </a:rPr>
                        <a:t>Akun</a:t>
                      </a:r>
                      <a:endParaRPr lang="en-US" sz="1600" b="1" i="0" u="none" strike="noStrike" dirty="0">
                        <a:effectLst/>
                        <a:latin typeface="Calibri" panose="020F0502020204030204" pitchFamily="34" charset="0"/>
                      </a:endParaRPr>
                    </a:p>
                  </a:txBody>
                  <a:tcPr marL="9525" marR="9525" marT="9525" marB="0" anchor="ctr"/>
                </a:tc>
                <a:tc>
                  <a:txBody>
                    <a:bodyPr/>
                    <a:lstStyle/>
                    <a:p>
                      <a:pPr algn="ctr" fontAlgn="ctr"/>
                      <a:r>
                        <a:rPr lang="en-US" sz="1600" u="none" strike="noStrike" dirty="0" err="1">
                          <a:effectLst/>
                        </a:rPr>
                        <a:t>Uraian</a:t>
                      </a:r>
                      <a:r>
                        <a:rPr lang="en-US" sz="1600" u="none" strike="noStrike" dirty="0">
                          <a:effectLst/>
                        </a:rPr>
                        <a:t> </a:t>
                      </a:r>
                      <a:r>
                        <a:rPr lang="en-US" sz="1600" u="none" strike="noStrike" dirty="0" err="1">
                          <a:effectLst/>
                        </a:rPr>
                        <a:t>Akun</a:t>
                      </a:r>
                      <a:endParaRPr lang="en-US" sz="1600" b="1" i="0" u="none" strike="noStrike" dirty="0">
                        <a:effectLst/>
                        <a:latin typeface="Calibri" panose="020F0502020204030204" pitchFamily="34" charset="0"/>
                      </a:endParaRPr>
                    </a:p>
                  </a:txBody>
                  <a:tcPr marL="9525" marR="9525" marT="9525" marB="0" anchor="ctr"/>
                </a:tc>
                <a:tc>
                  <a:txBody>
                    <a:bodyPr/>
                    <a:lstStyle/>
                    <a:p>
                      <a:pPr algn="ctr" fontAlgn="ctr"/>
                      <a:r>
                        <a:rPr lang="en-US" sz="1600" u="none" strike="noStrike" dirty="0" err="1">
                          <a:effectLst/>
                        </a:rPr>
                        <a:t>Kredit</a:t>
                      </a:r>
                      <a:endParaRPr lang="en-US" sz="1600" b="1"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ctr"/>
                      <a:r>
                        <a:rPr lang="en-US" sz="1600" u="none" strike="noStrike">
                          <a:effectLst/>
                        </a:rPr>
                        <a:t>1</a:t>
                      </a:r>
                      <a:endParaRPr lang="en-US" sz="1600" b="0" i="0" u="none" strike="noStrike">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562103</a:t>
                      </a:r>
                      <a:endParaRPr lang="en-US" sz="1600" b="0" i="0" u="none" strike="noStrike" dirty="0">
                        <a:effectLst/>
                        <a:latin typeface="Calibri" panose="020F0502020204030204" pitchFamily="34" charset="0"/>
                      </a:endParaRPr>
                    </a:p>
                  </a:txBody>
                  <a:tcPr marL="9525" marR="9525" marT="9525" marB="0" anchor="ctr"/>
                </a:tc>
                <a:tc>
                  <a:txBody>
                    <a:bodyPr/>
                    <a:lstStyle/>
                    <a:p>
                      <a:pPr algn="l" fontAlgn="ctr"/>
                      <a:r>
                        <a:rPr lang="en-US" sz="1600" u="none" strike="noStrike" dirty="0" err="1">
                          <a:effectLst/>
                        </a:rPr>
                        <a:t>Kementerian</a:t>
                      </a:r>
                      <a:r>
                        <a:rPr lang="en-US" sz="1600" u="none" strike="noStrike" dirty="0">
                          <a:effectLst/>
                        </a:rPr>
                        <a:t> </a:t>
                      </a:r>
                      <a:r>
                        <a:rPr lang="en-US" sz="1600" u="none" strike="noStrike" dirty="0" err="1">
                          <a:effectLst/>
                        </a:rPr>
                        <a:t>Pertahanan</a:t>
                      </a:r>
                      <a:endParaRPr lang="en-US" sz="1600" b="0" i="0" u="none" strike="noStrike" dirty="0">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152111</a:t>
                      </a:r>
                      <a:endParaRPr lang="en-US" sz="1600" b="0" i="0" u="none" strike="noStrike" dirty="0">
                        <a:effectLst/>
                        <a:latin typeface="Calibri" panose="020F0502020204030204" pitchFamily="34" charset="0"/>
                      </a:endParaRPr>
                    </a:p>
                  </a:txBody>
                  <a:tcPr marL="9525" marR="9525" marT="9525" marB="0" anchor="ctr"/>
                </a:tc>
                <a:tc>
                  <a:txBody>
                    <a:bodyPr/>
                    <a:lstStyle/>
                    <a:p>
                      <a:pPr algn="l" fontAlgn="ctr"/>
                      <a:r>
                        <a:rPr lang="fi-FI" sz="1600" u="none" strike="noStrike" dirty="0">
                          <a:effectLst/>
                        </a:rPr>
                        <a:t>Piutang Tagihan Tuntutan Perbendaharaan/Tuntutan Ganti Rugi</a:t>
                      </a:r>
                      <a:endParaRPr lang="fi-FI" sz="1600" b="0" i="0" u="none" strike="noStrike" dirty="0">
                        <a:effectLst/>
                        <a:latin typeface="Calibri" panose="020F0502020204030204" pitchFamily="34" charset="0"/>
                      </a:endParaRPr>
                    </a:p>
                  </a:txBody>
                  <a:tcPr marL="9525" marR="9525" marT="9525" marB="0" anchor="ctr"/>
                </a:tc>
                <a:tc>
                  <a:txBody>
                    <a:bodyPr/>
                    <a:lstStyle/>
                    <a:p>
                      <a:pPr algn="r" fontAlgn="ctr"/>
                      <a:r>
                        <a:rPr lang="en-US" sz="1600" u="none" strike="noStrike" dirty="0">
                          <a:effectLst/>
                        </a:rPr>
                        <a:t>           3,599,260 </a:t>
                      </a:r>
                      <a:endParaRPr lang="en-US" sz="1600" b="0"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190500">
                <a:tc>
                  <a:txBody>
                    <a:bodyPr/>
                    <a:lstStyle/>
                    <a:p>
                      <a:pPr algn="ctr" fontAlgn="ctr"/>
                      <a:r>
                        <a:rPr lang="en-US" sz="1600" u="none" strike="noStrike">
                          <a:effectLst/>
                        </a:rPr>
                        <a:t>2</a:t>
                      </a:r>
                      <a:endParaRPr lang="en-US" sz="1600" b="0" i="0" u="none" strike="noStrike">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683834</a:t>
                      </a:r>
                      <a:endParaRPr lang="en-US" sz="1600" b="0" i="0" u="none" strike="noStrike" dirty="0">
                        <a:effectLst/>
                        <a:latin typeface="Calibri" panose="020F0502020204030204" pitchFamily="34" charset="0"/>
                      </a:endParaRPr>
                    </a:p>
                  </a:txBody>
                  <a:tcPr marL="9525" marR="9525" marT="9525" marB="0" anchor="ctr"/>
                </a:tc>
                <a:tc>
                  <a:txBody>
                    <a:bodyPr/>
                    <a:lstStyle/>
                    <a:p>
                      <a:pPr algn="l" fontAlgn="ctr"/>
                      <a:r>
                        <a:rPr lang="en-US" sz="1600" u="none" strike="noStrike" dirty="0" err="1">
                          <a:effectLst/>
                        </a:rPr>
                        <a:t>Ditjen</a:t>
                      </a:r>
                      <a:r>
                        <a:rPr lang="en-US" sz="1600" u="none" strike="noStrike" dirty="0">
                          <a:effectLst/>
                        </a:rPr>
                        <a:t> </a:t>
                      </a:r>
                      <a:r>
                        <a:rPr lang="en-US" sz="1600" u="none" strike="noStrike" dirty="0" err="1">
                          <a:effectLst/>
                        </a:rPr>
                        <a:t>Renhan</a:t>
                      </a:r>
                      <a:endParaRPr lang="en-US" sz="1600" b="0" i="0" u="none" strike="noStrike" dirty="0">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117911</a:t>
                      </a:r>
                      <a:endParaRPr lang="en-US" sz="1600" b="0" i="0" u="none" strike="noStrike" dirty="0">
                        <a:effectLst/>
                        <a:latin typeface="Calibri" panose="020F0502020204030204" pitchFamily="34" charset="0"/>
                      </a:endParaRPr>
                    </a:p>
                  </a:txBody>
                  <a:tcPr marL="9525" marR="9525" marT="9525" marB="0" anchor="ctr"/>
                </a:tc>
                <a:tc>
                  <a:txBody>
                    <a:bodyPr/>
                    <a:lstStyle/>
                    <a:p>
                      <a:pPr algn="l" fontAlgn="ctr"/>
                      <a:r>
                        <a:rPr lang="en-US" sz="1600" u="none" strike="noStrike" dirty="0" err="1">
                          <a:effectLst/>
                        </a:rPr>
                        <a:t>Persediaan</a:t>
                      </a:r>
                      <a:r>
                        <a:rPr lang="en-US" sz="1600" u="none" strike="noStrike" dirty="0">
                          <a:effectLst/>
                        </a:rPr>
                        <a:t> yang </a:t>
                      </a:r>
                      <a:r>
                        <a:rPr lang="en-US" sz="1600" u="none" strike="noStrike" dirty="0" err="1">
                          <a:effectLst/>
                        </a:rPr>
                        <a:t>Belum</a:t>
                      </a:r>
                      <a:r>
                        <a:rPr lang="en-US" sz="1600" u="none" strike="noStrike" dirty="0">
                          <a:effectLst/>
                        </a:rPr>
                        <a:t> </a:t>
                      </a:r>
                      <a:r>
                        <a:rPr lang="en-US" sz="1600" u="none" strike="noStrike" dirty="0" err="1">
                          <a:effectLst/>
                        </a:rPr>
                        <a:t>Diregister</a:t>
                      </a:r>
                      <a:endParaRPr lang="en-US" sz="1600" b="0" i="0" u="none" strike="noStrike" dirty="0">
                        <a:effectLst/>
                        <a:latin typeface="Calibri" panose="020F0502020204030204" pitchFamily="34" charset="0"/>
                      </a:endParaRPr>
                    </a:p>
                  </a:txBody>
                  <a:tcPr marL="9525" marR="9525" marT="9525" marB="0" anchor="ctr"/>
                </a:tc>
                <a:tc>
                  <a:txBody>
                    <a:bodyPr/>
                    <a:lstStyle/>
                    <a:p>
                      <a:pPr algn="r" fontAlgn="ctr"/>
                      <a:r>
                        <a:rPr lang="en-US" sz="1600" u="none" strike="noStrike" dirty="0">
                          <a:effectLst/>
                        </a:rPr>
                        <a:t>       144,042,165 </a:t>
                      </a:r>
                      <a:endParaRPr lang="en-US" sz="1600" b="0"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190500">
                <a:tc>
                  <a:txBody>
                    <a:bodyPr/>
                    <a:lstStyle/>
                    <a:p>
                      <a:pPr algn="ctr" fontAlgn="ctr"/>
                      <a:r>
                        <a:rPr lang="en-US" sz="1600" u="none" strike="noStrike">
                          <a:effectLst/>
                        </a:rPr>
                        <a:t>3</a:t>
                      </a:r>
                      <a:endParaRPr lang="en-US" sz="1600" b="0" i="0" u="none" strike="noStrike">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683880</a:t>
                      </a:r>
                      <a:endParaRPr lang="en-US" sz="1600" b="0" i="0" u="none" strike="noStrike" dirty="0">
                        <a:effectLst/>
                        <a:latin typeface="Calibri" panose="020F0502020204030204" pitchFamily="34" charset="0"/>
                      </a:endParaRPr>
                    </a:p>
                  </a:txBody>
                  <a:tcPr marL="9525" marR="9525" marT="9525" marB="0" anchor="ctr"/>
                </a:tc>
                <a:tc>
                  <a:txBody>
                    <a:bodyPr/>
                    <a:lstStyle/>
                    <a:p>
                      <a:pPr algn="l" fontAlgn="ctr"/>
                      <a:r>
                        <a:rPr lang="en-US" sz="1600" u="none" strike="noStrike" dirty="0" err="1">
                          <a:effectLst/>
                        </a:rPr>
                        <a:t>Balitbang</a:t>
                      </a:r>
                      <a:r>
                        <a:rPr lang="en-US" sz="1600" u="none" strike="noStrike" dirty="0">
                          <a:effectLst/>
                        </a:rPr>
                        <a:t> </a:t>
                      </a:r>
                      <a:r>
                        <a:rPr lang="en-US" sz="1600" u="none" strike="noStrike" dirty="0" err="1">
                          <a:effectLst/>
                        </a:rPr>
                        <a:t>Kemhan</a:t>
                      </a:r>
                      <a:endParaRPr lang="en-US" sz="1600" b="0" i="0" u="none" strike="noStrike" dirty="0">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111613</a:t>
                      </a:r>
                      <a:endParaRPr lang="en-US" sz="1600" b="0" i="0" u="none" strike="noStrike" dirty="0">
                        <a:effectLst/>
                        <a:latin typeface="Calibri" panose="020F0502020204030204" pitchFamily="34" charset="0"/>
                      </a:endParaRPr>
                    </a:p>
                  </a:txBody>
                  <a:tcPr marL="9525" marR="9525" marT="9525" marB="0" anchor="ctr"/>
                </a:tc>
                <a:tc>
                  <a:txBody>
                    <a:bodyPr/>
                    <a:lstStyle/>
                    <a:p>
                      <a:pPr algn="l" fontAlgn="ctr"/>
                      <a:r>
                        <a:rPr lang="sv-SE" sz="1600" u="none" strike="noStrike" dirty="0">
                          <a:effectLst/>
                        </a:rPr>
                        <a:t>Kas di Bendahara Pengeluaran TUP</a:t>
                      </a:r>
                      <a:endParaRPr lang="sv-SE" sz="1600" b="0" i="0" u="none" strike="noStrike" dirty="0">
                        <a:effectLst/>
                        <a:latin typeface="Calibri" panose="020F0502020204030204" pitchFamily="34" charset="0"/>
                      </a:endParaRPr>
                    </a:p>
                  </a:txBody>
                  <a:tcPr marL="9525" marR="9525" marT="9525" marB="0" anchor="ctr"/>
                </a:tc>
                <a:tc>
                  <a:txBody>
                    <a:bodyPr/>
                    <a:lstStyle/>
                    <a:p>
                      <a:pPr algn="r" fontAlgn="ctr"/>
                      <a:r>
                        <a:rPr lang="en-US" sz="1600" u="none" strike="noStrike" dirty="0">
                          <a:effectLst/>
                        </a:rPr>
                        <a:t>           8,000,000 </a:t>
                      </a:r>
                      <a:endParaRPr lang="en-US" sz="1600" b="0"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190500">
                <a:tc>
                  <a:txBody>
                    <a:bodyPr/>
                    <a:lstStyle/>
                    <a:p>
                      <a:pPr algn="ctr" fontAlgn="ctr"/>
                      <a:r>
                        <a:rPr lang="en-US" sz="1600" u="none" strike="noStrike">
                          <a:effectLst/>
                        </a:rPr>
                        <a:t>4</a:t>
                      </a:r>
                      <a:endParaRPr lang="en-US" sz="1600" b="0" i="0" u="none" strike="noStrike">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686065</a:t>
                      </a:r>
                      <a:endParaRPr lang="en-US" sz="1600" b="0" i="0" u="none" strike="noStrike" dirty="0">
                        <a:effectLst/>
                        <a:latin typeface="Calibri" panose="020F0502020204030204" pitchFamily="34" charset="0"/>
                      </a:endParaRPr>
                    </a:p>
                  </a:txBody>
                  <a:tcPr marL="9525" marR="9525" marT="9525" marB="0" anchor="ctr"/>
                </a:tc>
                <a:tc>
                  <a:txBody>
                    <a:bodyPr/>
                    <a:lstStyle/>
                    <a:p>
                      <a:pPr algn="l" fontAlgn="ctr"/>
                      <a:r>
                        <a:rPr lang="en-US" sz="1600" u="none" strike="noStrike" dirty="0" err="1">
                          <a:effectLst/>
                        </a:rPr>
                        <a:t>Pusrehab</a:t>
                      </a:r>
                      <a:r>
                        <a:rPr lang="en-US" sz="1600" u="none" strike="noStrike" dirty="0">
                          <a:effectLst/>
                        </a:rPr>
                        <a:t> </a:t>
                      </a:r>
                      <a:r>
                        <a:rPr lang="en-US" sz="1600" u="none" strike="noStrike" dirty="0" err="1">
                          <a:effectLst/>
                        </a:rPr>
                        <a:t>Kemhan</a:t>
                      </a:r>
                      <a:endParaRPr lang="en-US" sz="1600" b="0" i="0" u="none" strike="noStrike" dirty="0">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593131</a:t>
                      </a:r>
                      <a:endParaRPr lang="en-US" sz="1600" b="0" i="0" u="none" strike="noStrike" dirty="0">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Beban Persediaan bahan baku</a:t>
                      </a:r>
                      <a:endParaRPr lang="en-US" sz="1600" b="0" i="0" u="none" strike="noStrike">
                        <a:effectLst/>
                        <a:latin typeface="Calibri" panose="020F0502020204030204" pitchFamily="34" charset="0"/>
                      </a:endParaRPr>
                    </a:p>
                  </a:txBody>
                  <a:tcPr marL="9525" marR="9525" marT="9525" marB="0" anchor="ctr"/>
                </a:tc>
                <a:tc>
                  <a:txBody>
                    <a:bodyPr/>
                    <a:lstStyle/>
                    <a:p>
                      <a:pPr algn="r" fontAlgn="ctr"/>
                      <a:r>
                        <a:rPr lang="en-US" sz="1600" u="none" strike="noStrike" dirty="0">
                          <a:effectLst/>
                        </a:rPr>
                        <a:t>           4,318,200 </a:t>
                      </a:r>
                      <a:endParaRPr lang="en-US" sz="1600" b="0"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190500">
                <a:tc>
                  <a:txBody>
                    <a:bodyPr/>
                    <a:lstStyle/>
                    <a:p>
                      <a:pPr algn="ctr" fontAlgn="ctr"/>
                      <a:r>
                        <a:rPr lang="en-US" sz="1600" u="none" strike="noStrike">
                          <a:effectLst/>
                        </a:rPr>
                        <a:t>5</a:t>
                      </a:r>
                      <a:endParaRPr lang="en-US" sz="1600" b="0" i="0" u="none" strike="noStrike">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686065</a:t>
                      </a:r>
                      <a:endParaRPr lang="en-US" sz="1600" b="0" i="0" u="none" strike="noStrike" dirty="0">
                        <a:effectLst/>
                        <a:latin typeface="Calibri" panose="020F0502020204030204" pitchFamily="34" charset="0"/>
                      </a:endParaRPr>
                    </a:p>
                  </a:txBody>
                  <a:tcPr marL="9525" marR="9525" marT="9525" marB="0" anchor="ctr"/>
                </a:tc>
                <a:tc>
                  <a:txBody>
                    <a:bodyPr/>
                    <a:lstStyle/>
                    <a:p>
                      <a:pPr algn="l" fontAlgn="ctr"/>
                      <a:r>
                        <a:rPr lang="en-US" sz="1600" u="none" strike="noStrike" dirty="0" err="1">
                          <a:effectLst/>
                        </a:rPr>
                        <a:t>Pusrehab</a:t>
                      </a:r>
                      <a:r>
                        <a:rPr lang="en-US" sz="1600" u="none" strike="noStrike" dirty="0">
                          <a:effectLst/>
                        </a:rPr>
                        <a:t> </a:t>
                      </a:r>
                      <a:r>
                        <a:rPr lang="en-US" sz="1600" u="none" strike="noStrike" dirty="0" err="1">
                          <a:effectLst/>
                        </a:rPr>
                        <a:t>Kemhan</a:t>
                      </a:r>
                      <a:endParaRPr lang="en-US" sz="1600" b="0" i="0" u="none" strike="noStrike" dirty="0">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593149</a:t>
                      </a:r>
                      <a:endParaRPr lang="en-US" sz="1600" b="0" i="0" u="none" strike="noStrike" dirty="0">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Beban Persediaan Lainnya</a:t>
                      </a:r>
                      <a:endParaRPr lang="en-US" sz="1600" b="0" i="0" u="none" strike="noStrike">
                        <a:effectLst/>
                        <a:latin typeface="Calibri" panose="020F0502020204030204" pitchFamily="34" charset="0"/>
                      </a:endParaRPr>
                    </a:p>
                  </a:txBody>
                  <a:tcPr marL="9525" marR="9525" marT="9525" marB="0" anchor="ctr"/>
                </a:tc>
                <a:tc>
                  <a:txBody>
                    <a:bodyPr/>
                    <a:lstStyle/>
                    <a:p>
                      <a:pPr algn="r" fontAlgn="ctr"/>
                      <a:r>
                        <a:rPr lang="en-US" sz="1600" u="none" strike="noStrike" dirty="0">
                          <a:effectLst/>
                        </a:rPr>
                        <a:t>3,130,176,746 </a:t>
                      </a:r>
                      <a:endParaRPr lang="en-US" sz="1600" b="0"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28601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Selisih</a:t>
            </a:r>
            <a:r>
              <a:rPr lang="en-US" dirty="0"/>
              <a:t> TK-TM</a:t>
            </a:r>
          </a:p>
        </p:txBody>
      </p:sp>
      <p:sp>
        <p:nvSpPr>
          <p:cNvPr id="3" name="Slide Number Placeholder 2"/>
          <p:cNvSpPr>
            <a:spLocks noGrp="1"/>
          </p:cNvSpPr>
          <p:nvPr>
            <p:ph type="sldNum" sz="quarter" idx="12"/>
          </p:nvPr>
        </p:nvSpPr>
        <p:spPr/>
        <p:txBody>
          <a:bodyPr/>
          <a:lstStyle/>
          <a:p>
            <a:pPr>
              <a:defRPr/>
            </a:pPr>
            <a:fld id="{705AB6E2-1DEC-44C9-ABFD-BB6637AAED72}" type="slidenum">
              <a:rPr lang="en-US" smtClean="0"/>
              <a:pPr>
                <a:defRPr/>
              </a:pPr>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43857975"/>
              </p:ext>
            </p:extLst>
          </p:nvPr>
        </p:nvGraphicFramePr>
        <p:xfrm>
          <a:off x="107504" y="980728"/>
          <a:ext cx="8928992" cy="4564285"/>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152128">
                  <a:extLst>
                    <a:ext uri="{9D8B030D-6E8A-4147-A177-3AD203B41FA5}">
                      <a16:colId xmlns:a16="http://schemas.microsoft.com/office/drawing/2014/main" val="20006"/>
                    </a:ext>
                  </a:extLst>
                </a:gridCol>
                <a:gridCol w="1224136">
                  <a:extLst>
                    <a:ext uri="{9D8B030D-6E8A-4147-A177-3AD203B41FA5}">
                      <a16:colId xmlns:a16="http://schemas.microsoft.com/office/drawing/2014/main" val="20007"/>
                    </a:ext>
                  </a:extLst>
                </a:gridCol>
              </a:tblGrid>
              <a:tr h="492356">
                <a:tc>
                  <a:txBody>
                    <a:bodyPr/>
                    <a:lstStyle/>
                    <a:p>
                      <a:pPr algn="ctr" fontAlgn="b"/>
                      <a:r>
                        <a:rPr lang="en-US" sz="1500" b="1" i="0" u="none" strike="noStrike" dirty="0">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err="1">
                          <a:effectLst/>
                          <a:latin typeface="Calibri" panose="020F0502020204030204" pitchFamily="34" charset="0"/>
                        </a:rPr>
                        <a:t>Satker</a:t>
                      </a:r>
                      <a:endParaRPr lang="en-US" sz="1500" b="1"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err="1">
                          <a:effectLst/>
                          <a:latin typeface="Calibri" panose="020F0502020204030204" pitchFamily="34" charset="0"/>
                        </a:rPr>
                        <a:t>Kode</a:t>
                      </a:r>
                      <a:r>
                        <a:rPr lang="en-US" sz="1500" b="1" i="0" u="none" strike="noStrike" dirty="0">
                          <a:effectLst/>
                          <a:latin typeface="Calibri" panose="020F0502020204030204" pitchFamily="34" charset="0"/>
                        </a:rPr>
                        <a:t> </a:t>
                      </a:r>
                      <a:r>
                        <a:rPr lang="en-US" sz="1500" b="1" i="0" u="none" strike="noStrike" dirty="0" err="1">
                          <a:effectLst/>
                          <a:latin typeface="Calibri" panose="020F0502020204030204" pitchFamily="34" charset="0"/>
                        </a:rPr>
                        <a:t>Akun</a:t>
                      </a:r>
                      <a:endParaRPr lang="en-US" sz="1500" b="1"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err="1">
                          <a:effectLst/>
                          <a:latin typeface="Calibri" panose="020F0502020204030204" pitchFamily="34" charset="0"/>
                        </a:rPr>
                        <a:t>Uraian</a:t>
                      </a:r>
                      <a:r>
                        <a:rPr lang="en-US" sz="1500" b="1" i="0" u="none" strike="noStrike" dirty="0">
                          <a:effectLst/>
                          <a:latin typeface="Calibri" panose="020F0502020204030204" pitchFamily="34" charset="0"/>
                        </a:rPr>
                        <a:t> </a:t>
                      </a:r>
                      <a:r>
                        <a:rPr lang="en-US" sz="1500" b="1" i="0" u="none" strike="noStrike" dirty="0" err="1">
                          <a:effectLst/>
                          <a:latin typeface="Calibri" panose="020F0502020204030204" pitchFamily="34" charset="0"/>
                        </a:rPr>
                        <a:t>Akun</a:t>
                      </a:r>
                      <a:endParaRPr lang="en-US" sz="1500" b="1"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effectLst/>
                          <a:latin typeface="Calibri" panose="020F0502020204030204" pitchFamily="34" charset="0"/>
                        </a:rPr>
                        <a:t>Transfer Keluar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err="1">
                          <a:effectLst/>
                          <a:latin typeface="Calibri" panose="020F0502020204030204" pitchFamily="34" charset="0"/>
                        </a:rPr>
                        <a:t>Satker</a:t>
                      </a:r>
                      <a:endParaRPr lang="en-US" sz="1500" b="1"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effectLst/>
                          <a:latin typeface="Calibri" panose="020F0502020204030204" pitchFamily="34" charset="0"/>
                        </a:rPr>
                        <a:t>Transfer Masuk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effectLst/>
                          <a:latin typeface="Calibri" panose="020F0502020204030204" pitchFamily="34" charset="0"/>
                        </a:rPr>
                        <a:t>Selisih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3537">
                <a:tc>
                  <a:txBody>
                    <a:bodyPr/>
                    <a:lstStyle/>
                    <a:p>
                      <a:pPr algn="ctr" fontAlgn="b"/>
                      <a:r>
                        <a:rPr lang="en-US" sz="1500" b="0" i="0" u="none" strike="noStrike" dirty="0">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dirty="0">
                          <a:effectLst/>
                          <a:latin typeface="Calibri" panose="020F0502020204030204" pitchFamily="34" charset="0"/>
                        </a:rPr>
                        <a:t>KEMENTERIAN PERTAHANAN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0" i="0" u="none" strike="noStrike" dirty="0">
                          <a:effectLst/>
                          <a:latin typeface="Calibri" panose="020F0502020204030204" pitchFamily="34" charset="0"/>
                        </a:rPr>
                        <a:t>137111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dirty="0" err="1">
                          <a:effectLst/>
                          <a:latin typeface="Calibri" panose="020F0502020204030204" pitchFamily="34" charset="0"/>
                        </a:rPr>
                        <a:t>Akumulasi</a:t>
                      </a:r>
                      <a:r>
                        <a:rPr lang="en-US" sz="1500" b="0" i="0" u="none" strike="noStrike" dirty="0">
                          <a:effectLst/>
                          <a:latin typeface="Calibri" panose="020F0502020204030204" pitchFamily="34" charset="0"/>
                        </a:rPr>
                        <a:t> </a:t>
                      </a:r>
                      <a:r>
                        <a:rPr lang="en-US" sz="1500" b="0" i="0" u="none" strike="noStrike" dirty="0" err="1">
                          <a:effectLst/>
                          <a:latin typeface="Calibri" panose="020F0502020204030204" pitchFamily="34" charset="0"/>
                        </a:rPr>
                        <a:t>Penyusutan</a:t>
                      </a:r>
                      <a:r>
                        <a:rPr lang="en-US" sz="1500" b="0" i="0" u="none" strike="noStrike" dirty="0">
                          <a:effectLst/>
                          <a:latin typeface="Calibri" panose="020F0502020204030204" pitchFamily="34" charset="0"/>
                        </a:rPr>
                        <a:t> </a:t>
                      </a:r>
                      <a:r>
                        <a:rPr lang="en-US" sz="1500" b="0" i="0" u="none" strike="noStrike" dirty="0" err="1">
                          <a:effectLst/>
                          <a:latin typeface="Calibri" panose="020F0502020204030204" pitchFamily="34" charset="0"/>
                        </a:rPr>
                        <a:t>Peralatan</a:t>
                      </a:r>
                      <a:r>
                        <a:rPr lang="en-US" sz="1500" b="0" i="0" u="none" strike="noStrike" dirty="0">
                          <a:effectLst/>
                          <a:latin typeface="Calibri" panose="020F0502020204030204" pitchFamily="34" charset="0"/>
                        </a:rPr>
                        <a:t> </a:t>
                      </a:r>
                      <a:r>
                        <a:rPr lang="en-US" sz="1500" b="0" i="0" u="none" strike="noStrike" dirty="0" err="1">
                          <a:effectLst/>
                          <a:latin typeface="Calibri" panose="020F0502020204030204" pitchFamily="34" charset="0"/>
                        </a:rPr>
                        <a:t>dan</a:t>
                      </a:r>
                      <a:r>
                        <a:rPr lang="en-US" sz="1500" b="0" i="0" u="none" strike="noStrike" dirty="0">
                          <a:effectLst/>
                          <a:latin typeface="Calibri" panose="020F0502020204030204" pitchFamily="34" charset="0"/>
                        </a:rPr>
                        <a:t> </a:t>
                      </a:r>
                      <a:r>
                        <a:rPr lang="en-US" sz="1500" b="0" i="0" u="none" strike="noStrike" dirty="0" err="1">
                          <a:effectLst/>
                          <a:latin typeface="Calibri" panose="020F0502020204030204" pitchFamily="34" charset="0"/>
                        </a:rPr>
                        <a:t>Mesin</a:t>
                      </a:r>
                      <a:endParaRPr lang="en-US" sz="1500" b="0"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dirty="0">
                          <a:effectLst/>
                          <a:latin typeface="Calibri" panose="020F0502020204030204" pitchFamily="34" charset="0"/>
                        </a:rPr>
                        <a:t>MAKODIKLATAU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effectLst/>
                          <a:latin typeface="Calibri" panose="020F0502020204030204" pitchFamily="34" charset="0"/>
                        </a:rPr>
                        <a:t>-172,410,834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effectLst/>
                          <a:latin typeface="Calibri" panose="020F0502020204030204" pitchFamily="34" charset="0"/>
                        </a:rPr>
                        <a:t>172,410,834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2356">
                <a:tc>
                  <a:txBody>
                    <a:bodyPr/>
                    <a:lstStyle/>
                    <a:p>
                      <a:pPr algn="ctr" fontAlgn="b"/>
                      <a:r>
                        <a:rPr lang="en-US" sz="1500" b="0" i="0" u="none" strike="noStrike">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a:effectLst/>
                          <a:latin typeface="Calibri" panose="020F0502020204030204" pitchFamily="34" charset="0"/>
                        </a:rPr>
                        <a:t>KEMENTERIAN PERTAHANAN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0" i="0" u="none" strike="noStrike">
                          <a:effectLst/>
                          <a:latin typeface="Calibri" panose="020F0502020204030204" pitchFamily="34" charset="0"/>
                        </a:rPr>
                        <a:t>132111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dirty="0" err="1">
                          <a:effectLst/>
                          <a:latin typeface="Calibri" panose="020F0502020204030204" pitchFamily="34" charset="0"/>
                        </a:rPr>
                        <a:t>Peralatan</a:t>
                      </a:r>
                      <a:r>
                        <a:rPr lang="en-US" sz="1500" b="0" i="0" u="none" strike="noStrike" dirty="0">
                          <a:effectLst/>
                          <a:latin typeface="Calibri" panose="020F0502020204030204" pitchFamily="34" charset="0"/>
                        </a:rPr>
                        <a:t> </a:t>
                      </a:r>
                      <a:r>
                        <a:rPr lang="en-US" sz="1500" b="0" i="0" u="none" strike="noStrike" dirty="0" err="1">
                          <a:effectLst/>
                          <a:latin typeface="Calibri" panose="020F0502020204030204" pitchFamily="34" charset="0"/>
                        </a:rPr>
                        <a:t>dan</a:t>
                      </a:r>
                      <a:r>
                        <a:rPr lang="en-US" sz="1500" b="0" i="0" u="none" strike="noStrike" dirty="0">
                          <a:effectLst/>
                          <a:latin typeface="Calibri" panose="020F0502020204030204" pitchFamily="34" charset="0"/>
                        </a:rPr>
                        <a:t> </a:t>
                      </a:r>
                      <a:r>
                        <a:rPr lang="en-US" sz="1500" b="0" i="0" u="none" strike="noStrike" dirty="0" err="1">
                          <a:effectLst/>
                          <a:latin typeface="Calibri" panose="020F0502020204030204" pitchFamily="34" charset="0"/>
                        </a:rPr>
                        <a:t>Mesin</a:t>
                      </a:r>
                      <a:endParaRPr lang="en-US" sz="1500" b="0"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dirty="0">
                          <a:effectLst/>
                          <a:latin typeface="Calibri" panose="020F0502020204030204" pitchFamily="34" charset="0"/>
                        </a:rPr>
                        <a:t>MAKODIKLATAU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effectLst/>
                          <a:latin typeface="Calibri" panose="020F0502020204030204" pitchFamily="34" charset="0"/>
                        </a:rPr>
                        <a:t>804,583,897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effectLst/>
                          <a:latin typeface="Calibri" panose="020F0502020204030204" pitchFamily="34" charset="0"/>
                        </a:rPr>
                        <a:t>-804,583,897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2356">
                <a:tc>
                  <a:txBody>
                    <a:bodyPr/>
                    <a:lstStyle/>
                    <a:p>
                      <a:pPr algn="ctr" fontAlgn="b"/>
                      <a:r>
                        <a:rPr lang="en-US" sz="1500" b="0" i="0" u="none" strike="noStrike">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a:effectLst/>
                          <a:latin typeface="Calibri" panose="020F0502020204030204" pitchFamily="34" charset="0"/>
                        </a:rPr>
                        <a:t>BARANAHAN KEMHAN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0" i="0" u="none" strike="noStrike">
                          <a:effectLst/>
                          <a:latin typeface="Calibri" panose="020F0502020204030204" pitchFamily="34" charset="0"/>
                        </a:rPr>
                        <a:t>134112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a:effectLst/>
                          <a:latin typeface="Calibri" panose="020F0502020204030204" pitchFamily="34" charset="0"/>
                        </a:rPr>
                        <a:t>Irigasi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dirty="0">
                          <a:effectLst/>
                          <a:latin typeface="Calibri" panose="020F0502020204030204" pitchFamily="34" charset="0"/>
                        </a:rPr>
                        <a:t>LANTAMAL V SURABAYA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effectLst/>
                          <a:latin typeface="Calibri" panose="020F0502020204030204" pitchFamily="34" charset="0"/>
                        </a:rPr>
                        <a:t>1,149,123,950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effectLst/>
                          <a:latin typeface="Calibri" panose="020F0502020204030204" pitchFamily="34" charset="0"/>
                        </a:rPr>
                        <a:t>-1,149,123,950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2356">
                <a:tc>
                  <a:txBody>
                    <a:bodyPr/>
                    <a:lstStyle/>
                    <a:p>
                      <a:pPr algn="ctr" fontAlgn="b"/>
                      <a:r>
                        <a:rPr lang="en-US" sz="1500" b="0" i="0" u="none" strike="noStrike" dirty="0">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dirty="0">
                          <a:effectLst/>
                          <a:latin typeface="Calibri" panose="020F0502020204030204" pitchFamily="34" charset="0"/>
                        </a:rPr>
                        <a:t>BARANAHAN KEMHAN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0" i="0" u="none" strike="noStrike" dirty="0">
                          <a:effectLst/>
                          <a:latin typeface="Calibri" panose="020F0502020204030204" pitchFamily="34" charset="0"/>
                        </a:rPr>
                        <a:t>134111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dirty="0" err="1">
                          <a:effectLst/>
                          <a:latin typeface="Calibri" panose="020F0502020204030204" pitchFamily="34" charset="0"/>
                        </a:rPr>
                        <a:t>Jalan</a:t>
                      </a:r>
                      <a:r>
                        <a:rPr lang="en-US" sz="1500" b="0" i="0" u="none" strike="noStrike" dirty="0">
                          <a:effectLst/>
                          <a:latin typeface="Calibri" panose="020F0502020204030204" pitchFamily="34" charset="0"/>
                        </a:rPr>
                        <a:t> </a:t>
                      </a:r>
                      <a:r>
                        <a:rPr lang="en-US" sz="1500" b="0" i="0" u="none" strike="noStrike" dirty="0" err="1">
                          <a:effectLst/>
                          <a:latin typeface="Calibri" panose="020F0502020204030204" pitchFamily="34" charset="0"/>
                        </a:rPr>
                        <a:t>dan</a:t>
                      </a:r>
                      <a:r>
                        <a:rPr lang="en-US" sz="1500" b="0" i="0" u="none" strike="noStrike" dirty="0">
                          <a:effectLst/>
                          <a:latin typeface="Calibri" panose="020F0502020204030204" pitchFamily="34" charset="0"/>
                        </a:rPr>
                        <a:t> </a:t>
                      </a:r>
                      <a:r>
                        <a:rPr lang="en-US" sz="1500" b="0" i="0" u="none" strike="noStrike" dirty="0" err="1">
                          <a:effectLst/>
                          <a:latin typeface="Calibri" panose="020F0502020204030204" pitchFamily="34" charset="0"/>
                        </a:rPr>
                        <a:t>Jembatan</a:t>
                      </a:r>
                      <a:endParaRPr lang="en-US" sz="1500" b="0"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dirty="0">
                          <a:effectLst/>
                          <a:latin typeface="Calibri" panose="020F0502020204030204" pitchFamily="34" charset="0"/>
                        </a:rPr>
                        <a:t>LANAL NUNUKAN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effectLst/>
                          <a:latin typeface="Calibri" panose="020F0502020204030204" pitchFamily="34" charset="0"/>
                        </a:rPr>
                        <a:t>952,427,173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effectLst/>
                          <a:latin typeface="Calibri" panose="020F0502020204030204" pitchFamily="34" charset="0"/>
                        </a:rPr>
                        <a:t>-952,427,173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39156">
                <a:tc>
                  <a:txBody>
                    <a:bodyPr/>
                    <a:lstStyle/>
                    <a:p>
                      <a:pPr algn="ctr" fontAlgn="b"/>
                      <a:r>
                        <a:rPr lang="en-US" sz="1500" b="0" i="0" u="none" strike="noStrike">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a:effectLst/>
                          <a:latin typeface="Calibri" panose="020F0502020204030204" pitchFamily="34" charset="0"/>
                        </a:rPr>
                        <a:t>PUSDATIN KEMHAN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0" i="0" u="none" strike="noStrike">
                          <a:effectLst/>
                          <a:latin typeface="Calibri" panose="020F0502020204030204" pitchFamily="34" charset="0"/>
                        </a:rPr>
                        <a:t>137111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a:effectLst/>
                          <a:latin typeface="Calibri" panose="020F0502020204030204" pitchFamily="34" charset="0"/>
                        </a:rPr>
                        <a:t>Akumulasi Penyusutan Peralatan dan Mesin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effectLst/>
                          <a:latin typeface="Calibri" panose="020F0502020204030204" pitchFamily="34" charset="0"/>
                        </a:rPr>
                        <a:t>-629,179,916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dirty="0">
                          <a:effectLst/>
                          <a:latin typeface="Calibri" panose="020F0502020204030204" pitchFamily="34" charset="0"/>
                        </a:rPr>
                        <a:t>BARANAHAN KEMHAN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effectLst/>
                          <a:latin typeface="Calibri" panose="020F0502020204030204" pitchFamily="34" charset="0"/>
                        </a:rPr>
                        <a:t>-629,179,916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92356">
                <a:tc>
                  <a:txBody>
                    <a:bodyPr/>
                    <a:lstStyle/>
                    <a:p>
                      <a:pPr algn="ctr" fontAlgn="b"/>
                      <a:r>
                        <a:rPr lang="en-US" sz="1500" b="0" i="0" u="none" strike="noStrike">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a:effectLst/>
                          <a:latin typeface="Calibri" panose="020F0502020204030204" pitchFamily="34" charset="0"/>
                        </a:rPr>
                        <a:t>PUSDATIN KEMHAN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0" i="0" u="none" strike="noStrike">
                          <a:effectLst/>
                          <a:latin typeface="Calibri" panose="020F0502020204030204" pitchFamily="34" charset="0"/>
                        </a:rPr>
                        <a:t>132111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a:effectLst/>
                          <a:latin typeface="Calibri" panose="020F0502020204030204" pitchFamily="34" charset="0"/>
                        </a:rPr>
                        <a:t>Peralatan dan Mesin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effectLst/>
                          <a:latin typeface="Calibri" panose="020F0502020204030204" pitchFamily="34" charset="0"/>
                        </a:rPr>
                        <a:t>1,366,702,000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a:effectLst/>
                          <a:latin typeface="Calibri" panose="020F0502020204030204" pitchFamily="34" charset="0"/>
                        </a:rPr>
                        <a:t>BARANAHAN KEMHAN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effectLst/>
                          <a:latin typeface="Calibri" panose="020F0502020204030204" pitchFamily="34" charset="0"/>
                        </a:rPr>
                        <a:t>1,366,702,000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92356">
                <a:tc>
                  <a:txBody>
                    <a:bodyPr/>
                    <a:lstStyle/>
                    <a:p>
                      <a:pPr algn="ctr" fontAlgn="b"/>
                      <a:r>
                        <a:rPr lang="en-US" sz="1500" b="0" i="0" u="none" strike="noStrike">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a:effectLst/>
                          <a:latin typeface="Calibri" panose="020F0502020204030204" pitchFamily="34" charset="0"/>
                        </a:rPr>
                        <a:t>PUSDATIN KEMHAN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0" i="0" u="none" strike="noStrike">
                          <a:effectLst/>
                          <a:latin typeface="Calibri" panose="020F0502020204030204" pitchFamily="34" charset="0"/>
                        </a:rPr>
                        <a:t>162151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a:effectLst/>
                          <a:latin typeface="Calibri" panose="020F0502020204030204" pitchFamily="34" charset="0"/>
                        </a:rPr>
                        <a:t>Software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effectLst/>
                          <a:latin typeface="Calibri" panose="020F0502020204030204" pitchFamily="34" charset="0"/>
                        </a:rPr>
                        <a:t>4,139,300,000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a:effectLst/>
                          <a:latin typeface="Calibri" panose="020F0502020204030204" pitchFamily="34" charset="0"/>
                        </a:rPr>
                        <a:t>BARANAHAN KEMHAN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effectLst/>
                          <a:latin typeface="Calibri" panose="020F0502020204030204" pitchFamily="34" charset="0"/>
                        </a:rPr>
                        <a:t>4,139,300,000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27456">
                <a:tc>
                  <a:txBody>
                    <a:bodyPr/>
                    <a:lstStyle/>
                    <a:p>
                      <a:pPr algn="ctr" fontAlgn="b"/>
                      <a:r>
                        <a:rPr lang="en-US" sz="1500" b="0" i="0" u="none" strike="noStrike">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a:effectLst/>
                          <a:latin typeface="Calibri" panose="020F0502020204030204" pitchFamily="34" charset="0"/>
                        </a:rPr>
                        <a:t>PUSDATIN KEMHAN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0" i="0" u="none" strike="noStrike">
                          <a:effectLst/>
                          <a:latin typeface="Calibri" panose="020F0502020204030204" pitchFamily="34" charset="0"/>
                        </a:rPr>
                        <a:t>169315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a:effectLst/>
                          <a:latin typeface="Calibri" panose="020F0502020204030204" pitchFamily="34" charset="0"/>
                        </a:rPr>
                        <a:t>Akumulasi Amortisasi Software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effectLst/>
                          <a:latin typeface="Calibri" panose="020F0502020204030204" pitchFamily="34" charset="0"/>
                        </a:rPr>
                        <a:t>-776,118,750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a:effectLst/>
                          <a:latin typeface="Calibri" panose="020F0502020204030204" pitchFamily="34" charset="0"/>
                        </a:rPr>
                        <a:t>BARANAHAN KEMHAN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effectLst/>
                          <a:latin typeface="Calibri" panose="020F0502020204030204" pitchFamily="34" charset="0"/>
                        </a:rPr>
                        <a:t>-776,118,750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Title 1"/>
          <p:cNvSpPr txBox="1">
            <a:spLocks/>
          </p:cNvSpPr>
          <p:nvPr/>
        </p:nvSpPr>
        <p:spPr bwMode="auto">
          <a:xfrm>
            <a:off x="107504" y="5668962"/>
            <a:ext cx="76962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i="1">
                <a:solidFill>
                  <a:schemeClr val="tx1"/>
                </a:solidFill>
                <a:latin typeface="Calibri" pitchFamily="34" charset="0"/>
                <a:ea typeface="+mj-ea"/>
                <a:cs typeface="+mj-cs"/>
              </a:defRPr>
            </a:lvl1pPr>
            <a:lvl2pPr algn="ctr" rtl="0" eaLnBrk="0" fontAlgn="base" hangingPunct="0">
              <a:spcBef>
                <a:spcPct val="0"/>
              </a:spcBef>
              <a:spcAft>
                <a:spcPct val="0"/>
              </a:spcAft>
              <a:defRPr sz="4200" b="1" i="1">
                <a:solidFill>
                  <a:schemeClr val="tx1"/>
                </a:solidFill>
                <a:latin typeface="Arial" pitchFamily="34" charset="0"/>
              </a:defRPr>
            </a:lvl2pPr>
            <a:lvl3pPr algn="ctr" rtl="0" eaLnBrk="0" fontAlgn="base" hangingPunct="0">
              <a:spcBef>
                <a:spcPct val="0"/>
              </a:spcBef>
              <a:spcAft>
                <a:spcPct val="0"/>
              </a:spcAft>
              <a:defRPr sz="4200" b="1" i="1">
                <a:solidFill>
                  <a:schemeClr val="tx1"/>
                </a:solidFill>
                <a:latin typeface="Arial" pitchFamily="34" charset="0"/>
              </a:defRPr>
            </a:lvl3pPr>
            <a:lvl4pPr algn="ctr" rtl="0" eaLnBrk="0" fontAlgn="base" hangingPunct="0">
              <a:spcBef>
                <a:spcPct val="0"/>
              </a:spcBef>
              <a:spcAft>
                <a:spcPct val="0"/>
              </a:spcAft>
              <a:defRPr sz="4200" b="1" i="1">
                <a:solidFill>
                  <a:schemeClr val="tx1"/>
                </a:solidFill>
                <a:latin typeface="Arial" pitchFamily="34" charset="0"/>
              </a:defRPr>
            </a:lvl4pPr>
            <a:lvl5pPr algn="ctr" rtl="0" eaLnBrk="0" fontAlgn="base" hangingPunct="0">
              <a:spcBef>
                <a:spcPct val="0"/>
              </a:spcBef>
              <a:spcAft>
                <a:spcPct val="0"/>
              </a:spcAft>
              <a:defRPr sz="4200" b="1" i="1">
                <a:solidFill>
                  <a:schemeClr val="tx1"/>
                </a:solidFill>
                <a:latin typeface="Arial" pitchFamily="34" charset="0"/>
              </a:defRPr>
            </a:lvl5pPr>
            <a:lvl6pPr marL="457200" algn="ctr" rtl="0" eaLnBrk="1" fontAlgn="base" hangingPunct="1">
              <a:spcBef>
                <a:spcPct val="0"/>
              </a:spcBef>
              <a:spcAft>
                <a:spcPct val="0"/>
              </a:spcAft>
              <a:defRPr sz="4200" b="1" i="1">
                <a:solidFill>
                  <a:schemeClr val="tx1"/>
                </a:solidFill>
                <a:latin typeface="Arial" pitchFamily="34" charset="0"/>
              </a:defRPr>
            </a:lvl6pPr>
            <a:lvl7pPr marL="914400" algn="ctr" rtl="0" eaLnBrk="1" fontAlgn="base" hangingPunct="1">
              <a:spcBef>
                <a:spcPct val="0"/>
              </a:spcBef>
              <a:spcAft>
                <a:spcPct val="0"/>
              </a:spcAft>
              <a:defRPr sz="4200" b="1" i="1">
                <a:solidFill>
                  <a:schemeClr val="tx1"/>
                </a:solidFill>
                <a:latin typeface="Arial" pitchFamily="34" charset="0"/>
              </a:defRPr>
            </a:lvl7pPr>
            <a:lvl8pPr marL="1371600" algn="ctr" rtl="0" eaLnBrk="1" fontAlgn="base" hangingPunct="1">
              <a:spcBef>
                <a:spcPct val="0"/>
              </a:spcBef>
              <a:spcAft>
                <a:spcPct val="0"/>
              </a:spcAft>
              <a:defRPr sz="4200" b="1" i="1">
                <a:solidFill>
                  <a:schemeClr val="tx1"/>
                </a:solidFill>
                <a:latin typeface="Arial" pitchFamily="34" charset="0"/>
              </a:defRPr>
            </a:lvl8pPr>
            <a:lvl9pPr marL="1828800" algn="ctr" rtl="0" eaLnBrk="1" fontAlgn="base" hangingPunct="1">
              <a:spcBef>
                <a:spcPct val="0"/>
              </a:spcBef>
              <a:spcAft>
                <a:spcPct val="0"/>
              </a:spcAft>
              <a:defRPr sz="4200" b="1" i="1">
                <a:solidFill>
                  <a:schemeClr val="tx1"/>
                </a:solidFill>
                <a:latin typeface="Arial" pitchFamily="34" charset="0"/>
              </a:defRPr>
            </a:lvl9pPr>
          </a:lstStyle>
          <a:p>
            <a:pPr algn="l"/>
            <a:r>
              <a:rPr lang="en-US" sz="2400" kern="0" dirty="0" err="1"/>
              <a:t>Selisih</a:t>
            </a:r>
            <a:r>
              <a:rPr lang="en-US" sz="2400" kern="0" dirty="0"/>
              <a:t> </a:t>
            </a:r>
            <a:r>
              <a:rPr lang="en-US" sz="2400" kern="0" dirty="0" err="1"/>
              <a:t>Netto</a:t>
            </a:r>
            <a:r>
              <a:rPr lang="en-US" sz="2400" kern="0" dirty="0"/>
              <a:t> Rp1,3 M</a:t>
            </a:r>
          </a:p>
          <a:p>
            <a:pPr algn="l"/>
            <a:r>
              <a:rPr lang="en-US" sz="2400" kern="0" dirty="0" err="1"/>
              <a:t>Selisih</a:t>
            </a:r>
            <a:r>
              <a:rPr lang="en-US" sz="2400" kern="0" dirty="0"/>
              <a:t> Absolute Rp9,9 M</a:t>
            </a:r>
          </a:p>
        </p:txBody>
      </p:sp>
    </p:spTree>
    <p:extLst>
      <p:ext uri="{BB962C8B-B14F-4D97-AF65-F5344CB8AC3E}">
        <p14:creationId xmlns:p14="http://schemas.microsoft.com/office/powerpoint/2010/main" val="3976085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Selisih</a:t>
            </a:r>
            <a:r>
              <a:rPr lang="en-US" dirty="0"/>
              <a:t> </a:t>
            </a:r>
            <a:r>
              <a:rPr lang="en-US" dirty="0" err="1"/>
              <a:t>Rekon</a:t>
            </a:r>
            <a:r>
              <a:rPr lang="en-US" dirty="0"/>
              <a:t> Internal</a:t>
            </a:r>
          </a:p>
        </p:txBody>
      </p:sp>
      <p:sp>
        <p:nvSpPr>
          <p:cNvPr id="3" name="Slide Number Placeholder 2"/>
          <p:cNvSpPr>
            <a:spLocks noGrp="1"/>
          </p:cNvSpPr>
          <p:nvPr>
            <p:ph type="sldNum" sz="quarter" idx="12"/>
          </p:nvPr>
        </p:nvSpPr>
        <p:spPr/>
        <p:txBody>
          <a:bodyPr/>
          <a:lstStyle/>
          <a:p>
            <a:pPr>
              <a:defRPr/>
            </a:pPr>
            <a:fld id="{705AB6E2-1DEC-44C9-ABFD-BB6637AAED72}" type="slidenum">
              <a:rPr lang="en-US" smtClean="0"/>
              <a:pPr>
                <a:defRPr/>
              </a:pPr>
              <a:t>23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18371256"/>
              </p:ext>
            </p:extLst>
          </p:nvPr>
        </p:nvGraphicFramePr>
        <p:xfrm>
          <a:off x="179512" y="1412776"/>
          <a:ext cx="8784976" cy="3240360"/>
        </p:xfrm>
        <a:graphic>
          <a:graphicData uri="http://schemas.openxmlformats.org/drawingml/2006/table">
            <a:tbl>
              <a:tblPr>
                <a:tableStyleId>{5C22544A-7EE6-4342-B048-85BDC9FD1C3A}</a:tableStyleId>
              </a:tblPr>
              <a:tblGrid>
                <a:gridCol w="386600">
                  <a:extLst>
                    <a:ext uri="{9D8B030D-6E8A-4147-A177-3AD203B41FA5}">
                      <a16:colId xmlns:a16="http://schemas.microsoft.com/office/drawing/2014/main" val="20000"/>
                    </a:ext>
                  </a:extLst>
                </a:gridCol>
                <a:gridCol w="2889326">
                  <a:extLst>
                    <a:ext uri="{9D8B030D-6E8A-4147-A177-3AD203B41FA5}">
                      <a16:colId xmlns:a16="http://schemas.microsoft.com/office/drawing/2014/main" val="20001"/>
                    </a:ext>
                  </a:extLst>
                </a:gridCol>
                <a:gridCol w="1877045">
                  <a:extLst>
                    <a:ext uri="{9D8B030D-6E8A-4147-A177-3AD203B41FA5}">
                      <a16:colId xmlns:a16="http://schemas.microsoft.com/office/drawing/2014/main" val="20002"/>
                    </a:ext>
                  </a:extLst>
                </a:gridCol>
                <a:gridCol w="1877045">
                  <a:extLst>
                    <a:ext uri="{9D8B030D-6E8A-4147-A177-3AD203B41FA5}">
                      <a16:colId xmlns:a16="http://schemas.microsoft.com/office/drawing/2014/main" val="20003"/>
                    </a:ext>
                  </a:extLst>
                </a:gridCol>
                <a:gridCol w="1754960">
                  <a:extLst>
                    <a:ext uri="{9D8B030D-6E8A-4147-A177-3AD203B41FA5}">
                      <a16:colId xmlns:a16="http://schemas.microsoft.com/office/drawing/2014/main" val="20004"/>
                    </a:ext>
                  </a:extLst>
                </a:gridCol>
              </a:tblGrid>
              <a:tr h="648072">
                <a:tc>
                  <a:txBody>
                    <a:bodyPr/>
                    <a:lstStyle/>
                    <a:p>
                      <a:pPr algn="ctr" fontAlgn="ctr"/>
                      <a:r>
                        <a:rPr lang="en-US" sz="1600" b="1" u="none" strike="noStrike" dirty="0">
                          <a:effectLst/>
                        </a:rPr>
                        <a:t>No</a:t>
                      </a:r>
                      <a:endParaRPr lang="en-US" sz="1600" b="1"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err="1">
                          <a:effectLst/>
                        </a:rPr>
                        <a:t>Nama</a:t>
                      </a:r>
                      <a:r>
                        <a:rPr lang="en-US" sz="1600" b="1" u="none" strike="noStrike" dirty="0">
                          <a:effectLst/>
                        </a:rPr>
                        <a:t> </a:t>
                      </a:r>
                      <a:r>
                        <a:rPr lang="en-US" sz="1600" b="1" u="none" strike="noStrike" dirty="0" err="1">
                          <a:effectLst/>
                        </a:rPr>
                        <a:t>Satker</a:t>
                      </a:r>
                      <a:endParaRPr lang="en-US" sz="1600" b="1"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err="1">
                          <a:effectLst/>
                        </a:rPr>
                        <a:t>Rph</a:t>
                      </a:r>
                      <a:r>
                        <a:rPr lang="en-US" sz="1600" b="1" u="none" strike="noStrike" dirty="0">
                          <a:effectLst/>
                        </a:rPr>
                        <a:t> SAIBA</a:t>
                      </a:r>
                      <a:endParaRPr lang="en-US" sz="1600" b="1"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err="1">
                          <a:effectLst/>
                        </a:rPr>
                        <a:t>Rph</a:t>
                      </a:r>
                      <a:r>
                        <a:rPr lang="en-US" sz="1600" b="1" u="none" strike="noStrike" dirty="0">
                          <a:effectLst/>
                        </a:rPr>
                        <a:t> SIMAK</a:t>
                      </a:r>
                      <a:endParaRPr lang="en-US" sz="1600" b="1"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err="1">
                          <a:effectLst/>
                        </a:rPr>
                        <a:t>Rph</a:t>
                      </a:r>
                      <a:r>
                        <a:rPr lang="en-US" sz="1600" b="1" u="none" strike="noStrike" dirty="0">
                          <a:effectLst/>
                        </a:rPr>
                        <a:t> </a:t>
                      </a:r>
                      <a:r>
                        <a:rPr lang="en-US" sz="1600" b="1" u="none" strike="noStrike" dirty="0" err="1">
                          <a:effectLst/>
                        </a:rPr>
                        <a:t>Selisih</a:t>
                      </a:r>
                      <a:endParaRPr lang="en-US" sz="1600" b="1"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20080">
                <a:tc>
                  <a:txBody>
                    <a:bodyPr/>
                    <a:lstStyle/>
                    <a:p>
                      <a:pPr algn="ctr" fontAlgn="ctr"/>
                      <a:r>
                        <a:rPr lang="en-US" sz="1600" u="none" strike="noStrike">
                          <a:effectLst/>
                        </a:rPr>
                        <a:t>1</a:t>
                      </a:r>
                      <a:endParaRPr lang="en-US" sz="16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KEMENTERIAN PERTAHANAN</a:t>
                      </a:r>
                      <a:endParaRPr lang="en-US" sz="1600" b="0"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4,198,999,937,978</a:t>
                      </a:r>
                      <a:endParaRPr lang="en-US" sz="1600" b="0"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4,203,388,190,302</a:t>
                      </a:r>
                      <a:endParaRPr lang="en-US" sz="1600" b="0"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a:effectLst/>
                        </a:rPr>
                        <a:t>-4,388,252,324</a:t>
                      </a:r>
                      <a:endParaRPr lang="en-US" sz="16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8072">
                <a:tc>
                  <a:txBody>
                    <a:bodyPr/>
                    <a:lstStyle/>
                    <a:p>
                      <a:pPr algn="ctr" fontAlgn="ctr"/>
                      <a:r>
                        <a:rPr lang="en-US" sz="1600" u="none" strike="noStrike">
                          <a:effectLst/>
                        </a:rPr>
                        <a:t>2</a:t>
                      </a:r>
                      <a:endParaRPr lang="en-US" sz="16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a:effectLst/>
                        </a:rPr>
                        <a:t>DITJEN POTHAN KEMHAN</a:t>
                      </a:r>
                      <a:endParaRPr lang="en-US" sz="16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219,853,787,634</a:t>
                      </a:r>
                      <a:endParaRPr lang="en-US" sz="1600" b="0"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221,577,642,777</a:t>
                      </a:r>
                      <a:endParaRPr lang="en-US" sz="1600" b="0"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-1,723,855,143</a:t>
                      </a:r>
                      <a:endParaRPr lang="en-US" sz="1600" b="0"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8072">
                <a:tc>
                  <a:txBody>
                    <a:bodyPr/>
                    <a:lstStyle/>
                    <a:p>
                      <a:pPr algn="ctr" fontAlgn="ctr"/>
                      <a:r>
                        <a:rPr lang="en-US" sz="1600" u="none" strike="noStrike">
                          <a:effectLst/>
                        </a:rPr>
                        <a:t>3</a:t>
                      </a:r>
                      <a:endParaRPr lang="en-US" sz="16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a:effectLst/>
                        </a:rPr>
                        <a:t>BALITBANG KEMHAN</a:t>
                      </a:r>
                      <a:endParaRPr lang="en-US" sz="16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a:effectLst/>
                        </a:rPr>
                        <a:t>3,177,236,350,483</a:t>
                      </a:r>
                      <a:endParaRPr lang="en-US" sz="16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a:effectLst/>
                        </a:rPr>
                        <a:t>1,479,071,676,048</a:t>
                      </a:r>
                      <a:endParaRPr lang="en-US" sz="16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1,698,164,674,435</a:t>
                      </a:r>
                      <a:endParaRPr lang="en-US" sz="1600" b="0"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6064">
                <a:tc>
                  <a:txBody>
                    <a:bodyPr/>
                    <a:lstStyle/>
                    <a:p>
                      <a:pPr algn="ctr" fontAlgn="ctr"/>
                      <a:r>
                        <a:rPr lang="en-US" sz="1600" u="none" strike="noStrike">
                          <a:effectLst/>
                        </a:rPr>
                        <a:t>4</a:t>
                      </a:r>
                      <a:endParaRPr lang="en-US" sz="16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a:effectLst/>
                        </a:rPr>
                        <a:t>ROUM SETJEN KEMHAN</a:t>
                      </a:r>
                      <a:endParaRPr lang="en-US" sz="16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a:effectLst/>
                        </a:rPr>
                        <a:t>14,698,737,807,174</a:t>
                      </a:r>
                      <a:endParaRPr lang="en-US" sz="16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a:effectLst/>
                        </a:rPr>
                        <a:t>14,698,737,807,180</a:t>
                      </a:r>
                      <a:endParaRPr lang="en-US" sz="1600" b="0" i="0" u="none" strike="noStrike">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-6</a:t>
                      </a:r>
                      <a:endParaRPr lang="en-US" sz="1600" b="0" i="0" u="none" strike="noStrike" dirty="0">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7044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Pagu</a:t>
            </a:r>
            <a:r>
              <a:rPr lang="en-US" dirty="0"/>
              <a:t> Minus</a:t>
            </a:r>
          </a:p>
        </p:txBody>
      </p:sp>
      <p:sp>
        <p:nvSpPr>
          <p:cNvPr id="3" name="Slide Number Placeholder 2"/>
          <p:cNvSpPr>
            <a:spLocks noGrp="1"/>
          </p:cNvSpPr>
          <p:nvPr>
            <p:ph type="sldNum" sz="quarter" idx="12"/>
          </p:nvPr>
        </p:nvSpPr>
        <p:spPr/>
        <p:txBody>
          <a:bodyPr/>
          <a:lstStyle/>
          <a:p>
            <a:pPr>
              <a:defRPr/>
            </a:pPr>
            <a:fld id="{705AB6E2-1DEC-44C9-ABFD-BB6637AAED72}" type="slidenum">
              <a:rPr lang="en-US" smtClean="0"/>
              <a:pPr>
                <a:defRPr/>
              </a:pPr>
              <a:t>24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83493508"/>
              </p:ext>
            </p:extLst>
          </p:nvPr>
        </p:nvGraphicFramePr>
        <p:xfrm>
          <a:off x="107504" y="1268757"/>
          <a:ext cx="8928991" cy="5268567"/>
        </p:xfrm>
        <a:graphic>
          <a:graphicData uri="http://schemas.openxmlformats.org/drawingml/2006/table">
            <a:tbl>
              <a:tblPr>
                <a:tableStyleId>{5C22544A-7EE6-4342-B048-85BDC9FD1C3A}</a:tableStyleId>
              </a:tblPr>
              <a:tblGrid>
                <a:gridCol w="430313">
                  <a:extLst>
                    <a:ext uri="{9D8B030D-6E8A-4147-A177-3AD203B41FA5}">
                      <a16:colId xmlns:a16="http://schemas.microsoft.com/office/drawing/2014/main" val="20000"/>
                    </a:ext>
                  </a:extLst>
                </a:gridCol>
                <a:gridCol w="3216022">
                  <a:extLst>
                    <a:ext uri="{9D8B030D-6E8A-4147-A177-3AD203B41FA5}">
                      <a16:colId xmlns:a16="http://schemas.microsoft.com/office/drawing/2014/main" val="20001"/>
                    </a:ext>
                  </a:extLst>
                </a:gridCol>
                <a:gridCol w="837978">
                  <a:extLst>
                    <a:ext uri="{9D8B030D-6E8A-4147-A177-3AD203B41FA5}">
                      <a16:colId xmlns:a16="http://schemas.microsoft.com/office/drawing/2014/main" val="20002"/>
                    </a:ext>
                  </a:extLst>
                </a:gridCol>
                <a:gridCol w="1517418">
                  <a:extLst>
                    <a:ext uri="{9D8B030D-6E8A-4147-A177-3AD203B41FA5}">
                      <a16:colId xmlns:a16="http://schemas.microsoft.com/office/drawing/2014/main" val="20003"/>
                    </a:ext>
                  </a:extLst>
                </a:gridCol>
                <a:gridCol w="1517418">
                  <a:extLst>
                    <a:ext uri="{9D8B030D-6E8A-4147-A177-3AD203B41FA5}">
                      <a16:colId xmlns:a16="http://schemas.microsoft.com/office/drawing/2014/main" val="20004"/>
                    </a:ext>
                  </a:extLst>
                </a:gridCol>
                <a:gridCol w="1409842">
                  <a:extLst>
                    <a:ext uri="{9D8B030D-6E8A-4147-A177-3AD203B41FA5}">
                      <a16:colId xmlns:a16="http://schemas.microsoft.com/office/drawing/2014/main" val="20005"/>
                    </a:ext>
                  </a:extLst>
                </a:gridCol>
              </a:tblGrid>
              <a:tr h="277293">
                <a:tc>
                  <a:txBody>
                    <a:bodyPr/>
                    <a:lstStyle/>
                    <a:p>
                      <a:pPr algn="ctr" fontAlgn="ctr"/>
                      <a:r>
                        <a:rPr lang="en-US" sz="1400" b="1" u="none" strike="noStrike" dirty="0">
                          <a:effectLst/>
                        </a:rPr>
                        <a:t>No</a:t>
                      </a:r>
                      <a:endParaRPr lang="en-US" sz="1400" b="1" i="0" u="none" strike="noStrike" dirty="0">
                        <a:effectLst/>
                        <a:latin typeface="Calibri" panose="020F0502020204030204" pitchFamily="34" charset="0"/>
                      </a:endParaRPr>
                    </a:p>
                  </a:txBody>
                  <a:tcPr marL="9525" marR="9525" marT="9525" marB="0" anchor="ctr"/>
                </a:tc>
                <a:tc>
                  <a:txBody>
                    <a:bodyPr/>
                    <a:lstStyle/>
                    <a:p>
                      <a:pPr algn="ctr" fontAlgn="ctr"/>
                      <a:r>
                        <a:rPr lang="en-US" sz="1400" b="1" u="none" strike="noStrike" dirty="0" err="1">
                          <a:effectLst/>
                        </a:rPr>
                        <a:t>Satuan</a:t>
                      </a:r>
                      <a:r>
                        <a:rPr lang="en-US" sz="1400" b="1" u="none" strike="noStrike" dirty="0">
                          <a:effectLst/>
                        </a:rPr>
                        <a:t> </a:t>
                      </a:r>
                      <a:r>
                        <a:rPr lang="en-US" sz="1400" b="1" u="none" strike="noStrike" dirty="0" err="1">
                          <a:effectLst/>
                        </a:rPr>
                        <a:t>Kerja</a:t>
                      </a:r>
                      <a:endParaRPr lang="en-US" sz="1400" b="1" i="0" u="none" strike="noStrike" dirty="0">
                        <a:effectLst/>
                        <a:latin typeface="Calibri" panose="020F0502020204030204" pitchFamily="34" charset="0"/>
                      </a:endParaRPr>
                    </a:p>
                  </a:txBody>
                  <a:tcPr marL="9525" marR="9525" marT="9525" marB="0" anchor="ctr"/>
                </a:tc>
                <a:tc>
                  <a:txBody>
                    <a:bodyPr/>
                    <a:lstStyle/>
                    <a:p>
                      <a:pPr algn="ctr" fontAlgn="ctr"/>
                      <a:r>
                        <a:rPr lang="en-US" sz="1400" b="1" u="none" strike="noStrike" dirty="0" err="1">
                          <a:effectLst/>
                        </a:rPr>
                        <a:t>Akun</a:t>
                      </a:r>
                      <a:endParaRPr lang="en-US" sz="1400" b="1" i="0" u="none" strike="noStrike" dirty="0">
                        <a:effectLst/>
                        <a:latin typeface="Calibri" panose="020F0502020204030204" pitchFamily="34" charset="0"/>
                      </a:endParaRPr>
                    </a:p>
                  </a:txBody>
                  <a:tcPr marL="9525" marR="9525" marT="9525" marB="0" anchor="ctr"/>
                </a:tc>
                <a:tc>
                  <a:txBody>
                    <a:bodyPr/>
                    <a:lstStyle/>
                    <a:p>
                      <a:pPr algn="ctr" fontAlgn="ctr"/>
                      <a:r>
                        <a:rPr lang="en-US" sz="1400" b="1" u="none" strike="noStrike" dirty="0" err="1">
                          <a:effectLst/>
                        </a:rPr>
                        <a:t>Pagu</a:t>
                      </a:r>
                      <a:endParaRPr lang="en-US" sz="1400" b="1" i="0" u="none" strike="noStrike" dirty="0">
                        <a:effectLst/>
                        <a:latin typeface="Calibri" panose="020F0502020204030204" pitchFamily="34" charset="0"/>
                      </a:endParaRPr>
                    </a:p>
                  </a:txBody>
                  <a:tcPr marL="9525" marR="9525" marT="9525" marB="0" anchor="ctr"/>
                </a:tc>
                <a:tc>
                  <a:txBody>
                    <a:bodyPr/>
                    <a:lstStyle/>
                    <a:p>
                      <a:pPr algn="ctr" fontAlgn="ctr"/>
                      <a:r>
                        <a:rPr lang="en-US" sz="1400" b="1" u="none" strike="noStrike" dirty="0" err="1">
                          <a:effectLst/>
                        </a:rPr>
                        <a:t>Realisasi</a:t>
                      </a:r>
                      <a:endParaRPr lang="en-US" sz="1400" b="1" i="0" u="none" strike="noStrike" dirty="0">
                        <a:effectLst/>
                        <a:latin typeface="Calibri" panose="020F0502020204030204" pitchFamily="34" charset="0"/>
                      </a:endParaRPr>
                    </a:p>
                  </a:txBody>
                  <a:tcPr marL="9525" marR="9525" marT="9525" marB="0" anchor="ctr"/>
                </a:tc>
                <a:tc>
                  <a:txBody>
                    <a:bodyPr/>
                    <a:lstStyle/>
                    <a:p>
                      <a:pPr algn="ctr" fontAlgn="ctr"/>
                      <a:r>
                        <a:rPr lang="en-US" sz="1400" b="1" u="none" strike="noStrike" dirty="0" err="1">
                          <a:effectLst/>
                        </a:rPr>
                        <a:t>Sisa</a:t>
                      </a:r>
                      <a:endParaRPr lang="en-US" sz="1400" b="1"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277293">
                <a:tc>
                  <a:txBody>
                    <a:bodyPr/>
                    <a:lstStyle/>
                    <a:p>
                      <a:pPr algn="ctr" fontAlgn="ctr"/>
                      <a:r>
                        <a:rPr lang="en-US" sz="1400" u="none" strike="noStrike">
                          <a:effectLst/>
                        </a:rPr>
                        <a:t>1</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KEMENTERIAN PERTAHANAN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511174</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4,900,000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5,550,000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-650,000</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277293">
                <a:tc>
                  <a:txBody>
                    <a:bodyPr/>
                    <a:lstStyle/>
                    <a:p>
                      <a:pPr algn="ctr" fontAlgn="ctr"/>
                      <a:r>
                        <a:rPr lang="en-US" sz="1400" u="none" strike="noStrike">
                          <a:effectLst/>
                        </a:rPr>
                        <a:t>2</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KEMENTERIAN PERTAHANAN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511223</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218,750,000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333,335,000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-114,585,000</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277293">
                <a:tc>
                  <a:txBody>
                    <a:bodyPr/>
                    <a:lstStyle/>
                    <a:p>
                      <a:pPr algn="ctr" fontAlgn="ctr"/>
                      <a:r>
                        <a:rPr lang="en-US" sz="1400" u="none" strike="noStrike">
                          <a:effectLst/>
                        </a:rPr>
                        <a:t>3</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KEMENTERIAN PERTAHANAN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511225</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9,541,000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38,526,180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-28,985,180</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277293">
                <a:tc>
                  <a:txBody>
                    <a:bodyPr/>
                    <a:lstStyle/>
                    <a:p>
                      <a:pPr algn="ctr" fontAlgn="ctr"/>
                      <a:r>
                        <a:rPr lang="en-US" sz="1400" u="none" strike="noStrike">
                          <a:effectLst/>
                        </a:rPr>
                        <a:t>4</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KEMENTERIAN PERTAHANAN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511175</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154,000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869,502</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-715,502</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277293">
                <a:tc>
                  <a:txBody>
                    <a:bodyPr/>
                    <a:lstStyle/>
                    <a:p>
                      <a:pPr algn="ctr" fontAlgn="ctr"/>
                      <a:r>
                        <a:rPr lang="en-US" sz="1400" u="none" strike="noStrike">
                          <a:effectLst/>
                        </a:rPr>
                        <a:t>5</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ITJEN KEMHAN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511225</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54,600,000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65,091,789</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-10,491,789</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277293">
                <a:tc>
                  <a:txBody>
                    <a:bodyPr/>
                    <a:lstStyle/>
                    <a:p>
                      <a:pPr algn="ctr" fontAlgn="ctr"/>
                      <a:r>
                        <a:rPr lang="en-US" sz="1400" u="none" strike="noStrike">
                          <a:effectLst/>
                        </a:rPr>
                        <a:t>6</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ITJEN KEMHAN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511244</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22,500,000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27,775,000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-5,275,000</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277293">
                <a:tc>
                  <a:txBody>
                    <a:bodyPr/>
                    <a:lstStyle/>
                    <a:p>
                      <a:pPr algn="ctr" fontAlgn="ctr"/>
                      <a:r>
                        <a:rPr lang="en-US" sz="1400" u="none" strike="noStrike">
                          <a:effectLst/>
                        </a:rPr>
                        <a:t>7</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DITJEN RENHAN KEMHAN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511244</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39,821,000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45,945,000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-6,124,000</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277293">
                <a:tc>
                  <a:txBody>
                    <a:bodyPr/>
                    <a:lstStyle/>
                    <a:p>
                      <a:pPr algn="ctr" fontAlgn="ctr"/>
                      <a:r>
                        <a:rPr lang="en-US" sz="1400" b="1" u="none" strike="noStrike" dirty="0">
                          <a:solidFill>
                            <a:srgbClr val="FF0000"/>
                          </a:solidFill>
                          <a:effectLst/>
                        </a:rPr>
                        <a:t>8</a:t>
                      </a:r>
                      <a:endParaRPr lang="en-US" sz="14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ctr"/>
                      <a:r>
                        <a:rPr lang="en-US" sz="1400" b="1" u="none" strike="noStrike" dirty="0">
                          <a:solidFill>
                            <a:srgbClr val="FF0000"/>
                          </a:solidFill>
                          <a:effectLst/>
                        </a:rPr>
                        <a:t>DITJEN POTHAN KEMHAN</a:t>
                      </a:r>
                      <a:endParaRPr lang="en-US" sz="14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solidFill>
                            <a:srgbClr val="FF0000"/>
                          </a:solidFill>
                          <a:effectLst/>
                        </a:rPr>
                        <a:t>524114</a:t>
                      </a:r>
                      <a:endParaRPr lang="en-US" sz="14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r" fontAlgn="ctr"/>
                      <a:r>
                        <a:rPr lang="en-US" sz="1400" b="1" u="none" strike="noStrike" dirty="0">
                          <a:solidFill>
                            <a:srgbClr val="FF0000"/>
                          </a:solidFill>
                          <a:effectLst/>
                        </a:rPr>
                        <a:t>2,034,560,000</a:t>
                      </a:r>
                      <a:endParaRPr lang="en-US" sz="14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r" fontAlgn="ctr"/>
                      <a:r>
                        <a:rPr lang="en-US" sz="1400" b="1" u="none" strike="noStrike" dirty="0">
                          <a:solidFill>
                            <a:srgbClr val="FF0000"/>
                          </a:solidFill>
                          <a:effectLst/>
                        </a:rPr>
                        <a:t>2,083,757,000</a:t>
                      </a:r>
                      <a:endParaRPr lang="en-US" sz="14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r" fontAlgn="ctr"/>
                      <a:r>
                        <a:rPr lang="en-US" sz="1400" b="1" u="none" strike="noStrike" dirty="0">
                          <a:solidFill>
                            <a:srgbClr val="FF0000"/>
                          </a:solidFill>
                          <a:effectLst/>
                        </a:rPr>
                        <a:t>-49,197,000</a:t>
                      </a:r>
                      <a:endParaRPr lang="en-US" sz="14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277293">
                <a:tc>
                  <a:txBody>
                    <a:bodyPr/>
                    <a:lstStyle/>
                    <a:p>
                      <a:pPr algn="ctr" fontAlgn="ctr"/>
                      <a:r>
                        <a:rPr lang="en-US" sz="1400" u="none" strike="noStrike">
                          <a:effectLst/>
                        </a:rPr>
                        <a:t>9</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DITJEN POTHAN KEMHAN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511174</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4,200,000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24,300,000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-20,100,000</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09"/>
                  </a:ext>
                </a:extLst>
              </a:tr>
              <a:tr h="277293">
                <a:tc>
                  <a:txBody>
                    <a:bodyPr/>
                    <a:lstStyle/>
                    <a:p>
                      <a:pPr algn="ctr" fontAlgn="ctr"/>
                      <a:r>
                        <a:rPr lang="en-US" sz="1400" u="none" strike="noStrike">
                          <a:effectLst/>
                        </a:rPr>
                        <a:t>10</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DITJEN KUATHAN KEMHAN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511225</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41,062,000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47,663,722</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-6,601,722</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10"/>
                  </a:ext>
                </a:extLst>
              </a:tr>
              <a:tr h="277293">
                <a:tc>
                  <a:txBody>
                    <a:bodyPr/>
                    <a:lstStyle/>
                    <a:p>
                      <a:pPr algn="ctr" fontAlgn="ctr"/>
                      <a:r>
                        <a:rPr lang="en-US" sz="1400" u="none" strike="noStrike">
                          <a:effectLst/>
                        </a:rPr>
                        <a:t>11</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DITJEN KUATHAN KEMHAN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511174</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10,660,000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20,400,000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-9,740,000</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11"/>
                  </a:ext>
                </a:extLst>
              </a:tr>
              <a:tr h="277293">
                <a:tc>
                  <a:txBody>
                    <a:bodyPr/>
                    <a:lstStyle/>
                    <a:p>
                      <a:pPr algn="ctr" fontAlgn="ctr"/>
                      <a:r>
                        <a:rPr lang="en-US" sz="1400" u="none" strike="noStrike">
                          <a:effectLst/>
                        </a:rPr>
                        <a:t>12</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DITJEN KUATHAN KEMHAN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511175</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1,017,000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3,428,549</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-2,411,549</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12"/>
                  </a:ext>
                </a:extLst>
              </a:tr>
              <a:tr h="277293">
                <a:tc>
                  <a:txBody>
                    <a:bodyPr/>
                    <a:lstStyle/>
                    <a:p>
                      <a:pPr algn="ctr" fontAlgn="ctr"/>
                      <a:r>
                        <a:rPr lang="en-US" sz="1400" u="none" strike="noStrike">
                          <a:effectLst/>
                        </a:rPr>
                        <a:t>13</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BARANAHAN KEMHAN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511174</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4,550,000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18,930,000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-14,380,000</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13"/>
                  </a:ext>
                </a:extLst>
              </a:tr>
              <a:tr h="277293">
                <a:tc>
                  <a:txBody>
                    <a:bodyPr/>
                    <a:lstStyle/>
                    <a:p>
                      <a:pPr algn="ctr" fontAlgn="ctr"/>
                      <a:r>
                        <a:rPr lang="en-US" sz="1400" u="none" strike="noStrike">
                          <a:effectLst/>
                        </a:rPr>
                        <a:t>14</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BADIKLAT KEMHAN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511161</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5,011,234,000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5,059,143,900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-47,909,900</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14"/>
                  </a:ext>
                </a:extLst>
              </a:tr>
              <a:tr h="277293">
                <a:tc>
                  <a:txBody>
                    <a:bodyPr/>
                    <a:lstStyle/>
                    <a:p>
                      <a:pPr algn="ctr" fontAlgn="ctr"/>
                      <a:r>
                        <a:rPr lang="en-US" sz="1400" u="none" strike="noStrike">
                          <a:effectLst/>
                        </a:rPr>
                        <a:t>15</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BADIKLAT KEMHAN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511211</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3,106,044,000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3,759,096,900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-653,052,900</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15"/>
                  </a:ext>
                </a:extLst>
              </a:tr>
              <a:tr h="277293">
                <a:tc>
                  <a:txBody>
                    <a:bodyPr/>
                    <a:lstStyle/>
                    <a:p>
                      <a:pPr algn="ctr" fontAlgn="ctr"/>
                      <a:r>
                        <a:rPr lang="en-US" sz="1400" u="none" strike="noStrike">
                          <a:effectLst/>
                        </a:rPr>
                        <a:t>16</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UNIVERSITAS PERTAHANAN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511174</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19,936,000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31,000,000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-11,064,000</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16"/>
                  </a:ext>
                </a:extLst>
              </a:tr>
              <a:tr h="277293">
                <a:tc>
                  <a:txBody>
                    <a:bodyPr/>
                    <a:lstStyle/>
                    <a:p>
                      <a:pPr algn="ctr" fontAlgn="ctr"/>
                      <a:r>
                        <a:rPr lang="en-US" sz="1400" u="none" strike="noStrike">
                          <a:effectLst/>
                        </a:rPr>
                        <a:t>17</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PUSDATIN KEMHAN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511161</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2,000,000,000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2,401,594,700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-401,594,700</a:t>
                      </a:r>
                      <a:endParaRPr lang="en-US" sz="14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0017"/>
                  </a:ext>
                </a:extLst>
              </a:tr>
              <a:tr h="277293">
                <a:tc>
                  <a:txBody>
                    <a:bodyPr/>
                    <a:lstStyle/>
                    <a:p>
                      <a:pPr algn="ctr" fontAlgn="ctr"/>
                      <a:r>
                        <a:rPr lang="en-US" sz="1400" u="none" strike="noStrike">
                          <a:effectLst/>
                        </a:rPr>
                        <a:t>18</a:t>
                      </a:r>
                      <a:endParaRPr lang="en-US" sz="1400" b="0" i="0" u="none" strike="noStrike">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PUSDATIN KEMHAN</a:t>
                      </a:r>
                      <a:endParaRPr lang="en-US" sz="1400" b="0" i="0" u="none" strike="noStrike">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511232</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650,000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750,000</a:t>
                      </a:r>
                      <a:endParaRPr lang="en-US" sz="1400" b="0" i="0" u="none" strike="noStrike">
                        <a:effectLst/>
                        <a:latin typeface="Calibri" panose="020F0502020204030204" pitchFamily="34" charset="0"/>
                      </a:endParaRPr>
                    </a:p>
                  </a:txBody>
                  <a:tcPr marL="9525" marR="9525" marT="9525" marB="0" anchor="ctr"/>
                </a:tc>
                <a:tc>
                  <a:txBody>
                    <a:bodyPr/>
                    <a:lstStyle/>
                    <a:p>
                      <a:pPr algn="r" fontAlgn="ctr"/>
                      <a:r>
                        <a:rPr lang="en-US" sz="1400" u="none" strike="noStrike" dirty="0">
                          <a:effectLst/>
                        </a:rPr>
                        <a:t>-100,000</a:t>
                      </a:r>
                      <a:endParaRPr lang="en-US" sz="1400" b="0"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380516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Akun</a:t>
            </a:r>
            <a:r>
              <a:rPr lang="en-US" dirty="0"/>
              <a:t> </a:t>
            </a:r>
            <a:r>
              <a:rPr lang="en-US" dirty="0" err="1"/>
              <a:t>yg</a:t>
            </a:r>
            <a:r>
              <a:rPr lang="en-US" dirty="0"/>
              <a:t> </a:t>
            </a:r>
            <a:r>
              <a:rPr lang="en-US" dirty="0" err="1"/>
              <a:t>Tidak</a:t>
            </a:r>
            <a:r>
              <a:rPr lang="en-US" dirty="0"/>
              <a:t> </a:t>
            </a:r>
            <a:r>
              <a:rPr lang="en-US" dirty="0" err="1"/>
              <a:t>Boleh</a:t>
            </a:r>
            <a:r>
              <a:rPr lang="en-US" dirty="0"/>
              <a:t> Ada</a:t>
            </a:r>
          </a:p>
        </p:txBody>
      </p:sp>
      <p:sp>
        <p:nvSpPr>
          <p:cNvPr id="3" name="Slide Number Placeholder 2"/>
          <p:cNvSpPr>
            <a:spLocks noGrp="1"/>
          </p:cNvSpPr>
          <p:nvPr>
            <p:ph type="sldNum" sz="quarter" idx="12"/>
          </p:nvPr>
        </p:nvSpPr>
        <p:spPr/>
        <p:txBody>
          <a:bodyPr/>
          <a:lstStyle/>
          <a:p>
            <a:pPr>
              <a:defRPr/>
            </a:pPr>
            <a:fld id="{705AB6E2-1DEC-44C9-ABFD-BB6637AAED72}" type="slidenum">
              <a:rPr lang="en-US" smtClean="0"/>
              <a:pPr>
                <a:defRPr/>
              </a:pPr>
              <a:t>25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88872882"/>
              </p:ext>
            </p:extLst>
          </p:nvPr>
        </p:nvGraphicFramePr>
        <p:xfrm>
          <a:off x="251520" y="1340768"/>
          <a:ext cx="7632848" cy="74168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3600400">
                  <a:extLst>
                    <a:ext uri="{9D8B030D-6E8A-4147-A177-3AD203B41FA5}">
                      <a16:colId xmlns:a16="http://schemas.microsoft.com/office/drawing/2014/main" val="20003"/>
                    </a:ext>
                  </a:extLst>
                </a:gridCol>
              </a:tblGrid>
              <a:tr h="370840">
                <a:tc>
                  <a:txBody>
                    <a:bodyPr/>
                    <a:lstStyle/>
                    <a:p>
                      <a:pPr algn="ctr"/>
                      <a:r>
                        <a:rPr lang="en-US" dirty="0"/>
                        <a:t>No.</a:t>
                      </a:r>
                    </a:p>
                  </a:txBody>
                  <a:tcPr/>
                </a:tc>
                <a:tc>
                  <a:txBody>
                    <a:bodyPr/>
                    <a:lstStyle/>
                    <a:p>
                      <a:pPr algn="ctr"/>
                      <a:r>
                        <a:rPr lang="en-US" dirty="0" err="1"/>
                        <a:t>Satker</a:t>
                      </a:r>
                      <a:endParaRPr lang="en-US" dirty="0"/>
                    </a:p>
                  </a:txBody>
                  <a:tcPr/>
                </a:tc>
                <a:tc>
                  <a:txBody>
                    <a:bodyPr/>
                    <a:lstStyle/>
                    <a:p>
                      <a:pPr algn="ctr"/>
                      <a:r>
                        <a:rPr lang="en-US" dirty="0" err="1"/>
                        <a:t>Akun</a:t>
                      </a:r>
                      <a:endParaRPr lang="en-US" dirty="0"/>
                    </a:p>
                  </a:txBody>
                  <a:tcPr/>
                </a:tc>
                <a:tc>
                  <a:txBody>
                    <a:bodyPr/>
                    <a:lstStyle/>
                    <a:p>
                      <a:pPr algn="ctr"/>
                      <a:r>
                        <a:rPr lang="en-US" dirty="0" err="1"/>
                        <a:t>Uraian</a:t>
                      </a:r>
                      <a:endParaRPr lang="en-US" dirty="0"/>
                    </a:p>
                  </a:txBody>
                  <a:tcPr/>
                </a:tc>
                <a:extLst>
                  <a:ext uri="{0D108BD9-81ED-4DB2-BD59-A6C34878D82A}">
                    <a16:rowId xmlns:a16="http://schemas.microsoft.com/office/drawing/2014/main" val="10000"/>
                  </a:ext>
                </a:extLst>
              </a:tr>
              <a:tr h="370840">
                <a:tc>
                  <a:txBody>
                    <a:bodyPr/>
                    <a:lstStyle/>
                    <a:p>
                      <a:pPr algn="ctr"/>
                      <a:r>
                        <a:rPr lang="en-US" dirty="0"/>
                        <a:t>1</a:t>
                      </a:r>
                    </a:p>
                  </a:txBody>
                  <a:tcPr anchor="ctr"/>
                </a:tc>
                <a:tc>
                  <a:txBody>
                    <a:bodyPr/>
                    <a:lstStyle/>
                    <a:p>
                      <a:pPr algn="l"/>
                      <a:r>
                        <a:rPr lang="en-US" dirty="0" err="1"/>
                        <a:t>Ditjen</a:t>
                      </a:r>
                      <a:r>
                        <a:rPr lang="en-US" dirty="0"/>
                        <a:t> </a:t>
                      </a:r>
                      <a:r>
                        <a:rPr lang="en-US" dirty="0" err="1"/>
                        <a:t>Kuathan</a:t>
                      </a:r>
                      <a:endParaRPr lang="en-US" dirty="0"/>
                    </a:p>
                  </a:txBody>
                  <a:tcPr anchor="ctr"/>
                </a:tc>
                <a:tc>
                  <a:txBody>
                    <a:bodyPr/>
                    <a:lstStyle/>
                    <a:p>
                      <a:pPr algn="ctr"/>
                      <a:r>
                        <a:rPr lang="en-US" dirty="0"/>
                        <a:t>421211</a:t>
                      </a:r>
                    </a:p>
                  </a:txBody>
                  <a:tcPr anchor="ctr"/>
                </a:tc>
                <a:tc>
                  <a:txBody>
                    <a:bodyPr/>
                    <a:lstStyle/>
                    <a:p>
                      <a:pPr algn="l"/>
                      <a:r>
                        <a:rPr lang="en-US" dirty="0" err="1"/>
                        <a:t>Pendapatan</a:t>
                      </a:r>
                      <a:r>
                        <a:rPr lang="en-US" dirty="0"/>
                        <a:t> Gas </a:t>
                      </a:r>
                      <a:r>
                        <a:rPr lang="en-US" dirty="0" err="1"/>
                        <a:t>Bumi</a:t>
                      </a:r>
                      <a:endParaRPr lang="en-US" dirty="0"/>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73016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05AB6E2-1DEC-44C9-ABFD-BB6637AAED72}" type="slidenum">
              <a:rPr lang="en-US" smtClean="0"/>
              <a:pPr>
                <a:defRPr/>
              </a:pPr>
              <a:t>26</a:t>
            </a:fld>
            <a:endParaRPr lang="en-US"/>
          </a:p>
        </p:txBody>
      </p:sp>
      <p:sp>
        <p:nvSpPr>
          <p:cNvPr id="4" name="Title 3"/>
          <p:cNvSpPr>
            <a:spLocks noGrp="1"/>
          </p:cNvSpPr>
          <p:nvPr>
            <p:ph type="title"/>
          </p:nvPr>
        </p:nvSpPr>
        <p:spPr/>
        <p:txBody>
          <a:bodyPr/>
          <a:lstStyle/>
          <a:p>
            <a:r>
              <a:rPr lang="en-US" dirty="0"/>
              <a:t>Akun2 </a:t>
            </a:r>
            <a:r>
              <a:rPr lang="en-US" dirty="0" err="1"/>
              <a:t>yg</a:t>
            </a:r>
            <a:r>
              <a:rPr lang="en-US" dirty="0"/>
              <a:t> </a:t>
            </a:r>
            <a:r>
              <a:rPr lang="en-US" dirty="0" err="1"/>
              <a:t>Perlu</a:t>
            </a:r>
            <a:r>
              <a:rPr lang="en-US" dirty="0"/>
              <a:t> </a:t>
            </a:r>
            <a:r>
              <a:rPr lang="en-US" dirty="0" err="1"/>
              <a:t>Diperhatikan</a:t>
            </a:r>
            <a:endParaRPr lang="en-US" dirty="0"/>
          </a:p>
        </p:txBody>
      </p:sp>
      <p:sp>
        <p:nvSpPr>
          <p:cNvPr id="6" name="Title 3"/>
          <p:cNvSpPr txBox="1">
            <a:spLocks/>
          </p:cNvSpPr>
          <p:nvPr/>
        </p:nvSpPr>
        <p:spPr bwMode="auto">
          <a:xfrm>
            <a:off x="457200" y="1268760"/>
            <a:ext cx="8229600" cy="3417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b="1" i="1">
                <a:solidFill>
                  <a:schemeClr val="tx1"/>
                </a:solidFill>
                <a:latin typeface="Calibri" pitchFamily="34" charset="0"/>
                <a:ea typeface="+mj-ea"/>
                <a:cs typeface="+mj-cs"/>
              </a:defRPr>
            </a:lvl1pPr>
            <a:lvl2pPr algn="ctr" rtl="0" eaLnBrk="0" fontAlgn="base" hangingPunct="0">
              <a:spcBef>
                <a:spcPct val="0"/>
              </a:spcBef>
              <a:spcAft>
                <a:spcPct val="0"/>
              </a:spcAft>
              <a:defRPr sz="4200" b="1" i="1">
                <a:solidFill>
                  <a:schemeClr val="tx1"/>
                </a:solidFill>
                <a:latin typeface="Arial" pitchFamily="34" charset="0"/>
              </a:defRPr>
            </a:lvl2pPr>
            <a:lvl3pPr algn="ctr" rtl="0" eaLnBrk="0" fontAlgn="base" hangingPunct="0">
              <a:spcBef>
                <a:spcPct val="0"/>
              </a:spcBef>
              <a:spcAft>
                <a:spcPct val="0"/>
              </a:spcAft>
              <a:defRPr sz="4200" b="1" i="1">
                <a:solidFill>
                  <a:schemeClr val="tx1"/>
                </a:solidFill>
                <a:latin typeface="Arial" pitchFamily="34" charset="0"/>
              </a:defRPr>
            </a:lvl3pPr>
            <a:lvl4pPr algn="ctr" rtl="0" eaLnBrk="0" fontAlgn="base" hangingPunct="0">
              <a:spcBef>
                <a:spcPct val="0"/>
              </a:spcBef>
              <a:spcAft>
                <a:spcPct val="0"/>
              </a:spcAft>
              <a:defRPr sz="4200" b="1" i="1">
                <a:solidFill>
                  <a:schemeClr val="tx1"/>
                </a:solidFill>
                <a:latin typeface="Arial" pitchFamily="34" charset="0"/>
              </a:defRPr>
            </a:lvl4pPr>
            <a:lvl5pPr algn="ctr" rtl="0" eaLnBrk="0" fontAlgn="base" hangingPunct="0">
              <a:spcBef>
                <a:spcPct val="0"/>
              </a:spcBef>
              <a:spcAft>
                <a:spcPct val="0"/>
              </a:spcAft>
              <a:defRPr sz="4200" b="1" i="1">
                <a:solidFill>
                  <a:schemeClr val="tx1"/>
                </a:solidFill>
                <a:latin typeface="Arial" pitchFamily="34" charset="0"/>
              </a:defRPr>
            </a:lvl5pPr>
            <a:lvl6pPr marL="457200" algn="ctr" rtl="0" eaLnBrk="1" fontAlgn="base" hangingPunct="1">
              <a:spcBef>
                <a:spcPct val="0"/>
              </a:spcBef>
              <a:spcAft>
                <a:spcPct val="0"/>
              </a:spcAft>
              <a:defRPr sz="4200" b="1" i="1">
                <a:solidFill>
                  <a:schemeClr val="tx1"/>
                </a:solidFill>
                <a:latin typeface="Arial" pitchFamily="34" charset="0"/>
              </a:defRPr>
            </a:lvl6pPr>
            <a:lvl7pPr marL="914400" algn="ctr" rtl="0" eaLnBrk="1" fontAlgn="base" hangingPunct="1">
              <a:spcBef>
                <a:spcPct val="0"/>
              </a:spcBef>
              <a:spcAft>
                <a:spcPct val="0"/>
              </a:spcAft>
              <a:defRPr sz="4200" b="1" i="1">
                <a:solidFill>
                  <a:schemeClr val="tx1"/>
                </a:solidFill>
                <a:latin typeface="Arial" pitchFamily="34" charset="0"/>
              </a:defRPr>
            </a:lvl7pPr>
            <a:lvl8pPr marL="1371600" algn="ctr" rtl="0" eaLnBrk="1" fontAlgn="base" hangingPunct="1">
              <a:spcBef>
                <a:spcPct val="0"/>
              </a:spcBef>
              <a:spcAft>
                <a:spcPct val="0"/>
              </a:spcAft>
              <a:defRPr sz="4200" b="1" i="1">
                <a:solidFill>
                  <a:schemeClr val="tx1"/>
                </a:solidFill>
                <a:latin typeface="Arial" pitchFamily="34" charset="0"/>
              </a:defRPr>
            </a:lvl8pPr>
            <a:lvl9pPr marL="1828800" algn="ctr" rtl="0" eaLnBrk="1" fontAlgn="base" hangingPunct="1">
              <a:spcBef>
                <a:spcPct val="0"/>
              </a:spcBef>
              <a:spcAft>
                <a:spcPct val="0"/>
              </a:spcAft>
              <a:defRPr sz="4200" b="1" i="1">
                <a:solidFill>
                  <a:schemeClr val="tx1"/>
                </a:solidFill>
                <a:latin typeface="Arial" pitchFamily="34" charset="0"/>
              </a:defRPr>
            </a:lvl9pPr>
          </a:lstStyle>
          <a:p>
            <a:pPr marL="342900" indent="-342900" algn="l">
              <a:buFont typeface="Wingdings" panose="05000000000000000000" pitchFamily="2" charset="2"/>
              <a:buChar char="q"/>
            </a:pPr>
            <a:r>
              <a:rPr lang="en-US" sz="2800" b="0" i="0" kern="0" dirty="0" err="1"/>
              <a:t>Belanja</a:t>
            </a:r>
            <a:r>
              <a:rPr lang="en-US" sz="2800" b="0" i="0" kern="0" dirty="0"/>
              <a:t> </a:t>
            </a:r>
            <a:r>
              <a:rPr lang="en-US" sz="2800" b="0" i="0" kern="0" dirty="0" err="1"/>
              <a:t>Dibayar</a:t>
            </a:r>
            <a:r>
              <a:rPr lang="en-US" sz="2800" b="0" i="0" kern="0" dirty="0"/>
              <a:t> </a:t>
            </a:r>
            <a:r>
              <a:rPr lang="en-US" sz="2800" b="0" i="0" kern="0" dirty="0" err="1"/>
              <a:t>Dimuka</a:t>
            </a:r>
            <a:endParaRPr lang="en-US" sz="2800" b="0" i="0" kern="0" dirty="0"/>
          </a:p>
          <a:p>
            <a:pPr marL="342900" indent="-342900" algn="l">
              <a:buFont typeface="Wingdings" panose="05000000000000000000" pitchFamily="2" charset="2"/>
              <a:buChar char="q"/>
            </a:pPr>
            <a:r>
              <a:rPr lang="en-US" sz="2800" b="0" i="0" kern="0" dirty="0"/>
              <a:t>Dana </a:t>
            </a:r>
            <a:r>
              <a:rPr lang="en-US" sz="2800" b="0" i="0" kern="0" dirty="0" err="1"/>
              <a:t>Lainnya</a:t>
            </a:r>
            <a:endParaRPr lang="en-US" sz="2800" b="0" i="0" kern="0" dirty="0"/>
          </a:p>
          <a:p>
            <a:pPr marL="342900" indent="-342900" algn="l">
              <a:buFont typeface="Wingdings" panose="05000000000000000000" pitchFamily="2" charset="2"/>
              <a:buChar char="q"/>
            </a:pPr>
            <a:r>
              <a:rPr lang="en-US" sz="2800" b="0" i="0" kern="0" dirty="0" err="1"/>
              <a:t>Belanja</a:t>
            </a:r>
            <a:r>
              <a:rPr lang="en-US" sz="2800" b="0" i="0" kern="0" dirty="0"/>
              <a:t> yang </a:t>
            </a:r>
            <a:r>
              <a:rPr lang="en-US" sz="2800" b="0" i="0" kern="0" dirty="0" err="1"/>
              <a:t>Masih</a:t>
            </a:r>
            <a:r>
              <a:rPr lang="en-US" sz="2800" b="0" i="0" kern="0" dirty="0"/>
              <a:t> </a:t>
            </a:r>
            <a:r>
              <a:rPr lang="en-US" sz="2800" b="0" i="0" kern="0" dirty="0" err="1"/>
              <a:t>Harus</a:t>
            </a:r>
            <a:r>
              <a:rPr lang="en-US" sz="2800" b="0" i="0" kern="0" dirty="0"/>
              <a:t> </a:t>
            </a:r>
            <a:r>
              <a:rPr lang="en-US" sz="2800" b="0" i="0" kern="0" dirty="0" err="1"/>
              <a:t>Dibayar</a:t>
            </a:r>
            <a:endParaRPr lang="en-US" sz="2800" b="0" i="0" kern="0" dirty="0"/>
          </a:p>
          <a:p>
            <a:pPr marL="342900" indent="-342900" algn="l">
              <a:buFont typeface="Wingdings" panose="05000000000000000000" pitchFamily="2" charset="2"/>
              <a:buChar char="q"/>
            </a:pPr>
            <a:r>
              <a:rPr lang="en-US" sz="2800" b="0" i="0" kern="0" dirty="0" err="1"/>
              <a:t>Utang</a:t>
            </a:r>
            <a:r>
              <a:rPr lang="en-US" sz="2800" b="0" i="0" kern="0" dirty="0"/>
              <a:t> </a:t>
            </a:r>
            <a:r>
              <a:rPr lang="en-US" sz="2800" b="0" i="0" kern="0" dirty="0" err="1"/>
              <a:t>kepada</a:t>
            </a:r>
            <a:r>
              <a:rPr lang="en-US" sz="2800" b="0" i="0" kern="0" dirty="0"/>
              <a:t> </a:t>
            </a:r>
            <a:r>
              <a:rPr lang="en-US" sz="2800" b="0" i="0" kern="0" dirty="0" err="1"/>
              <a:t>Pihak</a:t>
            </a:r>
            <a:r>
              <a:rPr lang="en-US" sz="2800" b="0" i="0" kern="0" dirty="0"/>
              <a:t> </a:t>
            </a:r>
            <a:r>
              <a:rPr lang="en-US" sz="2800" b="0" i="0" kern="0" dirty="0" err="1"/>
              <a:t>Ketiga</a:t>
            </a:r>
            <a:r>
              <a:rPr lang="en-US" sz="2800" b="0" i="0" kern="0" dirty="0"/>
              <a:t> </a:t>
            </a:r>
            <a:r>
              <a:rPr lang="en-US" sz="2800" b="0" i="0" kern="0" dirty="0" err="1"/>
              <a:t>Lainnya</a:t>
            </a:r>
            <a:endParaRPr lang="en-US" sz="2800" b="0" i="0" kern="0" dirty="0"/>
          </a:p>
          <a:p>
            <a:pPr marL="342900" indent="-342900" algn="l">
              <a:buFont typeface="Wingdings" panose="05000000000000000000" pitchFamily="2" charset="2"/>
              <a:buChar char="q"/>
            </a:pPr>
            <a:endParaRPr lang="en-US" sz="2800" b="0" i="0" kern="0" dirty="0"/>
          </a:p>
          <a:p>
            <a:pPr algn="l"/>
            <a:r>
              <a:rPr lang="en-US" sz="2800" i="0" kern="0" dirty="0" err="1"/>
              <a:t>Saldo</a:t>
            </a:r>
            <a:r>
              <a:rPr lang="en-US" sz="2800" i="0" kern="0" dirty="0"/>
              <a:t> </a:t>
            </a:r>
            <a:r>
              <a:rPr lang="en-US" sz="2800" i="0" kern="0" dirty="0" err="1"/>
              <a:t>belum</a:t>
            </a:r>
            <a:r>
              <a:rPr lang="en-US" sz="2800" i="0" kern="0" dirty="0"/>
              <a:t> </a:t>
            </a:r>
            <a:r>
              <a:rPr lang="en-US" sz="2800" i="0" kern="0" dirty="0" err="1"/>
              <a:t>berubah</a:t>
            </a:r>
            <a:r>
              <a:rPr lang="en-US" sz="2800" i="0" kern="0" dirty="0"/>
              <a:t> </a:t>
            </a:r>
            <a:r>
              <a:rPr lang="en-US" sz="2800" i="0" kern="0" dirty="0" err="1"/>
              <a:t>dibandingkan</a:t>
            </a:r>
            <a:r>
              <a:rPr lang="en-US" sz="2800" i="0" kern="0" dirty="0"/>
              <a:t> LK 2018 Audited</a:t>
            </a:r>
          </a:p>
        </p:txBody>
      </p:sp>
    </p:spTree>
    <p:extLst>
      <p:ext uri="{BB962C8B-B14F-4D97-AF65-F5344CB8AC3E}">
        <p14:creationId xmlns:p14="http://schemas.microsoft.com/office/powerpoint/2010/main" val="22576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05AB6E2-1DEC-44C9-ABFD-BB6637AAED72}" type="slidenum">
              <a:rPr lang="en-US" smtClean="0"/>
              <a:pPr>
                <a:defRPr/>
              </a:pPr>
              <a:t>27</a:t>
            </a:fld>
            <a:endParaRPr lang="en-US"/>
          </a:p>
        </p:txBody>
      </p:sp>
      <p:sp>
        <p:nvSpPr>
          <p:cNvPr id="4" name="Title 3"/>
          <p:cNvSpPr>
            <a:spLocks noGrp="1"/>
          </p:cNvSpPr>
          <p:nvPr>
            <p:ph type="title"/>
          </p:nvPr>
        </p:nvSpPr>
        <p:spPr>
          <a:xfrm>
            <a:off x="457200" y="228600"/>
            <a:ext cx="7859216" cy="868363"/>
          </a:xfrm>
        </p:spPr>
        <p:txBody>
          <a:bodyPr/>
          <a:lstStyle/>
          <a:p>
            <a:r>
              <a:rPr lang="en-US" sz="4000" dirty="0" err="1"/>
              <a:t>Ilustrasi</a:t>
            </a:r>
            <a:r>
              <a:rPr lang="en-US" sz="4000" dirty="0"/>
              <a:t> </a:t>
            </a:r>
            <a:r>
              <a:rPr lang="en-US" sz="4000" dirty="0" err="1"/>
              <a:t>Belanja</a:t>
            </a:r>
            <a:r>
              <a:rPr lang="en-US" sz="4000" dirty="0"/>
              <a:t> </a:t>
            </a:r>
            <a:r>
              <a:rPr lang="en-US" sz="4000" dirty="0" err="1"/>
              <a:t>Dibayar</a:t>
            </a:r>
            <a:r>
              <a:rPr lang="en-US" sz="4000" dirty="0"/>
              <a:t> </a:t>
            </a:r>
            <a:r>
              <a:rPr lang="en-US" sz="4000" dirty="0" err="1"/>
              <a:t>Dimuka</a:t>
            </a:r>
            <a:r>
              <a:rPr lang="en-US" sz="4000" dirty="0"/>
              <a:t> (1)</a:t>
            </a:r>
          </a:p>
        </p:txBody>
      </p:sp>
      <p:sp>
        <p:nvSpPr>
          <p:cNvPr id="6" name="Title 3"/>
          <p:cNvSpPr txBox="1">
            <a:spLocks/>
          </p:cNvSpPr>
          <p:nvPr/>
        </p:nvSpPr>
        <p:spPr bwMode="auto">
          <a:xfrm>
            <a:off x="457200" y="1268760"/>
            <a:ext cx="8229600" cy="5040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b="1" i="1">
                <a:solidFill>
                  <a:schemeClr val="tx1"/>
                </a:solidFill>
                <a:latin typeface="Calibri" pitchFamily="34" charset="0"/>
                <a:ea typeface="+mj-ea"/>
                <a:cs typeface="+mj-cs"/>
              </a:defRPr>
            </a:lvl1pPr>
            <a:lvl2pPr algn="ctr" rtl="0" eaLnBrk="0" fontAlgn="base" hangingPunct="0">
              <a:spcBef>
                <a:spcPct val="0"/>
              </a:spcBef>
              <a:spcAft>
                <a:spcPct val="0"/>
              </a:spcAft>
              <a:defRPr sz="4200" b="1" i="1">
                <a:solidFill>
                  <a:schemeClr val="tx1"/>
                </a:solidFill>
                <a:latin typeface="Arial" pitchFamily="34" charset="0"/>
              </a:defRPr>
            </a:lvl2pPr>
            <a:lvl3pPr algn="ctr" rtl="0" eaLnBrk="0" fontAlgn="base" hangingPunct="0">
              <a:spcBef>
                <a:spcPct val="0"/>
              </a:spcBef>
              <a:spcAft>
                <a:spcPct val="0"/>
              </a:spcAft>
              <a:defRPr sz="4200" b="1" i="1">
                <a:solidFill>
                  <a:schemeClr val="tx1"/>
                </a:solidFill>
                <a:latin typeface="Arial" pitchFamily="34" charset="0"/>
              </a:defRPr>
            </a:lvl3pPr>
            <a:lvl4pPr algn="ctr" rtl="0" eaLnBrk="0" fontAlgn="base" hangingPunct="0">
              <a:spcBef>
                <a:spcPct val="0"/>
              </a:spcBef>
              <a:spcAft>
                <a:spcPct val="0"/>
              </a:spcAft>
              <a:defRPr sz="4200" b="1" i="1">
                <a:solidFill>
                  <a:schemeClr val="tx1"/>
                </a:solidFill>
                <a:latin typeface="Arial" pitchFamily="34" charset="0"/>
              </a:defRPr>
            </a:lvl4pPr>
            <a:lvl5pPr algn="ctr" rtl="0" eaLnBrk="0" fontAlgn="base" hangingPunct="0">
              <a:spcBef>
                <a:spcPct val="0"/>
              </a:spcBef>
              <a:spcAft>
                <a:spcPct val="0"/>
              </a:spcAft>
              <a:defRPr sz="4200" b="1" i="1">
                <a:solidFill>
                  <a:schemeClr val="tx1"/>
                </a:solidFill>
                <a:latin typeface="Arial" pitchFamily="34" charset="0"/>
              </a:defRPr>
            </a:lvl5pPr>
            <a:lvl6pPr marL="457200" algn="ctr" rtl="0" eaLnBrk="1" fontAlgn="base" hangingPunct="1">
              <a:spcBef>
                <a:spcPct val="0"/>
              </a:spcBef>
              <a:spcAft>
                <a:spcPct val="0"/>
              </a:spcAft>
              <a:defRPr sz="4200" b="1" i="1">
                <a:solidFill>
                  <a:schemeClr val="tx1"/>
                </a:solidFill>
                <a:latin typeface="Arial" pitchFamily="34" charset="0"/>
              </a:defRPr>
            </a:lvl6pPr>
            <a:lvl7pPr marL="914400" algn="ctr" rtl="0" eaLnBrk="1" fontAlgn="base" hangingPunct="1">
              <a:spcBef>
                <a:spcPct val="0"/>
              </a:spcBef>
              <a:spcAft>
                <a:spcPct val="0"/>
              </a:spcAft>
              <a:defRPr sz="4200" b="1" i="1">
                <a:solidFill>
                  <a:schemeClr val="tx1"/>
                </a:solidFill>
                <a:latin typeface="Arial" pitchFamily="34" charset="0"/>
              </a:defRPr>
            </a:lvl7pPr>
            <a:lvl8pPr marL="1371600" algn="ctr" rtl="0" eaLnBrk="1" fontAlgn="base" hangingPunct="1">
              <a:spcBef>
                <a:spcPct val="0"/>
              </a:spcBef>
              <a:spcAft>
                <a:spcPct val="0"/>
              </a:spcAft>
              <a:defRPr sz="4200" b="1" i="1">
                <a:solidFill>
                  <a:schemeClr val="tx1"/>
                </a:solidFill>
                <a:latin typeface="Arial" pitchFamily="34" charset="0"/>
              </a:defRPr>
            </a:lvl8pPr>
            <a:lvl9pPr marL="1828800" algn="ctr" rtl="0" eaLnBrk="1" fontAlgn="base" hangingPunct="1">
              <a:spcBef>
                <a:spcPct val="0"/>
              </a:spcBef>
              <a:spcAft>
                <a:spcPct val="0"/>
              </a:spcAft>
              <a:defRPr sz="4200" b="1" i="1">
                <a:solidFill>
                  <a:schemeClr val="tx1"/>
                </a:solidFill>
                <a:latin typeface="Arial" pitchFamily="34" charset="0"/>
              </a:defRPr>
            </a:lvl9pPr>
          </a:lstStyle>
          <a:p>
            <a:pPr algn="l"/>
            <a:r>
              <a:rPr lang="en-US" sz="2600" b="0" i="0" kern="0" dirty="0"/>
              <a:t>TA 2018 </a:t>
            </a:r>
            <a:r>
              <a:rPr lang="en-US" sz="2600" b="0" i="0" kern="0" dirty="0" err="1"/>
              <a:t>terdapat</a:t>
            </a:r>
            <a:r>
              <a:rPr lang="en-US" sz="2600" b="0" i="0" kern="0" dirty="0"/>
              <a:t> </a:t>
            </a:r>
            <a:r>
              <a:rPr lang="en-US" sz="2600" b="0" i="0" kern="0" dirty="0" err="1"/>
              <a:t>realisasi</a:t>
            </a:r>
            <a:r>
              <a:rPr lang="en-US" sz="2600" b="0" i="0" kern="0" dirty="0"/>
              <a:t> </a:t>
            </a:r>
            <a:r>
              <a:rPr lang="en-US" sz="2600" b="0" i="0" kern="0" dirty="0" err="1"/>
              <a:t>belanja</a:t>
            </a:r>
            <a:r>
              <a:rPr lang="en-US" sz="2600" b="0" i="0" kern="0" dirty="0"/>
              <a:t> modal 532 </a:t>
            </a:r>
            <a:r>
              <a:rPr lang="en-US" sz="2600" b="0" i="0" kern="0" dirty="0" err="1"/>
              <a:t>untuk</a:t>
            </a:r>
            <a:r>
              <a:rPr lang="en-US" sz="2600" b="0" i="0" kern="0" dirty="0"/>
              <a:t> </a:t>
            </a:r>
            <a:r>
              <a:rPr lang="en-US" sz="2600" b="0" i="0" kern="0" dirty="0" err="1"/>
              <a:t>pembelian</a:t>
            </a:r>
            <a:r>
              <a:rPr lang="en-US" sz="2600" b="0" i="0" kern="0" dirty="0"/>
              <a:t> </a:t>
            </a:r>
            <a:r>
              <a:rPr lang="en-US" sz="2600" b="0" i="0" kern="0" dirty="0" err="1"/>
              <a:t>kendaraan</a:t>
            </a:r>
            <a:r>
              <a:rPr lang="en-US" sz="2600" b="0" i="0" kern="0" dirty="0"/>
              <a:t> </a:t>
            </a:r>
            <a:r>
              <a:rPr lang="en-US" sz="2600" b="0" i="0" kern="0" dirty="0" err="1"/>
              <a:t>senilai</a:t>
            </a:r>
            <a:r>
              <a:rPr lang="en-US" sz="2600" b="0" i="0" kern="0" dirty="0"/>
              <a:t> Rp500 </a:t>
            </a:r>
            <a:r>
              <a:rPr lang="en-US" sz="2600" b="0" i="0" kern="0" dirty="0" err="1"/>
              <a:t>juta</a:t>
            </a:r>
            <a:endParaRPr lang="en-US" sz="2600" b="0" i="0" kern="0" dirty="0"/>
          </a:p>
          <a:p>
            <a:pPr algn="l"/>
            <a:endParaRPr lang="en-US" sz="2600" b="0" i="0" kern="0" dirty="0"/>
          </a:p>
          <a:p>
            <a:pPr algn="l"/>
            <a:r>
              <a:rPr lang="en-US" sz="2600" b="0" i="0" kern="0" dirty="0" err="1"/>
              <a:t>Jurnal</a:t>
            </a:r>
            <a:r>
              <a:rPr lang="en-US" sz="2600" b="0" i="0" kern="0" dirty="0"/>
              <a:t> </a:t>
            </a:r>
            <a:r>
              <a:rPr lang="en-US" sz="2600" b="0" i="0" kern="0" dirty="0" err="1"/>
              <a:t>yg</a:t>
            </a:r>
            <a:r>
              <a:rPr lang="en-US" sz="2600" b="0" i="0" kern="0" dirty="0"/>
              <a:t> </a:t>
            </a:r>
            <a:r>
              <a:rPr lang="en-US" sz="2600" b="0" i="0" kern="0" dirty="0" err="1"/>
              <a:t>terbentuk</a:t>
            </a:r>
            <a:r>
              <a:rPr lang="en-US" sz="2600" b="0" i="0" kern="0" dirty="0"/>
              <a:t> di SAIBA:</a:t>
            </a:r>
          </a:p>
          <a:p>
            <a:pPr algn="l"/>
            <a:r>
              <a:rPr lang="en-US" sz="2600" b="0" i="0" kern="0" dirty="0"/>
              <a:t>D </a:t>
            </a:r>
            <a:r>
              <a:rPr lang="en-US" sz="2600" b="0" i="0" kern="0" dirty="0" err="1"/>
              <a:t>Peralatan</a:t>
            </a:r>
            <a:r>
              <a:rPr lang="en-US" sz="2600" b="0" i="0" kern="0" dirty="0"/>
              <a:t> </a:t>
            </a:r>
            <a:r>
              <a:rPr lang="en-US" sz="2600" b="0" i="0" kern="0" dirty="0" err="1"/>
              <a:t>Mesin</a:t>
            </a:r>
            <a:r>
              <a:rPr lang="en-US" sz="2600" b="0" i="0" kern="0" dirty="0"/>
              <a:t> </a:t>
            </a:r>
            <a:r>
              <a:rPr lang="en-US" sz="2600" b="0" i="0" kern="0" dirty="0" err="1"/>
              <a:t>Belum</a:t>
            </a:r>
            <a:r>
              <a:rPr lang="en-US" sz="2600" b="0" i="0" kern="0" dirty="0"/>
              <a:t> </a:t>
            </a:r>
            <a:r>
              <a:rPr lang="en-US" sz="2600" b="0" i="0" kern="0" dirty="0" err="1"/>
              <a:t>Diregister</a:t>
            </a:r>
            <a:r>
              <a:rPr lang="en-US" sz="2600" b="0" i="0" kern="0" dirty="0"/>
              <a:t>	500</a:t>
            </a:r>
          </a:p>
          <a:p>
            <a:pPr algn="l"/>
            <a:r>
              <a:rPr lang="en-US" sz="2600" b="0" i="0" kern="0" dirty="0"/>
              <a:t>K DKEL						500</a:t>
            </a:r>
          </a:p>
          <a:p>
            <a:pPr algn="l"/>
            <a:endParaRPr lang="en-US" sz="2600" b="0" i="0" kern="0" dirty="0"/>
          </a:p>
          <a:p>
            <a:pPr algn="l"/>
            <a:r>
              <a:rPr lang="en-US" sz="2600" b="0" i="0" kern="0" dirty="0" err="1"/>
              <a:t>Sampai</a:t>
            </a:r>
            <a:r>
              <a:rPr lang="en-US" sz="2600" b="0" i="0" kern="0" dirty="0"/>
              <a:t> 31 Des 2018 </a:t>
            </a:r>
            <a:r>
              <a:rPr lang="en-US" sz="2600" b="0" i="0" kern="0" dirty="0" err="1"/>
              <a:t>kendaraan</a:t>
            </a:r>
            <a:r>
              <a:rPr lang="en-US" sz="2600" b="0" i="0" kern="0" dirty="0"/>
              <a:t> </a:t>
            </a:r>
            <a:r>
              <a:rPr lang="en-US" sz="2600" b="0" i="0" kern="0" dirty="0" err="1"/>
              <a:t>belum</a:t>
            </a:r>
            <a:r>
              <a:rPr lang="en-US" sz="2600" b="0" i="0" kern="0" dirty="0"/>
              <a:t> </a:t>
            </a:r>
            <a:r>
              <a:rPr lang="en-US" sz="2600" b="0" i="0" kern="0" dirty="0" err="1"/>
              <a:t>diterima</a:t>
            </a:r>
            <a:r>
              <a:rPr lang="en-US" sz="2600" b="0" i="0" kern="0" dirty="0"/>
              <a:t>, </a:t>
            </a:r>
            <a:r>
              <a:rPr lang="en-US" sz="2600" b="0" i="0" kern="0" dirty="0" err="1"/>
              <a:t>sehingga</a:t>
            </a:r>
            <a:r>
              <a:rPr lang="en-US" sz="2600" b="0" i="0" kern="0" dirty="0"/>
              <a:t> </a:t>
            </a:r>
            <a:r>
              <a:rPr lang="en-US" sz="2600" b="0" i="0" kern="0" dirty="0" err="1"/>
              <a:t>tidak</a:t>
            </a:r>
            <a:r>
              <a:rPr lang="en-US" sz="2600" b="0" i="0" kern="0" dirty="0"/>
              <a:t> </a:t>
            </a:r>
            <a:r>
              <a:rPr lang="en-US" sz="2600" b="0" i="0" kern="0" dirty="0" err="1"/>
              <a:t>ada</a:t>
            </a:r>
            <a:r>
              <a:rPr lang="en-US" sz="2600" b="0" i="0" kern="0" dirty="0"/>
              <a:t> input BMN di SIMAK </a:t>
            </a:r>
            <a:r>
              <a:rPr lang="en-US" sz="2600" b="0" i="0" kern="0" dirty="0" err="1"/>
              <a:t>dan</a:t>
            </a:r>
            <a:r>
              <a:rPr lang="en-US" sz="2600" b="0" i="0" kern="0" dirty="0"/>
              <a:t> </a:t>
            </a:r>
            <a:r>
              <a:rPr lang="en-US" sz="2600" b="0" i="0" kern="0" dirty="0" err="1"/>
              <a:t>dilakukan</a:t>
            </a:r>
            <a:r>
              <a:rPr lang="en-US" sz="2600" b="0" i="0" kern="0" dirty="0"/>
              <a:t> </a:t>
            </a:r>
            <a:r>
              <a:rPr lang="en-US" sz="2600" b="0" i="0" kern="0" dirty="0" err="1"/>
              <a:t>jurnal</a:t>
            </a:r>
            <a:r>
              <a:rPr lang="en-US" sz="2600" b="0" i="0" kern="0" dirty="0"/>
              <a:t> </a:t>
            </a:r>
            <a:r>
              <a:rPr lang="en-US" sz="2600" b="0" i="0" kern="0" dirty="0" err="1"/>
              <a:t>umum</a:t>
            </a:r>
            <a:r>
              <a:rPr lang="en-US" sz="2600" b="0" i="0" kern="0" dirty="0"/>
              <a:t> di SAIBA:</a:t>
            </a:r>
          </a:p>
          <a:p>
            <a:pPr algn="l"/>
            <a:r>
              <a:rPr lang="en-US" sz="2600" b="0" i="0" kern="0" dirty="0"/>
              <a:t>D </a:t>
            </a:r>
            <a:r>
              <a:rPr lang="en-US" sz="2600" b="0" i="0" kern="0" dirty="0" err="1"/>
              <a:t>Belanja</a:t>
            </a:r>
            <a:r>
              <a:rPr lang="en-US" sz="2600" b="0" i="0" kern="0" dirty="0"/>
              <a:t> Modal </a:t>
            </a:r>
            <a:r>
              <a:rPr lang="en-US" sz="2600" b="0" i="0" kern="0" dirty="0" err="1"/>
              <a:t>Dibayar</a:t>
            </a:r>
            <a:r>
              <a:rPr lang="en-US" sz="2600" b="0" i="0" kern="0" dirty="0"/>
              <a:t> </a:t>
            </a:r>
            <a:r>
              <a:rPr lang="en-US" sz="2600" b="0" i="0" kern="0" dirty="0" err="1"/>
              <a:t>Dimuka</a:t>
            </a:r>
            <a:r>
              <a:rPr lang="en-US" sz="2600" b="0" i="0" kern="0" dirty="0"/>
              <a:t>		500</a:t>
            </a:r>
          </a:p>
          <a:p>
            <a:pPr algn="l"/>
            <a:r>
              <a:rPr lang="en-US" sz="2600" b="0" i="0" kern="0" dirty="0"/>
              <a:t>K </a:t>
            </a:r>
            <a:r>
              <a:rPr lang="en-US" sz="2600" b="0" i="0" kern="0" dirty="0" err="1"/>
              <a:t>Peralatan</a:t>
            </a:r>
            <a:r>
              <a:rPr lang="en-US" sz="2600" b="0" i="0" kern="0" dirty="0"/>
              <a:t> </a:t>
            </a:r>
            <a:r>
              <a:rPr lang="en-US" sz="2600" b="0" i="0" kern="0" dirty="0" err="1"/>
              <a:t>Mesin</a:t>
            </a:r>
            <a:r>
              <a:rPr lang="en-US" sz="2600" b="0" i="0" kern="0" dirty="0"/>
              <a:t> </a:t>
            </a:r>
            <a:r>
              <a:rPr lang="en-US" sz="2600" b="0" i="0" kern="0" dirty="0" err="1"/>
              <a:t>Belum</a:t>
            </a:r>
            <a:r>
              <a:rPr lang="en-US" sz="2600" b="0" i="0" kern="0" dirty="0"/>
              <a:t> </a:t>
            </a:r>
            <a:r>
              <a:rPr lang="en-US" sz="2600" b="0" i="0" kern="0" dirty="0" err="1"/>
              <a:t>Diregister</a:t>
            </a:r>
            <a:r>
              <a:rPr lang="en-US" sz="2600" b="0" i="0" kern="0" dirty="0"/>
              <a:t>		500</a:t>
            </a:r>
          </a:p>
        </p:txBody>
      </p:sp>
    </p:spTree>
    <p:extLst>
      <p:ext uri="{BB962C8B-B14F-4D97-AF65-F5344CB8AC3E}">
        <p14:creationId xmlns:p14="http://schemas.microsoft.com/office/powerpoint/2010/main" val="4066580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05AB6E2-1DEC-44C9-ABFD-BB6637AAED72}" type="slidenum">
              <a:rPr lang="en-US" smtClean="0"/>
              <a:pPr>
                <a:defRPr/>
              </a:pPr>
              <a:t>28</a:t>
            </a:fld>
            <a:endParaRPr lang="en-US"/>
          </a:p>
        </p:txBody>
      </p:sp>
      <p:sp>
        <p:nvSpPr>
          <p:cNvPr id="4" name="Title 3"/>
          <p:cNvSpPr>
            <a:spLocks noGrp="1"/>
          </p:cNvSpPr>
          <p:nvPr>
            <p:ph type="title"/>
          </p:nvPr>
        </p:nvSpPr>
        <p:spPr>
          <a:xfrm>
            <a:off x="457200" y="228600"/>
            <a:ext cx="7859216" cy="868363"/>
          </a:xfrm>
        </p:spPr>
        <p:txBody>
          <a:bodyPr/>
          <a:lstStyle/>
          <a:p>
            <a:r>
              <a:rPr lang="en-US" sz="4000" dirty="0" err="1"/>
              <a:t>Ilustrasi</a:t>
            </a:r>
            <a:r>
              <a:rPr lang="en-US" sz="4000" dirty="0"/>
              <a:t> </a:t>
            </a:r>
            <a:r>
              <a:rPr lang="en-US" sz="4000" dirty="0" err="1"/>
              <a:t>Belanja</a:t>
            </a:r>
            <a:r>
              <a:rPr lang="en-US" sz="4000" dirty="0"/>
              <a:t> </a:t>
            </a:r>
            <a:r>
              <a:rPr lang="en-US" sz="4000" dirty="0" err="1"/>
              <a:t>Dibayar</a:t>
            </a:r>
            <a:r>
              <a:rPr lang="en-US" sz="4000" dirty="0"/>
              <a:t> </a:t>
            </a:r>
            <a:r>
              <a:rPr lang="en-US" sz="4000" dirty="0" err="1"/>
              <a:t>Dimuka</a:t>
            </a:r>
            <a:r>
              <a:rPr lang="en-US" sz="4000" dirty="0"/>
              <a:t> (2)</a:t>
            </a:r>
          </a:p>
        </p:txBody>
      </p:sp>
      <p:sp>
        <p:nvSpPr>
          <p:cNvPr id="6" name="Title 3"/>
          <p:cNvSpPr txBox="1">
            <a:spLocks/>
          </p:cNvSpPr>
          <p:nvPr/>
        </p:nvSpPr>
        <p:spPr bwMode="auto">
          <a:xfrm>
            <a:off x="457200" y="1268760"/>
            <a:ext cx="8229600" cy="5040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b="1" i="1">
                <a:solidFill>
                  <a:schemeClr val="tx1"/>
                </a:solidFill>
                <a:latin typeface="Calibri" pitchFamily="34" charset="0"/>
                <a:ea typeface="+mj-ea"/>
                <a:cs typeface="+mj-cs"/>
              </a:defRPr>
            </a:lvl1pPr>
            <a:lvl2pPr algn="ctr" rtl="0" eaLnBrk="0" fontAlgn="base" hangingPunct="0">
              <a:spcBef>
                <a:spcPct val="0"/>
              </a:spcBef>
              <a:spcAft>
                <a:spcPct val="0"/>
              </a:spcAft>
              <a:defRPr sz="4200" b="1" i="1">
                <a:solidFill>
                  <a:schemeClr val="tx1"/>
                </a:solidFill>
                <a:latin typeface="Arial" pitchFamily="34" charset="0"/>
              </a:defRPr>
            </a:lvl2pPr>
            <a:lvl3pPr algn="ctr" rtl="0" eaLnBrk="0" fontAlgn="base" hangingPunct="0">
              <a:spcBef>
                <a:spcPct val="0"/>
              </a:spcBef>
              <a:spcAft>
                <a:spcPct val="0"/>
              </a:spcAft>
              <a:defRPr sz="4200" b="1" i="1">
                <a:solidFill>
                  <a:schemeClr val="tx1"/>
                </a:solidFill>
                <a:latin typeface="Arial" pitchFamily="34" charset="0"/>
              </a:defRPr>
            </a:lvl3pPr>
            <a:lvl4pPr algn="ctr" rtl="0" eaLnBrk="0" fontAlgn="base" hangingPunct="0">
              <a:spcBef>
                <a:spcPct val="0"/>
              </a:spcBef>
              <a:spcAft>
                <a:spcPct val="0"/>
              </a:spcAft>
              <a:defRPr sz="4200" b="1" i="1">
                <a:solidFill>
                  <a:schemeClr val="tx1"/>
                </a:solidFill>
                <a:latin typeface="Arial" pitchFamily="34" charset="0"/>
              </a:defRPr>
            </a:lvl4pPr>
            <a:lvl5pPr algn="ctr" rtl="0" eaLnBrk="0" fontAlgn="base" hangingPunct="0">
              <a:spcBef>
                <a:spcPct val="0"/>
              </a:spcBef>
              <a:spcAft>
                <a:spcPct val="0"/>
              </a:spcAft>
              <a:defRPr sz="4200" b="1" i="1">
                <a:solidFill>
                  <a:schemeClr val="tx1"/>
                </a:solidFill>
                <a:latin typeface="Arial" pitchFamily="34" charset="0"/>
              </a:defRPr>
            </a:lvl5pPr>
            <a:lvl6pPr marL="457200" algn="ctr" rtl="0" eaLnBrk="1" fontAlgn="base" hangingPunct="1">
              <a:spcBef>
                <a:spcPct val="0"/>
              </a:spcBef>
              <a:spcAft>
                <a:spcPct val="0"/>
              </a:spcAft>
              <a:defRPr sz="4200" b="1" i="1">
                <a:solidFill>
                  <a:schemeClr val="tx1"/>
                </a:solidFill>
                <a:latin typeface="Arial" pitchFamily="34" charset="0"/>
              </a:defRPr>
            </a:lvl6pPr>
            <a:lvl7pPr marL="914400" algn="ctr" rtl="0" eaLnBrk="1" fontAlgn="base" hangingPunct="1">
              <a:spcBef>
                <a:spcPct val="0"/>
              </a:spcBef>
              <a:spcAft>
                <a:spcPct val="0"/>
              </a:spcAft>
              <a:defRPr sz="4200" b="1" i="1">
                <a:solidFill>
                  <a:schemeClr val="tx1"/>
                </a:solidFill>
                <a:latin typeface="Arial" pitchFamily="34" charset="0"/>
              </a:defRPr>
            </a:lvl7pPr>
            <a:lvl8pPr marL="1371600" algn="ctr" rtl="0" eaLnBrk="1" fontAlgn="base" hangingPunct="1">
              <a:spcBef>
                <a:spcPct val="0"/>
              </a:spcBef>
              <a:spcAft>
                <a:spcPct val="0"/>
              </a:spcAft>
              <a:defRPr sz="4200" b="1" i="1">
                <a:solidFill>
                  <a:schemeClr val="tx1"/>
                </a:solidFill>
                <a:latin typeface="Arial" pitchFamily="34" charset="0"/>
              </a:defRPr>
            </a:lvl8pPr>
            <a:lvl9pPr marL="1828800" algn="ctr" rtl="0" eaLnBrk="1" fontAlgn="base" hangingPunct="1">
              <a:spcBef>
                <a:spcPct val="0"/>
              </a:spcBef>
              <a:spcAft>
                <a:spcPct val="0"/>
              </a:spcAft>
              <a:defRPr sz="4200" b="1" i="1">
                <a:solidFill>
                  <a:schemeClr val="tx1"/>
                </a:solidFill>
                <a:latin typeface="Arial" pitchFamily="34" charset="0"/>
              </a:defRPr>
            </a:lvl9pPr>
          </a:lstStyle>
          <a:p>
            <a:pPr algn="l"/>
            <a:r>
              <a:rPr lang="en-US" sz="2600" b="0" i="0" kern="0" dirty="0"/>
              <a:t>TA 2019 </a:t>
            </a:r>
            <a:r>
              <a:rPr lang="en-US" sz="2600" b="0" i="0" kern="0" dirty="0" err="1"/>
              <a:t>apabila</a:t>
            </a:r>
            <a:r>
              <a:rPr lang="en-US" sz="2600" b="0" i="0" kern="0" dirty="0"/>
              <a:t> </a:t>
            </a:r>
            <a:r>
              <a:rPr lang="en-US" sz="2600" b="0" i="0" kern="0" dirty="0" err="1"/>
              <a:t>kendaraan</a:t>
            </a:r>
            <a:r>
              <a:rPr lang="en-US" sz="2600" b="0" i="0" kern="0" dirty="0"/>
              <a:t> </a:t>
            </a:r>
            <a:r>
              <a:rPr lang="en-US" sz="2600" b="0" i="0" kern="0" dirty="0" err="1"/>
              <a:t>sudah</a:t>
            </a:r>
            <a:r>
              <a:rPr lang="en-US" sz="2600" b="0" i="0" kern="0" dirty="0"/>
              <a:t> </a:t>
            </a:r>
            <a:r>
              <a:rPr lang="en-US" sz="2600" b="0" i="0" kern="0" dirty="0" err="1"/>
              <a:t>diterima</a:t>
            </a:r>
            <a:r>
              <a:rPr lang="en-US" sz="2600" b="0" i="0" kern="0" dirty="0"/>
              <a:t> </a:t>
            </a:r>
            <a:r>
              <a:rPr lang="en-US" sz="2600" b="0" i="0" kern="0" dirty="0" err="1"/>
              <a:t>maka</a:t>
            </a:r>
            <a:r>
              <a:rPr lang="en-US" sz="2600" b="0" i="0" kern="0" dirty="0"/>
              <a:t> </a:t>
            </a:r>
            <a:r>
              <a:rPr lang="en-US" sz="2600" b="0" i="0" kern="0" dirty="0" err="1"/>
              <a:t>harus</a:t>
            </a:r>
            <a:r>
              <a:rPr lang="en-US" sz="2600" b="0" i="0" kern="0" dirty="0"/>
              <a:t> </a:t>
            </a:r>
            <a:r>
              <a:rPr lang="en-US" sz="2600" b="0" i="0" kern="0" dirty="0" err="1"/>
              <a:t>diinput</a:t>
            </a:r>
            <a:r>
              <a:rPr lang="en-US" sz="2600" b="0" i="0" kern="0" dirty="0"/>
              <a:t> di SIMAK-BMN </a:t>
            </a:r>
            <a:r>
              <a:rPr lang="en-US" sz="2600" b="0" i="0" kern="0" dirty="0" err="1"/>
              <a:t>dan</a:t>
            </a:r>
            <a:r>
              <a:rPr lang="en-US" sz="2600" b="0" i="0" kern="0" dirty="0"/>
              <a:t> </a:t>
            </a:r>
            <a:r>
              <a:rPr lang="en-US" sz="2600" b="0" i="0" kern="0" dirty="0" err="1"/>
              <a:t>terbentuk</a:t>
            </a:r>
            <a:r>
              <a:rPr lang="en-US" sz="2600" b="0" i="0" kern="0" dirty="0"/>
              <a:t> </a:t>
            </a:r>
            <a:r>
              <a:rPr lang="en-US" sz="2600" b="0" i="0" kern="0" dirty="0" err="1"/>
              <a:t>jurnal</a:t>
            </a:r>
            <a:r>
              <a:rPr lang="en-US" sz="2600" b="0" i="0" kern="0" dirty="0"/>
              <a:t>:</a:t>
            </a:r>
          </a:p>
          <a:p>
            <a:pPr algn="l"/>
            <a:r>
              <a:rPr lang="en-US" sz="2600" b="0" i="0" kern="0" dirty="0"/>
              <a:t>D </a:t>
            </a:r>
            <a:r>
              <a:rPr lang="en-US" sz="2600" b="0" i="0" kern="0" dirty="0" err="1"/>
              <a:t>Peralatan</a:t>
            </a:r>
            <a:r>
              <a:rPr lang="en-US" sz="2600" b="0" i="0" kern="0" dirty="0"/>
              <a:t> </a:t>
            </a:r>
            <a:r>
              <a:rPr lang="en-US" sz="2600" b="0" i="0" kern="0" dirty="0" err="1"/>
              <a:t>Mesin</a:t>
            </a:r>
            <a:r>
              <a:rPr lang="en-US" sz="2600" b="0" i="0" kern="0" dirty="0"/>
              <a:t>				500</a:t>
            </a:r>
          </a:p>
          <a:p>
            <a:pPr algn="l"/>
            <a:r>
              <a:rPr lang="en-US" sz="2600" b="0" i="0" kern="0" dirty="0"/>
              <a:t>K </a:t>
            </a:r>
            <a:r>
              <a:rPr lang="en-US" sz="2600" b="0" i="0" kern="0" dirty="0" err="1"/>
              <a:t>Peralatan</a:t>
            </a:r>
            <a:r>
              <a:rPr lang="en-US" sz="2600" b="0" i="0" kern="0" dirty="0"/>
              <a:t> </a:t>
            </a:r>
            <a:r>
              <a:rPr lang="en-US" sz="2600" b="0" i="0" kern="0" dirty="0" err="1"/>
              <a:t>Mesin</a:t>
            </a:r>
            <a:r>
              <a:rPr lang="en-US" sz="2600" b="0" i="0" kern="0" dirty="0"/>
              <a:t> </a:t>
            </a:r>
            <a:r>
              <a:rPr lang="en-US" sz="2600" b="0" i="0" kern="0" dirty="0" err="1"/>
              <a:t>Belum</a:t>
            </a:r>
            <a:r>
              <a:rPr lang="en-US" sz="2600" b="0" i="0" kern="0" dirty="0"/>
              <a:t> </a:t>
            </a:r>
            <a:r>
              <a:rPr lang="en-US" sz="2600" b="0" i="0" kern="0" dirty="0" err="1"/>
              <a:t>Diregister</a:t>
            </a:r>
            <a:r>
              <a:rPr lang="en-US" sz="2600" b="0" i="0" kern="0" dirty="0"/>
              <a:t> 		500</a:t>
            </a:r>
          </a:p>
          <a:p>
            <a:pPr algn="l"/>
            <a:endParaRPr lang="en-US" sz="2600" b="0" i="0" kern="0" dirty="0"/>
          </a:p>
          <a:p>
            <a:pPr algn="l"/>
            <a:r>
              <a:rPr lang="en-US" sz="2600" b="0" i="0" kern="0" dirty="0" err="1"/>
              <a:t>Kemudian</a:t>
            </a:r>
            <a:r>
              <a:rPr lang="en-US" sz="2600" b="0" i="0" kern="0" dirty="0"/>
              <a:t> </a:t>
            </a:r>
            <a:r>
              <a:rPr lang="en-US" sz="2600" b="0" i="0" kern="0" dirty="0" err="1"/>
              <a:t>dilakukan</a:t>
            </a:r>
            <a:r>
              <a:rPr lang="en-US" sz="2600" b="0" i="0" kern="0" dirty="0"/>
              <a:t> </a:t>
            </a:r>
            <a:r>
              <a:rPr lang="en-US" sz="2600" b="0" i="0" kern="0" dirty="0" err="1"/>
              <a:t>jurnal</a:t>
            </a:r>
            <a:r>
              <a:rPr lang="en-US" sz="2600" b="0" i="0" kern="0" dirty="0"/>
              <a:t> </a:t>
            </a:r>
            <a:r>
              <a:rPr lang="en-US" sz="2600" b="0" i="0" kern="0" dirty="0" err="1"/>
              <a:t>umum</a:t>
            </a:r>
            <a:r>
              <a:rPr lang="en-US" sz="2600" b="0" i="0" kern="0" dirty="0"/>
              <a:t> di SAIBA:</a:t>
            </a:r>
          </a:p>
          <a:p>
            <a:pPr algn="l"/>
            <a:r>
              <a:rPr lang="en-US" sz="2600" b="0" i="0" kern="0" dirty="0"/>
              <a:t>D </a:t>
            </a:r>
            <a:r>
              <a:rPr lang="en-US" sz="2600" b="0" i="0" kern="0" dirty="0" err="1"/>
              <a:t>Peralatan</a:t>
            </a:r>
            <a:r>
              <a:rPr lang="en-US" sz="2600" b="0" i="0" kern="0" dirty="0"/>
              <a:t> </a:t>
            </a:r>
            <a:r>
              <a:rPr lang="en-US" sz="2600" b="0" i="0" kern="0" dirty="0" err="1"/>
              <a:t>Mesin</a:t>
            </a:r>
            <a:r>
              <a:rPr lang="en-US" sz="2600" b="0" i="0" kern="0" dirty="0"/>
              <a:t> </a:t>
            </a:r>
            <a:r>
              <a:rPr lang="en-US" sz="2600" b="0" i="0" kern="0" dirty="0" err="1"/>
              <a:t>Belum</a:t>
            </a:r>
            <a:r>
              <a:rPr lang="en-US" sz="2600" b="0" i="0" kern="0" dirty="0"/>
              <a:t> </a:t>
            </a:r>
            <a:r>
              <a:rPr lang="en-US" sz="2600" b="0" i="0" kern="0" dirty="0" err="1"/>
              <a:t>Diregister</a:t>
            </a:r>
            <a:r>
              <a:rPr lang="en-US" sz="2600" b="0" i="0" kern="0" dirty="0"/>
              <a:t> 	500</a:t>
            </a:r>
          </a:p>
          <a:p>
            <a:pPr algn="l"/>
            <a:r>
              <a:rPr lang="en-US" sz="2600" b="0" i="0" kern="0" dirty="0"/>
              <a:t>K </a:t>
            </a:r>
            <a:r>
              <a:rPr lang="en-US" sz="2600" b="0" i="0" kern="0" dirty="0" err="1"/>
              <a:t>Belanja</a:t>
            </a:r>
            <a:r>
              <a:rPr lang="en-US" sz="2600" b="0" i="0" kern="0" dirty="0"/>
              <a:t> Modal </a:t>
            </a:r>
            <a:r>
              <a:rPr lang="en-US" sz="2600" b="0" i="0" kern="0" dirty="0" err="1"/>
              <a:t>Dibayar</a:t>
            </a:r>
            <a:r>
              <a:rPr lang="en-US" sz="2600" b="0" i="0" kern="0" dirty="0"/>
              <a:t> </a:t>
            </a:r>
            <a:r>
              <a:rPr lang="en-US" sz="2600" b="0" i="0" kern="0" dirty="0" err="1"/>
              <a:t>Dimuka</a:t>
            </a:r>
            <a:r>
              <a:rPr lang="en-US" sz="2600" b="0" i="0" kern="0" dirty="0"/>
              <a:t> 			500</a:t>
            </a:r>
          </a:p>
          <a:p>
            <a:pPr algn="l"/>
            <a:endParaRPr lang="en-US" sz="2600" b="0" i="0" kern="0" dirty="0"/>
          </a:p>
          <a:p>
            <a:pPr algn="l"/>
            <a:r>
              <a:rPr lang="en-US" sz="2400" b="0" kern="0" dirty="0"/>
              <a:t>Note</a:t>
            </a:r>
            <a:r>
              <a:rPr lang="en-US" sz="2400" b="0" i="0" kern="0" dirty="0"/>
              <a:t>: </a:t>
            </a:r>
            <a:r>
              <a:rPr lang="en-US" sz="2400" b="0" i="0" kern="0" dirty="0" err="1"/>
              <a:t>Saldo</a:t>
            </a:r>
            <a:r>
              <a:rPr lang="en-US" sz="2400" b="0" i="0" kern="0" dirty="0"/>
              <a:t> </a:t>
            </a:r>
            <a:r>
              <a:rPr lang="en-US" sz="2400" b="0" i="0" kern="0" dirty="0" err="1"/>
              <a:t>belanja</a:t>
            </a:r>
            <a:r>
              <a:rPr lang="en-US" sz="2400" b="0" i="0" kern="0" dirty="0"/>
              <a:t> </a:t>
            </a:r>
            <a:r>
              <a:rPr lang="en-US" sz="2400" b="0" i="0" kern="0" dirty="0" err="1"/>
              <a:t>dibayar</a:t>
            </a:r>
            <a:r>
              <a:rPr lang="en-US" sz="2400" b="0" i="0" kern="0" dirty="0"/>
              <a:t> </a:t>
            </a:r>
            <a:r>
              <a:rPr lang="en-US" sz="2400" b="0" i="0" kern="0" dirty="0" err="1"/>
              <a:t>dimuka</a:t>
            </a:r>
            <a:r>
              <a:rPr lang="en-US" sz="2400" b="0" i="0" kern="0" dirty="0"/>
              <a:t> 2019 </a:t>
            </a:r>
            <a:r>
              <a:rPr lang="en-US" sz="2400" b="0" i="0" kern="0" dirty="0" err="1"/>
              <a:t>mestinya</a:t>
            </a:r>
            <a:r>
              <a:rPr lang="en-US" sz="2400" b="0" i="0" kern="0" dirty="0"/>
              <a:t> </a:t>
            </a:r>
            <a:r>
              <a:rPr lang="en-US" sz="2400" b="0" i="0" kern="0" dirty="0" err="1"/>
              <a:t>berkurang</a:t>
            </a:r>
            <a:r>
              <a:rPr lang="en-US" sz="2400" b="0" i="0" kern="0" dirty="0"/>
              <a:t> </a:t>
            </a:r>
            <a:r>
              <a:rPr lang="en-US" sz="2400" b="0" i="0" kern="0" dirty="0" err="1"/>
              <a:t>dari</a:t>
            </a:r>
            <a:r>
              <a:rPr lang="en-US" sz="2400" b="0" i="0" kern="0" dirty="0"/>
              <a:t> </a:t>
            </a:r>
            <a:r>
              <a:rPr lang="en-US" sz="2400" b="0" i="0" kern="0" dirty="0" err="1"/>
              <a:t>saldo</a:t>
            </a:r>
            <a:r>
              <a:rPr lang="en-US" sz="2400" b="0" i="0" kern="0" dirty="0"/>
              <a:t> 2018 </a:t>
            </a:r>
            <a:r>
              <a:rPr lang="en-US" sz="2400" b="0" i="0" kern="0" dirty="0" err="1"/>
              <a:t>seiring</a:t>
            </a:r>
            <a:r>
              <a:rPr lang="en-US" sz="2400" b="0" i="0" kern="0" dirty="0"/>
              <a:t> </a:t>
            </a:r>
            <a:r>
              <a:rPr lang="en-US" sz="2400" b="0" i="0" kern="0" dirty="0" err="1"/>
              <a:t>dengan</a:t>
            </a:r>
            <a:r>
              <a:rPr lang="en-US" sz="2400" b="0" i="0" kern="0" dirty="0"/>
              <a:t> </a:t>
            </a:r>
            <a:r>
              <a:rPr lang="en-US" sz="2400" b="0" i="0" kern="0" dirty="0" err="1"/>
              <a:t>telah</a:t>
            </a:r>
            <a:r>
              <a:rPr lang="en-US" sz="2400" b="0" i="0" kern="0" dirty="0"/>
              <a:t> </a:t>
            </a:r>
            <a:r>
              <a:rPr lang="en-US" sz="2400" b="0" i="0" kern="0" dirty="0" err="1"/>
              <a:t>diterimanya</a:t>
            </a:r>
            <a:r>
              <a:rPr lang="en-US" sz="2400" b="0" i="0" kern="0" dirty="0"/>
              <a:t> </a:t>
            </a:r>
            <a:r>
              <a:rPr lang="en-US" sz="2400" b="0" i="0" kern="0" dirty="0" err="1"/>
              <a:t>aset</a:t>
            </a:r>
            <a:r>
              <a:rPr lang="en-US" sz="2400" b="0" i="0" kern="0" dirty="0"/>
              <a:t> </a:t>
            </a:r>
            <a:r>
              <a:rPr lang="en-US" sz="2400" b="0" i="0" kern="0" dirty="0" err="1"/>
              <a:t>tetap</a:t>
            </a:r>
            <a:r>
              <a:rPr lang="en-US" sz="2400" b="0" i="0" kern="0" dirty="0"/>
              <a:t> </a:t>
            </a:r>
            <a:r>
              <a:rPr lang="en-US" sz="2400" b="0" i="0" kern="0" dirty="0" err="1"/>
              <a:t>maupun</a:t>
            </a:r>
            <a:r>
              <a:rPr lang="en-US" sz="2400" b="0" i="0" kern="0" dirty="0"/>
              <a:t> </a:t>
            </a:r>
            <a:r>
              <a:rPr lang="en-US" sz="2400" b="0" i="0" kern="0" dirty="0" err="1"/>
              <a:t>persediaan</a:t>
            </a:r>
            <a:r>
              <a:rPr lang="en-US" sz="2400" b="0" i="0" kern="0" dirty="0"/>
              <a:t> </a:t>
            </a:r>
            <a:r>
              <a:rPr lang="en-US" sz="2400" b="0" i="0" kern="0" dirty="0" err="1"/>
              <a:t>dari</a:t>
            </a:r>
            <a:r>
              <a:rPr lang="en-US" sz="2400" b="0" i="0" kern="0" dirty="0"/>
              <a:t> </a:t>
            </a:r>
            <a:r>
              <a:rPr lang="en-US" sz="2400" b="0" i="0" kern="0" dirty="0" err="1"/>
              <a:t>realisasi</a:t>
            </a:r>
            <a:r>
              <a:rPr lang="en-US" sz="2400" b="0" i="0" kern="0" dirty="0"/>
              <a:t> </a:t>
            </a:r>
            <a:r>
              <a:rPr lang="en-US" sz="2400" b="0" i="0" kern="0" dirty="0" err="1"/>
              <a:t>belanja</a:t>
            </a:r>
            <a:r>
              <a:rPr lang="en-US" sz="2400" b="0" i="0" kern="0" dirty="0"/>
              <a:t> </a:t>
            </a:r>
            <a:r>
              <a:rPr lang="en-US" sz="2400" b="0" i="0" kern="0" dirty="0" err="1"/>
              <a:t>tahun</a:t>
            </a:r>
            <a:r>
              <a:rPr lang="en-US" sz="2400" b="0" i="0" kern="0" dirty="0"/>
              <a:t> </a:t>
            </a:r>
            <a:r>
              <a:rPr lang="en-US" sz="2400" b="0" i="0" kern="0" dirty="0" err="1"/>
              <a:t>sebelumnya</a:t>
            </a:r>
            <a:endParaRPr lang="en-US" sz="2400" b="0" i="0" kern="0" dirty="0"/>
          </a:p>
        </p:txBody>
      </p:sp>
    </p:spTree>
    <p:extLst>
      <p:ext uri="{BB962C8B-B14F-4D97-AF65-F5344CB8AC3E}">
        <p14:creationId xmlns:p14="http://schemas.microsoft.com/office/powerpoint/2010/main" val="1509766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AE5C6F-EFEC-444A-94F2-DCC7D1813A95}" type="slidenum">
              <a:rPr lang="id-ID" smtClean="0">
                <a:solidFill>
                  <a:prstClr val="black">
                    <a:tint val="75000"/>
                  </a:prstClr>
                </a:solidFill>
              </a:rPr>
              <a:pPr/>
              <a:t>29</a:t>
            </a:fld>
            <a:endParaRPr lang="id-ID">
              <a:solidFill>
                <a:prstClr val="black">
                  <a:tint val="75000"/>
                </a:prstClr>
              </a:solidFill>
            </a:endParaRPr>
          </a:p>
        </p:txBody>
      </p:sp>
      <p:sp>
        <p:nvSpPr>
          <p:cNvPr id="6" name="Title 5"/>
          <p:cNvSpPr>
            <a:spLocks noGrp="1"/>
          </p:cNvSpPr>
          <p:nvPr>
            <p:ph type="title" idx="4294967295"/>
          </p:nvPr>
        </p:nvSpPr>
        <p:spPr>
          <a:xfrm>
            <a:off x="1259632" y="2420888"/>
            <a:ext cx="6553200" cy="1423987"/>
          </a:xfrm>
          <a:noFill/>
          <a:ln cap="sq">
            <a:noFill/>
          </a:ln>
        </p:spPr>
        <p:style>
          <a:lnRef idx="2">
            <a:schemeClr val="accent2"/>
          </a:lnRef>
          <a:fillRef idx="1001">
            <a:schemeClr val="lt2"/>
          </a:fillRef>
          <a:effectRef idx="0">
            <a:schemeClr val="accent2"/>
          </a:effectRef>
          <a:fontRef idx="minor">
            <a:schemeClr val="dk1"/>
          </a:fontRef>
        </p:style>
        <p:txBody>
          <a:bodyPr rtlCol="0">
            <a:noAutofit/>
          </a:bodyPr>
          <a:lstStyle/>
          <a:p>
            <a:pPr eaLnBrk="1" fontAlgn="auto" hangingPunct="1">
              <a:spcAft>
                <a:spcPts val="0"/>
              </a:spcAft>
              <a:defRPr/>
            </a:pPr>
            <a:r>
              <a:rPr lang="id-ID" sz="4800" b="1" dirty="0">
                <a:ln w="190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Print" panose="02000600000000000000" pitchFamily="2" charset="0"/>
              </a:rPr>
              <a:t>Terima Kasih</a:t>
            </a:r>
            <a:endParaRPr lang="en-US" sz="4800" b="1" dirty="0">
              <a:ln w="190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Print" panose="02000600000000000000" pitchFamily="2" charset="0"/>
            </a:endParaRPr>
          </a:p>
        </p:txBody>
      </p:sp>
    </p:spTree>
    <p:extLst>
      <p:ext uri="{BB962C8B-B14F-4D97-AF65-F5344CB8AC3E}">
        <p14:creationId xmlns:p14="http://schemas.microsoft.com/office/powerpoint/2010/main" val="28186775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9552" y="24884"/>
            <a:ext cx="7696200" cy="868363"/>
          </a:xfrm>
        </p:spPr>
        <p:txBody>
          <a:bodyPr/>
          <a:lstStyle/>
          <a:p>
            <a:pPr eaLnBrk="1" hangingPunct="1"/>
            <a:r>
              <a:rPr lang="en-US" sz="480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Rekonsiliasi</a:t>
            </a:r>
            <a:r>
              <a:rPr lang="en-US" sz="480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Data</a:t>
            </a:r>
          </a:p>
        </p:txBody>
      </p:sp>
      <p:sp>
        <p:nvSpPr>
          <p:cNvPr id="4" name="Rectangle 3"/>
          <p:cNvSpPr/>
          <p:nvPr/>
        </p:nvSpPr>
        <p:spPr>
          <a:xfrm>
            <a:off x="539552" y="1052736"/>
            <a:ext cx="8229600" cy="1015663"/>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eaLnBrk="1" hangingPunct="1">
              <a:defRPr/>
            </a:pPr>
            <a:r>
              <a:rPr lang="id-ID" sz="2000" dirty="0">
                <a:latin typeface="+mj-lt"/>
                <a:cs typeface="+mn-cs"/>
              </a:rPr>
              <a:t>Rekonsiliasi adalah proses pencocokan data yang diproses dengan beberapa sistem/subsistem yang berbeda atas satu dokumen sumber yang sama </a:t>
            </a:r>
            <a:r>
              <a:rPr lang="id-ID" sz="2000" dirty="0">
                <a:latin typeface="+mj-lt"/>
                <a:cs typeface="Calibri" pitchFamily="34" charset="0"/>
              </a:rPr>
              <a:t>(</a:t>
            </a:r>
            <a:r>
              <a:rPr lang="id-ID" sz="2000" dirty="0">
                <a:latin typeface="+mj-lt"/>
              </a:rPr>
              <a:t>PMK-104/PMK.05/2017)</a:t>
            </a:r>
            <a:endParaRPr lang="en-US" sz="2000" dirty="0">
              <a:latin typeface="+mj-lt"/>
              <a:cs typeface="+mn-cs"/>
            </a:endParaRPr>
          </a:p>
        </p:txBody>
      </p:sp>
      <p:sp>
        <p:nvSpPr>
          <p:cNvPr id="9" name="Content Placeholder 2"/>
          <p:cNvSpPr>
            <a:spLocks noGrp="1"/>
          </p:cNvSpPr>
          <p:nvPr>
            <p:ph idx="4294967295"/>
          </p:nvPr>
        </p:nvSpPr>
        <p:spPr>
          <a:xfrm>
            <a:off x="3081046" y="2805336"/>
            <a:ext cx="5840506" cy="1941761"/>
          </a:xfrm>
        </p:spPr>
        <p:style>
          <a:lnRef idx="1">
            <a:schemeClr val="accent1"/>
          </a:lnRef>
          <a:fillRef idx="2">
            <a:schemeClr val="accent1"/>
          </a:fillRef>
          <a:effectRef idx="1">
            <a:schemeClr val="accent1"/>
          </a:effectRef>
          <a:fontRef idx="minor">
            <a:schemeClr val="dk1"/>
          </a:fontRef>
        </p:style>
        <p:txBody>
          <a:bodyPr>
            <a:noAutofit/>
          </a:bodyPr>
          <a:lstStyle/>
          <a:p>
            <a:pPr eaLnBrk="1" hangingPunct="1">
              <a:defRPr/>
            </a:pPr>
            <a:r>
              <a:rPr lang="id-ID" sz="1700" b="1" dirty="0"/>
              <a:t>Rekonsiliasi internal antara unit pelaporan keuangan dan unit pelaporan barang pada Pengguna Anggaran/Pengguna Barang </a:t>
            </a:r>
            <a:r>
              <a:rPr lang="id-ID" sz="1700" b="1" dirty="0">
                <a:solidFill>
                  <a:srgbClr val="FF0000"/>
                </a:solidFill>
              </a:rPr>
              <a:t>(Rekon SIMAK &gt;&lt; SAIBA)</a:t>
            </a:r>
            <a:endParaRPr lang="en-US" sz="1700" b="1" dirty="0">
              <a:solidFill>
                <a:srgbClr val="FF0000"/>
              </a:solidFill>
            </a:endParaRPr>
          </a:p>
          <a:p>
            <a:pPr eaLnBrk="1" hangingPunct="1">
              <a:defRPr/>
            </a:pPr>
            <a:r>
              <a:rPr lang="id-ID" sz="1700" b="1" dirty="0"/>
              <a:t>Rekonsiliasi internal antara UAKPA dengan bendahara pengeluaran/bendahara penerimaan Satker </a:t>
            </a:r>
            <a:r>
              <a:rPr lang="id-ID" sz="1700" b="1" dirty="0">
                <a:solidFill>
                  <a:srgbClr val="FF0000"/>
                </a:solidFill>
              </a:rPr>
              <a:t>(Rekon Kas)</a:t>
            </a:r>
            <a:endParaRPr lang="en-US" sz="1700" b="1" dirty="0">
              <a:solidFill>
                <a:srgbClr val="FF0000"/>
              </a:solidFill>
            </a:endParaRPr>
          </a:p>
        </p:txBody>
      </p:sp>
      <p:sp>
        <p:nvSpPr>
          <p:cNvPr id="10" name="Content Placeholder 2"/>
          <p:cNvSpPr txBox="1">
            <a:spLocks/>
          </p:cNvSpPr>
          <p:nvPr/>
        </p:nvSpPr>
        <p:spPr>
          <a:xfrm>
            <a:off x="3093597" y="5037111"/>
            <a:ext cx="5840506" cy="1388060"/>
          </a:xfrm>
          <a:prstGeom prst="rect">
            <a:avLst/>
          </a:prstGeom>
          <a:ln/>
        </p:spPr>
        <p:style>
          <a:lnRef idx="1">
            <a:schemeClr val="accent1"/>
          </a:lnRef>
          <a:fillRef idx="2">
            <a:schemeClr val="accent1"/>
          </a:fillRef>
          <a:effectRef idx="1">
            <a:schemeClr val="accent1"/>
          </a:effectRef>
          <a:fontRef idx="minor">
            <a:schemeClr val="dk1"/>
          </a:fontRef>
        </p:style>
        <p:txBody>
          <a:bodyPr>
            <a:noAutofit/>
          </a:bodyPr>
          <a:lstStyle/>
          <a:p>
            <a:pPr marL="342900" indent="-342900" eaLnBrk="1" fontAlgn="auto" hangingPunct="1">
              <a:spcBef>
                <a:spcPct val="20000"/>
              </a:spcBef>
              <a:spcAft>
                <a:spcPts val="0"/>
              </a:spcAft>
              <a:buFont typeface="Arial" pitchFamily="34" charset="0"/>
              <a:buChar char="•"/>
              <a:defRPr/>
            </a:pPr>
            <a:r>
              <a:rPr lang="id-ID" sz="1700" b="1" dirty="0">
                <a:solidFill>
                  <a:schemeClr val="tx1"/>
                </a:solidFill>
                <a:latin typeface="Calibri" panose="020F0502020204030204" pitchFamily="34" charset="0"/>
              </a:rPr>
              <a:t>Rekonsiliasi pelaporan keuangan antara Pengguna Anggaran dengan </a:t>
            </a:r>
            <a:r>
              <a:rPr lang="en-US" sz="1700" b="1" dirty="0" err="1">
                <a:solidFill>
                  <a:schemeClr val="tx1"/>
                </a:solidFill>
                <a:latin typeface="Calibri" panose="020F0502020204030204" pitchFamily="34" charset="0"/>
              </a:rPr>
              <a:t>Kuasa</a:t>
            </a:r>
            <a:r>
              <a:rPr lang="en-US" sz="1700" b="1" dirty="0">
                <a:solidFill>
                  <a:schemeClr val="tx1"/>
                </a:solidFill>
                <a:latin typeface="Calibri" panose="020F0502020204030204" pitchFamily="34" charset="0"/>
              </a:rPr>
              <a:t> </a:t>
            </a:r>
            <a:r>
              <a:rPr lang="id-ID" sz="1700" b="1" dirty="0">
                <a:solidFill>
                  <a:schemeClr val="tx1"/>
                </a:solidFill>
                <a:latin typeface="Calibri" panose="020F0502020204030204" pitchFamily="34" charset="0"/>
              </a:rPr>
              <a:t>BUN</a:t>
            </a:r>
            <a:r>
              <a:rPr lang="id-ID" sz="1700" b="1" dirty="0">
                <a:solidFill>
                  <a:srgbClr val="FF0000"/>
                </a:solidFill>
                <a:latin typeface="Calibri" panose="020F0502020204030204" pitchFamily="34" charset="0"/>
              </a:rPr>
              <a:t> (Satker&gt;&lt;KPPN)</a:t>
            </a:r>
            <a:endParaRPr lang="en-US" sz="1700" b="1" dirty="0">
              <a:solidFill>
                <a:srgbClr val="FF0000"/>
              </a:solidFill>
              <a:latin typeface="Calibri" panose="020F0502020204030204" pitchFamily="34" charset="0"/>
            </a:endParaRPr>
          </a:p>
          <a:p>
            <a:pPr marL="342900" indent="-342900">
              <a:spcBef>
                <a:spcPct val="20000"/>
              </a:spcBef>
              <a:buFont typeface="Arial" pitchFamily="34" charset="0"/>
              <a:buChar char="•"/>
              <a:defRPr/>
            </a:pPr>
            <a:r>
              <a:rPr lang="id-ID" sz="1700" b="1" dirty="0">
                <a:solidFill>
                  <a:schemeClr val="tx1"/>
                </a:solidFill>
                <a:latin typeface="Calibri" panose="020F0502020204030204" pitchFamily="34" charset="0"/>
              </a:rPr>
              <a:t>Rekonsiliasi pelaporan barang antara Pengguna Barang dengan Pengelola Barang</a:t>
            </a:r>
            <a:r>
              <a:rPr lang="id-ID" sz="1700" b="1" dirty="0">
                <a:solidFill>
                  <a:srgbClr val="FF0000"/>
                </a:solidFill>
                <a:latin typeface="Calibri" panose="020F0502020204030204" pitchFamily="34" charset="0"/>
              </a:rPr>
              <a:t> (Satker&gt;&lt;KPKNL)</a:t>
            </a:r>
            <a:endParaRPr lang="en-US" sz="1700" b="1" dirty="0">
              <a:solidFill>
                <a:srgbClr val="FF0000"/>
              </a:solidFill>
              <a:latin typeface="Calibri" panose="020F0502020204030204" pitchFamily="34" charset="0"/>
            </a:endParaRPr>
          </a:p>
        </p:txBody>
      </p:sp>
      <p:sp>
        <p:nvSpPr>
          <p:cNvPr id="11" name="Title 1"/>
          <p:cNvSpPr txBox="1">
            <a:spLocks/>
          </p:cNvSpPr>
          <p:nvPr/>
        </p:nvSpPr>
        <p:spPr>
          <a:xfrm>
            <a:off x="179512" y="3096251"/>
            <a:ext cx="19960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400" dirty="0"/>
              <a:t>Jenis </a:t>
            </a:r>
            <a:r>
              <a:rPr lang="en-US" sz="2400" dirty="0" err="1"/>
              <a:t>Rekonsiliasi</a:t>
            </a:r>
            <a:endParaRPr lang="en-US" sz="2400" dirty="0"/>
          </a:p>
        </p:txBody>
      </p:sp>
      <p:sp>
        <p:nvSpPr>
          <p:cNvPr id="12" name="Rectangle 11"/>
          <p:cNvSpPr/>
          <p:nvPr/>
        </p:nvSpPr>
        <p:spPr>
          <a:xfrm>
            <a:off x="2175611" y="2421685"/>
            <a:ext cx="1810870" cy="400110"/>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eaLnBrk="1" hangingPunct="1">
              <a:defRPr/>
            </a:pPr>
            <a:r>
              <a:rPr lang="id-ID" sz="2000" b="1" dirty="0">
                <a:latin typeface="Arial" panose="020B0604020202020204" pitchFamily="34" charset="0"/>
                <a:cs typeface="+mn-cs"/>
              </a:rPr>
              <a:t>Internal</a:t>
            </a:r>
            <a:endParaRPr lang="en-US" sz="2000" b="1" dirty="0">
              <a:latin typeface="Arial" panose="020B0604020202020204" pitchFamily="34" charset="0"/>
              <a:cs typeface="+mn-cs"/>
            </a:endParaRPr>
          </a:p>
        </p:txBody>
      </p:sp>
      <p:sp>
        <p:nvSpPr>
          <p:cNvPr id="13" name="Rectangle 12"/>
          <p:cNvSpPr/>
          <p:nvPr/>
        </p:nvSpPr>
        <p:spPr>
          <a:xfrm>
            <a:off x="2188162" y="4747097"/>
            <a:ext cx="1810870" cy="400110"/>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eaLnBrk="1" hangingPunct="1">
              <a:defRPr/>
            </a:pPr>
            <a:r>
              <a:rPr lang="id-ID" sz="2000" b="1" dirty="0">
                <a:latin typeface="Arial" panose="020B0604020202020204" pitchFamily="34" charset="0"/>
                <a:cs typeface="+mn-cs"/>
              </a:rPr>
              <a:t>Eksternal</a:t>
            </a:r>
            <a:endParaRPr lang="en-US" sz="2000" b="1" dirty="0">
              <a:latin typeface="Arial" panose="020B0604020202020204" pitchFamily="34" charset="0"/>
              <a:cs typeface="+mn-cs"/>
            </a:endParaRPr>
          </a:p>
        </p:txBody>
      </p:sp>
      <p:cxnSp>
        <p:nvCxnSpPr>
          <p:cNvPr id="3" name="Straight Arrow Connector 2"/>
          <p:cNvCxnSpPr/>
          <p:nvPr/>
        </p:nvCxnSpPr>
        <p:spPr>
          <a:xfrm flipV="1">
            <a:off x="1897705" y="2942295"/>
            <a:ext cx="522194" cy="817083"/>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a:off x="1897704" y="3759032"/>
            <a:ext cx="522195" cy="816738"/>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618381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5AB6E2-1DEC-44C9-ABFD-BB6637AAED72}" type="slidenum">
              <a:rPr lang="en-US" smtClean="0"/>
              <a:pPr>
                <a:defRPr/>
              </a:pPr>
              <a:t>4</a:t>
            </a:fld>
            <a:endParaRPr lang="en-US"/>
          </a:p>
        </p:txBody>
      </p:sp>
      <p:sp>
        <p:nvSpPr>
          <p:cNvPr id="5" name="Slide Number Placeholder 2"/>
          <p:cNvSpPr txBox="1">
            <a:spLocks/>
          </p:cNvSpPr>
          <p:nvPr/>
        </p:nvSpPr>
        <p:spPr bwMode="auto">
          <a:xfrm>
            <a:off x="6553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600" b="1" kern="1200">
                <a:solidFill>
                  <a:schemeClr val="bg1"/>
                </a:solidFill>
                <a:effectLst>
                  <a:outerShdw blurRad="38100" dist="38100" dir="2700000" algn="tl">
                    <a:srgbClr val="000000">
                      <a:alpha val="43137"/>
                    </a:srgbClr>
                  </a:outerShdw>
                </a:effectLst>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705AB6E2-1DEC-44C9-ABFD-BB6637AAED72}" type="slidenum">
              <a:rPr lang="en-US" smtClean="0"/>
              <a:pPr>
                <a:defRPr/>
              </a:pPr>
              <a:t>4</a:t>
            </a:fld>
            <a:endParaRPr lang="en-US"/>
          </a:p>
        </p:txBody>
      </p:sp>
      <p:sp>
        <p:nvSpPr>
          <p:cNvPr id="6" name="Rectangle 1"/>
          <p:cNvSpPr>
            <a:spLocks noChangeArrowheads="1"/>
          </p:cNvSpPr>
          <p:nvPr/>
        </p:nvSpPr>
        <p:spPr bwMode="auto">
          <a:xfrm>
            <a:off x="35496" y="1178749"/>
            <a:ext cx="8568952" cy="95410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pPr>
            <a:r>
              <a:rPr kumimoji="0" lang="id-ID" b="0" u="none" strike="noStrike" cap="none" normalizeH="0" baseline="0" dirty="0">
                <a:ln>
                  <a:noFill/>
                </a:ln>
                <a:solidFill>
                  <a:srgbClr val="000000"/>
                </a:solidFill>
                <a:effectLst/>
                <a:latin typeface="Arial" pitchFamily="34" charset="0"/>
                <a:ea typeface="Calibri" pitchFamily="34" charset="0"/>
                <a:cs typeface="Arial" pitchFamily="34" charset="0"/>
              </a:rPr>
              <a:t>Terdapat</a:t>
            </a:r>
            <a:r>
              <a:rPr kumimoji="0" lang="id-ID" b="0" u="none" strike="noStrike" cap="none" normalizeH="0" dirty="0">
                <a:ln>
                  <a:noFill/>
                </a:ln>
                <a:solidFill>
                  <a:srgbClr val="000000"/>
                </a:solidFill>
                <a:effectLst/>
                <a:latin typeface="Arial" pitchFamily="34" charset="0"/>
                <a:ea typeface="Calibri" pitchFamily="34" charset="0"/>
                <a:cs typeface="Arial" pitchFamily="34" charset="0"/>
              </a:rPr>
              <a:t> kebijakan penertiban user dan penyempurnaan sistem yang berimplikasi pada non-aktifnya user e-Rekon</a:t>
            </a:r>
            <a:r>
              <a:rPr lang="en-US" dirty="0">
                <a:solidFill>
                  <a:srgbClr val="000000"/>
                </a:solidFill>
                <a:latin typeface="Arial" pitchFamily="34" charset="0"/>
                <a:ea typeface="Calibri" pitchFamily="34" charset="0"/>
                <a:cs typeface="Arial" pitchFamily="34" charset="0"/>
              </a:rPr>
              <a:t>&amp;</a:t>
            </a:r>
            <a:r>
              <a:rPr kumimoji="0" lang="id-ID" b="0" u="none" strike="noStrike" cap="none" normalizeH="0" dirty="0">
                <a:ln>
                  <a:noFill/>
                </a:ln>
                <a:solidFill>
                  <a:srgbClr val="000000"/>
                </a:solidFill>
                <a:effectLst/>
                <a:latin typeface="Arial" pitchFamily="34" charset="0"/>
                <a:ea typeface="Calibri" pitchFamily="34" charset="0"/>
                <a:cs typeface="Arial" pitchFamily="34" charset="0"/>
              </a:rPr>
              <a:t>LK</a:t>
            </a:r>
            <a:r>
              <a:rPr kumimoji="0" lang="id-ID" b="0" i="0" u="none" strike="noStrike" cap="none" normalizeH="0" baseline="0" dirty="0">
                <a:ln>
                  <a:noFill/>
                </a:ln>
                <a:solidFill>
                  <a:srgbClr val="000000"/>
                </a:solidFill>
                <a:effectLst/>
                <a:latin typeface="Arial" pitchFamily="34" charset="0"/>
                <a:ea typeface="Calibri" pitchFamily="34" charset="0"/>
                <a:cs typeface="Arial" pitchFamily="34" charset="0"/>
              </a:rPr>
              <a:t>:</a:t>
            </a:r>
            <a:endParaRPr kumimoji="0" lang="en-US" b="0" i="0" u="none" strike="noStrike" cap="none" normalizeH="0" baseline="0" dirty="0">
              <a:ln>
                <a:noFill/>
              </a:ln>
              <a:solidFill>
                <a:srgbClr val="333333"/>
              </a:solidFill>
              <a:effectLst/>
              <a:latin typeface="Arial" pitchFamily="34" charset="0"/>
              <a:ea typeface="Calibri"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lphaLcPeriod"/>
              <a:tabLst/>
            </a:pPr>
            <a:endParaRPr lang="id-ID" sz="2000" dirty="0">
              <a:latin typeface="Arial" pitchFamily="34" charset="0"/>
              <a:ea typeface="Calibri" pitchFamily="34" charset="0"/>
              <a:cs typeface="Arial" pitchFamily="34" charset="0"/>
            </a:endParaRPr>
          </a:p>
        </p:txBody>
      </p:sp>
      <p:sp>
        <p:nvSpPr>
          <p:cNvPr id="7" name="Title 1"/>
          <p:cNvSpPr>
            <a:spLocks noGrp="1"/>
          </p:cNvSpPr>
          <p:nvPr>
            <p:ph type="title"/>
          </p:nvPr>
        </p:nvSpPr>
        <p:spPr>
          <a:xfrm>
            <a:off x="1322364" y="53752"/>
            <a:ext cx="7858148" cy="1143000"/>
          </a:xfrm>
        </p:spPr>
        <p:txBody>
          <a:bodyPr>
            <a:normAutofit fontScale="90000"/>
          </a:bodyPr>
          <a:lstStyle/>
          <a:p>
            <a:r>
              <a:rPr lang="id-ID" i="0" dirty="0"/>
              <a:t>Kebijakan User p</a:t>
            </a:r>
            <a:r>
              <a:rPr lang="en-US" i="0" dirty="0"/>
              <a:t>a</a:t>
            </a:r>
            <a:r>
              <a:rPr lang="id-ID" i="0" dirty="0"/>
              <a:t>d</a:t>
            </a:r>
            <a:r>
              <a:rPr lang="en-US" i="0" dirty="0"/>
              <a:t>a</a:t>
            </a:r>
            <a:r>
              <a:rPr lang="id-ID" i="0" dirty="0"/>
              <a:t> </a:t>
            </a:r>
            <a:r>
              <a:rPr lang="en-US" i="0" dirty="0"/>
              <a:t>e</a:t>
            </a:r>
            <a:r>
              <a:rPr lang="id-ID" i="0" dirty="0"/>
              <a:t>-Rekon&amp;LK</a:t>
            </a:r>
            <a:endParaRPr lang="id-ID" dirty="0"/>
          </a:p>
        </p:txBody>
      </p:sp>
      <p:sp>
        <p:nvSpPr>
          <p:cNvPr id="8" name="Rounded Rectangle 7"/>
          <p:cNvSpPr/>
          <p:nvPr/>
        </p:nvSpPr>
        <p:spPr>
          <a:xfrm>
            <a:off x="0" y="1916833"/>
            <a:ext cx="8424936" cy="86409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r>
              <a:rPr lang="en-US" i="1" dirty="0">
                <a:solidFill>
                  <a:srgbClr val="333333"/>
                </a:solidFill>
                <a:latin typeface="Arial" pitchFamily="34" charset="0"/>
                <a:ea typeface="Calibri" pitchFamily="34" charset="0"/>
                <a:cs typeface="Arial" pitchFamily="34" charset="0"/>
              </a:rPr>
              <a:t>Username</a:t>
            </a:r>
            <a:r>
              <a:rPr lang="en-US" dirty="0">
                <a:solidFill>
                  <a:srgbClr val="333333"/>
                </a:solidFill>
                <a:latin typeface="Arial" pitchFamily="34" charset="0"/>
                <a:ea typeface="Calibri" pitchFamily="34" charset="0"/>
                <a:cs typeface="Arial" pitchFamily="34" charset="0"/>
              </a:rPr>
              <a:t> </a:t>
            </a:r>
            <a:r>
              <a:rPr lang="id-ID" dirty="0">
                <a:solidFill>
                  <a:srgbClr val="333333"/>
                </a:solidFill>
                <a:latin typeface="Arial" pitchFamily="34" charset="0"/>
                <a:ea typeface="Calibri" pitchFamily="34" charset="0"/>
                <a:cs typeface="Arial" pitchFamily="34" charset="0"/>
              </a:rPr>
              <a:t>harus</a:t>
            </a:r>
            <a:r>
              <a:rPr lang="en-US" dirty="0">
                <a:solidFill>
                  <a:srgbClr val="333333"/>
                </a:solidFill>
                <a:latin typeface="Arial" pitchFamily="34" charset="0"/>
                <a:ea typeface="Calibri" pitchFamily="34" charset="0"/>
                <a:cs typeface="Arial" pitchFamily="34" charset="0"/>
              </a:rPr>
              <a:t> </a:t>
            </a:r>
            <a:r>
              <a:rPr lang="id-ID" b="1" dirty="0">
                <a:solidFill>
                  <a:srgbClr val="333333"/>
                </a:solidFill>
                <a:latin typeface="Arial" pitchFamily="34" charset="0"/>
                <a:ea typeface="Calibri" pitchFamily="34" charset="0"/>
                <a:cs typeface="Arial" pitchFamily="34" charset="0"/>
              </a:rPr>
              <a:t>menggunakan NIP, NRP atau NIK </a:t>
            </a:r>
            <a:r>
              <a:rPr lang="id-ID" dirty="0">
                <a:solidFill>
                  <a:srgbClr val="333333"/>
                </a:solidFill>
                <a:latin typeface="Arial" pitchFamily="34" charset="0"/>
                <a:ea typeface="Calibri" pitchFamily="34" charset="0"/>
                <a:cs typeface="Arial" pitchFamily="34" charset="0"/>
              </a:rPr>
              <a:t>(khusus non PNS) dan disertai alamat </a:t>
            </a:r>
            <a:r>
              <a:rPr lang="id-ID" i="1" dirty="0">
                <a:solidFill>
                  <a:srgbClr val="333333"/>
                </a:solidFill>
                <a:latin typeface="Arial" pitchFamily="34" charset="0"/>
                <a:ea typeface="Calibri" pitchFamily="34" charset="0"/>
                <a:cs typeface="Arial" pitchFamily="34" charset="0"/>
              </a:rPr>
              <a:t>email</a:t>
            </a:r>
            <a:r>
              <a:rPr lang="id-ID" dirty="0">
                <a:solidFill>
                  <a:srgbClr val="333333"/>
                </a:solidFill>
                <a:latin typeface="Arial" pitchFamily="34" charset="0"/>
                <a:ea typeface="Calibri" pitchFamily="34" charset="0"/>
                <a:cs typeface="Arial" pitchFamily="34" charset="0"/>
              </a:rPr>
              <a:t> yang </a:t>
            </a:r>
            <a:r>
              <a:rPr lang="id-ID" i="1" dirty="0">
                <a:solidFill>
                  <a:srgbClr val="333333"/>
                </a:solidFill>
                <a:latin typeface="Arial" pitchFamily="34" charset="0"/>
                <a:ea typeface="Calibri" pitchFamily="34" charset="0"/>
                <a:cs typeface="Arial" pitchFamily="34" charset="0"/>
              </a:rPr>
              <a:t>valid</a:t>
            </a:r>
            <a:r>
              <a:rPr lang="en-US" i="1" dirty="0">
                <a:solidFill>
                  <a:srgbClr val="333333"/>
                </a:solidFill>
                <a:latin typeface="Arial" pitchFamily="34" charset="0"/>
                <a:ea typeface="Calibri" pitchFamily="34" charset="0"/>
                <a:cs typeface="Arial" pitchFamily="34" charset="0"/>
              </a:rPr>
              <a:t> </a:t>
            </a:r>
            <a:r>
              <a:rPr lang="en-US" dirty="0" err="1">
                <a:solidFill>
                  <a:srgbClr val="333333"/>
                </a:solidFill>
                <a:latin typeface="Arial" pitchFamily="34" charset="0"/>
                <a:ea typeface="Calibri" pitchFamily="34" charset="0"/>
                <a:cs typeface="Arial" pitchFamily="34" charset="0"/>
              </a:rPr>
              <a:t>untuk</a:t>
            </a:r>
            <a:r>
              <a:rPr lang="en-US" dirty="0">
                <a:solidFill>
                  <a:srgbClr val="333333"/>
                </a:solidFill>
                <a:latin typeface="Arial" pitchFamily="34" charset="0"/>
                <a:ea typeface="Calibri" pitchFamily="34" charset="0"/>
                <a:cs typeface="Arial" pitchFamily="34" charset="0"/>
              </a:rPr>
              <a:t> </a:t>
            </a:r>
            <a:r>
              <a:rPr lang="en-US" dirty="0" err="1">
                <a:solidFill>
                  <a:srgbClr val="333333"/>
                </a:solidFill>
                <a:latin typeface="Arial" pitchFamily="34" charset="0"/>
                <a:ea typeface="Calibri" pitchFamily="34" charset="0"/>
                <a:cs typeface="Arial" pitchFamily="34" charset="0"/>
              </a:rPr>
              <a:t>notifikasi</a:t>
            </a:r>
            <a:r>
              <a:rPr lang="en-US" dirty="0">
                <a:solidFill>
                  <a:srgbClr val="333333"/>
                </a:solidFill>
                <a:latin typeface="Arial" pitchFamily="34" charset="0"/>
                <a:ea typeface="Calibri" pitchFamily="34" charset="0"/>
                <a:cs typeface="Arial" pitchFamily="34" charset="0"/>
              </a:rPr>
              <a:t>;</a:t>
            </a:r>
          </a:p>
        </p:txBody>
      </p:sp>
      <p:sp>
        <p:nvSpPr>
          <p:cNvPr id="9" name="Rounded Rectangle 8"/>
          <p:cNvSpPr/>
          <p:nvPr/>
        </p:nvSpPr>
        <p:spPr>
          <a:xfrm>
            <a:off x="652208" y="2924944"/>
            <a:ext cx="8491792" cy="10081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i="1" dirty="0">
                <a:solidFill>
                  <a:srgbClr val="333333"/>
                </a:solidFill>
                <a:latin typeface="Arial" pitchFamily="34" charset="0"/>
                <a:ea typeface="Calibri" pitchFamily="34" charset="0"/>
                <a:cs typeface="Arial" pitchFamily="34" charset="0"/>
              </a:rPr>
              <a:t>User</a:t>
            </a:r>
            <a:r>
              <a:rPr lang="en-US" i="1" dirty="0">
                <a:solidFill>
                  <a:srgbClr val="333333"/>
                </a:solidFill>
                <a:latin typeface="Arial" pitchFamily="34" charset="0"/>
                <a:ea typeface="Calibri" pitchFamily="34" charset="0"/>
                <a:cs typeface="Arial" pitchFamily="34" charset="0"/>
              </a:rPr>
              <a:t>name</a:t>
            </a:r>
            <a:r>
              <a:rPr lang="id-ID" dirty="0">
                <a:solidFill>
                  <a:srgbClr val="333333"/>
                </a:solidFill>
                <a:latin typeface="Arial" pitchFamily="34" charset="0"/>
                <a:ea typeface="Calibri" pitchFamily="34" charset="0"/>
                <a:cs typeface="Arial" pitchFamily="34" charset="0"/>
              </a:rPr>
              <a:t> e-</a:t>
            </a:r>
            <a:r>
              <a:rPr lang="en-US" dirty="0">
                <a:solidFill>
                  <a:srgbClr val="333333"/>
                </a:solidFill>
                <a:latin typeface="Arial" pitchFamily="34" charset="0"/>
                <a:ea typeface="Calibri" pitchFamily="34" charset="0"/>
                <a:cs typeface="Arial" pitchFamily="34" charset="0"/>
              </a:rPr>
              <a:t>R</a:t>
            </a:r>
            <a:r>
              <a:rPr lang="id-ID" dirty="0">
                <a:solidFill>
                  <a:srgbClr val="333333"/>
                </a:solidFill>
                <a:latin typeface="Arial" pitchFamily="34" charset="0"/>
                <a:ea typeface="Calibri" pitchFamily="34" charset="0"/>
                <a:cs typeface="Arial" pitchFamily="34" charset="0"/>
              </a:rPr>
              <a:t>ekon&amp;LK </a:t>
            </a:r>
            <a:r>
              <a:rPr lang="en-US" dirty="0">
                <a:solidFill>
                  <a:srgbClr val="333333"/>
                </a:solidFill>
                <a:latin typeface="Arial" pitchFamily="34" charset="0"/>
                <a:ea typeface="Calibri" pitchFamily="34" charset="0"/>
                <a:cs typeface="Arial" pitchFamily="34" charset="0"/>
              </a:rPr>
              <a:t>yang </a:t>
            </a:r>
            <a:r>
              <a:rPr lang="en-US" dirty="0" err="1">
                <a:solidFill>
                  <a:srgbClr val="333333"/>
                </a:solidFill>
                <a:latin typeface="Arial" pitchFamily="34" charset="0"/>
                <a:ea typeface="Calibri" pitchFamily="34" charset="0"/>
                <a:cs typeface="Arial" pitchFamily="34" charset="0"/>
              </a:rPr>
              <a:t>telah</a:t>
            </a:r>
            <a:r>
              <a:rPr lang="en-US" dirty="0">
                <a:solidFill>
                  <a:srgbClr val="333333"/>
                </a:solidFill>
                <a:latin typeface="Arial" pitchFamily="34" charset="0"/>
                <a:ea typeface="Calibri" pitchFamily="34" charset="0"/>
                <a:cs typeface="Arial" pitchFamily="34" charset="0"/>
              </a:rPr>
              <a:t> </a:t>
            </a:r>
            <a:r>
              <a:rPr lang="en-US" dirty="0" err="1">
                <a:solidFill>
                  <a:srgbClr val="333333"/>
                </a:solidFill>
                <a:latin typeface="Arial" pitchFamily="34" charset="0"/>
                <a:ea typeface="Calibri" pitchFamily="34" charset="0"/>
                <a:cs typeface="Arial" pitchFamily="34" charset="0"/>
              </a:rPr>
              <a:t>menggunakan</a:t>
            </a:r>
            <a:r>
              <a:rPr lang="en-US" dirty="0">
                <a:solidFill>
                  <a:srgbClr val="333333"/>
                </a:solidFill>
                <a:latin typeface="Arial" pitchFamily="34" charset="0"/>
                <a:ea typeface="Calibri" pitchFamily="34" charset="0"/>
                <a:cs typeface="Arial" pitchFamily="34" charset="0"/>
              </a:rPr>
              <a:t> NIP/NRK/NIK </a:t>
            </a:r>
            <a:r>
              <a:rPr lang="id-ID" dirty="0">
                <a:solidFill>
                  <a:srgbClr val="333333"/>
                </a:solidFill>
                <a:latin typeface="Arial" pitchFamily="34" charset="0"/>
                <a:ea typeface="Calibri" pitchFamily="34" charset="0"/>
                <a:cs typeface="Arial" pitchFamily="34" charset="0"/>
              </a:rPr>
              <a:t>dengan isian identitas yang </a:t>
            </a:r>
            <a:r>
              <a:rPr lang="id-ID" b="1" dirty="0">
                <a:solidFill>
                  <a:srgbClr val="333333"/>
                </a:solidFill>
                <a:latin typeface="Arial" pitchFamily="34" charset="0"/>
                <a:ea typeface="Calibri" pitchFamily="34" charset="0"/>
                <a:cs typeface="Arial" pitchFamily="34" charset="0"/>
              </a:rPr>
              <a:t>lengkap dan </a:t>
            </a:r>
            <a:r>
              <a:rPr lang="id-ID" b="1" i="1" dirty="0">
                <a:solidFill>
                  <a:srgbClr val="333333"/>
                </a:solidFill>
                <a:latin typeface="Arial" pitchFamily="34" charset="0"/>
                <a:ea typeface="Calibri" pitchFamily="34" charset="0"/>
                <a:cs typeface="Arial" pitchFamily="34" charset="0"/>
              </a:rPr>
              <a:t>valid</a:t>
            </a:r>
            <a:r>
              <a:rPr lang="id-ID" b="1" dirty="0">
                <a:solidFill>
                  <a:srgbClr val="333333"/>
                </a:solidFill>
                <a:latin typeface="Arial" pitchFamily="34" charset="0"/>
                <a:ea typeface="Calibri" pitchFamily="34" charset="0"/>
                <a:cs typeface="Arial" pitchFamily="34" charset="0"/>
              </a:rPr>
              <a:t> </a:t>
            </a:r>
            <a:r>
              <a:rPr lang="id-ID" dirty="0">
                <a:solidFill>
                  <a:srgbClr val="333333"/>
                </a:solidFill>
                <a:latin typeface="Arial" pitchFamily="34" charset="0"/>
                <a:ea typeface="Calibri" pitchFamily="34" charset="0"/>
                <a:cs typeface="Arial" pitchFamily="34" charset="0"/>
              </a:rPr>
              <a:t>tetap dapat </a:t>
            </a:r>
            <a:r>
              <a:rPr lang="en-US" dirty="0" err="1">
                <a:solidFill>
                  <a:srgbClr val="333333"/>
                </a:solidFill>
                <a:latin typeface="Arial" pitchFamily="34" charset="0"/>
                <a:ea typeface="Calibri" pitchFamily="34" charset="0"/>
                <a:cs typeface="Arial" pitchFamily="34" charset="0"/>
              </a:rPr>
              <a:t>digunakan</a:t>
            </a:r>
            <a:r>
              <a:rPr lang="en-US" dirty="0">
                <a:solidFill>
                  <a:srgbClr val="333333"/>
                </a:solidFill>
                <a:latin typeface="Arial" pitchFamily="34" charset="0"/>
                <a:ea typeface="Calibri" pitchFamily="34" charset="0"/>
                <a:cs typeface="Arial" pitchFamily="34" charset="0"/>
              </a:rPr>
              <a:t> </a:t>
            </a:r>
            <a:r>
              <a:rPr lang="id-ID" dirty="0">
                <a:solidFill>
                  <a:srgbClr val="333333"/>
                </a:solidFill>
                <a:latin typeface="Arial" pitchFamily="34" charset="0"/>
                <a:ea typeface="Calibri" pitchFamily="34" charset="0"/>
                <a:cs typeface="Arial" pitchFamily="34" charset="0"/>
              </a:rPr>
              <a:t>dengan </a:t>
            </a:r>
            <a:r>
              <a:rPr lang="id-ID" i="1" dirty="0">
                <a:solidFill>
                  <a:srgbClr val="333333"/>
                </a:solidFill>
                <a:latin typeface="Arial" pitchFamily="34" charset="0"/>
                <a:ea typeface="Calibri" pitchFamily="34" charset="0"/>
                <a:cs typeface="Arial" pitchFamily="34" charset="0"/>
              </a:rPr>
              <a:t>pas</a:t>
            </a:r>
            <a:r>
              <a:rPr lang="en-US" i="1" dirty="0">
                <a:solidFill>
                  <a:srgbClr val="333333"/>
                </a:solidFill>
                <a:latin typeface="Arial" pitchFamily="34" charset="0"/>
                <a:ea typeface="Calibri" pitchFamily="34" charset="0"/>
                <a:cs typeface="Arial" pitchFamily="34" charset="0"/>
              </a:rPr>
              <a:t>s</a:t>
            </a:r>
            <a:r>
              <a:rPr lang="id-ID" i="1" dirty="0">
                <a:solidFill>
                  <a:srgbClr val="333333"/>
                </a:solidFill>
                <a:latin typeface="Arial" pitchFamily="34" charset="0"/>
                <a:ea typeface="Calibri" pitchFamily="34" charset="0"/>
                <a:cs typeface="Arial" pitchFamily="34" charset="0"/>
              </a:rPr>
              <a:t>word</a:t>
            </a:r>
            <a:r>
              <a:rPr lang="id-ID" dirty="0">
                <a:solidFill>
                  <a:srgbClr val="333333"/>
                </a:solidFill>
                <a:latin typeface="Arial" pitchFamily="34" charset="0"/>
                <a:ea typeface="Calibri" pitchFamily="34" charset="0"/>
                <a:cs typeface="Arial" pitchFamily="34" charset="0"/>
              </a:rPr>
              <a:t> yang sama dengan yang sebelumnya</a:t>
            </a:r>
            <a:endParaRPr lang="en-US" dirty="0"/>
          </a:p>
        </p:txBody>
      </p:sp>
      <p:sp>
        <p:nvSpPr>
          <p:cNvPr id="10" name="Rounded Rectangle 9"/>
          <p:cNvSpPr/>
          <p:nvPr/>
        </p:nvSpPr>
        <p:spPr>
          <a:xfrm>
            <a:off x="0" y="4077073"/>
            <a:ext cx="8424936" cy="230425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r>
              <a:rPr lang="id-ID" i="1" dirty="0">
                <a:solidFill>
                  <a:schemeClr val="tx1"/>
                </a:solidFill>
                <a:latin typeface="Arial" pitchFamily="34" charset="0"/>
                <a:ea typeface="Calibri" pitchFamily="34" charset="0"/>
                <a:cs typeface="Arial" pitchFamily="34" charset="0"/>
              </a:rPr>
              <a:t>User</a:t>
            </a:r>
            <a:r>
              <a:rPr lang="en-US" i="1" dirty="0">
                <a:solidFill>
                  <a:schemeClr val="tx1"/>
                </a:solidFill>
                <a:latin typeface="Arial" pitchFamily="34" charset="0"/>
                <a:ea typeface="Calibri" pitchFamily="34" charset="0"/>
                <a:cs typeface="Arial" pitchFamily="34" charset="0"/>
              </a:rPr>
              <a:t>name</a:t>
            </a:r>
            <a:r>
              <a:rPr lang="id-ID" dirty="0">
                <a:solidFill>
                  <a:schemeClr val="tx1"/>
                </a:solidFill>
                <a:latin typeface="Arial" pitchFamily="34" charset="0"/>
                <a:ea typeface="Calibri" pitchFamily="34" charset="0"/>
                <a:cs typeface="Arial" pitchFamily="34" charset="0"/>
              </a:rPr>
              <a:t> e-</a:t>
            </a:r>
            <a:r>
              <a:rPr lang="en-US" dirty="0">
                <a:solidFill>
                  <a:schemeClr val="tx1"/>
                </a:solidFill>
                <a:latin typeface="Arial" pitchFamily="34" charset="0"/>
                <a:ea typeface="Calibri" pitchFamily="34" charset="0"/>
                <a:cs typeface="Arial" pitchFamily="34" charset="0"/>
              </a:rPr>
              <a:t>R</a:t>
            </a:r>
            <a:r>
              <a:rPr lang="id-ID" dirty="0">
                <a:solidFill>
                  <a:schemeClr val="tx1"/>
                </a:solidFill>
                <a:latin typeface="Arial" pitchFamily="34" charset="0"/>
                <a:ea typeface="Calibri" pitchFamily="34" charset="0"/>
                <a:cs typeface="Arial" pitchFamily="34" charset="0"/>
              </a:rPr>
              <a:t>ekon&amp;LK </a:t>
            </a:r>
            <a:r>
              <a:rPr lang="en-US" dirty="0">
                <a:solidFill>
                  <a:schemeClr val="tx1"/>
                </a:solidFill>
                <a:latin typeface="Arial" pitchFamily="34" charset="0"/>
                <a:ea typeface="Calibri" pitchFamily="34" charset="0"/>
                <a:cs typeface="Arial" pitchFamily="34" charset="0"/>
              </a:rPr>
              <a:t>yang </a:t>
            </a:r>
            <a:r>
              <a:rPr lang="en-US" b="1" dirty="0" err="1">
                <a:solidFill>
                  <a:schemeClr val="tx1"/>
                </a:solidFill>
                <a:latin typeface="Arial" pitchFamily="34" charset="0"/>
                <a:ea typeface="Calibri" pitchFamily="34" charset="0"/>
                <a:cs typeface="Arial" pitchFamily="34" charset="0"/>
              </a:rPr>
              <a:t>belum</a:t>
            </a:r>
            <a:r>
              <a:rPr lang="en-US" b="1" dirty="0">
                <a:solidFill>
                  <a:schemeClr val="tx1"/>
                </a:solidFill>
                <a:latin typeface="Arial" pitchFamily="34" charset="0"/>
                <a:ea typeface="Calibri" pitchFamily="34" charset="0"/>
                <a:cs typeface="Arial" pitchFamily="34" charset="0"/>
              </a:rPr>
              <a:t>/</a:t>
            </a:r>
            <a:r>
              <a:rPr lang="en-US" b="1" dirty="0" err="1">
                <a:solidFill>
                  <a:schemeClr val="tx1"/>
                </a:solidFill>
                <a:latin typeface="Arial" pitchFamily="34" charset="0"/>
                <a:ea typeface="Calibri" pitchFamily="34" charset="0"/>
                <a:cs typeface="Arial" pitchFamily="34" charset="0"/>
              </a:rPr>
              <a:t>bukan</a:t>
            </a:r>
            <a:r>
              <a:rPr lang="en-US" dirty="0">
                <a:solidFill>
                  <a:schemeClr val="tx1"/>
                </a:solidFill>
                <a:latin typeface="Arial" pitchFamily="34" charset="0"/>
                <a:ea typeface="Calibri" pitchFamily="34" charset="0"/>
                <a:cs typeface="Arial" pitchFamily="34" charset="0"/>
              </a:rPr>
              <a:t> </a:t>
            </a:r>
            <a:r>
              <a:rPr lang="en-US" dirty="0" err="1">
                <a:solidFill>
                  <a:schemeClr val="tx1"/>
                </a:solidFill>
                <a:latin typeface="Arial" pitchFamily="34" charset="0"/>
                <a:ea typeface="Calibri" pitchFamily="34" charset="0"/>
                <a:cs typeface="Arial" pitchFamily="34" charset="0"/>
              </a:rPr>
              <a:t>menggunakan</a:t>
            </a:r>
            <a:r>
              <a:rPr lang="en-US" dirty="0">
                <a:solidFill>
                  <a:schemeClr val="tx1"/>
                </a:solidFill>
                <a:latin typeface="Arial" pitchFamily="34" charset="0"/>
                <a:ea typeface="Calibri" pitchFamily="34" charset="0"/>
                <a:cs typeface="Arial" pitchFamily="34" charset="0"/>
              </a:rPr>
              <a:t> NIP/NRK/NIK </a:t>
            </a:r>
            <a:r>
              <a:rPr lang="id-ID" dirty="0">
                <a:solidFill>
                  <a:schemeClr val="tx1"/>
                </a:solidFill>
                <a:latin typeface="Arial" pitchFamily="34" charset="0"/>
                <a:ea typeface="Calibri" pitchFamily="34" charset="0"/>
                <a:cs typeface="Arial" pitchFamily="34" charset="0"/>
              </a:rPr>
              <a:t>dengan isian identitas yang tidak lengkap dan/atau tidak </a:t>
            </a:r>
            <a:r>
              <a:rPr lang="id-ID" i="1" dirty="0">
                <a:solidFill>
                  <a:schemeClr val="tx1"/>
                </a:solidFill>
                <a:latin typeface="Arial" pitchFamily="34" charset="0"/>
                <a:ea typeface="Calibri" pitchFamily="34" charset="0"/>
                <a:cs typeface="Arial" pitchFamily="34" charset="0"/>
              </a:rPr>
              <a:t>valid</a:t>
            </a:r>
            <a:r>
              <a:rPr lang="id-ID" dirty="0">
                <a:solidFill>
                  <a:schemeClr val="tx1"/>
                </a:solidFill>
                <a:latin typeface="Arial" pitchFamily="34" charset="0"/>
                <a:ea typeface="Calibri" pitchFamily="34" charset="0"/>
                <a:cs typeface="Arial" pitchFamily="34" charset="0"/>
              </a:rPr>
              <a:t> maka akan </a:t>
            </a:r>
            <a:r>
              <a:rPr lang="en-US" i="1" dirty="0" err="1">
                <a:solidFill>
                  <a:schemeClr val="tx1"/>
                </a:solidFill>
                <a:latin typeface="Arial" pitchFamily="34" charset="0"/>
                <a:ea typeface="Calibri" pitchFamily="34" charset="0"/>
                <a:cs typeface="Arial" pitchFamily="34" charset="0"/>
              </a:rPr>
              <a:t>dinonaktifkan</a:t>
            </a:r>
            <a:r>
              <a:rPr lang="id-ID" dirty="0">
                <a:solidFill>
                  <a:schemeClr val="tx1"/>
                </a:solidFill>
                <a:latin typeface="Arial" pitchFamily="34" charset="0"/>
                <a:ea typeface="Calibri" pitchFamily="34" charset="0"/>
                <a:cs typeface="Arial" pitchFamily="34" charset="0"/>
              </a:rPr>
              <a:t>. </a:t>
            </a:r>
            <a:r>
              <a:rPr lang="en-US" dirty="0">
                <a:solidFill>
                  <a:schemeClr val="tx1"/>
                </a:solidFill>
                <a:latin typeface="Arial" pitchFamily="34" charset="0"/>
                <a:ea typeface="Calibri" pitchFamily="34" charset="0"/>
                <a:cs typeface="Arial" pitchFamily="34" charset="0"/>
              </a:rPr>
              <a:t>S</a:t>
            </a:r>
            <a:r>
              <a:rPr lang="id-ID" dirty="0">
                <a:solidFill>
                  <a:schemeClr val="tx1"/>
                </a:solidFill>
                <a:latin typeface="Arial" pitchFamily="34" charset="0"/>
                <a:ea typeface="Calibri" pitchFamily="34" charset="0"/>
                <a:cs typeface="Arial" pitchFamily="34" charset="0"/>
              </a:rPr>
              <a:t>elanjutnya </a:t>
            </a:r>
            <a:r>
              <a:rPr lang="id-ID" i="1" dirty="0">
                <a:solidFill>
                  <a:schemeClr val="tx1"/>
                </a:solidFill>
                <a:latin typeface="Arial" pitchFamily="34" charset="0"/>
                <a:ea typeface="Calibri" pitchFamily="34" charset="0"/>
                <a:cs typeface="Arial" pitchFamily="34" charset="0"/>
              </a:rPr>
              <a:t>user</a:t>
            </a:r>
            <a:r>
              <a:rPr lang="id-ID" dirty="0">
                <a:solidFill>
                  <a:schemeClr val="tx1"/>
                </a:solidFill>
                <a:latin typeface="Arial" pitchFamily="34" charset="0"/>
                <a:ea typeface="Calibri" pitchFamily="34" charset="0"/>
                <a:cs typeface="Arial" pitchFamily="34" charset="0"/>
              </a:rPr>
              <a:t> dapat mengajukan registrasi </a:t>
            </a:r>
            <a:r>
              <a:rPr lang="en-US" dirty="0" err="1">
                <a:solidFill>
                  <a:schemeClr val="tx1"/>
                </a:solidFill>
                <a:latin typeface="Arial" pitchFamily="34" charset="0"/>
                <a:ea typeface="Calibri" pitchFamily="34" charset="0"/>
                <a:cs typeface="Arial" pitchFamily="34" charset="0"/>
              </a:rPr>
              <a:t>ulang</a:t>
            </a:r>
            <a:r>
              <a:rPr lang="en-US" dirty="0">
                <a:solidFill>
                  <a:schemeClr val="tx1"/>
                </a:solidFill>
                <a:latin typeface="Arial" pitchFamily="34" charset="0"/>
                <a:ea typeface="Calibri" pitchFamily="34" charset="0"/>
                <a:cs typeface="Arial" pitchFamily="34" charset="0"/>
              </a:rPr>
              <a:t> </a:t>
            </a:r>
            <a:r>
              <a:rPr lang="id-ID" dirty="0">
                <a:solidFill>
                  <a:schemeClr val="tx1"/>
                </a:solidFill>
                <a:latin typeface="Arial" pitchFamily="34" charset="0"/>
                <a:ea typeface="Calibri" pitchFamily="34" charset="0"/>
                <a:cs typeface="Arial" pitchFamily="34" charset="0"/>
              </a:rPr>
              <a:t>kepada</a:t>
            </a:r>
            <a:r>
              <a:rPr lang="en-US" dirty="0">
                <a:solidFill>
                  <a:schemeClr val="tx1"/>
                </a:solidFill>
                <a:latin typeface="Arial" pitchFamily="34" charset="0"/>
                <a:ea typeface="Calibri" pitchFamily="34" charset="0"/>
                <a:cs typeface="Arial" pitchFamily="34" charset="0"/>
              </a:rPr>
              <a:t>:</a:t>
            </a:r>
            <a:endParaRPr lang="id-ID" dirty="0">
              <a:solidFill>
                <a:schemeClr val="tx1"/>
              </a:solidFill>
              <a:latin typeface="Arial" pitchFamily="34" charset="0"/>
              <a:cs typeface="Arial" pitchFamily="34" charset="0"/>
            </a:endParaRPr>
          </a:p>
          <a:p>
            <a:pPr marL="565150" lvl="0" indent="-279400" eaLnBrk="0" hangingPunct="0"/>
            <a:r>
              <a:rPr lang="en-US" dirty="0">
                <a:solidFill>
                  <a:schemeClr val="tx1"/>
                </a:solidFill>
                <a:latin typeface="Arial" pitchFamily="34" charset="0"/>
                <a:ea typeface="Calibri" pitchFamily="34" charset="0"/>
                <a:cs typeface="Arial" pitchFamily="34" charset="0"/>
              </a:rPr>
              <a:t>1) </a:t>
            </a:r>
            <a:r>
              <a:rPr lang="en-US" i="1" dirty="0">
                <a:solidFill>
                  <a:schemeClr val="tx1"/>
                </a:solidFill>
                <a:latin typeface="Arial" pitchFamily="34" charset="0"/>
                <a:ea typeface="Calibri" pitchFamily="34" charset="0"/>
                <a:cs typeface="Arial" pitchFamily="34" charset="0"/>
              </a:rPr>
              <a:t>User </a:t>
            </a:r>
            <a:r>
              <a:rPr lang="en-US" dirty="0">
                <a:solidFill>
                  <a:schemeClr val="tx1"/>
                </a:solidFill>
                <a:latin typeface="Arial" pitchFamily="34" charset="0"/>
                <a:ea typeface="Calibri" pitchFamily="34" charset="0"/>
                <a:cs typeface="Arial" pitchFamily="34" charset="0"/>
              </a:rPr>
              <a:t>UAKPA/B </a:t>
            </a:r>
            <a:r>
              <a:rPr lang="en-US" dirty="0" err="1">
                <a:solidFill>
                  <a:schemeClr val="tx1"/>
                </a:solidFill>
                <a:latin typeface="Arial" pitchFamily="34" charset="0"/>
                <a:ea typeface="Calibri" pitchFamily="34" charset="0"/>
                <a:cs typeface="Arial" pitchFamily="34" charset="0"/>
              </a:rPr>
              <a:t>ke</a:t>
            </a:r>
            <a:r>
              <a:rPr lang="en-US" dirty="0">
                <a:solidFill>
                  <a:schemeClr val="tx1"/>
                </a:solidFill>
                <a:latin typeface="Arial" pitchFamily="34" charset="0"/>
                <a:ea typeface="Calibri" pitchFamily="34" charset="0"/>
                <a:cs typeface="Arial" pitchFamily="34" charset="0"/>
              </a:rPr>
              <a:t> KPPN </a:t>
            </a:r>
            <a:r>
              <a:rPr lang="en-US" dirty="0" err="1">
                <a:solidFill>
                  <a:schemeClr val="tx1"/>
                </a:solidFill>
                <a:latin typeface="Arial" pitchFamily="34" charset="0"/>
                <a:ea typeface="Calibri" pitchFamily="34" charset="0"/>
                <a:cs typeface="Arial" pitchFamily="34" charset="0"/>
              </a:rPr>
              <a:t>mitra</a:t>
            </a:r>
            <a:r>
              <a:rPr lang="en-US" dirty="0">
                <a:solidFill>
                  <a:schemeClr val="tx1"/>
                </a:solidFill>
                <a:latin typeface="Arial" pitchFamily="34" charset="0"/>
                <a:ea typeface="Calibri" pitchFamily="34" charset="0"/>
                <a:cs typeface="Arial" pitchFamily="34" charset="0"/>
              </a:rPr>
              <a:t> </a:t>
            </a:r>
            <a:r>
              <a:rPr lang="en-US" dirty="0" err="1">
                <a:solidFill>
                  <a:schemeClr val="tx1"/>
                </a:solidFill>
                <a:latin typeface="Arial" pitchFamily="34" charset="0"/>
                <a:ea typeface="Calibri" pitchFamily="34" charset="0"/>
                <a:cs typeface="Arial" pitchFamily="34" charset="0"/>
              </a:rPr>
              <a:t>kerja</a:t>
            </a:r>
            <a:endParaRPr lang="id-ID" dirty="0">
              <a:solidFill>
                <a:schemeClr val="tx1"/>
              </a:solidFill>
              <a:latin typeface="Arial" pitchFamily="34" charset="0"/>
              <a:cs typeface="Arial" pitchFamily="34" charset="0"/>
            </a:endParaRPr>
          </a:p>
          <a:p>
            <a:pPr marL="565150" lvl="0" indent="-279400" eaLnBrk="0" hangingPunct="0"/>
            <a:r>
              <a:rPr lang="en-US" dirty="0">
                <a:solidFill>
                  <a:schemeClr val="tx1"/>
                </a:solidFill>
                <a:latin typeface="Arial" pitchFamily="34" charset="0"/>
                <a:ea typeface="Calibri" pitchFamily="34" charset="0"/>
                <a:cs typeface="Arial" pitchFamily="34" charset="0"/>
              </a:rPr>
              <a:t>2) </a:t>
            </a:r>
            <a:r>
              <a:rPr lang="en-US" i="1" dirty="0">
                <a:solidFill>
                  <a:schemeClr val="tx1"/>
                </a:solidFill>
                <a:latin typeface="Arial" pitchFamily="34" charset="0"/>
                <a:ea typeface="Calibri" pitchFamily="34" charset="0"/>
                <a:cs typeface="Arial" pitchFamily="34" charset="0"/>
              </a:rPr>
              <a:t>User</a:t>
            </a:r>
            <a:r>
              <a:rPr lang="en-US" dirty="0">
                <a:solidFill>
                  <a:schemeClr val="tx1"/>
                </a:solidFill>
                <a:latin typeface="Arial" pitchFamily="34" charset="0"/>
                <a:ea typeface="Calibri" pitchFamily="34" charset="0"/>
                <a:cs typeface="Arial" pitchFamily="34" charset="0"/>
              </a:rPr>
              <a:t> UAPPAW/UAPPBW </a:t>
            </a:r>
            <a:r>
              <a:rPr lang="en-US" dirty="0" err="1">
                <a:solidFill>
                  <a:schemeClr val="tx1"/>
                </a:solidFill>
                <a:latin typeface="Arial" pitchFamily="34" charset="0"/>
                <a:ea typeface="Calibri" pitchFamily="34" charset="0"/>
                <a:cs typeface="Arial" pitchFamily="34" charset="0"/>
              </a:rPr>
              <a:t>ke</a:t>
            </a:r>
            <a:r>
              <a:rPr lang="en-US" dirty="0">
                <a:solidFill>
                  <a:schemeClr val="tx1"/>
                </a:solidFill>
                <a:latin typeface="Arial" pitchFamily="34" charset="0"/>
                <a:ea typeface="Calibri" pitchFamily="34" charset="0"/>
                <a:cs typeface="Arial" pitchFamily="34" charset="0"/>
              </a:rPr>
              <a:t> </a:t>
            </a:r>
            <a:r>
              <a:rPr lang="en-US" dirty="0" err="1">
                <a:solidFill>
                  <a:schemeClr val="tx1"/>
                </a:solidFill>
                <a:latin typeface="Arial" pitchFamily="34" charset="0"/>
                <a:ea typeface="Calibri" pitchFamily="34" charset="0"/>
                <a:cs typeface="Arial" pitchFamily="34" charset="0"/>
              </a:rPr>
              <a:t>Kanwil</a:t>
            </a:r>
            <a:r>
              <a:rPr lang="en-US" dirty="0">
                <a:solidFill>
                  <a:schemeClr val="tx1"/>
                </a:solidFill>
                <a:latin typeface="Arial" pitchFamily="34" charset="0"/>
                <a:ea typeface="Calibri" pitchFamily="34" charset="0"/>
                <a:cs typeface="Arial" pitchFamily="34" charset="0"/>
              </a:rPr>
              <a:t> </a:t>
            </a:r>
            <a:r>
              <a:rPr lang="en-US" dirty="0" err="1">
                <a:solidFill>
                  <a:schemeClr val="tx1"/>
                </a:solidFill>
                <a:latin typeface="Arial" pitchFamily="34" charset="0"/>
                <a:ea typeface="Calibri" pitchFamily="34" charset="0"/>
                <a:cs typeface="Arial" pitchFamily="34" charset="0"/>
              </a:rPr>
              <a:t>DJPb</a:t>
            </a:r>
            <a:r>
              <a:rPr lang="en-US" dirty="0">
                <a:solidFill>
                  <a:schemeClr val="tx1"/>
                </a:solidFill>
                <a:latin typeface="Arial" pitchFamily="34" charset="0"/>
                <a:ea typeface="Calibri" pitchFamily="34" charset="0"/>
                <a:cs typeface="Arial" pitchFamily="34" charset="0"/>
              </a:rPr>
              <a:t> </a:t>
            </a:r>
            <a:r>
              <a:rPr lang="en-US" dirty="0" err="1">
                <a:solidFill>
                  <a:schemeClr val="tx1"/>
                </a:solidFill>
                <a:latin typeface="Arial" pitchFamily="34" charset="0"/>
                <a:ea typeface="Calibri" pitchFamily="34" charset="0"/>
                <a:cs typeface="Arial" pitchFamily="34" charset="0"/>
              </a:rPr>
              <a:t>mitra</a:t>
            </a:r>
            <a:r>
              <a:rPr lang="en-US" dirty="0">
                <a:solidFill>
                  <a:schemeClr val="tx1"/>
                </a:solidFill>
                <a:latin typeface="Arial" pitchFamily="34" charset="0"/>
                <a:ea typeface="Calibri" pitchFamily="34" charset="0"/>
                <a:cs typeface="Arial" pitchFamily="34" charset="0"/>
              </a:rPr>
              <a:t> </a:t>
            </a:r>
            <a:r>
              <a:rPr lang="en-US" dirty="0" err="1">
                <a:solidFill>
                  <a:schemeClr val="tx1"/>
                </a:solidFill>
                <a:latin typeface="Arial" pitchFamily="34" charset="0"/>
                <a:ea typeface="Calibri" pitchFamily="34" charset="0"/>
                <a:cs typeface="Arial" pitchFamily="34" charset="0"/>
              </a:rPr>
              <a:t>kerja</a:t>
            </a:r>
            <a:endParaRPr lang="id-ID" dirty="0">
              <a:solidFill>
                <a:schemeClr val="tx1"/>
              </a:solidFill>
              <a:latin typeface="Arial" pitchFamily="34" charset="0"/>
              <a:cs typeface="Arial" pitchFamily="34" charset="0"/>
            </a:endParaRPr>
          </a:p>
          <a:p>
            <a:pPr marL="565150" lvl="0" indent="-279400" eaLnBrk="0" hangingPunct="0"/>
            <a:r>
              <a:rPr lang="en-US" dirty="0">
                <a:solidFill>
                  <a:schemeClr val="tx1"/>
                </a:solidFill>
                <a:latin typeface="Arial" pitchFamily="34" charset="0"/>
                <a:ea typeface="Calibri" pitchFamily="34" charset="0"/>
                <a:cs typeface="Arial" pitchFamily="34" charset="0"/>
              </a:rPr>
              <a:t>3) </a:t>
            </a:r>
            <a:r>
              <a:rPr lang="en-US" i="1" dirty="0">
                <a:solidFill>
                  <a:schemeClr val="tx1"/>
                </a:solidFill>
                <a:latin typeface="Arial" pitchFamily="34" charset="0"/>
                <a:ea typeface="Calibri" pitchFamily="34" charset="0"/>
                <a:cs typeface="Arial" pitchFamily="34" charset="0"/>
              </a:rPr>
              <a:t>User </a:t>
            </a:r>
            <a:r>
              <a:rPr lang="en-US" dirty="0">
                <a:solidFill>
                  <a:schemeClr val="tx1"/>
                </a:solidFill>
                <a:latin typeface="Arial" pitchFamily="34" charset="0"/>
                <a:ea typeface="Calibri" pitchFamily="34" charset="0"/>
                <a:cs typeface="Arial" pitchFamily="34" charset="0"/>
              </a:rPr>
              <a:t>UAPPA Es1 </a:t>
            </a:r>
            <a:r>
              <a:rPr lang="en-US" dirty="0" err="1">
                <a:solidFill>
                  <a:schemeClr val="tx1"/>
                </a:solidFill>
                <a:latin typeface="Arial" pitchFamily="34" charset="0"/>
                <a:ea typeface="Calibri" pitchFamily="34" charset="0"/>
                <a:cs typeface="Arial" pitchFamily="34" charset="0"/>
              </a:rPr>
              <a:t>dan</a:t>
            </a:r>
            <a:r>
              <a:rPr lang="en-US" dirty="0">
                <a:solidFill>
                  <a:schemeClr val="tx1"/>
                </a:solidFill>
                <a:latin typeface="Arial" pitchFamily="34" charset="0"/>
                <a:ea typeface="Calibri" pitchFamily="34" charset="0"/>
                <a:cs typeface="Arial" pitchFamily="34" charset="0"/>
              </a:rPr>
              <a:t> UAPA </a:t>
            </a:r>
            <a:r>
              <a:rPr lang="en-US" dirty="0" err="1">
                <a:solidFill>
                  <a:schemeClr val="tx1"/>
                </a:solidFill>
                <a:latin typeface="Arial" pitchFamily="34" charset="0"/>
                <a:ea typeface="Calibri" pitchFamily="34" charset="0"/>
                <a:cs typeface="Arial" pitchFamily="34" charset="0"/>
              </a:rPr>
              <a:t>serta</a:t>
            </a:r>
            <a:r>
              <a:rPr lang="en-US" dirty="0">
                <a:solidFill>
                  <a:schemeClr val="tx1"/>
                </a:solidFill>
                <a:latin typeface="Arial" pitchFamily="34" charset="0"/>
                <a:ea typeface="Calibri" pitchFamily="34" charset="0"/>
                <a:cs typeface="Arial" pitchFamily="34" charset="0"/>
              </a:rPr>
              <a:t> APIP </a:t>
            </a:r>
            <a:r>
              <a:rPr lang="en-US" dirty="0" err="1">
                <a:solidFill>
                  <a:schemeClr val="tx1"/>
                </a:solidFill>
                <a:latin typeface="Arial" pitchFamily="34" charset="0"/>
                <a:ea typeface="Calibri" pitchFamily="34" charset="0"/>
                <a:cs typeface="Arial" pitchFamily="34" charset="0"/>
              </a:rPr>
              <a:t>ke</a:t>
            </a:r>
            <a:r>
              <a:rPr lang="en-US" dirty="0">
                <a:solidFill>
                  <a:schemeClr val="tx1"/>
                </a:solidFill>
                <a:latin typeface="Arial" pitchFamily="34" charset="0"/>
                <a:ea typeface="Calibri" pitchFamily="34" charset="0"/>
                <a:cs typeface="Arial" pitchFamily="34" charset="0"/>
              </a:rPr>
              <a:t> </a:t>
            </a:r>
            <a:r>
              <a:rPr lang="en-US" dirty="0" err="1">
                <a:solidFill>
                  <a:schemeClr val="tx1"/>
                </a:solidFill>
                <a:latin typeface="Arial" pitchFamily="34" charset="0"/>
                <a:ea typeface="Calibri" pitchFamily="34" charset="0"/>
                <a:cs typeface="Arial" pitchFamily="34" charset="0"/>
              </a:rPr>
              <a:t>Direktorat</a:t>
            </a:r>
            <a:r>
              <a:rPr lang="en-US" dirty="0">
                <a:solidFill>
                  <a:schemeClr val="tx1"/>
                </a:solidFill>
                <a:latin typeface="Arial" pitchFamily="34" charset="0"/>
                <a:ea typeface="Calibri" pitchFamily="34" charset="0"/>
                <a:cs typeface="Arial" pitchFamily="34" charset="0"/>
              </a:rPr>
              <a:t> APK </a:t>
            </a:r>
            <a:r>
              <a:rPr lang="en-US" dirty="0" err="1">
                <a:solidFill>
                  <a:schemeClr val="tx1"/>
                </a:solidFill>
                <a:latin typeface="Arial" pitchFamily="34" charset="0"/>
                <a:ea typeface="Calibri" pitchFamily="34" charset="0"/>
                <a:cs typeface="Arial" pitchFamily="34" charset="0"/>
              </a:rPr>
              <a:t>DJPb</a:t>
            </a:r>
            <a:endParaRPr lang="en-US" dirty="0">
              <a:solidFill>
                <a:schemeClr val="tx1"/>
              </a:solidFill>
              <a:latin typeface="Arial" pitchFamily="34" charset="0"/>
              <a:ea typeface="Times New Roman" pitchFamily="18" charset="0"/>
              <a:cs typeface="Arial" pitchFamily="34" charset="0"/>
            </a:endParaRPr>
          </a:p>
          <a:p>
            <a:pPr marL="565150" lvl="0" indent="-279400" eaLnBrk="0" hangingPunct="0"/>
            <a:r>
              <a:rPr lang="en-US" dirty="0">
                <a:solidFill>
                  <a:schemeClr val="tx1"/>
                </a:solidFill>
                <a:latin typeface="Arial" pitchFamily="34" charset="0"/>
                <a:ea typeface="Times New Roman" pitchFamily="18" charset="0"/>
                <a:cs typeface="Arial" pitchFamily="34" charset="0"/>
              </a:rPr>
              <a:t>4) </a:t>
            </a:r>
            <a:r>
              <a:rPr lang="en-US" i="1" dirty="0">
                <a:solidFill>
                  <a:schemeClr val="tx1"/>
                </a:solidFill>
                <a:latin typeface="Arial" pitchFamily="34" charset="0"/>
                <a:ea typeface="Times New Roman" pitchFamily="18" charset="0"/>
                <a:cs typeface="Arial" pitchFamily="34" charset="0"/>
              </a:rPr>
              <a:t>User </a:t>
            </a:r>
            <a:r>
              <a:rPr lang="en-US" dirty="0">
                <a:solidFill>
                  <a:schemeClr val="tx1"/>
                </a:solidFill>
                <a:latin typeface="Arial" pitchFamily="34" charset="0"/>
                <a:ea typeface="Times New Roman" pitchFamily="18" charset="0"/>
                <a:cs typeface="Arial" pitchFamily="34" charset="0"/>
              </a:rPr>
              <a:t>UAPPB Es1 </a:t>
            </a:r>
            <a:r>
              <a:rPr lang="en-US" dirty="0" err="1">
                <a:solidFill>
                  <a:schemeClr val="tx1"/>
                </a:solidFill>
                <a:latin typeface="Arial" pitchFamily="34" charset="0"/>
                <a:ea typeface="Times New Roman" pitchFamily="18" charset="0"/>
                <a:cs typeface="Arial" pitchFamily="34" charset="0"/>
              </a:rPr>
              <a:t>dan</a:t>
            </a:r>
            <a:r>
              <a:rPr lang="en-US" dirty="0">
                <a:solidFill>
                  <a:schemeClr val="tx1"/>
                </a:solidFill>
                <a:latin typeface="Arial" pitchFamily="34" charset="0"/>
                <a:ea typeface="Times New Roman" pitchFamily="18" charset="0"/>
                <a:cs typeface="Arial" pitchFamily="34" charset="0"/>
              </a:rPr>
              <a:t> UAPB </a:t>
            </a:r>
            <a:r>
              <a:rPr lang="en-US" dirty="0" err="1">
                <a:solidFill>
                  <a:schemeClr val="tx1"/>
                </a:solidFill>
                <a:latin typeface="Arial" pitchFamily="34" charset="0"/>
                <a:ea typeface="Times New Roman" pitchFamily="18" charset="0"/>
                <a:cs typeface="Arial" pitchFamily="34" charset="0"/>
              </a:rPr>
              <a:t>ke</a:t>
            </a:r>
            <a:r>
              <a:rPr lang="en-US" dirty="0">
                <a:solidFill>
                  <a:schemeClr val="tx1"/>
                </a:solidFill>
                <a:latin typeface="Arial" pitchFamily="34" charset="0"/>
                <a:ea typeface="Times New Roman" pitchFamily="18" charset="0"/>
                <a:cs typeface="Arial" pitchFamily="34" charset="0"/>
              </a:rPr>
              <a:t> </a:t>
            </a:r>
            <a:r>
              <a:rPr lang="en-US" dirty="0" err="1">
                <a:solidFill>
                  <a:schemeClr val="tx1"/>
                </a:solidFill>
                <a:latin typeface="Arial" pitchFamily="34" charset="0"/>
                <a:ea typeface="Times New Roman" pitchFamily="18" charset="0"/>
                <a:cs typeface="Arial" pitchFamily="34" charset="0"/>
              </a:rPr>
              <a:t>Direktorat</a:t>
            </a:r>
            <a:r>
              <a:rPr lang="en-US" dirty="0">
                <a:solidFill>
                  <a:schemeClr val="tx1"/>
                </a:solidFill>
                <a:latin typeface="Arial" pitchFamily="34" charset="0"/>
                <a:ea typeface="Times New Roman" pitchFamily="18" charset="0"/>
                <a:cs typeface="Arial" pitchFamily="34" charset="0"/>
              </a:rPr>
              <a:t> BMN DJKN </a:t>
            </a: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4882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4432" y="0"/>
            <a:ext cx="6579568" cy="868363"/>
          </a:xfrm>
        </p:spPr>
        <p:txBody>
          <a:bodyPr/>
          <a:lstStyle/>
          <a:p>
            <a:r>
              <a:rPr lang="en-US" dirty="0" err="1">
                <a:solidFill>
                  <a:srgbClr val="002060"/>
                </a:solidFill>
              </a:rPr>
              <a:t>Kebijakan</a:t>
            </a:r>
            <a:r>
              <a:rPr lang="en-US" dirty="0">
                <a:solidFill>
                  <a:srgbClr val="002060"/>
                </a:solidFill>
              </a:rPr>
              <a:t> </a:t>
            </a:r>
            <a:r>
              <a:rPr lang="en-US" dirty="0" err="1">
                <a:solidFill>
                  <a:srgbClr val="002060"/>
                </a:solidFill>
              </a:rPr>
              <a:t>Rekonsiliasi</a:t>
            </a:r>
            <a:endParaRPr lang="en-US" dirty="0">
              <a:solidFill>
                <a:srgbClr val="002060"/>
              </a:solidFill>
            </a:endParaRPr>
          </a:p>
        </p:txBody>
      </p:sp>
      <p:sp>
        <p:nvSpPr>
          <p:cNvPr id="3" name="Content Placeholder 2"/>
          <p:cNvSpPr>
            <a:spLocks noGrp="1"/>
          </p:cNvSpPr>
          <p:nvPr>
            <p:ph idx="1"/>
          </p:nvPr>
        </p:nvSpPr>
        <p:spPr>
          <a:xfrm>
            <a:off x="107504" y="1124744"/>
            <a:ext cx="9036496" cy="3960440"/>
          </a:xfrm>
        </p:spPr>
        <p:txBody>
          <a:bodyPr/>
          <a:lstStyle/>
          <a:p>
            <a:r>
              <a:rPr lang="en-US" sz="2800" dirty="0" err="1"/>
              <a:t>Rekonsiliasi</a:t>
            </a:r>
            <a:r>
              <a:rPr lang="en-US" sz="2800" dirty="0"/>
              <a:t> </a:t>
            </a:r>
            <a:r>
              <a:rPr lang="en-US" sz="2800" dirty="0" err="1"/>
              <a:t>Eksternal</a:t>
            </a:r>
            <a:r>
              <a:rPr lang="en-US" sz="2800" dirty="0"/>
              <a:t> </a:t>
            </a:r>
            <a:r>
              <a:rPr lang="en-US" sz="2800" dirty="0" err="1"/>
              <a:t>antara</a:t>
            </a:r>
            <a:r>
              <a:rPr lang="en-US" sz="2800" dirty="0"/>
              <a:t> UAKPA </a:t>
            </a:r>
            <a:r>
              <a:rPr lang="en-US" sz="2800" dirty="0" err="1"/>
              <a:t>dengan</a:t>
            </a:r>
            <a:r>
              <a:rPr lang="en-US" sz="2800" dirty="0"/>
              <a:t> KPPN </a:t>
            </a:r>
            <a:r>
              <a:rPr lang="en-US" sz="2800" dirty="0" err="1"/>
              <a:t>dalam</a:t>
            </a:r>
            <a:r>
              <a:rPr lang="en-US" sz="2800" dirty="0"/>
              <a:t> </a:t>
            </a:r>
            <a:r>
              <a:rPr lang="en-US" sz="2800" dirty="0" err="1"/>
              <a:t>rangka</a:t>
            </a:r>
            <a:r>
              <a:rPr lang="en-US" sz="2800" dirty="0"/>
              <a:t> </a:t>
            </a:r>
            <a:r>
              <a:rPr lang="en-US" sz="2800" dirty="0" err="1"/>
              <a:t>penyusunan</a:t>
            </a:r>
            <a:r>
              <a:rPr lang="en-US" sz="2800" dirty="0"/>
              <a:t> LKKL Semester I </a:t>
            </a:r>
            <a:r>
              <a:rPr lang="en-US" sz="2800" dirty="0" err="1"/>
              <a:t>Tahun</a:t>
            </a:r>
            <a:r>
              <a:rPr lang="en-US" sz="2800" dirty="0"/>
              <a:t> 2019 </a:t>
            </a:r>
            <a:r>
              <a:rPr lang="en-US" sz="2800" dirty="0" err="1"/>
              <a:t>menggunakan</a:t>
            </a:r>
            <a:r>
              <a:rPr lang="en-US" sz="2800" dirty="0"/>
              <a:t> </a:t>
            </a:r>
            <a:r>
              <a:rPr lang="en-US" sz="2800" dirty="0" err="1"/>
              <a:t>aplikasi</a:t>
            </a:r>
            <a:r>
              <a:rPr lang="en-US" sz="2800" dirty="0"/>
              <a:t> </a:t>
            </a:r>
            <a:r>
              <a:rPr lang="en-US" sz="2800" b="1" dirty="0">
                <a:solidFill>
                  <a:srgbClr val="002060"/>
                </a:solidFill>
                <a:hlinkClick r:id="rId2"/>
              </a:rPr>
              <a:t>www.e-rekon-lk.djpbn.kemenkeu.go.id</a:t>
            </a:r>
            <a:endParaRPr lang="en-US" sz="2800" b="1" dirty="0">
              <a:solidFill>
                <a:srgbClr val="002060"/>
              </a:solidFill>
            </a:endParaRPr>
          </a:p>
          <a:p>
            <a:endParaRPr lang="en-US" sz="1200" b="1" dirty="0">
              <a:solidFill>
                <a:srgbClr val="002060"/>
              </a:solidFill>
            </a:endParaRPr>
          </a:p>
          <a:p>
            <a:r>
              <a:rPr lang="en-US" sz="2800" b="1" dirty="0" err="1">
                <a:solidFill>
                  <a:srgbClr val="002060"/>
                </a:solidFill>
              </a:rPr>
              <a:t>Memastikan</a:t>
            </a:r>
            <a:r>
              <a:rPr lang="en-US" sz="2800" b="1" dirty="0">
                <a:solidFill>
                  <a:srgbClr val="002060"/>
                </a:solidFill>
              </a:rPr>
              <a:t> </a:t>
            </a:r>
            <a:r>
              <a:rPr lang="en-US" sz="2800" b="1" dirty="0" err="1">
                <a:solidFill>
                  <a:srgbClr val="002060"/>
                </a:solidFill>
              </a:rPr>
              <a:t>Saldo</a:t>
            </a:r>
            <a:r>
              <a:rPr lang="en-US" sz="2800" b="1" dirty="0">
                <a:solidFill>
                  <a:srgbClr val="002060"/>
                </a:solidFill>
              </a:rPr>
              <a:t> </a:t>
            </a:r>
            <a:r>
              <a:rPr lang="en-US" sz="2800" b="1" dirty="0" err="1">
                <a:solidFill>
                  <a:srgbClr val="002060"/>
                </a:solidFill>
              </a:rPr>
              <a:t>akun-akun</a:t>
            </a:r>
            <a:r>
              <a:rPr lang="en-US" sz="2800" b="1" dirty="0">
                <a:solidFill>
                  <a:srgbClr val="002060"/>
                </a:solidFill>
              </a:rPr>
              <a:t> </a:t>
            </a:r>
            <a:r>
              <a:rPr lang="en-US" sz="2800" b="1" dirty="0" err="1">
                <a:solidFill>
                  <a:srgbClr val="002060"/>
                </a:solidFill>
              </a:rPr>
              <a:t>neraca</a:t>
            </a:r>
            <a:r>
              <a:rPr lang="en-US" sz="2800" b="1" dirty="0">
                <a:solidFill>
                  <a:srgbClr val="002060"/>
                </a:solidFill>
              </a:rPr>
              <a:t> per 1 Jan 2019 </a:t>
            </a:r>
            <a:r>
              <a:rPr lang="en-US" sz="2800" b="1" dirty="0" err="1">
                <a:solidFill>
                  <a:srgbClr val="002060"/>
                </a:solidFill>
              </a:rPr>
              <a:t>sama</a:t>
            </a:r>
            <a:r>
              <a:rPr lang="en-US" sz="2800" b="1" dirty="0">
                <a:solidFill>
                  <a:srgbClr val="002060"/>
                </a:solidFill>
              </a:rPr>
              <a:t> </a:t>
            </a:r>
            <a:r>
              <a:rPr lang="en-US" sz="2800" b="1" dirty="0" err="1">
                <a:solidFill>
                  <a:srgbClr val="002060"/>
                </a:solidFill>
              </a:rPr>
              <a:t>dengan</a:t>
            </a:r>
            <a:r>
              <a:rPr lang="en-US" sz="2800" b="1" dirty="0">
                <a:solidFill>
                  <a:srgbClr val="002060"/>
                </a:solidFill>
              </a:rPr>
              <a:t> </a:t>
            </a:r>
            <a:r>
              <a:rPr lang="en-US" sz="2800" b="1" dirty="0" err="1">
                <a:solidFill>
                  <a:srgbClr val="002060"/>
                </a:solidFill>
              </a:rPr>
              <a:t>saldo</a:t>
            </a:r>
            <a:r>
              <a:rPr lang="en-US" sz="2800" b="1" dirty="0">
                <a:solidFill>
                  <a:srgbClr val="002060"/>
                </a:solidFill>
              </a:rPr>
              <a:t> LK 2018 Audited</a:t>
            </a:r>
          </a:p>
          <a:p>
            <a:endParaRPr lang="en-US" sz="1200" b="1" dirty="0">
              <a:solidFill>
                <a:srgbClr val="002060"/>
              </a:solidFill>
            </a:endParaRPr>
          </a:p>
          <a:p>
            <a:r>
              <a:rPr lang="id-ID" sz="2800" i="1" dirty="0"/>
              <a:t>Upload</a:t>
            </a:r>
            <a:r>
              <a:rPr lang="id-ID" sz="2800" dirty="0"/>
              <a:t> </a:t>
            </a:r>
            <a:r>
              <a:rPr lang="en-US" sz="2800" dirty="0"/>
              <a:t>ADK </a:t>
            </a:r>
            <a:r>
              <a:rPr lang="en-US" sz="2800" dirty="0" err="1"/>
              <a:t>Juni</a:t>
            </a:r>
            <a:r>
              <a:rPr lang="en-US" sz="2800" dirty="0"/>
              <a:t> 2019 SAIBA </a:t>
            </a:r>
            <a:r>
              <a:rPr lang="en-US" sz="2800" dirty="0" err="1"/>
              <a:t>ke</a:t>
            </a:r>
            <a:r>
              <a:rPr lang="en-US" sz="2800" dirty="0"/>
              <a:t> </a:t>
            </a:r>
            <a:r>
              <a:rPr lang="en-US" sz="2800" dirty="0" err="1"/>
              <a:t>Aplikasi</a:t>
            </a:r>
            <a:r>
              <a:rPr lang="en-US" sz="2800" dirty="0"/>
              <a:t> </a:t>
            </a:r>
            <a:r>
              <a:rPr lang="en-US" sz="2800" dirty="0" err="1"/>
              <a:t>e-Rekon&amp;LK</a:t>
            </a:r>
            <a:r>
              <a:rPr lang="id-ID" sz="2800" dirty="0"/>
              <a:t>. </a:t>
            </a:r>
            <a:r>
              <a:rPr lang="en-US" sz="2800" dirty="0"/>
              <a:t>ADK </a:t>
            </a:r>
            <a:r>
              <a:rPr lang="en-US" sz="2800" dirty="0" err="1"/>
              <a:t>Juni</a:t>
            </a:r>
            <a:r>
              <a:rPr lang="en-US" sz="2800" dirty="0"/>
              <a:t> 2019 </a:t>
            </a:r>
            <a:r>
              <a:rPr lang="en-US" sz="2800" dirty="0" err="1"/>
              <a:t>merupakan</a:t>
            </a:r>
            <a:r>
              <a:rPr lang="en-US" sz="2800" dirty="0"/>
              <a:t> data </a:t>
            </a:r>
            <a:r>
              <a:rPr lang="en-US" sz="2800" dirty="0" err="1"/>
              <a:t>kumulatif</a:t>
            </a:r>
            <a:r>
              <a:rPr lang="en-US" sz="2800" dirty="0"/>
              <a:t> </a:t>
            </a:r>
            <a:r>
              <a:rPr lang="en-US" sz="2800" dirty="0" err="1"/>
              <a:t>Januari</a:t>
            </a:r>
            <a:r>
              <a:rPr lang="en-US" sz="2800" dirty="0"/>
              <a:t> - </a:t>
            </a:r>
            <a:r>
              <a:rPr lang="en-US" sz="2800" dirty="0" err="1"/>
              <a:t>Juni</a:t>
            </a:r>
            <a:r>
              <a:rPr lang="en-US" sz="2800" dirty="0"/>
              <a:t> 2019</a:t>
            </a:r>
          </a:p>
          <a:p>
            <a:endParaRPr lang="en-US" sz="1200" dirty="0"/>
          </a:p>
          <a:p>
            <a:r>
              <a:rPr lang="en-US" sz="2800" b="1" dirty="0" err="1">
                <a:solidFill>
                  <a:srgbClr val="002060"/>
                </a:solidFill>
              </a:rPr>
              <a:t>Satker</a:t>
            </a:r>
            <a:r>
              <a:rPr lang="en-US" sz="2800" b="1" dirty="0">
                <a:solidFill>
                  <a:srgbClr val="002060"/>
                </a:solidFill>
              </a:rPr>
              <a:t> </a:t>
            </a:r>
            <a:r>
              <a:rPr lang="en-US" sz="2800" b="1" dirty="0" err="1">
                <a:solidFill>
                  <a:srgbClr val="002060"/>
                </a:solidFill>
              </a:rPr>
              <a:t>tidak</a:t>
            </a:r>
            <a:r>
              <a:rPr lang="en-US" sz="2800" b="1" dirty="0">
                <a:solidFill>
                  <a:srgbClr val="002060"/>
                </a:solidFill>
              </a:rPr>
              <a:t> </a:t>
            </a:r>
            <a:r>
              <a:rPr lang="en-US" sz="2800" b="1" dirty="0" err="1">
                <a:solidFill>
                  <a:srgbClr val="002060"/>
                </a:solidFill>
              </a:rPr>
              <a:t>perlu</a:t>
            </a:r>
            <a:r>
              <a:rPr lang="en-US" sz="2800" b="1" dirty="0">
                <a:solidFill>
                  <a:srgbClr val="002060"/>
                </a:solidFill>
              </a:rPr>
              <a:t> </a:t>
            </a:r>
            <a:r>
              <a:rPr lang="en-US" sz="2800" b="1" dirty="0" err="1">
                <a:solidFill>
                  <a:srgbClr val="002060"/>
                </a:solidFill>
              </a:rPr>
              <a:t>melakukan</a:t>
            </a:r>
            <a:r>
              <a:rPr lang="en-US" sz="2800" b="1" dirty="0">
                <a:solidFill>
                  <a:srgbClr val="002060"/>
                </a:solidFill>
              </a:rPr>
              <a:t> </a:t>
            </a:r>
            <a:r>
              <a:rPr lang="en-US" sz="2800" b="1" i="1" dirty="0">
                <a:solidFill>
                  <a:srgbClr val="002060"/>
                </a:solidFill>
              </a:rPr>
              <a:t>upload</a:t>
            </a:r>
            <a:r>
              <a:rPr lang="en-US" sz="2800" b="1" dirty="0">
                <a:solidFill>
                  <a:srgbClr val="002060"/>
                </a:solidFill>
              </a:rPr>
              <a:t> </a:t>
            </a:r>
            <a:r>
              <a:rPr lang="en-US" sz="2800" b="1" dirty="0" err="1">
                <a:solidFill>
                  <a:srgbClr val="002060"/>
                </a:solidFill>
              </a:rPr>
              <a:t>sawal</a:t>
            </a:r>
            <a:r>
              <a:rPr lang="en-US" sz="2800" b="1" dirty="0">
                <a:solidFill>
                  <a:srgbClr val="002060"/>
                </a:solidFill>
              </a:rPr>
              <a:t> BMN </a:t>
            </a:r>
            <a:r>
              <a:rPr lang="en-US" sz="2800" b="1" dirty="0" err="1">
                <a:solidFill>
                  <a:srgbClr val="002060"/>
                </a:solidFill>
              </a:rPr>
              <a:t>pada</a:t>
            </a:r>
            <a:r>
              <a:rPr lang="en-US" sz="2800" b="1" dirty="0">
                <a:solidFill>
                  <a:srgbClr val="002060"/>
                </a:solidFill>
              </a:rPr>
              <a:t> </a:t>
            </a:r>
            <a:r>
              <a:rPr lang="en-US" sz="2800" b="1" dirty="0" err="1">
                <a:solidFill>
                  <a:srgbClr val="002060"/>
                </a:solidFill>
              </a:rPr>
              <a:t>tahun</a:t>
            </a:r>
            <a:r>
              <a:rPr lang="en-US" sz="2800" b="1" dirty="0">
                <a:solidFill>
                  <a:srgbClr val="002060"/>
                </a:solidFill>
              </a:rPr>
              <a:t> 2019, </a:t>
            </a:r>
            <a:r>
              <a:rPr lang="en-US" sz="2800" b="1" dirty="0" err="1">
                <a:solidFill>
                  <a:srgbClr val="002060"/>
                </a:solidFill>
              </a:rPr>
              <a:t>karena</a:t>
            </a:r>
            <a:r>
              <a:rPr lang="en-US" sz="2800" b="1" dirty="0">
                <a:solidFill>
                  <a:srgbClr val="002060"/>
                </a:solidFill>
              </a:rPr>
              <a:t> </a:t>
            </a:r>
            <a:r>
              <a:rPr lang="en-US" sz="2800" b="1" dirty="0" err="1">
                <a:solidFill>
                  <a:srgbClr val="002060"/>
                </a:solidFill>
              </a:rPr>
              <a:t>sudah</a:t>
            </a:r>
            <a:r>
              <a:rPr lang="en-US" sz="2800" b="1" dirty="0">
                <a:solidFill>
                  <a:srgbClr val="002060"/>
                </a:solidFill>
              </a:rPr>
              <a:t> </a:t>
            </a:r>
            <a:r>
              <a:rPr lang="en-US" sz="2800" b="1" dirty="0" err="1">
                <a:solidFill>
                  <a:srgbClr val="002060"/>
                </a:solidFill>
              </a:rPr>
              <a:t>dilakukan</a:t>
            </a:r>
            <a:r>
              <a:rPr lang="en-US" sz="2800" b="1" dirty="0">
                <a:solidFill>
                  <a:srgbClr val="002060"/>
                </a:solidFill>
              </a:rPr>
              <a:t> </a:t>
            </a:r>
            <a:r>
              <a:rPr lang="en-US" sz="2800" b="1" dirty="0" err="1">
                <a:solidFill>
                  <a:srgbClr val="002060"/>
                </a:solidFill>
              </a:rPr>
              <a:t>pada</a:t>
            </a:r>
            <a:r>
              <a:rPr lang="en-US" sz="2800" b="1" dirty="0">
                <a:solidFill>
                  <a:srgbClr val="002060"/>
                </a:solidFill>
              </a:rPr>
              <a:t> </a:t>
            </a:r>
            <a:r>
              <a:rPr lang="en-US" sz="2800" b="1" dirty="0" err="1">
                <a:solidFill>
                  <a:srgbClr val="002060"/>
                </a:solidFill>
              </a:rPr>
              <a:t>tahun</a:t>
            </a:r>
            <a:r>
              <a:rPr lang="en-US" sz="2800" b="1" dirty="0">
                <a:solidFill>
                  <a:srgbClr val="002060"/>
                </a:solidFill>
              </a:rPr>
              <a:t> 2018.</a:t>
            </a:r>
          </a:p>
          <a:p>
            <a:endParaRPr lang="id-ID" sz="2800" dirty="0"/>
          </a:p>
          <a:p>
            <a:pPr marL="0" indent="0">
              <a:buNone/>
            </a:pPr>
            <a:endParaRPr lang="en-US" sz="2800" b="1" dirty="0">
              <a:solidFill>
                <a:srgbClr val="002060"/>
              </a:solidFill>
            </a:endParaRPr>
          </a:p>
          <a:p>
            <a:endParaRPr lang="en-US" sz="1100" b="1" dirty="0">
              <a:solidFill>
                <a:srgbClr val="002060"/>
              </a:solidFill>
            </a:endParaRPr>
          </a:p>
        </p:txBody>
      </p:sp>
      <p:sp>
        <p:nvSpPr>
          <p:cNvPr id="4" name="Slide Number Placeholder 3"/>
          <p:cNvSpPr>
            <a:spLocks noGrp="1"/>
          </p:cNvSpPr>
          <p:nvPr>
            <p:ph type="sldNum" sz="quarter" idx="12"/>
          </p:nvPr>
        </p:nvSpPr>
        <p:spPr/>
        <p:txBody>
          <a:bodyPr/>
          <a:lstStyle/>
          <a:p>
            <a:pPr>
              <a:defRPr/>
            </a:pPr>
            <a:fld id="{705AB6E2-1DEC-44C9-ABFD-BB6637AAED72}" type="slidenum">
              <a:rPr lang="en-US" smtClean="0"/>
              <a:pPr>
                <a:defRPr/>
              </a:pPr>
              <a:t>5</a:t>
            </a:fld>
            <a:endParaRPr lang="en-US"/>
          </a:p>
        </p:txBody>
      </p:sp>
    </p:spTree>
    <p:extLst>
      <p:ext uri="{BB962C8B-B14F-4D97-AF65-F5344CB8AC3E}">
        <p14:creationId xmlns:p14="http://schemas.microsoft.com/office/powerpoint/2010/main" val="246999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52736"/>
            <a:ext cx="8883824" cy="4221832"/>
          </a:xfrm>
        </p:spPr>
        <p:txBody>
          <a:bodyPr/>
          <a:lstStyle/>
          <a:p>
            <a:r>
              <a:rPr lang="en-US" sz="2800" dirty="0" err="1"/>
              <a:t>Satker</a:t>
            </a:r>
            <a:r>
              <a:rPr lang="en-US" sz="2800" dirty="0"/>
              <a:t> agar </a:t>
            </a:r>
            <a:r>
              <a:rPr lang="en-US" sz="2800" dirty="0" err="1"/>
              <a:t>memperhatikan</a:t>
            </a:r>
            <a:r>
              <a:rPr lang="en-US" sz="2800" dirty="0"/>
              <a:t> proses OLAP e-</a:t>
            </a:r>
            <a:r>
              <a:rPr lang="en-US" sz="2800" dirty="0" err="1"/>
              <a:t>rekon</a:t>
            </a:r>
            <a:r>
              <a:rPr lang="en-US" sz="2800" dirty="0"/>
              <a:t> (</a:t>
            </a:r>
            <a:r>
              <a:rPr lang="en-US" sz="2800" dirty="0" err="1"/>
              <a:t>ada</a:t>
            </a:r>
            <a:r>
              <a:rPr lang="en-US" sz="2800" dirty="0"/>
              <a:t> di </a:t>
            </a:r>
            <a:r>
              <a:rPr lang="en-US" sz="2800" dirty="0" err="1"/>
              <a:t>beranda</a:t>
            </a:r>
            <a:r>
              <a:rPr lang="en-US" sz="2800" dirty="0"/>
              <a:t> </a:t>
            </a:r>
            <a:r>
              <a:rPr lang="en-US" sz="2800" dirty="0" err="1"/>
              <a:t>aplikasi</a:t>
            </a:r>
            <a:r>
              <a:rPr lang="en-US" sz="2800" dirty="0"/>
              <a:t> </a:t>
            </a:r>
            <a:r>
              <a:rPr lang="en-US" sz="2800" dirty="0" err="1"/>
              <a:t>e-Rekon&amp;LK</a:t>
            </a:r>
            <a:r>
              <a:rPr lang="en-US" sz="2800" dirty="0"/>
              <a:t>) </a:t>
            </a:r>
            <a:r>
              <a:rPr lang="en-US" sz="2800" dirty="0" err="1"/>
              <a:t>dan</a:t>
            </a:r>
            <a:r>
              <a:rPr lang="id-ID" sz="2800" dirty="0"/>
              <a:t> menghindari </a:t>
            </a:r>
            <a:r>
              <a:rPr lang="id-ID" sz="2800" i="1" dirty="0"/>
              <a:t>upload</a:t>
            </a:r>
            <a:r>
              <a:rPr lang="id-ID" sz="2800" dirty="0"/>
              <a:t> </a:t>
            </a:r>
            <a:r>
              <a:rPr lang="en-US" sz="2800" dirty="0"/>
              <a:t>data </a:t>
            </a:r>
            <a:r>
              <a:rPr lang="en-US" sz="2800" dirty="0" err="1"/>
              <a:t>berulang</a:t>
            </a:r>
            <a:r>
              <a:rPr lang="id-ID" sz="2800" dirty="0"/>
              <a:t>. Bila BAR telah terbit, </a:t>
            </a:r>
            <a:r>
              <a:rPr lang="id-ID" sz="2800" i="1" dirty="0"/>
              <a:t>upload</a:t>
            </a:r>
            <a:r>
              <a:rPr lang="id-ID" sz="2800" dirty="0"/>
              <a:t> ulang harus melalui </a:t>
            </a:r>
            <a:r>
              <a:rPr lang="id-ID" sz="2800" b="1" dirty="0"/>
              <a:t>permohonan Reset BAR</a:t>
            </a:r>
            <a:r>
              <a:rPr lang="id-ID" sz="2800" dirty="0"/>
              <a:t> ke KPPN terlebih dahulu</a:t>
            </a:r>
            <a:r>
              <a:rPr lang="en-US" sz="2800" dirty="0"/>
              <a:t>.</a:t>
            </a:r>
          </a:p>
          <a:p>
            <a:endParaRPr lang="en-US" sz="1200" dirty="0"/>
          </a:p>
          <a:p>
            <a:r>
              <a:rPr lang="id-ID" sz="2800" dirty="0"/>
              <a:t>Apabila terdapat </a:t>
            </a:r>
            <a:r>
              <a:rPr lang="en-US" sz="2800" dirty="0" err="1"/>
              <a:t>Pendapatan</a:t>
            </a:r>
            <a:r>
              <a:rPr lang="en-US" sz="2800" dirty="0"/>
              <a:t> </a:t>
            </a:r>
            <a:r>
              <a:rPr lang="en-US" sz="2800" dirty="0" err="1"/>
              <a:t>dan</a:t>
            </a:r>
            <a:r>
              <a:rPr lang="en-US" sz="2800" dirty="0"/>
              <a:t> </a:t>
            </a:r>
            <a:r>
              <a:rPr lang="en-US" sz="2800" dirty="0" err="1"/>
              <a:t>Pengembalian</a:t>
            </a:r>
            <a:r>
              <a:rPr lang="en-US" sz="2800" dirty="0"/>
              <a:t> </a:t>
            </a:r>
            <a:r>
              <a:rPr lang="en-US" sz="2800" dirty="0" err="1"/>
              <a:t>Belanja</a:t>
            </a:r>
            <a:r>
              <a:rPr lang="en-US" sz="2800" dirty="0"/>
              <a:t> yang </a:t>
            </a:r>
            <a:r>
              <a:rPr lang="en-US" sz="2800" dirty="0" err="1"/>
              <a:t>tidak</a:t>
            </a:r>
            <a:r>
              <a:rPr lang="en-US" sz="2800" dirty="0"/>
              <a:t> </a:t>
            </a:r>
            <a:r>
              <a:rPr lang="en-US" sz="2800" dirty="0" err="1"/>
              <a:t>diakui</a:t>
            </a:r>
            <a:r>
              <a:rPr lang="en-US" sz="2800" dirty="0"/>
              <a:t> </a:t>
            </a:r>
            <a:r>
              <a:rPr lang="en-US" sz="2800" dirty="0" err="1"/>
              <a:t>satker</a:t>
            </a:r>
            <a:r>
              <a:rPr lang="en-US" sz="2800" dirty="0"/>
              <a:t>, </a:t>
            </a:r>
            <a:r>
              <a:rPr lang="id-ID" sz="2800" dirty="0"/>
              <a:t>KPA agar menyampaikan Surat Pernyataan Tidak Mengakui Penerimaan ke KPPN</a:t>
            </a:r>
            <a:r>
              <a:rPr lang="en-US" sz="2800" dirty="0"/>
              <a:t>.</a:t>
            </a:r>
          </a:p>
          <a:p>
            <a:endParaRPr lang="id-ID" sz="1200" dirty="0"/>
          </a:p>
          <a:p>
            <a:r>
              <a:rPr lang="en-US" sz="2800" dirty="0" err="1"/>
              <a:t>Penyusunan</a:t>
            </a:r>
            <a:r>
              <a:rPr lang="en-US" sz="2800" dirty="0"/>
              <a:t> LKKL Sem. I agar </a:t>
            </a:r>
            <a:r>
              <a:rPr lang="en-US" sz="2800" dirty="0" err="1"/>
              <a:t>berpedoman</a:t>
            </a:r>
            <a:r>
              <a:rPr lang="en-US" sz="2800" dirty="0"/>
              <a:t> </a:t>
            </a:r>
            <a:r>
              <a:rPr lang="en-US" sz="2800" dirty="0" err="1"/>
              <a:t>pada</a:t>
            </a:r>
            <a:r>
              <a:rPr lang="en-US" sz="2800" dirty="0"/>
              <a:t> PMK 222/PMK.05/2016 </a:t>
            </a:r>
            <a:r>
              <a:rPr lang="en-US" sz="2800" dirty="0" err="1"/>
              <a:t>ttg</a:t>
            </a:r>
            <a:r>
              <a:rPr lang="en-US" sz="2800" dirty="0"/>
              <a:t> </a:t>
            </a:r>
            <a:r>
              <a:rPr lang="en-US" sz="2800" dirty="0" err="1"/>
              <a:t>Pedoman</a:t>
            </a:r>
            <a:r>
              <a:rPr lang="en-US" sz="2800" dirty="0"/>
              <a:t> </a:t>
            </a:r>
            <a:r>
              <a:rPr lang="en-US" sz="2800" dirty="0" err="1"/>
              <a:t>dan</a:t>
            </a:r>
            <a:r>
              <a:rPr lang="en-US" sz="2800" dirty="0"/>
              <a:t> </a:t>
            </a:r>
            <a:r>
              <a:rPr lang="en-US" sz="2800" dirty="0" err="1"/>
              <a:t>Penyampaian</a:t>
            </a:r>
            <a:r>
              <a:rPr lang="en-US" sz="2800" dirty="0"/>
              <a:t> LKKL </a:t>
            </a:r>
            <a:r>
              <a:rPr lang="en-US" sz="2800" dirty="0" err="1"/>
              <a:t>dan</a:t>
            </a:r>
            <a:r>
              <a:rPr lang="en-US" sz="2800" dirty="0"/>
              <a:t> PMK 225/PMK.05/2016 </a:t>
            </a:r>
            <a:r>
              <a:rPr lang="en-US" sz="2800" dirty="0" err="1"/>
              <a:t>ttg</a:t>
            </a:r>
            <a:r>
              <a:rPr lang="en-US" sz="2800" dirty="0"/>
              <a:t> </a:t>
            </a:r>
            <a:r>
              <a:rPr lang="en-US" sz="2800" dirty="0" err="1"/>
              <a:t>Penerapan</a:t>
            </a:r>
            <a:r>
              <a:rPr lang="en-US" sz="2800" dirty="0"/>
              <a:t> SAP </a:t>
            </a:r>
            <a:r>
              <a:rPr lang="en-US" sz="2800" dirty="0" err="1"/>
              <a:t>Berbasis</a:t>
            </a:r>
            <a:r>
              <a:rPr lang="en-US" sz="2800" dirty="0"/>
              <a:t> </a:t>
            </a:r>
            <a:r>
              <a:rPr lang="en-US" sz="2800" dirty="0" err="1"/>
              <a:t>Akrual</a:t>
            </a:r>
            <a:r>
              <a:rPr lang="en-US" sz="2800" dirty="0"/>
              <a:t> </a:t>
            </a:r>
            <a:r>
              <a:rPr lang="en-US" sz="2800" dirty="0" err="1"/>
              <a:t>pada</a:t>
            </a:r>
            <a:r>
              <a:rPr lang="en-US" sz="2800" dirty="0"/>
              <a:t> </a:t>
            </a:r>
            <a:r>
              <a:rPr lang="en-US" sz="2800" dirty="0" err="1"/>
              <a:t>Pemerintah</a:t>
            </a:r>
            <a:r>
              <a:rPr lang="en-US" sz="2800" dirty="0"/>
              <a:t> </a:t>
            </a:r>
            <a:r>
              <a:rPr lang="en-US" sz="2800" dirty="0" err="1"/>
              <a:t>Pusat</a:t>
            </a:r>
            <a:endParaRPr lang="en-US" sz="2800" dirty="0"/>
          </a:p>
        </p:txBody>
      </p:sp>
      <p:sp>
        <p:nvSpPr>
          <p:cNvPr id="4" name="Slide Number Placeholder 3"/>
          <p:cNvSpPr>
            <a:spLocks noGrp="1"/>
          </p:cNvSpPr>
          <p:nvPr>
            <p:ph type="sldNum" sz="quarter" idx="12"/>
          </p:nvPr>
        </p:nvSpPr>
        <p:spPr/>
        <p:txBody>
          <a:bodyPr/>
          <a:lstStyle/>
          <a:p>
            <a:pPr>
              <a:defRPr/>
            </a:pPr>
            <a:fld id="{705AB6E2-1DEC-44C9-ABFD-BB6637AAED72}" type="slidenum">
              <a:rPr lang="en-US" smtClean="0"/>
              <a:pPr>
                <a:defRPr/>
              </a:pPr>
              <a:t>6</a:t>
            </a:fld>
            <a:endParaRPr lang="en-US"/>
          </a:p>
        </p:txBody>
      </p:sp>
      <p:sp>
        <p:nvSpPr>
          <p:cNvPr id="5" name="Title 1"/>
          <p:cNvSpPr>
            <a:spLocks noGrp="1"/>
          </p:cNvSpPr>
          <p:nvPr>
            <p:ph type="title"/>
          </p:nvPr>
        </p:nvSpPr>
        <p:spPr>
          <a:xfrm>
            <a:off x="2564432" y="0"/>
            <a:ext cx="6579568" cy="868363"/>
          </a:xfrm>
        </p:spPr>
        <p:txBody>
          <a:bodyPr/>
          <a:lstStyle/>
          <a:p>
            <a:r>
              <a:rPr lang="en-US" dirty="0" err="1">
                <a:solidFill>
                  <a:srgbClr val="002060"/>
                </a:solidFill>
              </a:rPr>
              <a:t>Kebijakan</a:t>
            </a:r>
            <a:r>
              <a:rPr lang="en-US" dirty="0">
                <a:solidFill>
                  <a:srgbClr val="002060"/>
                </a:solidFill>
              </a:rPr>
              <a:t> </a:t>
            </a:r>
            <a:r>
              <a:rPr lang="en-US" dirty="0" err="1">
                <a:solidFill>
                  <a:srgbClr val="002060"/>
                </a:solidFill>
              </a:rPr>
              <a:t>Rekonsiliasi</a:t>
            </a:r>
            <a:endParaRPr lang="en-US" dirty="0">
              <a:solidFill>
                <a:srgbClr val="002060"/>
              </a:solidFill>
            </a:endParaRPr>
          </a:p>
        </p:txBody>
      </p:sp>
    </p:spTree>
    <p:extLst>
      <p:ext uri="{BB962C8B-B14F-4D97-AF65-F5344CB8AC3E}">
        <p14:creationId xmlns:p14="http://schemas.microsoft.com/office/powerpoint/2010/main" val="2456201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0" y="1558642"/>
            <a:ext cx="9144000" cy="5299357"/>
          </a:xfrm>
          <a:prstGeom prst="roundRect">
            <a:avLst/>
          </a:prstGeom>
          <a:solidFill>
            <a:schemeClr val="tx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010400" y="6403106"/>
            <a:ext cx="2133600" cy="244475"/>
          </a:xfrm>
        </p:spPr>
        <p:txBody>
          <a:bodyPr/>
          <a:lstStyle/>
          <a:p>
            <a:pPr>
              <a:defRPr/>
            </a:pPr>
            <a:fld id="{705AB6E2-1DEC-44C9-ABFD-BB6637AAED72}" type="slidenum">
              <a:rPr lang="en-US" smtClean="0"/>
              <a:pPr>
                <a:defRPr/>
              </a:pPr>
              <a:t>7</a:t>
            </a:fld>
            <a:endParaRPr lang="en-US" dirty="0"/>
          </a:p>
        </p:txBody>
      </p:sp>
      <p:cxnSp>
        <p:nvCxnSpPr>
          <p:cNvPr id="5" name="Straight Connector 4"/>
          <p:cNvCxnSpPr/>
          <p:nvPr/>
        </p:nvCxnSpPr>
        <p:spPr>
          <a:xfrm rot="5400000">
            <a:off x="1926739" y="3581075"/>
            <a:ext cx="0" cy="415931"/>
          </a:xfrm>
          <a:prstGeom prst="line">
            <a:avLst/>
          </a:prstGeom>
          <a:ln w="19050" cap="rnd">
            <a:solidFill>
              <a:srgbClr val="182839"/>
            </a:solidFill>
            <a:roun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5762" y="2636912"/>
            <a:ext cx="8972010" cy="4248472"/>
            <a:chOff x="0" y="2372219"/>
            <a:chExt cx="9382456" cy="4790519"/>
          </a:xfrm>
        </p:grpSpPr>
        <p:sp>
          <p:nvSpPr>
            <p:cNvPr id="7" name="Freeform 6"/>
            <p:cNvSpPr/>
            <p:nvPr/>
          </p:nvSpPr>
          <p:spPr>
            <a:xfrm>
              <a:off x="0" y="2453917"/>
              <a:ext cx="9382456" cy="4708821"/>
            </a:xfrm>
            <a:custGeom>
              <a:avLst/>
              <a:gdLst>
                <a:gd name="connsiteX0" fmla="*/ 20298 w 5266475"/>
                <a:gd name="connsiteY0" fmla="*/ 2279224 h 2279224"/>
                <a:gd name="connsiteX1" fmla="*/ 268271 w 5266475"/>
                <a:gd name="connsiteY1" fmla="*/ 1240837 h 2279224"/>
                <a:gd name="connsiteX2" fmla="*/ 1903343 w 5266475"/>
                <a:gd name="connsiteY2" fmla="*/ 2116491 h 2279224"/>
                <a:gd name="connsiteX3" fmla="*/ 2438034 w 5266475"/>
                <a:gd name="connsiteY3" fmla="*/ 1853020 h 2279224"/>
                <a:gd name="connsiteX4" fmla="*/ 1492637 w 5266475"/>
                <a:gd name="connsiteY4" fmla="*/ 1209841 h 2279224"/>
                <a:gd name="connsiteX5" fmla="*/ 1973085 w 5266475"/>
                <a:gd name="connsiteY5" fmla="*/ 884376 h 2279224"/>
                <a:gd name="connsiteX6" fmla="*/ 2554271 w 5266475"/>
                <a:gd name="connsiteY6" fmla="*/ 1194342 h 2279224"/>
                <a:gd name="connsiteX7" fmla="*/ 3057966 w 5266475"/>
                <a:gd name="connsiteY7" fmla="*/ 884376 h 2279224"/>
                <a:gd name="connsiteX8" fmla="*/ 2073824 w 5266475"/>
                <a:gd name="connsiteY8" fmla="*/ 326437 h 2279224"/>
                <a:gd name="connsiteX9" fmla="*/ 2616265 w 5266475"/>
                <a:gd name="connsiteY9" fmla="*/ 16471 h 2279224"/>
                <a:gd name="connsiteX10" fmla="*/ 4104102 w 5266475"/>
                <a:gd name="connsiteY10" fmla="*/ 822383 h 2279224"/>
                <a:gd name="connsiteX11" fmla="*/ 5266475 w 5266475"/>
                <a:gd name="connsiteY11" fmla="*/ 225698 h 2279224"/>
                <a:gd name="connsiteX0" fmla="*/ 23728 w 5269905"/>
                <a:gd name="connsiteY0" fmla="*/ 2279224 h 2279224"/>
                <a:gd name="connsiteX1" fmla="*/ 271701 w 5269905"/>
                <a:gd name="connsiteY1" fmla="*/ 1240837 h 2279224"/>
                <a:gd name="connsiteX2" fmla="*/ 1906773 w 5269905"/>
                <a:gd name="connsiteY2" fmla="*/ 2116491 h 2279224"/>
                <a:gd name="connsiteX3" fmla="*/ 2441464 w 5269905"/>
                <a:gd name="connsiteY3" fmla="*/ 1853020 h 2279224"/>
                <a:gd name="connsiteX4" fmla="*/ 1496067 w 5269905"/>
                <a:gd name="connsiteY4" fmla="*/ 1209841 h 2279224"/>
                <a:gd name="connsiteX5" fmla="*/ 1976515 w 5269905"/>
                <a:gd name="connsiteY5" fmla="*/ 884376 h 2279224"/>
                <a:gd name="connsiteX6" fmla="*/ 2557701 w 5269905"/>
                <a:gd name="connsiteY6" fmla="*/ 1194342 h 2279224"/>
                <a:gd name="connsiteX7" fmla="*/ 3061396 w 5269905"/>
                <a:gd name="connsiteY7" fmla="*/ 884376 h 2279224"/>
                <a:gd name="connsiteX8" fmla="*/ 2077254 w 5269905"/>
                <a:gd name="connsiteY8" fmla="*/ 326437 h 2279224"/>
                <a:gd name="connsiteX9" fmla="*/ 2619695 w 5269905"/>
                <a:gd name="connsiteY9" fmla="*/ 16471 h 2279224"/>
                <a:gd name="connsiteX10" fmla="*/ 4107532 w 5269905"/>
                <a:gd name="connsiteY10" fmla="*/ 822383 h 2279224"/>
                <a:gd name="connsiteX11" fmla="*/ 5269905 w 5269905"/>
                <a:gd name="connsiteY11" fmla="*/ 225698 h 2279224"/>
                <a:gd name="connsiteX0" fmla="*/ 23728 w 5269905"/>
                <a:gd name="connsiteY0" fmla="*/ 2279224 h 2279224"/>
                <a:gd name="connsiteX1" fmla="*/ 271701 w 5269905"/>
                <a:gd name="connsiteY1" fmla="*/ 1240837 h 2279224"/>
                <a:gd name="connsiteX2" fmla="*/ 1906773 w 5269905"/>
                <a:gd name="connsiteY2" fmla="*/ 2116491 h 2279224"/>
                <a:gd name="connsiteX3" fmla="*/ 2441464 w 5269905"/>
                <a:gd name="connsiteY3" fmla="*/ 1853020 h 2279224"/>
                <a:gd name="connsiteX4" fmla="*/ 1496067 w 5269905"/>
                <a:gd name="connsiteY4" fmla="*/ 1209841 h 2279224"/>
                <a:gd name="connsiteX5" fmla="*/ 1868027 w 5269905"/>
                <a:gd name="connsiteY5" fmla="*/ 907623 h 2279224"/>
                <a:gd name="connsiteX6" fmla="*/ 2557701 w 5269905"/>
                <a:gd name="connsiteY6" fmla="*/ 1194342 h 2279224"/>
                <a:gd name="connsiteX7" fmla="*/ 3061396 w 5269905"/>
                <a:gd name="connsiteY7" fmla="*/ 884376 h 2279224"/>
                <a:gd name="connsiteX8" fmla="*/ 2077254 w 5269905"/>
                <a:gd name="connsiteY8" fmla="*/ 326437 h 2279224"/>
                <a:gd name="connsiteX9" fmla="*/ 2619695 w 5269905"/>
                <a:gd name="connsiteY9" fmla="*/ 16471 h 2279224"/>
                <a:gd name="connsiteX10" fmla="*/ 4107532 w 5269905"/>
                <a:gd name="connsiteY10" fmla="*/ 822383 h 2279224"/>
                <a:gd name="connsiteX11" fmla="*/ 5269905 w 5269905"/>
                <a:gd name="connsiteY11" fmla="*/ 225698 h 2279224"/>
                <a:gd name="connsiteX0" fmla="*/ 23728 w 5269905"/>
                <a:gd name="connsiteY0" fmla="*/ 2279224 h 2279224"/>
                <a:gd name="connsiteX1" fmla="*/ 271701 w 5269905"/>
                <a:gd name="connsiteY1" fmla="*/ 1240837 h 2279224"/>
                <a:gd name="connsiteX2" fmla="*/ 1906773 w 5269905"/>
                <a:gd name="connsiteY2" fmla="*/ 2116491 h 2279224"/>
                <a:gd name="connsiteX3" fmla="*/ 2441464 w 5269905"/>
                <a:gd name="connsiteY3" fmla="*/ 1853020 h 2279224"/>
                <a:gd name="connsiteX4" fmla="*/ 1534813 w 5269905"/>
                <a:gd name="connsiteY4" fmla="*/ 1202092 h 2279224"/>
                <a:gd name="connsiteX5" fmla="*/ 1868027 w 5269905"/>
                <a:gd name="connsiteY5" fmla="*/ 907623 h 2279224"/>
                <a:gd name="connsiteX6" fmla="*/ 2557701 w 5269905"/>
                <a:gd name="connsiteY6" fmla="*/ 1194342 h 2279224"/>
                <a:gd name="connsiteX7" fmla="*/ 3061396 w 5269905"/>
                <a:gd name="connsiteY7" fmla="*/ 884376 h 2279224"/>
                <a:gd name="connsiteX8" fmla="*/ 2077254 w 5269905"/>
                <a:gd name="connsiteY8" fmla="*/ 326437 h 2279224"/>
                <a:gd name="connsiteX9" fmla="*/ 2619695 w 5269905"/>
                <a:gd name="connsiteY9" fmla="*/ 16471 h 2279224"/>
                <a:gd name="connsiteX10" fmla="*/ 4107532 w 5269905"/>
                <a:gd name="connsiteY10" fmla="*/ 822383 h 2279224"/>
                <a:gd name="connsiteX11" fmla="*/ 5269905 w 5269905"/>
                <a:gd name="connsiteY11" fmla="*/ 225698 h 2279224"/>
                <a:gd name="connsiteX0" fmla="*/ 23728 w 5269905"/>
                <a:gd name="connsiteY0" fmla="*/ 2279224 h 2279224"/>
                <a:gd name="connsiteX1" fmla="*/ 271701 w 5269905"/>
                <a:gd name="connsiteY1" fmla="*/ 1240837 h 2279224"/>
                <a:gd name="connsiteX2" fmla="*/ 1906773 w 5269905"/>
                <a:gd name="connsiteY2" fmla="*/ 2116491 h 2279224"/>
                <a:gd name="connsiteX3" fmla="*/ 2441464 w 5269905"/>
                <a:gd name="connsiteY3" fmla="*/ 1853020 h 2279224"/>
                <a:gd name="connsiteX4" fmla="*/ 1534813 w 5269905"/>
                <a:gd name="connsiteY4" fmla="*/ 1202092 h 2279224"/>
                <a:gd name="connsiteX5" fmla="*/ 1868027 w 5269905"/>
                <a:gd name="connsiteY5" fmla="*/ 907623 h 2279224"/>
                <a:gd name="connsiteX6" fmla="*/ 2658440 w 5269905"/>
                <a:gd name="connsiteY6" fmla="*/ 1194342 h 2279224"/>
                <a:gd name="connsiteX7" fmla="*/ 3061396 w 5269905"/>
                <a:gd name="connsiteY7" fmla="*/ 884376 h 2279224"/>
                <a:gd name="connsiteX8" fmla="*/ 2077254 w 5269905"/>
                <a:gd name="connsiteY8" fmla="*/ 326437 h 2279224"/>
                <a:gd name="connsiteX9" fmla="*/ 2619695 w 5269905"/>
                <a:gd name="connsiteY9" fmla="*/ 16471 h 2279224"/>
                <a:gd name="connsiteX10" fmla="*/ 4107532 w 5269905"/>
                <a:gd name="connsiteY10" fmla="*/ 822383 h 2279224"/>
                <a:gd name="connsiteX11" fmla="*/ 5269905 w 5269905"/>
                <a:gd name="connsiteY11" fmla="*/ 225698 h 2279224"/>
                <a:gd name="connsiteX0" fmla="*/ 23728 w 5269905"/>
                <a:gd name="connsiteY0" fmla="*/ 2279545 h 2279545"/>
                <a:gd name="connsiteX1" fmla="*/ 271701 w 5269905"/>
                <a:gd name="connsiteY1" fmla="*/ 1241158 h 2279545"/>
                <a:gd name="connsiteX2" fmla="*/ 1906773 w 5269905"/>
                <a:gd name="connsiteY2" fmla="*/ 2116812 h 2279545"/>
                <a:gd name="connsiteX3" fmla="*/ 2441464 w 5269905"/>
                <a:gd name="connsiteY3" fmla="*/ 1853341 h 2279545"/>
                <a:gd name="connsiteX4" fmla="*/ 1534813 w 5269905"/>
                <a:gd name="connsiteY4" fmla="*/ 1202413 h 2279545"/>
                <a:gd name="connsiteX5" fmla="*/ 1868027 w 5269905"/>
                <a:gd name="connsiteY5" fmla="*/ 907944 h 2279545"/>
                <a:gd name="connsiteX6" fmla="*/ 2658440 w 5269905"/>
                <a:gd name="connsiteY6" fmla="*/ 1194663 h 2279545"/>
                <a:gd name="connsiteX7" fmla="*/ 3022650 w 5269905"/>
                <a:gd name="connsiteY7" fmla="*/ 923443 h 2279545"/>
                <a:gd name="connsiteX8" fmla="*/ 2077254 w 5269905"/>
                <a:gd name="connsiteY8" fmla="*/ 326758 h 2279545"/>
                <a:gd name="connsiteX9" fmla="*/ 2619695 w 5269905"/>
                <a:gd name="connsiteY9" fmla="*/ 16792 h 2279545"/>
                <a:gd name="connsiteX10" fmla="*/ 4107532 w 5269905"/>
                <a:gd name="connsiteY10" fmla="*/ 822704 h 2279545"/>
                <a:gd name="connsiteX11" fmla="*/ 5269905 w 5269905"/>
                <a:gd name="connsiteY11" fmla="*/ 226019 h 2279545"/>
                <a:gd name="connsiteX0" fmla="*/ 23728 w 5269905"/>
                <a:gd name="connsiteY0" fmla="*/ 2289789 h 2289789"/>
                <a:gd name="connsiteX1" fmla="*/ 271701 w 5269905"/>
                <a:gd name="connsiteY1" fmla="*/ 1251402 h 2289789"/>
                <a:gd name="connsiteX2" fmla="*/ 1906773 w 5269905"/>
                <a:gd name="connsiteY2" fmla="*/ 2127056 h 2289789"/>
                <a:gd name="connsiteX3" fmla="*/ 2441464 w 5269905"/>
                <a:gd name="connsiteY3" fmla="*/ 1863585 h 2289789"/>
                <a:gd name="connsiteX4" fmla="*/ 1534813 w 5269905"/>
                <a:gd name="connsiteY4" fmla="*/ 1212657 h 2289789"/>
                <a:gd name="connsiteX5" fmla="*/ 1868027 w 5269905"/>
                <a:gd name="connsiteY5" fmla="*/ 918188 h 2289789"/>
                <a:gd name="connsiteX6" fmla="*/ 2658440 w 5269905"/>
                <a:gd name="connsiteY6" fmla="*/ 1204907 h 2289789"/>
                <a:gd name="connsiteX7" fmla="*/ 3022650 w 5269905"/>
                <a:gd name="connsiteY7" fmla="*/ 933687 h 2289789"/>
                <a:gd name="connsiteX8" fmla="*/ 2061756 w 5269905"/>
                <a:gd name="connsiteY8" fmla="*/ 259511 h 2289789"/>
                <a:gd name="connsiteX9" fmla="*/ 2619695 w 5269905"/>
                <a:gd name="connsiteY9" fmla="*/ 27036 h 2289789"/>
                <a:gd name="connsiteX10" fmla="*/ 4107532 w 5269905"/>
                <a:gd name="connsiteY10" fmla="*/ 832948 h 2289789"/>
                <a:gd name="connsiteX11" fmla="*/ 5269905 w 5269905"/>
                <a:gd name="connsiteY11" fmla="*/ 236263 h 2289789"/>
                <a:gd name="connsiteX0" fmla="*/ 23728 w 5269905"/>
                <a:gd name="connsiteY0" fmla="*/ 2289201 h 2289201"/>
                <a:gd name="connsiteX1" fmla="*/ 271701 w 5269905"/>
                <a:gd name="connsiteY1" fmla="*/ 1250814 h 2289201"/>
                <a:gd name="connsiteX2" fmla="*/ 1906773 w 5269905"/>
                <a:gd name="connsiteY2" fmla="*/ 2126468 h 2289201"/>
                <a:gd name="connsiteX3" fmla="*/ 2441464 w 5269905"/>
                <a:gd name="connsiteY3" fmla="*/ 1862997 h 2289201"/>
                <a:gd name="connsiteX4" fmla="*/ 1534813 w 5269905"/>
                <a:gd name="connsiteY4" fmla="*/ 1212069 h 2289201"/>
                <a:gd name="connsiteX5" fmla="*/ 1868027 w 5269905"/>
                <a:gd name="connsiteY5" fmla="*/ 917600 h 2289201"/>
                <a:gd name="connsiteX6" fmla="*/ 2658440 w 5269905"/>
                <a:gd name="connsiteY6" fmla="*/ 1204319 h 2289201"/>
                <a:gd name="connsiteX7" fmla="*/ 2976155 w 5269905"/>
                <a:gd name="connsiteY7" fmla="*/ 894353 h 2289201"/>
                <a:gd name="connsiteX8" fmla="*/ 2061756 w 5269905"/>
                <a:gd name="connsiteY8" fmla="*/ 258923 h 2289201"/>
                <a:gd name="connsiteX9" fmla="*/ 2619695 w 5269905"/>
                <a:gd name="connsiteY9" fmla="*/ 26448 h 2289201"/>
                <a:gd name="connsiteX10" fmla="*/ 4107532 w 5269905"/>
                <a:gd name="connsiteY10" fmla="*/ 832360 h 2289201"/>
                <a:gd name="connsiteX11" fmla="*/ 5269905 w 5269905"/>
                <a:gd name="connsiteY11" fmla="*/ 235675 h 2289201"/>
                <a:gd name="connsiteX0" fmla="*/ 23728 w 5269905"/>
                <a:gd name="connsiteY0" fmla="*/ 2289201 h 2289201"/>
                <a:gd name="connsiteX1" fmla="*/ 271701 w 5269905"/>
                <a:gd name="connsiteY1" fmla="*/ 1250814 h 2289201"/>
                <a:gd name="connsiteX2" fmla="*/ 1906773 w 5269905"/>
                <a:gd name="connsiteY2" fmla="*/ 2126468 h 2289201"/>
                <a:gd name="connsiteX3" fmla="*/ 2441464 w 5269905"/>
                <a:gd name="connsiteY3" fmla="*/ 1862997 h 2289201"/>
                <a:gd name="connsiteX4" fmla="*/ 1534813 w 5269905"/>
                <a:gd name="connsiteY4" fmla="*/ 1212069 h 2289201"/>
                <a:gd name="connsiteX5" fmla="*/ 1868027 w 5269905"/>
                <a:gd name="connsiteY5" fmla="*/ 917600 h 2289201"/>
                <a:gd name="connsiteX6" fmla="*/ 2658440 w 5269905"/>
                <a:gd name="connsiteY6" fmla="*/ 1204319 h 2289201"/>
                <a:gd name="connsiteX7" fmla="*/ 2976155 w 5269905"/>
                <a:gd name="connsiteY7" fmla="*/ 894353 h 2289201"/>
                <a:gd name="connsiteX8" fmla="*/ 2061756 w 5269905"/>
                <a:gd name="connsiteY8" fmla="*/ 258923 h 2289201"/>
                <a:gd name="connsiteX9" fmla="*/ 2619695 w 5269905"/>
                <a:gd name="connsiteY9" fmla="*/ 26448 h 2289201"/>
                <a:gd name="connsiteX10" fmla="*/ 4146278 w 5269905"/>
                <a:gd name="connsiteY10" fmla="*/ 832360 h 2289201"/>
                <a:gd name="connsiteX11" fmla="*/ 5269905 w 5269905"/>
                <a:gd name="connsiteY11" fmla="*/ 235675 h 2289201"/>
                <a:gd name="connsiteX0" fmla="*/ 23728 w 5269905"/>
                <a:gd name="connsiteY0" fmla="*/ 2303485 h 2303485"/>
                <a:gd name="connsiteX1" fmla="*/ 271701 w 5269905"/>
                <a:gd name="connsiteY1" fmla="*/ 1265098 h 2303485"/>
                <a:gd name="connsiteX2" fmla="*/ 1906773 w 5269905"/>
                <a:gd name="connsiteY2" fmla="*/ 2140752 h 2303485"/>
                <a:gd name="connsiteX3" fmla="*/ 2441464 w 5269905"/>
                <a:gd name="connsiteY3" fmla="*/ 1877281 h 2303485"/>
                <a:gd name="connsiteX4" fmla="*/ 1534813 w 5269905"/>
                <a:gd name="connsiteY4" fmla="*/ 1226353 h 2303485"/>
                <a:gd name="connsiteX5" fmla="*/ 1868027 w 5269905"/>
                <a:gd name="connsiteY5" fmla="*/ 931884 h 2303485"/>
                <a:gd name="connsiteX6" fmla="*/ 2658440 w 5269905"/>
                <a:gd name="connsiteY6" fmla="*/ 1218603 h 2303485"/>
                <a:gd name="connsiteX7" fmla="*/ 2976155 w 5269905"/>
                <a:gd name="connsiteY7" fmla="*/ 908637 h 2303485"/>
                <a:gd name="connsiteX8" fmla="*/ 2061756 w 5269905"/>
                <a:gd name="connsiteY8" fmla="*/ 273207 h 2303485"/>
                <a:gd name="connsiteX9" fmla="*/ 2534454 w 5269905"/>
                <a:gd name="connsiteY9" fmla="*/ 25234 h 2303485"/>
                <a:gd name="connsiteX10" fmla="*/ 4146278 w 5269905"/>
                <a:gd name="connsiteY10" fmla="*/ 846644 h 2303485"/>
                <a:gd name="connsiteX11" fmla="*/ 5269905 w 5269905"/>
                <a:gd name="connsiteY11" fmla="*/ 249959 h 2303485"/>
                <a:gd name="connsiteX0" fmla="*/ 23728 w 5269905"/>
                <a:gd name="connsiteY0" fmla="*/ 2346463 h 2346463"/>
                <a:gd name="connsiteX1" fmla="*/ 271701 w 5269905"/>
                <a:gd name="connsiteY1" fmla="*/ 1308076 h 2346463"/>
                <a:gd name="connsiteX2" fmla="*/ 1906773 w 5269905"/>
                <a:gd name="connsiteY2" fmla="*/ 2183730 h 2346463"/>
                <a:gd name="connsiteX3" fmla="*/ 2441464 w 5269905"/>
                <a:gd name="connsiteY3" fmla="*/ 1920259 h 2346463"/>
                <a:gd name="connsiteX4" fmla="*/ 1534813 w 5269905"/>
                <a:gd name="connsiteY4" fmla="*/ 1269331 h 2346463"/>
                <a:gd name="connsiteX5" fmla="*/ 1868027 w 5269905"/>
                <a:gd name="connsiteY5" fmla="*/ 974862 h 2346463"/>
                <a:gd name="connsiteX6" fmla="*/ 2658440 w 5269905"/>
                <a:gd name="connsiteY6" fmla="*/ 1261581 h 2346463"/>
                <a:gd name="connsiteX7" fmla="*/ 2976155 w 5269905"/>
                <a:gd name="connsiteY7" fmla="*/ 951615 h 2346463"/>
                <a:gd name="connsiteX8" fmla="*/ 2061756 w 5269905"/>
                <a:gd name="connsiteY8" fmla="*/ 316185 h 2346463"/>
                <a:gd name="connsiteX9" fmla="*/ 2534454 w 5269905"/>
                <a:gd name="connsiteY9" fmla="*/ 68212 h 2346463"/>
                <a:gd name="connsiteX10" fmla="*/ 4146278 w 5269905"/>
                <a:gd name="connsiteY10" fmla="*/ 889622 h 2346463"/>
                <a:gd name="connsiteX11" fmla="*/ 5269905 w 5269905"/>
                <a:gd name="connsiteY11" fmla="*/ 292937 h 2346463"/>
                <a:gd name="connsiteX0" fmla="*/ 23728 w 5269905"/>
                <a:gd name="connsiteY0" fmla="*/ 2306072 h 2306072"/>
                <a:gd name="connsiteX1" fmla="*/ 271701 w 5269905"/>
                <a:gd name="connsiteY1" fmla="*/ 1267685 h 2306072"/>
                <a:gd name="connsiteX2" fmla="*/ 1906773 w 5269905"/>
                <a:gd name="connsiteY2" fmla="*/ 2143339 h 2306072"/>
                <a:gd name="connsiteX3" fmla="*/ 2441464 w 5269905"/>
                <a:gd name="connsiteY3" fmla="*/ 1879868 h 2306072"/>
                <a:gd name="connsiteX4" fmla="*/ 1534813 w 5269905"/>
                <a:gd name="connsiteY4" fmla="*/ 1228940 h 2306072"/>
                <a:gd name="connsiteX5" fmla="*/ 1868027 w 5269905"/>
                <a:gd name="connsiteY5" fmla="*/ 934471 h 2306072"/>
                <a:gd name="connsiteX6" fmla="*/ 2658440 w 5269905"/>
                <a:gd name="connsiteY6" fmla="*/ 1221190 h 2306072"/>
                <a:gd name="connsiteX7" fmla="*/ 2976155 w 5269905"/>
                <a:gd name="connsiteY7" fmla="*/ 911224 h 2306072"/>
                <a:gd name="connsiteX8" fmla="*/ 2061756 w 5269905"/>
                <a:gd name="connsiteY8" fmla="*/ 275794 h 2306072"/>
                <a:gd name="connsiteX9" fmla="*/ 2673939 w 5269905"/>
                <a:gd name="connsiteY9" fmla="*/ 74316 h 2306072"/>
                <a:gd name="connsiteX10" fmla="*/ 4146278 w 5269905"/>
                <a:gd name="connsiteY10" fmla="*/ 849231 h 2306072"/>
                <a:gd name="connsiteX11" fmla="*/ 5269905 w 5269905"/>
                <a:gd name="connsiteY11" fmla="*/ 252546 h 2306072"/>
                <a:gd name="connsiteX0" fmla="*/ 23728 w 5269905"/>
                <a:gd name="connsiteY0" fmla="*/ 2306072 h 2306072"/>
                <a:gd name="connsiteX1" fmla="*/ 271701 w 5269905"/>
                <a:gd name="connsiteY1" fmla="*/ 1267685 h 2306072"/>
                <a:gd name="connsiteX2" fmla="*/ 1906773 w 5269905"/>
                <a:gd name="connsiteY2" fmla="*/ 2143339 h 2306072"/>
                <a:gd name="connsiteX3" fmla="*/ 2441464 w 5269905"/>
                <a:gd name="connsiteY3" fmla="*/ 1879868 h 2306072"/>
                <a:gd name="connsiteX4" fmla="*/ 1534813 w 5269905"/>
                <a:gd name="connsiteY4" fmla="*/ 1228940 h 2306072"/>
                <a:gd name="connsiteX5" fmla="*/ 1868027 w 5269905"/>
                <a:gd name="connsiteY5" fmla="*/ 934471 h 2306072"/>
                <a:gd name="connsiteX6" fmla="*/ 2658440 w 5269905"/>
                <a:gd name="connsiteY6" fmla="*/ 1221190 h 2306072"/>
                <a:gd name="connsiteX7" fmla="*/ 2976155 w 5269905"/>
                <a:gd name="connsiteY7" fmla="*/ 911224 h 2306072"/>
                <a:gd name="connsiteX8" fmla="*/ 2061756 w 5269905"/>
                <a:gd name="connsiteY8" fmla="*/ 275794 h 2306072"/>
                <a:gd name="connsiteX9" fmla="*/ 2673939 w 5269905"/>
                <a:gd name="connsiteY9" fmla="*/ 74316 h 2306072"/>
                <a:gd name="connsiteX10" fmla="*/ 4146278 w 5269905"/>
                <a:gd name="connsiteY10" fmla="*/ 849231 h 2306072"/>
                <a:gd name="connsiteX11" fmla="*/ 5269905 w 5269905"/>
                <a:gd name="connsiteY11" fmla="*/ 252546 h 2306072"/>
                <a:gd name="connsiteX0" fmla="*/ 23728 w 5269905"/>
                <a:gd name="connsiteY0" fmla="*/ 2306072 h 2306072"/>
                <a:gd name="connsiteX1" fmla="*/ 271701 w 5269905"/>
                <a:gd name="connsiteY1" fmla="*/ 1267685 h 2306072"/>
                <a:gd name="connsiteX2" fmla="*/ 1906773 w 5269905"/>
                <a:gd name="connsiteY2" fmla="*/ 2143339 h 2306072"/>
                <a:gd name="connsiteX3" fmla="*/ 2441464 w 5269905"/>
                <a:gd name="connsiteY3" fmla="*/ 1879868 h 2306072"/>
                <a:gd name="connsiteX4" fmla="*/ 1534813 w 5269905"/>
                <a:gd name="connsiteY4" fmla="*/ 1228940 h 2306072"/>
                <a:gd name="connsiteX5" fmla="*/ 1868027 w 5269905"/>
                <a:gd name="connsiteY5" fmla="*/ 934471 h 2306072"/>
                <a:gd name="connsiteX6" fmla="*/ 2658440 w 5269905"/>
                <a:gd name="connsiteY6" fmla="*/ 1221190 h 2306072"/>
                <a:gd name="connsiteX7" fmla="*/ 2976155 w 5269905"/>
                <a:gd name="connsiteY7" fmla="*/ 911224 h 2306072"/>
                <a:gd name="connsiteX8" fmla="*/ 2061756 w 5269905"/>
                <a:gd name="connsiteY8" fmla="*/ 275794 h 2306072"/>
                <a:gd name="connsiteX9" fmla="*/ 2673939 w 5269905"/>
                <a:gd name="connsiteY9" fmla="*/ 74316 h 2306072"/>
                <a:gd name="connsiteX10" fmla="*/ 4146278 w 5269905"/>
                <a:gd name="connsiteY10" fmla="*/ 849231 h 2306072"/>
                <a:gd name="connsiteX11" fmla="*/ 5269905 w 5269905"/>
                <a:gd name="connsiteY11" fmla="*/ 252546 h 2306072"/>
                <a:gd name="connsiteX0" fmla="*/ 3798 w 5629683"/>
                <a:gd name="connsiteY0" fmla="*/ 2499801 h 2499801"/>
                <a:gd name="connsiteX1" fmla="*/ 631479 w 5629683"/>
                <a:gd name="connsiteY1" fmla="*/ 1267685 h 2499801"/>
                <a:gd name="connsiteX2" fmla="*/ 2266551 w 5629683"/>
                <a:gd name="connsiteY2" fmla="*/ 2143339 h 2499801"/>
                <a:gd name="connsiteX3" fmla="*/ 2801242 w 5629683"/>
                <a:gd name="connsiteY3" fmla="*/ 1879868 h 2499801"/>
                <a:gd name="connsiteX4" fmla="*/ 1894591 w 5629683"/>
                <a:gd name="connsiteY4" fmla="*/ 1228940 h 2499801"/>
                <a:gd name="connsiteX5" fmla="*/ 2227805 w 5629683"/>
                <a:gd name="connsiteY5" fmla="*/ 934471 h 2499801"/>
                <a:gd name="connsiteX6" fmla="*/ 3018218 w 5629683"/>
                <a:gd name="connsiteY6" fmla="*/ 1221190 h 2499801"/>
                <a:gd name="connsiteX7" fmla="*/ 3335933 w 5629683"/>
                <a:gd name="connsiteY7" fmla="*/ 911224 h 2499801"/>
                <a:gd name="connsiteX8" fmla="*/ 2421534 w 5629683"/>
                <a:gd name="connsiteY8" fmla="*/ 275794 h 2499801"/>
                <a:gd name="connsiteX9" fmla="*/ 3033717 w 5629683"/>
                <a:gd name="connsiteY9" fmla="*/ 74316 h 2499801"/>
                <a:gd name="connsiteX10" fmla="*/ 4506056 w 5629683"/>
                <a:gd name="connsiteY10" fmla="*/ 849231 h 2499801"/>
                <a:gd name="connsiteX11" fmla="*/ 5629683 w 5629683"/>
                <a:gd name="connsiteY11" fmla="*/ 252546 h 2499801"/>
                <a:gd name="connsiteX0" fmla="*/ 4116 w 5599005"/>
                <a:gd name="connsiteY0" fmla="*/ 2678031 h 2678031"/>
                <a:gd name="connsiteX1" fmla="*/ 600801 w 5599005"/>
                <a:gd name="connsiteY1" fmla="*/ 1267685 h 2678031"/>
                <a:gd name="connsiteX2" fmla="*/ 2235873 w 5599005"/>
                <a:gd name="connsiteY2" fmla="*/ 2143339 h 2678031"/>
                <a:gd name="connsiteX3" fmla="*/ 2770564 w 5599005"/>
                <a:gd name="connsiteY3" fmla="*/ 1879868 h 2678031"/>
                <a:gd name="connsiteX4" fmla="*/ 1863913 w 5599005"/>
                <a:gd name="connsiteY4" fmla="*/ 1228940 h 2678031"/>
                <a:gd name="connsiteX5" fmla="*/ 2197127 w 5599005"/>
                <a:gd name="connsiteY5" fmla="*/ 934471 h 2678031"/>
                <a:gd name="connsiteX6" fmla="*/ 2987540 w 5599005"/>
                <a:gd name="connsiteY6" fmla="*/ 1221190 h 2678031"/>
                <a:gd name="connsiteX7" fmla="*/ 3305255 w 5599005"/>
                <a:gd name="connsiteY7" fmla="*/ 911224 h 2678031"/>
                <a:gd name="connsiteX8" fmla="*/ 2390856 w 5599005"/>
                <a:gd name="connsiteY8" fmla="*/ 275794 h 2678031"/>
                <a:gd name="connsiteX9" fmla="*/ 3003039 w 5599005"/>
                <a:gd name="connsiteY9" fmla="*/ 74316 h 2678031"/>
                <a:gd name="connsiteX10" fmla="*/ 4475378 w 5599005"/>
                <a:gd name="connsiteY10" fmla="*/ 849231 h 2678031"/>
                <a:gd name="connsiteX11" fmla="*/ 5599005 w 5599005"/>
                <a:gd name="connsiteY11" fmla="*/ 252546 h 2678031"/>
                <a:gd name="connsiteX0" fmla="*/ 3590 w 5652723"/>
                <a:gd name="connsiteY0" fmla="*/ 3003496 h 3003496"/>
                <a:gd name="connsiteX1" fmla="*/ 654519 w 5652723"/>
                <a:gd name="connsiteY1" fmla="*/ 1267685 h 3003496"/>
                <a:gd name="connsiteX2" fmla="*/ 2289591 w 5652723"/>
                <a:gd name="connsiteY2" fmla="*/ 2143339 h 3003496"/>
                <a:gd name="connsiteX3" fmla="*/ 2824282 w 5652723"/>
                <a:gd name="connsiteY3" fmla="*/ 1879868 h 3003496"/>
                <a:gd name="connsiteX4" fmla="*/ 1917631 w 5652723"/>
                <a:gd name="connsiteY4" fmla="*/ 1228940 h 3003496"/>
                <a:gd name="connsiteX5" fmla="*/ 2250845 w 5652723"/>
                <a:gd name="connsiteY5" fmla="*/ 934471 h 3003496"/>
                <a:gd name="connsiteX6" fmla="*/ 3041258 w 5652723"/>
                <a:gd name="connsiteY6" fmla="*/ 1221190 h 3003496"/>
                <a:gd name="connsiteX7" fmla="*/ 3358973 w 5652723"/>
                <a:gd name="connsiteY7" fmla="*/ 911224 h 3003496"/>
                <a:gd name="connsiteX8" fmla="*/ 2444574 w 5652723"/>
                <a:gd name="connsiteY8" fmla="*/ 275794 h 3003496"/>
                <a:gd name="connsiteX9" fmla="*/ 3056757 w 5652723"/>
                <a:gd name="connsiteY9" fmla="*/ 74316 h 3003496"/>
                <a:gd name="connsiteX10" fmla="*/ 4529096 w 5652723"/>
                <a:gd name="connsiteY10" fmla="*/ 849231 h 3003496"/>
                <a:gd name="connsiteX11" fmla="*/ 5652723 w 5652723"/>
                <a:gd name="connsiteY11" fmla="*/ 252546 h 3003496"/>
                <a:gd name="connsiteX0" fmla="*/ 3525 w 5660407"/>
                <a:gd name="connsiteY0" fmla="*/ 2840763 h 2840763"/>
                <a:gd name="connsiteX1" fmla="*/ 662203 w 5660407"/>
                <a:gd name="connsiteY1" fmla="*/ 1267685 h 2840763"/>
                <a:gd name="connsiteX2" fmla="*/ 2297275 w 5660407"/>
                <a:gd name="connsiteY2" fmla="*/ 2143339 h 2840763"/>
                <a:gd name="connsiteX3" fmla="*/ 2831966 w 5660407"/>
                <a:gd name="connsiteY3" fmla="*/ 1879868 h 2840763"/>
                <a:gd name="connsiteX4" fmla="*/ 1925315 w 5660407"/>
                <a:gd name="connsiteY4" fmla="*/ 1228940 h 2840763"/>
                <a:gd name="connsiteX5" fmla="*/ 2258529 w 5660407"/>
                <a:gd name="connsiteY5" fmla="*/ 934471 h 2840763"/>
                <a:gd name="connsiteX6" fmla="*/ 3048942 w 5660407"/>
                <a:gd name="connsiteY6" fmla="*/ 1221190 h 2840763"/>
                <a:gd name="connsiteX7" fmla="*/ 3366657 w 5660407"/>
                <a:gd name="connsiteY7" fmla="*/ 911224 h 2840763"/>
                <a:gd name="connsiteX8" fmla="*/ 2452258 w 5660407"/>
                <a:gd name="connsiteY8" fmla="*/ 275794 h 2840763"/>
                <a:gd name="connsiteX9" fmla="*/ 3064441 w 5660407"/>
                <a:gd name="connsiteY9" fmla="*/ 74316 h 2840763"/>
                <a:gd name="connsiteX10" fmla="*/ 4536780 w 5660407"/>
                <a:gd name="connsiteY10" fmla="*/ 849231 h 2840763"/>
                <a:gd name="connsiteX11" fmla="*/ 5660407 w 5660407"/>
                <a:gd name="connsiteY11" fmla="*/ 252546 h 2840763"/>
                <a:gd name="connsiteX0" fmla="*/ 4962 w 5661844"/>
                <a:gd name="connsiteY0" fmla="*/ 2840763 h 2840763"/>
                <a:gd name="connsiteX1" fmla="*/ 663640 w 5661844"/>
                <a:gd name="connsiteY1" fmla="*/ 1267685 h 2840763"/>
                <a:gd name="connsiteX2" fmla="*/ 2298712 w 5661844"/>
                <a:gd name="connsiteY2" fmla="*/ 2143339 h 2840763"/>
                <a:gd name="connsiteX3" fmla="*/ 2833403 w 5661844"/>
                <a:gd name="connsiteY3" fmla="*/ 1879868 h 2840763"/>
                <a:gd name="connsiteX4" fmla="*/ 1926752 w 5661844"/>
                <a:gd name="connsiteY4" fmla="*/ 1228940 h 2840763"/>
                <a:gd name="connsiteX5" fmla="*/ 2259966 w 5661844"/>
                <a:gd name="connsiteY5" fmla="*/ 934471 h 2840763"/>
                <a:gd name="connsiteX6" fmla="*/ 3050379 w 5661844"/>
                <a:gd name="connsiteY6" fmla="*/ 1221190 h 2840763"/>
                <a:gd name="connsiteX7" fmla="*/ 3368094 w 5661844"/>
                <a:gd name="connsiteY7" fmla="*/ 911224 h 2840763"/>
                <a:gd name="connsiteX8" fmla="*/ 2453695 w 5661844"/>
                <a:gd name="connsiteY8" fmla="*/ 275794 h 2840763"/>
                <a:gd name="connsiteX9" fmla="*/ 3065878 w 5661844"/>
                <a:gd name="connsiteY9" fmla="*/ 74316 h 2840763"/>
                <a:gd name="connsiteX10" fmla="*/ 4538217 w 5661844"/>
                <a:gd name="connsiteY10" fmla="*/ 849231 h 2840763"/>
                <a:gd name="connsiteX11" fmla="*/ 5661844 w 5661844"/>
                <a:gd name="connsiteY11" fmla="*/ 252546 h 2840763"/>
                <a:gd name="connsiteX0" fmla="*/ 3418 w 5660300"/>
                <a:gd name="connsiteY0" fmla="*/ 2840763 h 2840763"/>
                <a:gd name="connsiteX1" fmla="*/ 662096 w 5660300"/>
                <a:gd name="connsiteY1" fmla="*/ 1267685 h 2840763"/>
                <a:gd name="connsiteX2" fmla="*/ 2227426 w 5660300"/>
                <a:gd name="connsiteY2" fmla="*/ 2089095 h 2840763"/>
                <a:gd name="connsiteX3" fmla="*/ 2831859 w 5660300"/>
                <a:gd name="connsiteY3" fmla="*/ 1879868 h 2840763"/>
                <a:gd name="connsiteX4" fmla="*/ 1925208 w 5660300"/>
                <a:gd name="connsiteY4" fmla="*/ 1228940 h 2840763"/>
                <a:gd name="connsiteX5" fmla="*/ 2258422 w 5660300"/>
                <a:gd name="connsiteY5" fmla="*/ 934471 h 2840763"/>
                <a:gd name="connsiteX6" fmla="*/ 3048835 w 5660300"/>
                <a:gd name="connsiteY6" fmla="*/ 1221190 h 2840763"/>
                <a:gd name="connsiteX7" fmla="*/ 3366550 w 5660300"/>
                <a:gd name="connsiteY7" fmla="*/ 911224 h 2840763"/>
                <a:gd name="connsiteX8" fmla="*/ 2452151 w 5660300"/>
                <a:gd name="connsiteY8" fmla="*/ 275794 h 2840763"/>
                <a:gd name="connsiteX9" fmla="*/ 3064334 w 5660300"/>
                <a:gd name="connsiteY9" fmla="*/ 74316 h 2840763"/>
                <a:gd name="connsiteX10" fmla="*/ 4536673 w 5660300"/>
                <a:gd name="connsiteY10" fmla="*/ 849231 h 2840763"/>
                <a:gd name="connsiteX11" fmla="*/ 5660300 w 5660300"/>
                <a:gd name="connsiteY11" fmla="*/ 252546 h 2840763"/>
                <a:gd name="connsiteX0" fmla="*/ 3418 w 5660300"/>
                <a:gd name="connsiteY0" fmla="*/ 2840763 h 2840763"/>
                <a:gd name="connsiteX1" fmla="*/ 662096 w 5660300"/>
                <a:gd name="connsiteY1" fmla="*/ 1267685 h 2840763"/>
                <a:gd name="connsiteX2" fmla="*/ 2227426 w 5660300"/>
                <a:gd name="connsiteY2" fmla="*/ 2089095 h 2840763"/>
                <a:gd name="connsiteX3" fmla="*/ 2808612 w 5660300"/>
                <a:gd name="connsiteY3" fmla="*/ 1864370 h 2840763"/>
                <a:gd name="connsiteX4" fmla="*/ 1925208 w 5660300"/>
                <a:gd name="connsiteY4" fmla="*/ 1228940 h 2840763"/>
                <a:gd name="connsiteX5" fmla="*/ 2258422 w 5660300"/>
                <a:gd name="connsiteY5" fmla="*/ 934471 h 2840763"/>
                <a:gd name="connsiteX6" fmla="*/ 3048835 w 5660300"/>
                <a:gd name="connsiteY6" fmla="*/ 1221190 h 2840763"/>
                <a:gd name="connsiteX7" fmla="*/ 3366550 w 5660300"/>
                <a:gd name="connsiteY7" fmla="*/ 911224 h 2840763"/>
                <a:gd name="connsiteX8" fmla="*/ 2452151 w 5660300"/>
                <a:gd name="connsiteY8" fmla="*/ 275794 h 2840763"/>
                <a:gd name="connsiteX9" fmla="*/ 3064334 w 5660300"/>
                <a:gd name="connsiteY9" fmla="*/ 74316 h 2840763"/>
                <a:gd name="connsiteX10" fmla="*/ 4536673 w 5660300"/>
                <a:gd name="connsiteY10" fmla="*/ 849231 h 2840763"/>
                <a:gd name="connsiteX11" fmla="*/ 5660300 w 5660300"/>
                <a:gd name="connsiteY11" fmla="*/ 252546 h 284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0300" h="2840763">
                  <a:moveTo>
                    <a:pt x="3418" y="2840763"/>
                  </a:moveTo>
                  <a:cubicBezTo>
                    <a:pt x="-37265" y="1792689"/>
                    <a:pt x="291428" y="1392963"/>
                    <a:pt x="662096" y="1267685"/>
                  </a:cubicBezTo>
                  <a:cubicBezTo>
                    <a:pt x="1032764" y="1142407"/>
                    <a:pt x="1869673" y="1989647"/>
                    <a:pt x="2227426" y="2089095"/>
                  </a:cubicBezTo>
                  <a:cubicBezTo>
                    <a:pt x="2585179" y="2188543"/>
                    <a:pt x="2858982" y="2007729"/>
                    <a:pt x="2808612" y="1864370"/>
                  </a:cubicBezTo>
                  <a:cubicBezTo>
                    <a:pt x="2758242" y="1721011"/>
                    <a:pt x="2016906" y="1383923"/>
                    <a:pt x="1925208" y="1228940"/>
                  </a:cubicBezTo>
                  <a:cubicBezTo>
                    <a:pt x="1833510" y="1073957"/>
                    <a:pt x="2071151" y="935763"/>
                    <a:pt x="2258422" y="934471"/>
                  </a:cubicBezTo>
                  <a:cubicBezTo>
                    <a:pt x="2445693" y="933179"/>
                    <a:pt x="2864147" y="1225065"/>
                    <a:pt x="3048835" y="1221190"/>
                  </a:cubicBezTo>
                  <a:cubicBezTo>
                    <a:pt x="3233523" y="1217315"/>
                    <a:pt x="3465997" y="1068790"/>
                    <a:pt x="3366550" y="911224"/>
                  </a:cubicBezTo>
                  <a:cubicBezTo>
                    <a:pt x="3267103" y="753658"/>
                    <a:pt x="2502520" y="415279"/>
                    <a:pt x="2452151" y="275794"/>
                  </a:cubicBezTo>
                  <a:cubicBezTo>
                    <a:pt x="2401782" y="136309"/>
                    <a:pt x="2716914" y="-129745"/>
                    <a:pt x="3064334" y="74316"/>
                  </a:cubicBezTo>
                  <a:cubicBezTo>
                    <a:pt x="3411754" y="278377"/>
                    <a:pt x="4173754" y="804027"/>
                    <a:pt x="4536673" y="849231"/>
                  </a:cubicBezTo>
                  <a:cubicBezTo>
                    <a:pt x="4899592" y="894435"/>
                    <a:pt x="5447198" y="362326"/>
                    <a:pt x="5660300" y="252546"/>
                  </a:cubicBezTo>
                </a:path>
              </a:pathLst>
            </a:custGeom>
            <a:noFill/>
            <a:ln w="254000">
              <a:solidFill>
                <a:srgbClr val="182839">
                  <a:alpha val="33000"/>
                </a:srgbClr>
              </a:solidFill>
            </a:ln>
            <a:effectLst>
              <a:outerShdw dist="50800" dir="5400000" algn="ctr" rotWithShape="0">
                <a:srgbClr val="000000">
                  <a:alpha val="61000"/>
                </a:srgbClr>
              </a:out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Freeform 7"/>
            <p:cNvSpPr/>
            <p:nvPr/>
          </p:nvSpPr>
          <p:spPr>
            <a:xfrm>
              <a:off x="0" y="2372219"/>
              <a:ext cx="9382456" cy="4708821"/>
            </a:xfrm>
            <a:custGeom>
              <a:avLst/>
              <a:gdLst>
                <a:gd name="connsiteX0" fmla="*/ 20298 w 5266475"/>
                <a:gd name="connsiteY0" fmla="*/ 2279224 h 2279224"/>
                <a:gd name="connsiteX1" fmla="*/ 268271 w 5266475"/>
                <a:gd name="connsiteY1" fmla="*/ 1240837 h 2279224"/>
                <a:gd name="connsiteX2" fmla="*/ 1903343 w 5266475"/>
                <a:gd name="connsiteY2" fmla="*/ 2116491 h 2279224"/>
                <a:gd name="connsiteX3" fmla="*/ 2438034 w 5266475"/>
                <a:gd name="connsiteY3" fmla="*/ 1853020 h 2279224"/>
                <a:gd name="connsiteX4" fmla="*/ 1492637 w 5266475"/>
                <a:gd name="connsiteY4" fmla="*/ 1209841 h 2279224"/>
                <a:gd name="connsiteX5" fmla="*/ 1973085 w 5266475"/>
                <a:gd name="connsiteY5" fmla="*/ 884376 h 2279224"/>
                <a:gd name="connsiteX6" fmla="*/ 2554271 w 5266475"/>
                <a:gd name="connsiteY6" fmla="*/ 1194342 h 2279224"/>
                <a:gd name="connsiteX7" fmla="*/ 3057966 w 5266475"/>
                <a:gd name="connsiteY7" fmla="*/ 884376 h 2279224"/>
                <a:gd name="connsiteX8" fmla="*/ 2073824 w 5266475"/>
                <a:gd name="connsiteY8" fmla="*/ 326437 h 2279224"/>
                <a:gd name="connsiteX9" fmla="*/ 2616265 w 5266475"/>
                <a:gd name="connsiteY9" fmla="*/ 16471 h 2279224"/>
                <a:gd name="connsiteX10" fmla="*/ 4104102 w 5266475"/>
                <a:gd name="connsiteY10" fmla="*/ 822383 h 2279224"/>
                <a:gd name="connsiteX11" fmla="*/ 5266475 w 5266475"/>
                <a:gd name="connsiteY11" fmla="*/ 225698 h 2279224"/>
                <a:gd name="connsiteX0" fmla="*/ 23728 w 5269905"/>
                <a:gd name="connsiteY0" fmla="*/ 2279224 h 2279224"/>
                <a:gd name="connsiteX1" fmla="*/ 271701 w 5269905"/>
                <a:gd name="connsiteY1" fmla="*/ 1240837 h 2279224"/>
                <a:gd name="connsiteX2" fmla="*/ 1906773 w 5269905"/>
                <a:gd name="connsiteY2" fmla="*/ 2116491 h 2279224"/>
                <a:gd name="connsiteX3" fmla="*/ 2441464 w 5269905"/>
                <a:gd name="connsiteY3" fmla="*/ 1853020 h 2279224"/>
                <a:gd name="connsiteX4" fmla="*/ 1496067 w 5269905"/>
                <a:gd name="connsiteY4" fmla="*/ 1209841 h 2279224"/>
                <a:gd name="connsiteX5" fmla="*/ 1976515 w 5269905"/>
                <a:gd name="connsiteY5" fmla="*/ 884376 h 2279224"/>
                <a:gd name="connsiteX6" fmla="*/ 2557701 w 5269905"/>
                <a:gd name="connsiteY6" fmla="*/ 1194342 h 2279224"/>
                <a:gd name="connsiteX7" fmla="*/ 3061396 w 5269905"/>
                <a:gd name="connsiteY7" fmla="*/ 884376 h 2279224"/>
                <a:gd name="connsiteX8" fmla="*/ 2077254 w 5269905"/>
                <a:gd name="connsiteY8" fmla="*/ 326437 h 2279224"/>
                <a:gd name="connsiteX9" fmla="*/ 2619695 w 5269905"/>
                <a:gd name="connsiteY9" fmla="*/ 16471 h 2279224"/>
                <a:gd name="connsiteX10" fmla="*/ 4107532 w 5269905"/>
                <a:gd name="connsiteY10" fmla="*/ 822383 h 2279224"/>
                <a:gd name="connsiteX11" fmla="*/ 5269905 w 5269905"/>
                <a:gd name="connsiteY11" fmla="*/ 225698 h 2279224"/>
                <a:gd name="connsiteX0" fmla="*/ 23728 w 5269905"/>
                <a:gd name="connsiteY0" fmla="*/ 2279224 h 2279224"/>
                <a:gd name="connsiteX1" fmla="*/ 271701 w 5269905"/>
                <a:gd name="connsiteY1" fmla="*/ 1240837 h 2279224"/>
                <a:gd name="connsiteX2" fmla="*/ 1906773 w 5269905"/>
                <a:gd name="connsiteY2" fmla="*/ 2116491 h 2279224"/>
                <a:gd name="connsiteX3" fmla="*/ 2441464 w 5269905"/>
                <a:gd name="connsiteY3" fmla="*/ 1853020 h 2279224"/>
                <a:gd name="connsiteX4" fmla="*/ 1496067 w 5269905"/>
                <a:gd name="connsiteY4" fmla="*/ 1209841 h 2279224"/>
                <a:gd name="connsiteX5" fmla="*/ 1868027 w 5269905"/>
                <a:gd name="connsiteY5" fmla="*/ 907623 h 2279224"/>
                <a:gd name="connsiteX6" fmla="*/ 2557701 w 5269905"/>
                <a:gd name="connsiteY6" fmla="*/ 1194342 h 2279224"/>
                <a:gd name="connsiteX7" fmla="*/ 3061396 w 5269905"/>
                <a:gd name="connsiteY7" fmla="*/ 884376 h 2279224"/>
                <a:gd name="connsiteX8" fmla="*/ 2077254 w 5269905"/>
                <a:gd name="connsiteY8" fmla="*/ 326437 h 2279224"/>
                <a:gd name="connsiteX9" fmla="*/ 2619695 w 5269905"/>
                <a:gd name="connsiteY9" fmla="*/ 16471 h 2279224"/>
                <a:gd name="connsiteX10" fmla="*/ 4107532 w 5269905"/>
                <a:gd name="connsiteY10" fmla="*/ 822383 h 2279224"/>
                <a:gd name="connsiteX11" fmla="*/ 5269905 w 5269905"/>
                <a:gd name="connsiteY11" fmla="*/ 225698 h 2279224"/>
                <a:gd name="connsiteX0" fmla="*/ 23728 w 5269905"/>
                <a:gd name="connsiteY0" fmla="*/ 2279224 h 2279224"/>
                <a:gd name="connsiteX1" fmla="*/ 271701 w 5269905"/>
                <a:gd name="connsiteY1" fmla="*/ 1240837 h 2279224"/>
                <a:gd name="connsiteX2" fmla="*/ 1906773 w 5269905"/>
                <a:gd name="connsiteY2" fmla="*/ 2116491 h 2279224"/>
                <a:gd name="connsiteX3" fmla="*/ 2441464 w 5269905"/>
                <a:gd name="connsiteY3" fmla="*/ 1853020 h 2279224"/>
                <a:gd name="connsiteX4" fmla="*/ 1534813 w 5269905"/>
                <a:gd name="connsiteY4" fmla="*/ 1202092 h 2279224"/>
                <a:gd name="connsiteX5" fmla="*/ 1868027 w 5269905"/>
                <a:gd name="connsiteY5" fmla="*/ 907623 h 2279224"/>
                <a:gd name="connsiteX6" fmla="*/ 2557701 w 5269905"/>
                <a:gd name="connsiteY6" fmla="*/ 1194342 h 2279224"/>
                <a:gd name="connsiteX7" fmla="*/ 3061396 w 5269905"/>
                <a:gd name="connsiteY7" fmla="*/ 884376 h 2279224"/>
                <a:gd name="connsiteX8" fmla="*/ 2077254 w 5269905"/>
                <a:gd name="connsiteY8" fmla="*/ 326437 h 2279224"/>
                <a:gd name="connsiteX9" fmla="*/ 2619695 w 5269905"/>
                <a:gd name="connsiteY9" fmla="*/ 16471 h 2279224"/>
                <a:gd name="connsiteX10" fmla="*/ 4107532 w 5269905"/>
                <a:gd name="connsiteY10" fmla="*/ 822383 h 2279224"/>
                <a:gd name="connsiteX11" fmla="*/ 5269905 w 5269905"/>
                <a:gd name="connsiteY11" fmla="*/ 225698 h 2279224"/>
                <a:gd name="connsiteX0" fmla="*/ 23728 w 5269905"/>
                <a:gd name="connsiteY0" fmla="*/ 2279224 h 2279224"/>
                <a:gd name="connsiteX1" fmla="*/ 271701 w 5269905"/>
                <a:gd name="connsiteY1" fmla="*/ 1240837 h 2279224"/>
                <a:gd name="connsiteX2" fmla="*/ 1906773 w 5269905"/>
                <a:gd name="connsiteY2" fmla="*/ 2116491 h 2279224"/>
                <a:gd name="connsiteX3" fmla="*/ 2441464 w 5269905"/>
                <a:gd name="connsiteY3" fmla="*/ 1853020 h 2279224"/>
                <a:gd name="connsiteX4" fmla="*/ 1534813 w 5269905"/>
                <a:gd name="connsiteY4" fmla="*/ 1202092 h 2279224"/>
                <a:gd name="connsiteX5" fmla="*/ 1868027 w 5269905"/>
                <a:gd name="connsiteY5" fmla="*/ 907623 h 2279224"/>
                <a:gd name="connsiteX6" fmla="*/ 2658440 w 5269905"/>
                <a:gd name="connsiteY6" fmla="*/ 1194342 h 2279224"/>
                <a:gd name="connsiteX7" fmla="*/ 3061396 w 5269905"/>
                <a:gd name="connsiteY7" fmla="*/ 884376 h 2279224"/>
                <a:gd name="connsiteX8" fmla="*/ 2077254 w 5269905"/>
                <a:gd name="connsiteY8" fmla="*/ 326437 h 2279224"/>
                <a:gd name="connsiteX9" fmla="*/ 2619695 w 5269905"/>
                <a:gd name="connsiteY9" fmla="*/ 16471 h 2279224"/>
                <a:gd name="connsiteX10" fmla="*/ 4107532 w 5269905"/>
                <a:gd name="connsiteY10" fmla="*/ 822383 h 2279224"/>
                <a:gd name="connsiteX11" fmla="*/ 5269905 w 5269905"/>
                <a:gd name="connsiteY11" fmla="*/ 225698 h 2279224"/>
                <a:gd name="connsiteX0" fmla="*/ 23728 w 5269905"/>
                <a:gd name="connsiteY0" fmla="*/ 2279545 h 2279545"/>
                <a:gd name="connsiteX1" fmla="*/ 271701 w 5269905"/>
                <a:gd name="connsiteY1" fmla="*/ 1241158 h 2279545"/>
                <a:gd name="connsiteX2" fmla="*/ 1906773 w 5269905"/>
                <a:gd name="connsiteY2" fmla="*/ 2116812 h 2279545"/>
                <a:gd name="connsiteX3" fmla="*/ 2441464 w 5269905"/>
                <a:gd name="connsiteY3" fmla="*/ 1853341 h 2279545"/>
                <a:gd name="connsiteX4" fmla="*/ 1534813 w 5269905"/>
                <a:gd name="connsiteY4" fmla="*/ 1202413 h 2279545"/>
                <a:gd name="connsiteX5" fmla="*/ 1868027 w 5269905"/>
                <a:gd name="connsiteY5" fmla="*/ 907944 h 2279545"/>
                <a:gd name="connsiteX6" fmla="*/ 2658440 w 5269905"/>
                <a:gd name="connsiteY6" fmla="*/ 1194663 h 2279545"/>
                <a:gd name="connsiteX7" fmla="*/ 3022650 w 5269905"/>
                <a:gd name="connsiteY7" fmla="*/ 923443 h 2279545"/>
                <a:gd name="connsiteX8" fmla="*/ 2077254 w 5269905"/>
                <a:gd name="connsiteY8" fmla="*/ 326758 h 2279545"/>
                <a:gd name="connsiteX9" fmla="*/ 2619695 w 5269905"/>
                <a:gd name="connsiteY9" fmla="*/ 16792 h 2279545"/>
                <a:gd name="connsiteX10" fmla="*/ 4107532 w 5269905"/>
                <a:gd name="connsiteY10" fmla="*/ 822704 h 2279545"/>
                <a:gd name="connsiteX11" fmla="*/ 5269905 w 5269905"/>
                <a:gd name="connsiteY11" fmla="*/ 226019 h 2279545"/>
                <a:gd name="connsiteX0" fmla="*/ 23728 w 5269905"/>
                <a:gd name="connsiteY0" fmla="*/ 2289789 h 2289789"/>
                <a:gd name="connsiteX1" fmla="*/ 271701 w 5269905"/>
                <a:gd name="connsiteY1" fmla="*/ 1251402 h 2289789"/>
                <a:gd name="connsiteX2" fmla="*/ 1906773 w 5269905"/>
                <a:gd name="connsiteY2" fmla="*/ 2127056 h 2289789"/>
                <a:gd name="connsiteX3" fmla="*/ 2441464 w 5269905"/>
                <a:gd name="connsiteY3" fmla="*/ 1863585 h 2289789"/>
                <a:gd name="connsiteX4" fmla="*/ 1534813 w 5269905"/>
                <a:gd name="connsiteY4" fmla="*/ 1212657 h 2289789"/>
                <a:gd name="connsiteX5" fmla="*/ 1868027 w 5269905"/>
                <a:gd name="connsiteY5" fmla="*/ 918188 h 2289789"/>
                <a:gd name="connsiteX6" fmla="*/ 2658440 w 5269905"/>
                <a:gd name="connsiteY6" fmla="*/ 1204907 h 2289789"/>
                <a:gd name="connsiteX7" fmla="*/ 3022650 w 5269905"/>
                <a:gd name="connsiteY7" fmla="*/ 933687 h 2289789"/>
                <a:gd name="connsiteX8" fmla="*/ 2061756 w 5269905"/>
                <a:gd name="connsiteY8" fmla="*/ 259511 h 2289789"/>
                <a:gd name="connsiteX9" fmla="*/ 2619695 w 5269905"/>
                <a:gd name="connsiteY9" fmla="*/ 27036 h 2289789"/>
                <a:gd name="connsiteX10" fmla="*/ 4107532 w 5269905"/>
                <a:gd name="connsiteY10" fmla="*/ 832948 h 2289789"/>
                <a:gd name="connsiteX11" fmla="*/ 5269905 w 5269905"/>
                <a:gd name="connsiteY11" fmla="*/ 236263 h 2289789"/>
                <a:gd name="connsiteX0" fmla="*/ 23728 w 5269905"/>
                <a:gd name="connsiteY0" fmla="*/ 2289201 h 2289201"/>
                <a:gd name="connsiteX1" fmla="*/ 271701 w 5269905"/>
                <a:gd name="connsiteY1" fmla="*/ 1250814 h 2289201"/>
                <a:gd name="connsiteX2" fmla="*/ 1906773 w 5269905"/>
                <a:gd name="connsiteY2" fmla="*/ 2126468 h 2289201"/>
                <a:gd name="connsiteX3" fmla="*/ 2441464 w 5269905"/>
                <a:gd name="connsiteY3" fmla="*/ 1862997 h 2289201"/>
                <a:gd name="connsiteX4" fmla="*/ 1534813 w 5269905"/>
                <a:gd name="connsiteY4" fmla="*/ 1212069 h 2289201"/>
                <a:gd name="connsiteX5" fmla="*/ 1868027 w 5269905"/>
                <a:gd name="connsiteY5" fmla="*/ 917600 h 2289201"/>
                <a:gd name="connsiteX6" fmla="*/ 2658440 w 5269905"/>
                <a:gd name="connsiteY6" fmla="*/ 1204319 h 2289201"/>
                <a:gd name="connsiteX7" fmla="*/ 2976155 w 5269905"/>
                <a:gd name="connsiteY7" fmla="*/ 894353 h 2289201"/>
                <a:gd name="connsiteX8" fmla="*/ 2061756 w 5269905"/>
                <a:gd name="connsiteY8" fmla="*/ 258923 h 2289201"/>
                <a:gd name="connsiteX9" fmla="*/ 2619695 w 5269905"/>
                <a:gd name="connsiteY9" fmla="*/ 26448 h 2289201"/>
                <a:gd name="connsiteX10" fmla="*/ 4107532 w 5269905"/>
                <a:gd name="connsiteY10" fmla="*/ 832360 h 2289201"/>
                <a:gd name="connsiteX11" fmla="*/ 5269905 w 5269905"/>
                <a:gd name="connsiteY11" fmla="*/ 235675 h 2289201"/>
                <a:gd name="connsiteX0" fmla="*/ 23728 w 5269905"/>
                <a:gd name="connsiteY0" fmla="*/ 2289201 h 2289201"/>
                <a:gd name="connsiteX1" fmla="*/ 271701 w 5269905"/>
                <a:gd name="connsiteY1" fmla="*/ 1250814 h 2289201"/>
                <a:gd name="connsiteX2" fmla="*/ 1906773 w 5269905"/>
                <a:gd name="connsiteY2" fmla="*/ 2126468 h 2289201"/>
                <a:gd name="connsiteX3" fmla="*/ 2441464 w 5269905"/>
                <a:gd name="connsiteY3" fmla="*/ 1862997 h 2289201"/>
                <a:gd name="connsiteX4" fmla="*/ 1534813 w 5269905"/>
                <a:gd name="connsiteY4" fmla="*/ 1212069 h 2289201"/>
                <a:gd name="connsiteX5" fmla="*/ 1868027 w 5269905"/>
                <a:gd name="connsiteY5" fmla="*/ 917600 h 2289201"/>
                <a:gd name="connsiteX6" fmla="*/ 2658440 w 5269905"/>
                <a:gd name="connsiteY6" fmla="*/ 1204319 h 2289201"/>
                <a:gd name="connsiteX7" fmla="*/ 2976155 w 5269905"/>
                <a:gd name="connsiteY7" fmla="*/ 894353 h 2289201"/>
                <a:gd name="connsiteX8" fmla="*/ 2061756 w 5269905"/>
                <a:gd name="connsiteY8" fmla="*/ 258923 h 2289201"/>
                <a:gd name="connsiteX9" fmla="*/ 2619695 w 5269905"/>
                <a:gd name="connsiteY9" fmla="*/ 26448 h 2289201"/>
                <a:gd name="connsiteX10" fmla="*/ 4146278 w 5269905"/>
                <a:gd name="connsiteY10" fmla="*/ 832360 h 2289201"/>
                <a:gd name="connsiteX11" fmla="*/ 5269905 w 5269905"/>
                <a:gd name="connsiteY11" fmla="*/ 235675 h 2289201"/>
                <a:gd name="connsiteX0" fmla="*/ 23728 w 5269905"/>
                <a:gd name="connsiteY0" fmla="*/ 2303485 h 2303485"/>
                <a:gd name="connsiteX1" fmla="*/ 271701 w 5269905"/>
                <a:gd name="connsiteY1" fmla="*/ 1265098 h 2303485"/>
                <a:gd name="connsiteX2" fmla="*/ 1906773 w 5269905"/>
                <a:gd name="connsiteY2" fmla="*/ 2140752 h 2303485"/>
                <a:gd name="connsiteX3" fmla="*/ 2441464 w 5269905"/>
                <a:gd name="connsiteY3" fmla="*/ 1877281 h 2303485"/>
                <a:gd name="connsiteX4" fmla="*/ 1534813 w 5269905"/>
                <a:gd name="connsiteY4" fmla="*/ 1226353 h 2303485"/>
                <a:gd name="connsiteX5" fmla="*/ 1868027 w 5269905"/>
                <a:gd name="connsiteY5" fmla="*/ 931884 h 2303485"/>
                <a:gd name="connsiteX6" fmla="*/ 2658440 w 5269905"/>
                <a:gd name="connsiteY6" fmla="*/ 1218603 h 2303485"/>
                <a:gd name="connsiteX7" fmla="*/ 2976155 w 5269905"/>
                <a:gd name="connsiteY7" fmla="*/ 908637 h 2303485"/>
                <a:gd name="connsiteX8" fmla="*/ 2061756 w 5269905"/>
                <a:gd name="connsiteY8" fmla="*/ 273207 h 2303485"/>
                <a:gd name="connsiteX9" fmla="*/ 2534454 w 5269905"/>
                <a:gd name="connsiteY9" fmla="*/ 25234 h 2303485"/>
                <a:gd name="connsiteX10" fmla="*/ 4146278 w 5269905"/>
                <a:gd name="connsiteY10" fmla="*/ 846644 h 2303485"/>
                <a:gd name="connsiteX11" fmla="*/ 5269905 w 5269905"/>
                <a:gd name="connsiteY11" fmla="*/ 249959 h 2303485"/>
                <a:gd name="connsiteX0" fmla="*/ 23728 w 5269905"/>
                <a:gd name="connsiteY0" fmla="*/ 2346463 h 2346463"/>
                <a:gd name="connsiteX1" fmla="*/ 271701 w 5269905"/>
                <a:gd name="connsiteY1" fmla="*/ 1308076 h 2346463"/>
                <a:gd name="connsiteX2" fmla="*/ 1906773 w 5269905"/>
                <a:gd name="connsiteY2" fmla="*/ 2183730 h 2346463"/>
                <a:gd name="connsiteX3" fmla="*/ 2441464 w 5269905"/>
                <a:gd name="connsiteY3" fmla="*/ 1920259 h 2346463"/>
                <a:gd name="connsiteX4" fmla="*/ 1534813 w 5269905"/>
                <a:gd name="connsiteY4" fmla="*/ 1269331 h 2346463"/>
                <a:gd name="connsiteX5" fmla="*/ 1868027 w 5269905"/>
                <a:gd name="connsiteY5" fmla="*/ 974862 h 2346463"/>
                <a:gd name="connsiteX6" fmla="*/ 2658440 w 5269905"/>
                <a:gd name="connsiteY6" fmla="*/ 1261581 h 2346463"/>
                <a:gd name="connsiteX7" fmla="*/ 2976155 w 5269905"/>
                <a:gd name="connsiteY7" fmla="*/ 951615 h 2346463"/>
                <a:gd name="connsiteX8" fmla="*/ 2061756 w 5269905"/>
                <a:gd name="connsiteY8" fmla="*/ 316185 h 2346463"/>
                <a:gd name="connsiteX9" fmla="*/ 2534454 w 5269905"/>
                <a:gd name="connsiteY9" fmla="*/ 68212 h 2346463"/>
                <a:gd name="connsiteX10" fmla="*/ 4146278 w 5269905"/>
                <a:gd name="connsiteY10" fmla="*/ 889622 h 2346463"/>
                <a:gd name="connsiteX11" fmla="*/ 5269905 w 5269905"/>
                <a:gd name="connsiteY11" fmla="*/ 292937 h 2346463"/>
                <a:gd name="connsiteX0" fmla="*/ 23728 w 5269905"/>
                <a:gd name="connsiteY0" fmla="*/ 2306072 h 2306072"/>
                <a:gd name="connsiteX1" fmla="*/ 271701 w 5269905"/>
                <a:gd name="connsiteY1" fmla="*/ 1267685 h 2306072"/>
                <a:gd name="connsiteX2" fmla="*/ 1906773 w 5269905"/>
                <a:gd name="connsiteY2" fmla="*/ 2143339 h 2306072"/>
                <a:gd name="connsiteX3" fmla="*/ 2441464 w 5269905"/>
                <a:gd name="connsiteY3" fmla="*/ 1879868 h 2306072"/>
                <a:gd name="connsiteX4" fmla="*/ 1534813 w 5269905"/>
                <a:gd name="connsiteY4" fmla="*/ 1228940 h 2306072"/>
                <a:gd name="connsiteX5" fmla="*/ 1868027 w 5269905"/>
                <a:gd name="connsiteY5" fmla="*/ 934471 h 2306072"/>
                <a:gd name="connsiteX6" fmla="*/ 2658440 w 5269905"/>
                <a:gd name="connsiteY6" fmla="*/ 1221190 h 2306072"/>
                <a:gd name="connsiteX7" fmla="*/ 2976155 w 5269905"/>
                <a:gd name="connsiteY7" fmla="*/ 911224 h 2306072"/>
                <a:gd name="connsiteX8" fmla="*/ 2061756 w 5269905"/>
                <a:gd name="connsiteY8" fmla="*/ 275794 h 2306072"/>
                <a:gd name="connsiteX9" fmla="*/ 2673939 w 5269905"/>
                <a:gd name="connsiteY9" fmla="*/ 74316 h 2306072"/>
                <a:gd name="connsiteX10" fmla="*/ 4146278 w 5269905"/>
                <a:gd name="connsiteY10" fmla="*/ 849231 h 2306072"/>
                <a:gd name="connsiteX11" fmla="*/ 5269905 w 5269905"/>
                <a:gd name="connsiteY11" fmla="*/ 252546 h 2306072"/>
                <a:gd name="connsiteX0" fmla="*/ 23728 w 5269905"/>
                <a:gd name="connsiteY0" fmla="*/ 2306072 h 2306072"/>
                <a:gd name="connsiteX1" fmla="*/ 271701 w 5269905"/>
                <a:gd name="connsiteY1" fmla="*/ 1267685 h 2306072"/>
                <a:gd name="connsiteX2" fmla="*/ 1906773 w 5269905"/>
                <a:gd name="connsiteY2" fmla="*/ 2143339 h 2306072"/>
                <a:gd name="connsiteX3" fmla="*/ 2441464 w 5269905"/>
                <a:gd name="connsiteY3" fmla="*/ 1879868 h 2306072"/>
                <a:gd name="connsiteX4" fmla="*/ 1534813 w 5269905"/>
                <a:gd name="connsiteY4" fmla="*/ 1228940 h 2306072"/>
                <a:gd name="connsiteX5" fmla="*/ 1868027 w 5269905"/>
                <a:gd name="connsiteY5" fmla="*/ 934471 h 2306072"/>
                <a:gd name="connsiteX6" fmla="*/ 2658440 w 5269905"/>
                <a:gd name="connsiteY6" fmla="*/ 1221190 h 2306072"/>
                <a:gd name="connsiteX7" fmla="*/ 2976155 w 5269905"/>
                <a:gd name="connsiteY7" fmla="*/ 911224 h 2306072"/>
                <a:gd name="connsiteX8" fmla="*/ 2061756 w 5269905"/>
                <a:gd name="connsiteY8" fmla="*/ 275794 h 2306072"/>
                <a:gd name="connsiteX9" fmla="*/ 2673939 w 5269905"/>
                <a:gd name="connsiteY9" fmla="*/ 74316 h 2306072"/>
                <a:gd name="connsiteX10" fmla="*/ 4146278 w 5269905"/>
                <a:gd name="connsiteY10" fmla="*/ 849231 h 2306072"/>
                <a:gd name="connsiteX11" fmla="*/ 5269905 w 5269905"/>
                <a:gd name="connsiteY11" fmla="*/ 252546 h 2306072"/>
                <a:gd name="connsiteX0" fmla="*/ 23728 w 5269905"/>
                <a:gd name="connsiteY0" fmla="*/ 2306072 h 2306072"/>
                <a:gd name="connsiteX1" fmla="*/ 271701 w 5269905"/>
                <a:gd name="connsiteY1" fmla="*/ 1267685 h 2306072"/>
                <a:gd name="connsiteX2" fmla="*/ 1906773 w 5269905"/>
                <a:gd name="connsiteY2" fmla="*/ 2143339 h 2306072"/>
                <a:gd name="connsiteX3" fmla="*/ 2441464 w 5269905"/>
                <a:gd name="connsiteY3" fmla="*/ 1879868 h 2306072"/>
                <a:gd name="connsiteX4" fmla="*/ 1534813 w 5269905"/>
                <a:gd name="connsiteY4" fmla="*/ 1228940 h 2306072"/>
                <a:gd name="connsiteX5" fmla="*/ 1868027 w 5269905"/>
                <a:gd name="connsiteY5" fmla="*/ 934471 h 2306072"/>
                <a:gd name="connsiteX6" fmla="*/ 2658440 w 5269905"/>
                <a:gd name="connsiteY6" fmla="*/ 1221190 h 2306072"/>
                <a:gd name="connsiteX7" fmla="*/ 2976155 w 5269905"/>
                <a:gd name="connsiteY7" fmla="*/ 911224 h 2306072"/>
                <a:gd name="connsiteX8" fmla="*/ 2061756 w 5269905"/>
                <a:gd name="connsiteY8" fmla="*/ 275794 h 2306072"/>
                <a:gd name="connsiteX9" fmla="*/ 2673939 w 5269905"/>
                <a:gd name="connsiteY9" fmla="*/ 74316 h 2306072"/>
                <a:gd name="connsiteX10" fmla="*/ 4146278 w 5269905"/>
                <a:gd name="connsiteY10" fmla="*/ 849231 h 2306072"/>
                <a:gd name="connsiteX11" fmla="*/ 5269905 w 5269905"/>
                <a:gd name="connsiteY11" fmla="*/ 252546 h 2306072"/>
                <a:gd name="connsiteX0" fmla="*/ 3798 w 5629683"/>
                <a:gd name="connsiteY0" fmla="*/ 2499801 h 2499801"/>
                <a:gd name="connsiteX1" fmla="*/ 631479 w 5629683"/>
                <a:gd name="connsiteY1" fmla="*/ 1267685 h 2499801"/>
                <a:gd name="connsiteX2" fmla="*/ 2266551 w 5629683"/>
                <a:gd name="connsiteY2" fmla="*/ 2143339 h 2499801"/>
                <a:gd name="connsiteX3" fmla="*/ 2801242 w 5629683"/>
                <a:gd name="connsiteY3" fmla="*/ 1879868 h 2499801"/>
                <a:gd name="connsiteX4" fmla="*/ 1894591 w 5629683"/>
                <a:gd name="connsiteY4" fmla="*/ 1228940 h 2499801"/>
                <a:gd name="connsiteX5" fmla="*/ 2227805 w 5629683"/>
                <a:gd name="connsiteY5" fmla="*/ 934471 h 2499801"/>
                <a:gd name="connsiteX6" fmla="*/ 3018218 w 5629683"/>
                <a:gd name="connsiteY6" fmla="*/ 1221190 h 2499801"/>
                <a:gd name="connsiteX7" fmla="*/ 3335933 w 5629683"/>
                <a:gd name="connsiteY7" fmla="*/ 911224 h 2499801"/>
                <a:gd name="connsiteX8" fmla="*/ 2421534 w 5629683"/>
                <a:gd name="connsiteY8" fmla="*/ 275794 h 2499801"/>
                <a:gd name="connsiteX9" fmla="*/ 3033717 w 5629683"/>
                <a:gd name="connsiteY9" fmla="*/ 74316 h 2499801"/>
                <a:gd name="connsiteX10" fmla="*/ 4506056 w 5629683"/>
                <a:gd name="connsiteY10" fmla="*/ 849231 h 2499801"/>
                <a:gd name="connsiteX11" fmla="*/ 5629683 w 5629683"/>
                <a:gd name="connsiteY11" fmla="*/ 252546 h 2499801"/>
                <a:gd name="connsiteX0" fmla="*/ 4116 w 5599005"/>
                <a:gd name="connsiteY0" fmla="*/ 2678031 h 2678031"/>
                <a:gd name="connsiteX1" fmla="*/ 600801 w 5599005"/>
                <a:gd name="connsiteY1" fmla="*/ 1267685 h 2678031"/>
                <a:gd name="connsiteX2" fmla="*/ 2235873 w 5599005"/>
                <a:gd name="connsiteY2" fmla="*/ 2143339 h 2678031"/>
                <a:gd name="connsiteX3" fmla="*/ 2770564 w 5599005"/>
                <a:gd name="connsiteY3" fmla="*/ 1879868 h 2678031"/>
                <a:gd name="connsiteX4" fmla="*/ 1863913 w 5599005"/>
                <a:gd name="connsiteY4" fmla="*/ 1228940 h 2678031"/>
                <a:gd name="connsiteX5" fmla="*/ 2197127 w 5599005"/>
                <a:gd name="connsiteY5" fmla="*/ 934471 h 2678031"/>
                <a:gd name="connsiteX6" fmla="*/ 2987540 w 5599005"/>
                <a:gd name="connsiteY6" fmla="*/ 1221190 h 2678031"/>
                <a:gd name="connsiteX7" fmla="*/ 3305255 w 5599005"/>
                <a:gd name="connsiteY7" fmla="*/ 911224 h 2678031"/>
                <a:gd name="connsiteX8" fmla="*/ 2390856 w 5599005"/>
                <a:gd name="connsiteY8" fmla="*/ 275794 h 2678031"/>
                <a:gd name="connsiteX9" fmla="*/ 3003039 w 5599005"/>
                <a:gd name="connsiteY9" fmla="*/ 74316 h 2678031"/>
                <a:gd name="connsiteX10" fmla="*/ 4475378 w 5599005"/>
                <a:gd name="connsiteY10" fmla="*/ 849231 h 2678031"/>
                <a:gd name="connsiteX11" fmla="*/ 5599005 w 5599005"/>
                <a:gd name="connsiteY11" fmla="*/ 252546 h 2678031"/>
                <a:gd name="connsiteX0" fmla="*/ 3590 w 5652723"/>
                <a:gd name="connsiteY0" fmla="*/ 3003496 h 3003496"/>
                <a:gd name="connsiteX1" fmla="*/ 654519 w 5652723"/>
                <a:gd name="connsiteY1" fmla="*/ 1267685 h 3003496"/>
                <a:gd name="connsiteX2" fmla="*/ 2289591 w 5652723"/>
                <a:gd name="connsiteY2" fmla="*/ 2143339 h 3003496"/>
                <a:gd name="connsiteX3" fmla="*/ 2824282 w 5652723"/>
                <a:gd name="connsiteY3" fmla="*/ 1879868 h 3003496"/>
                <a:gd name="connsiteX4" fmla="*/ 1917631 w 5652723"/>
                <a:gd name="connsiteY4" fmla="*/ 1228940 h 3003496"/>
                <a:gd name="connsiteX5" fmla="*/ 2250845 w 5652723"/>
                <a:gd name="connsiteY5" fmla="*/ 934471 h 3003496"/>
                <a:gd name="connsiteX6" fmla="*/ 3041258 w 5652723"/>
                <a:gd name="connsiteY6" fmla="*/ 1221190 h 3003496"/>
                <a:gd name="connsiteX7" fmla="*/ 3358973 w 5652723"/>
                <a:gd name="connsiteY7" fmla="*/ 911224 h 3003496"/>
                <a:gd name="connsiteX8" fmla="*/ 2444574 w 5652723"/>
                <a:gd name="connsiteY8" fmla="*/ 275794 h 3003496"/>
                <a:gd name="connsiteX9" fmla="*/ 3056757 w 5652723"/>
                <a:gd name="connsiteY9" fmla="*/ 74316 h 3003496"/>
                <a:gd name="connsiteX10" fmla="*/ 4529096 w 5652723"/>
                <a:gd name="connsiteY10" fmla="*/ 849231 h 3003496"/>
                <a:gd name="connsiteX11" fmla="*/ 5652723 w 5652723"/>
                <a:gd name="connsiteY11" fmla="*/ 252546 h 3003496"/>
                <a:gd name="connsiteX0" fmla="*/ 3525 w 5660407"/>
                <a:gd name="connsiteY0" fmla="*/ 2840763 h 2840763"/>
                <a:gd name="connsiteX1" fmla="*/ 662203 w 5660407"/>
                <a:gd name="connsiteY1" fmla="*/ 1267685 h 2840763"/>
                <a:gd name="connsiteX2" fmla="*/ 2297275 w 5660407"/>
                <a:gd name="connsiteY2" fmla="*/ 2143339 h 2840763"/>
                <a:gd name="connsiteX3" fmla="*/ 2831966 w 5660407"/>
                <a:gd name="connsiteY3" fmla="*/ 1879868 h 2840763"/>
                <a:gd name="connsiteX4" fmla="*/ 1925315 w 5660407"/>
                <a:gd name="connsiteY4" fmla="*/ 1228940 h 2840763"/>
                <a:gd name="connsiteX5" fmla="*/ 2258529 w 5660407"/>
                <a:gd name="connsiteY5" fmla="*/ 934471 h 2840763"/>
                <a:gd name="connsiteX6" fmla="*/ 3048942 w 5660407"/>
                <a:gd name="connsiteY6" fmla="*/ 1221190 h 2840763"/>
                <a:gd name="connsiteX7" fmla="*/ 3366657 w 5660407"/>
                <a:gd name="connsiteY7" fmla="*/ 911224 h 2840763"/>
                <a:gd name="connsiteX8" fmla="*/ 2452258 w 5660407"/>
                <a:gd name="connsiteY8" fmla="*/ 275794 h 2840763"/>
                <a:gd name="connsiteX9" fmla="*/ 3064441 w 5660407"/>
                <a:gd name="connsiteY9" fmla="*/ 74316 h 2840763"/>
                <a:gd name="connsiteX10" fmla="*/ 4536780 w 5660407"/>
                <a:gd name="connsiteY10" fmla="*/ 849231 h 2840763"/>
                <a:gd name="connsiteX11" fmla="*/ 5660407 w 5660407"/>
                <a:gd name="connsiteY11" fmla="*/ 252546 h 2840763"/>
                <a:gd name="connsiteX0" fmla="*/ 4962 w 5661844"/>
                <a:gd name="connsiteY0" fmla="*/ 2840763 h 2840763"/>
                <a:gd name="connsiteX1" fmla="*/ 663640 w 5661844"/>
                <a:gd name="connsiteY1" fmla="*/ 1267685 h 2840763"/>
                <a:gd name="connsiteX2" fmla="*/ 2298712 w 5661844"/>
                <a:gd name="connsiteY2" fmla="*/ 2143339 h 2840763"/>
                <a:gd name="connsiteX3" fmla="*/ 2833403 w 5661844"/>
                <a:gd name="connsiteY3" fmla="*/ 1879868 h 2840763"/>
                <a:gd name="connsiteX4" fmla="*/ 1926752 w 5661844"/>
                <a:gd name="connsiteY4" fmla="*/ 1228940 h 2840763"/>
                <a:gd name="connsiteX5" fmla="*/ 2259966 w 5661844"/>
                <a:gd name="connsiteY5" fmla="*/ 934471 h 2840763"/>
                <a:gd name="connsiteX6" fmla="*/ 3050379 w 5661844"/>
                <a:gd name="connsiteY6" fmla="*/ 1221190 h 2840763"/>
                <a:gd name="connsiteX7" fmla="*/ 3368094 w 5661844"/>
                <a:gd name="connsiteY7" fmla="*/ 911224 h 2840763"/>
                <a:gd name="connsiteX8" fmla="*/ 2453695 w 5661844"/>
                <a:gd name="connsiteY8" fmla="*/ 275794 h 2840763"/>
                <a:gd name="connsiteX9" fmla="*/ 3065878 w 5661844"/>
                <a:gd name="connsiteY9" fmla="*/ 74316 h 2840763"/>
                <a:gd name="connsiteX10" fmla="*/ 4538217 w 5661844"/>
                <a:gd name="connsiteY10" fmla="*/ 849231 h 2840763"/>
                <a:gd name="connsiteX11" fmla="*/ 5661844 w 5661844"/>
                <a:gd name="connsiteY11" fmla="*/ 252546 h 2840763"/>
                <a:gd name="connsiteX0" fmla="*/ 3418 w 5660300"/>
                <a:gd name="connsiteY0" fmla="*/ 2840763 h 2840763"/>
                <a:gd name="connsiteX1" fmla="*/ 662096 w 5660300"/>
                <a:gd name="connsiteY1" fmla="*/ 1267685 h 2840763"/>
                <a:gd name="connsiteX2" fmla="*/ 2227426 w 5660300"/>
                <a:gd name="connsiteY2" fmla="*/ 2089095 h 2840763"/>
                <a:gd name="connsiteX3" fmla="*/ 2831859 w 5660300"/>
                <a:gd name="connsiteY3" fmla="*/ 1879868 h 2840763"/>
                <a:gd name="connsiteX4" fmla="*/ 1925208 w 5660300"/>
                <a:gd name="connsiteY4" fmla="*/ 1228940 h 2840763"/>
                <a:gd name="connsiteX5" fmla="*/ 2258422 w 5660300"/>
                <a:gd name="connsiteY5" fmla="*/ 934471 h 2840763"/>
                <a:gd name="connsiteX6" fmla="*/ 3048835 w 5660300"/>
                <a:gd name="connsiteY6" fmla="*/ 1221190 h 2840763"/>
                <a:gd name="connsiteX7" fmla="*/ 3366550 w 5660300"/>
                <a:gd name="connsiteY7" fmla="*/ 911224 h 2840763"/>
                <a:gd name="connsiteX8" fmla="*/ 2452151 w 5660300"/>
                <a:gd name="connsiteY8" fmla="*/ 275794 h 2840763"/>
                <a:gd name="connsiteX9" fmla="*/ 3064334 w 5660300"/>
                <a:gd name="connsiteY9" fmla="*/ 74316 h 2840763"/>
                <a:gd name="connsiteX10" fmla="*/ 4536673 w 5660300"/>
                <a:gd name="connsiteY10" fmla="*/ 849231 h 2840763"/>
                <a:gd name="connsiteX11" fmla="*/ 5660300 w 5660300"/>
                <a:gd name="connsiteY11" fmla="*/ 252546 h 2840763"/>
                <a:gd name="connsiteX0" fmla="*/ 3418 w 5660300"/>
                <a:gd name="connsiteY0" fmla="*/ 2840763 h 2840763"/>
                <a:gd name="connsiteX1" fmla="*/ 662096 w 5660300"/>
                <a:gd name="connsiteY1" fmla="*/ 1267685 h 2840763"/>
                <a:gd name="connsiteX2" fmla="*/ 2227426 w 5660300"/>
                <a:gd name="connsiteY2" fmla="*/ 2089095 h 2840763"/>
                <a:gd name="connsiteX3" fmla="*/ 2808612 w 5660300"/>
                <a:gd name="connsiteY3" fmla="*/ 1864370 h 2840763"/>
                <a:gd name="connsiteX4" fmla="*/ 1925208 w 5660300"/>
                <a:gd name="connsiteY4" fmla="*/ 1228940 h 2840763"/>
                <a:gd name="connsiteX5" fmla="*/ 2258422 w 5660300"/>
                <a:gd name="connsiteY5" fmla="*/ 934471 h 2840763"/>
                <a:gd name="connsiteX6" fmla="*/ 3048835 w 5660300"/>
                <a:gd name="connsiteY6" fmla="*/ 1221190 h 2840763"/>
                <a:gd name="connsiteX7" fmla="*/ 3366550 w 5660300"/>
                <a:gd name="connsiteY7" fmla="*/ 911224 h 2840763"/>
                <a:gd name="connsiteX8" fmla="*/ 2452151 w 5660300"/>
                <a:gd name="connsiteY8" fmla="*/ 275794 h 2840763"/>
                <a:gd name="connsiteX9" fmla="*/ 3064334 w 5660300"/>
                <a:gd name="connsiteY9" fmla="*/ 74316 h 2840763"/>
                <a:gd name="connsiteX10" fmla="*/ 4536673 w 5660300"/>
                <a:gd name="connsiteY10" fmla="*/ 849231 h 2840763"/>
                <a:gd name="connsiteX11" fmla="*/ 5660300 w 5660300"/>
                <a:gd name="connsiteY11" fmla="*/ 252546 h 284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0300" h="2840763">
                  <a:moveTo>
                    <a:pt x="3418" y="2840763"/>
                  </a:moveTo>
                  <a:cubicBezTo>
                    <a:pt x="-37265" y="1792689"/>
                    <a:pt x="291428" y="1392963"/>
                    <a:pt x="662096" y="1267685"/>
                  </a:cubicBezTo>
                  <a:cubicBezTo>
                    <a:pt x="1032764" y="1142407"/>
                    <a:pt x="1869673" y="1989647"/>
                    <a:pt x="2227426" y="2089095"/>
                  </a:cubicBezTo>
                  <a:cubicBezTo>
                    <a:pt x="2585179" y="2188543"/>
                    <a:pt x="2858982" y="2007729"/>
                    <a:pt x="2808612" y="1864370"/>
                  </a:cubicBezTo>
                  <a:cubicBezTo>
                    <a:pt x="2758242" y="1721011"/>
                    <a:pt x="2016906" y="1383923"/>
                    <a:pt x="1925208" y="1228940"/>
                  </a:cubicBezTo>
                  <a:cubicBezTo>
                    <a:pt x="1833510" y="1073957"/>
                    <a:pt x="2071151" y="935763"/>
                    <a:pt x="2258422" y="934471"/>
                  </a:cubicBezTo>
                  <a:cubicBezTo>
                    <a:pt x="2445693" y="933179"/>
                    <a:pt x="2864147" y="1225065"/>
                    <a:pt x="3048835" y="1221190"/>
                  </a:cubicBezTo>
                  <a:cubicBezTo>
                    <a:pt x="3233523" y="1217315"/>
                    <a:pt x="3465997" y="1068790"/>
                    <a:pt x="3366550" y="911224"/>
                  </a:cubicBezTo>
                  <a:cubicBezTo>
                    <a:pt x="3267103" y="753658"/>
                    <a:pt x="2502520" y="415279"/>
                    <a:pt x="2452151" y="275794"/>
                  </a:cubicBezTo>
                  <a:cubicBezTo>
                    <a:pt x="2401782" y="136309"/>
                    <a:pt x="2716914" y="-129745"/>
                    <a:pt x="3064334" y="74316"/>
                  </a:cubicBezTo>
                  <a:cubicBezTo>
                    <a:pt x="3411754" y="278377"/>
                    <a:pt x="4173754" y="804027"/>
                    <a:pt x="4536673" y="849231"/>
                  </a:cubicBezTo>
                  <a:cubicBezTo>
                    <a:pt x="4899592" y="894435"/>
                    <a:pt x="5447198" y="362326"/>
                    <a:pt x="5660300" y="252546"/>
                  </a:cubicBezTo>
                </a:path>
              </a:pathLst>
            </a:custGeom>
            <a:noFill/>
            <a:ln w="254000">
              <a:solidFill>
                <a:srgbClr val="3647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Freeform 8"/>
            <p:cNvSpPr/>
            <p:nvPr/>
          </p:nvSpPr>
          <p:spPr>
            <a:xfrm>
              <a:off x="0" y="2372219"/>
              <a:ext cx="9382456" cy="4708821"/>
            </a:xfrm>
            <a:custGeom>
              <a:avLst/>
              <a:gdLst>
                <a:gd name="connsiteX0" fmla="*/ 20298 w 5266475"/>
                <a:gd name="connsiteY0" fmla="*/ 2279224 h 2279224"/>
                <a:gd name="connsiteX1" fmla="*/ 268271 w 5266475"/>
                <a:gd name="connsiteY1" fmla="*/ 1240837 h 2279224"/>
                <a:gd name="connsiteX2" fmla="*/ 1903343 w 5266475"/>
                <a:gd name="connsiteY2" fmla="*/ 2116491 h 2279224"/>
                <a:gd name="connsiteX3" fmla="*/ 2438034 w 5266475"/>
                <a:gd name="connsiteY3" fmla="*/ 1853020 h 2279224"/>
                <a:gd name="connsiteX4" fmla="*/ 1492637 w 5266475"/>
                <a:gd name="connsiteY4" fmla="*/ 1209841 h 2279224"/>
                <a:gd name="connsiteX5" fmla="*/ 1973085 w 5266475"/>
                <a:gd name="connsiteY5" fmla="*/ 884376 h 2279224"/>
                <a:gd name="connsiteX6" fmla="*/ 2554271 w 5266475"/>
                <a:gd name="connsiteY6" fmla="*/ 1194342 h 2279224"/>
                <a:gd name="connsiteX7" fmla="*/ 3057966 w 5266475"/>
                <a:gd name="connsiteY7" fmla="*/ 884376 h 2279224"/>
                <a:gd name="connsiteX8" fmla="*/ 2073824 w 5266475"/>
                <a:gd name="connsiteY8" fmla="*/ 326437 h 2279224"/>
                <a:gd name="connsiteX9" fmla="*/ 2616265 w 5266475"/>
                <a:gd name="connsiteY9" fmla="*/ 16471 h 2279224"/>
                <a:gd name="connsiteX10" fmla="*/ 4104102 w 5266475"/>
                <a:gd name="connsiteY10" fmla="*/ 822383 h 2279224"/>
                <a:gd name="connsiteX11" fmla="*/ 5266475 w 5266475"/>
                <a:gd name="connsiteY11" fmla="*/ 225698 h 2279224"/>
                <a:gd name="connsiteX0" fmla="*/ 23728 w 5269905"/>
                <a:gd name="connsiteY0" fmla="*/ 2279224 h 2279224"/>
                <a:gd name="connsiteX1" fmla="*/ 271701 w 5269905"/>
                <a:gd name="connsiteY1" fmla="*/ 1240837 h 2279224"/>
                <a:gd name="connsiteX2" fmla="*/ 1906773 w 5269905"/>
                <a:gd name="connsiteY2" fmla="*/ 2116491 h 2279224"/>
                <a:gd name="connsiteX3" fmla="*/ 2441464 w 5269905"/>
                <a:gd name="connsiteY3" fmla="*/ 1853020 h 2279224"/>
                <a:gd name="connsiteX4" fmla="*/ 1496067 w 5269905"/>
                <a:gd name="connsiteY4" fmla="*/ 1209841 h 2279224"/>
                <a:gd name="connsiteX5" fmla="*/ 1976515 w 5269905"/>
                <a:gd name="connsiteY5" fmla="*/ 884376 h 2279224"/>
                <a:gd name="connsiteX6" fmla="*/ 2557701 w 5269905"/>
                <a:gd name="connsiteY6" fmla="*/ 1194342 h 2279224"/>
                <a:gd name="connsiteX7" fmla="*/ 3061396 w 5269905"/>
                <a:gd name="connsiteY7" fmla="*/ 884376 h 2279224"/>
                <a:gd name="connsiteX8" fmla="*/ 2077254 w 5269905"/>
                <a:gd name="connsiteY8" fmla="*/ 326437 h 2279224"/>
                <a:gd name="connsiteX9" fmla="*/ 2619695 w 5269905"/>
                <a:gd name="connsiteY9" fmla="*/ 16471 h 2279224"/>
                <a:gd name="connsiteX10" fmla="*/ 4107532 w 5269905"/>
                <a:gd name="connsiteY10" fmla="*/ 822383 h 2279224"/>
                <a:gd name="connsiteX11" fmla="*/ 5269905 w 5269905"/>
                <a:gd name="connsiteY11" fmla="*/ 225698 h 2279224"/>
                <a:gd name="connsiteX0" fmla="*/ 23728 w 5269905"/>
                <a:gd name="connsiteY0" fmla="*/ 2279224 h 2279224"/>
                <a:gd name="connsiteX1" fmla="*/ 271701 w 5269905"/>
                <a:gd name="connsiteY1" fmla="*/ 1240837 h 2279224"/>
                <a:gd name="connsiteX2" fmla="*/ 1906773 w 5269905"/>
                <a:gd name="connsiteY2" fmla="*/ 2116491 h 2279224"/>
                <a:gd name="connsiteX3" fmla="*/ 2441464 w 5269905"/>
                <a:gd name="connsiteY3" fmla="*/ 1853020 h 2279224"/>
                <a:gd name="connsiteX4" fmla="*/ 1496067 w 5269905"/>
                <a:gd name="connsiteY4" fmla="*/ 1209841 h 2279224"/>
                <a:gd name="connsiteX5" fmla="*/ 1868027 w 5269905"/>
                <a:gd name="connsiteY5" fmla="*/ 907623 h 2279224"/>
                <a:gd name="connsiteX6" fmla="*/ 2557701 w 5269905"/>
                <a:gd name="connsiteY6" fmla="*/ 1194342 h 2279224"/>
                <a:gd name="connsiteX7" fmla="*/ 3061396 w 5269905"/>
                <a:gd name="connsiteY7" fmla="*/ 884376 h 2279224"/>
                <a:gd name="connsiteX8" fmla="*/ 2077254 w 5269905"/>
                <a:gd name="connsiteY8" fmla="*/ 326437 h 2279224"/>
                <a:gd name="connsiteX9" fmla="*/ 2619695 w 5269905"/>
                <a:gd name="connsiteY9" fmla="*/ 16471 h 2279224"/>
                <a:gd name="connsiteX10" fmla="*/ 4107532 w 5269905"/>
                <a:gd name="connsiteY10" fmla="*/ 822383 h 2279224"/>
                <a:gd name="connsiteX11" fmla="*/ 5269905 w 5269905"/>
                <a:gd name="connsiteY11" fmla="*/ 225698 h 2279224"/>
                <a:gd name="connsiteX0" fmla="*/ 23728 w 5269905"/>
                <a:gd name="connsiteY0" fmla="*/ 2279224 h 2279224"/>
                <a:gd name="connsiteX1" fmla="*/ 271701 w 5269905"/>
                <a:gd name="connsiteY1" fmla="*/ 1240837 h 2279224"/>
                <a:gd name="connsiteX2" fmla="*/ 1906773 w 5269905"/>
                <a:gd name="connsiteY2" fmla="*/ 2116491 h 2279224"/>
                <a:gd name="connsiteX3" fmla="*/ 2441464 w 5269905"/>
                <a:gd name="connsiteY3" fmla="*/ 1853020 h 2279224"/>
                <a:gd name="connsiteX4" fmla="*/ 1534813 w 5269905"/>
                <a:gd name="connsiteY4" fmla="*/ 1202092 h 2279224"/>
                <a:gd name="connsiteX5" fmla="*/ 1868027 w 5269905"/>
                <a:gd name="connsiteY5" fmla="*/ 907623 h 2279224"/>
                <a:gd name="connsiteX6" fmla="*/ 2557701 w 5269905"/>
                <a:gd name="connsiteY6" fmla="*/ 1194342 h 2279224"/>
                <a:gd name="connsiteX7" fmla="*/ 3061396 w 5269905"/>
                <a:gd name="connsiteY7" fmla="*/ 884376 h 2279224"/>
                <a:gd name="connsiteX8" fmla="*/ 2077254 w 5269905"/>
                <a:gd name="connsiteY8" fmla="*/ 326437 h 2279224"/>
                <a:gd name="connsiteX9" fmla="*/ 2619695 w 5269905"/>
                <a:gd name="connsiteY9" fmla="*/ 16471 h 2279224"/>
                <a:gd name="connsiteX10" fmla="*/ 4107532 w 5269905"/>
                <a:gd name="connsiteY10" fmla="*/ 822383 h 2279224"/>
                <a:gd name="connsiteX11" fmla="*/ 5269905 w 5269905"/>
                <a:gd name="connsiteY11" fmla="*/ 225698 h 2279224"/>
                <a:gd name="connsiteX0" fmla="*/ 23728 w 5269905"/>
                <a:gd name="connsiteY0" fmla="*/ 2279224 h 2279224"/>
                <a:gd name="connsiteX1" fmla="*/ 271701 w 5269905"/>
                <a:gd name="connsiteY1" fmla="*/ 1240837 h 2279224"/>
                <a:gd name="connsiteX2" fmla="*/ 1906773 w 5269905"/>
                <a:gd name="connsiteY2" fmla="*/ 2116491 h 2279224"/>
                <a:gd name="connsiteX3" fmla="*/ 2441464 w 5269905"/>
                <a:gd name="connsiteY3" fmla="*/ 1853020 h 2279224"/>
                <a:gd name="connsiteX4" fmla="*/ 1534813 w 5269905"/>
                <a:gd name="connsiteY4" fmla="*/ 1202092 h 2279224"/>
                <a:gd name="connsiteX5" fmla="*/ 1868027 w 5269905"/>
                <a:gd name="connsiteY5" fmla="*/ 907623 h 2279224"/>
                <a:gd name="connsiteX6" fmla="*/ 2658440 w 5269905"/>
                <a:gd name="connsiteY6" fmla="*/ 1194342 h 2279224"/>
                <a:gd name="connsiteX7" fmla="*/ 3061396 w 5269905"/>
                <a:gd name="connsiteY7" fmla="*/ 884376 h 2279224"/>
                <a:gd name="connsiteX8" fmla="*/ 2077254 w 5269905"/>
                <a:gd name="connsiteY8" fmla="*/ 326437 h 2279224"/>
                <a:gd name="connsiteX9" fmla="*/ 2619695 w 5269905"/>
                <a:gd name="connsiteY9" fmla="*/ 16471 h 2279224"/>
                <a:gd name="connsiteX10" fmla="*/ 4107532 w 5269905"/>
                <a:gd name="connsiteY10" fmla="*/ 822383 h 2279224"/>
                <a:gd name="connsiteX11" fmla="*/ 5269905 w 5269905"/>
                <a:gd name="connsiteY11" fmla="*/ 225698 h 2279224"/>
                <a:gd name="connsiteX0" fmla="*/ 23728 w 5269905"/>
                <a:gd name="connsiteY0" fmla="*/ 2279545 h 2279545"/>
                <a:gd name="connsiteX1" fmla="*/ 271701 w 5269905"/>
                <a:gd name="connsiteY1" fmla="*/ 1241158 h 2279545"/>
                <a:gd name="connsiteX2" fmla="*/ 1906773 w 5269905"/>
                <a:gd name="connsiteY2" fmla="*/ 2116812 h 2279545"/>
                <a:gd name="connsiteX3" fmla="*/ 2441464 w 5269905"/>
                <a:gd name="connsiteY3" fmla="*/ 1853341 h 2279545"/>
                <a:gd name="connsiteX4" fmla="*/ 1534813 w 5269905"/>
                <a:gd name="connsiteY4" fmla="*/ 1202413 h 2279545"/>
                <a:gd name="connsiteX5" fmla="*/ 1868027 w 5269905"/>
                <a:gd name="connsiteY5" fmla="*/ 907944 h 2279545"/>
                <a:gd name="connsiteX6" fmla="*/ 2658440 w 5269905"/>
                <a:gd name="connsiteY6" fmla="*/ 1194663 h 2279545"/>
                <a:gd name="connsiteX7" fmla="*/ 3022650 w 5269905"/>
                <a:gd name="connsiteY7" fmla="*/ 923443 h 2279545"/>
                <a:gd name="connsiteX8" fmla="*/ 2077254 w 5269905"/>
                <a:gd name="connsiteY8" fmla="*/ 326758 h 2279545"/>
                <a:gd name="connsiteX9" fmla="*/ 2619695 w 5269905"/>
                <a:gd name="connsiteY9" fmla="*/ 16792 h 2279545"/>
                <a:gd name="connsiteX10" fmla="*/ 4107532 w 5269905"/>
                <a:gd name="connsiteY10" fmla="*/ 822704 h 2279545"/>
                <a:gd name="connsiteX11" fmla="*/ 5269905 w 5269905"/>
                <a:gd name="connsiteY11" fmla="*/ 226019 h 2279545"/>
                <a:gd name="connsiteX0" fmla="*/ 23728 w 5269905"/>
                <a:gd name="connsiteY0" fmla="*/ 2289789 h 2289789"/>
                <a:gd name="connsiteX1" fmla="*/ 271701 w 5269905"/>
                <a:gd name="connsiteY1" fmla="*/ 1251402 h 2289789"/>
                <a:gd name="connsiteX2" fmla="*/ 1906773 w 5269905"/>
                <a:gd name="connsiteY2" fmla="*/ 2127056 h 2289789"/>
                <a:gd name="connsiteX3" fmla="*/ 2441464 w 5269905"/>
                <a:gd name="connsiteY3" fmla="*/ 1863585 h 2289789"/>
                <a:gd name="connsiteX4" fmla="*/ 1534813 w 5269905"/>
                <a:gd name="connsiteY4" fmla="*/ 1212657 h 2289789"/>
                <a:gd name="connsiteX5" fmla="*/ 1868027 w 5269905"/>
                <a:gd name="connsiteY5" fmla="*/ 918188 h 2289789"/>
                <a:gd name="connsiteX6" fmla="*/ 2658440 w 5269905"/>
                <a:gd name="connsiteY6" fmla="*/ 1204907 h 2289789"/>
                <a:gd name="connsiteX7" fmla="*/ 3022650 w 5269905"/>
                <a:gd name="connsiteY7" fmla="*/ 933687 h 2289789"/>
                <a:gd name="connsiteX8" fmla="*/ 2061756 w 5269905"/>
                <a:gd name="connsiteY8" fmla="*/ 259511 h 2289789"/>
                <a:gd name="connsiteX9" fmla="*/ 2619695 w 5269905"/>
                <a:gd name="connsiteY9" fmla="*/ 27036 h 2289789"/>
                <a:gd name="connsiteX10" fmla="*/ 4107532 w 5269905"/>
                <a:gd name="connsiteY10" fmla="*/ 832948 h 2289789"/>
                <a:gd name="connsiteX11" fmla="*/ 5269905 w 5269905"/>
                <a:gd name="connsiteY11" fmla="*/ 236263 h 2289789"/>
                <a:gd name="connsiteX0" fmla="*/ 23728 w 5269905"/>
                <a:gd name="connsiteY0" fmla="*/ 2289201 h 2289201"/>
                <a:gd name="connsiteX1" fmla="*/ 271701 w 5269905"/>
                <a:gd name="connsiteY1" fmla="*/ 1250814 h 2289201"/>
                <a:gd name="connsiteX2" fmla="*/ 1906773 w 5269905"/>
                <a:gd name="connsiteY2" fmla="*/ 2126468 h 2289201"/>
                <a:gd name="connsiteX3" fmla="*/ 2441464 w 5269905"/>
                <a:gd name="connsiteY3" fmla="*/ 1862997 h 2289201"/>
                <a:gd name="connsiteX4" fmla="*/ 1534813 w 5269905"/>
                <a:gd name="connsiteY4" fmla="*/ 1212069 h 2289201"/>
                <a:gd name="connsiteX5" fmla="*/ 1868027 w 5269905"/>
                <a:gd name="connsiteY5" fmla="*/ 917600 h 2289201"/>
                <a:gd name="connsiteX6" fmla="*/ 2658440 w 5269905"/>
                <a:gd name="connsiteY6" fmla="*/ 1204319 h 2289201"/>
                <a:gd name="connsiteX7" fmla="*/ 2976155 w 5269905"/>
                <a:gd name="connsiteY7" fmla="*/ 894353 h 2289201"/>
                <a:gd name="connsiteX8" fmla="*/ 2061756 w 5269905"/>
                <a:gd name="connsiteY8" fmla="*/ 258923 h 2289201"/>
                <a:gd name="connsiteX9" fmla="*/ 2619695 w 5269905"/>
                <a:gd name="connsiteY9" fmla="*/ 26448 h 2289201"/>
                <a:gd name="connsiteX10" fmla="*/ 4107532 w 5269905"/>
                <a:gd name="connsiteY10" fmla="*/ 832360 h 2289201"/>
                <a:gd name="connsiteX11" fmla="*/ 5269905 w 5269905"/>
                <a:gd name="connsiteY11" fmla="*/ 235675 h 2289201"/>
                <a:gd name="connsiteX0" fmla="*/ 23728 w 5269905"/>
                <a:gd name="connsiteY0" fmla="*/ 2289201 h 2289201"/>
                <a:gd name="connsiteX1" fmla="*/ 271701 w 5269905"/>
                <a:gd name="connsiteY1" fmla="*/ 1250814 h 2289201"/>
                <a:gd name="connsiteX2" fmla="*/ 1906773 w 5269905"/>
                <a:gd name="connsiteY2" fmla="*/ 2126468 h 2289201"/>
                <a:gd name="connsiteX3" fmla="*/ 2441464 w 5269905"/>
                <a:gd name="connsiteY3" fmla="*/ 1862997 h 2289201"/>
                <a:gd name="connsiteX4" fmla="*/ 1534813 w 5269905"/>
                <a:gd name="connsiteY4" fmla="*/ 1212069 h 2289201"/>
                <a:gd name="connsiteX5" fmla="*/ 1868027 w 5269905"/>
                <a:gd name="connsiteY5" fmla="*/ 917600 h 2289201"/>
                <a:gd name="connsiteX6" fmla="*/ 2658440 w 5269905"/>
                <a:gd name="connsiteY6" fmla="*/ 1204319 h 2289201"/>
                <a:gd name="connsiteX7" fmla="*/ 2976155 w 5269905"/>
                <a:gd name="connsiteY7" fmla="*/ 894353 h 2289201"/>
                <a:gd name="connsiteX8" fmla="*/ 2061756 w 5269905"/>
                <a:gd name="connsiteY8" fmla="*/ 258923 h 2289201"/>
                <a:gd name="connsiteX9" fmla="*/ 2619695 w 5269905"/>
                <a:gd name="connsiteY9" fmla="*/ 26448 h 2289201"/>
                <a:gd name="connsiteX10" fmla="*/ 4146278 w 5269905"/>
                <a:gd name="connsiteY10" fmla="*/ 832360 h 2289201"/>
                <a:gd name="connsiteX11" fmla="*/ 5269905 w 5269905"/>
                <a:gd name="connsiteY11" fmla="*/ 235675 h 2289201"/>
                <a:gd name="connsiteX0" fmla="*/ 23728 w 5269905"/>
                <a:gd name="connsiteY0" fmla="*/ 2303485 h 2303485"/>
                <a:gd name="connsiteX1" fmla="*/ 271701 w 5269905"/>
                <a:gd name="connsiteY1" fmla="*/ 1265098 h 2303485"/>
                <a:gd name="connsiteX2" fmla="*/ 1906773 w 5269905"/>
                <a:gd name="connsiteY2" fmla="*/ 2140752 h 2303485"/>
                <a:gd name="connsiteX3" fmla="*/ 2441464 w 5269905"/>
                <a:gd name="connsiteY3" fmla="*/ 1877281 h 2303485"/>
                <a:gd name="connsiteX4" fmla="*/ 1534813 w 5269905"/>
                <a:gd name="connsiteY4" fmla="*/ 1226353 h 2303485"/>
                <a:gd name="connsiteX5" fmla="*/ 1868027 w 5269905"/>
                <a:gd name="connsiteY5" fmla="*/ 931884 h 2303485"/>
                <a:gd name="connsiteX6" fmla="*/ 2658440 w 5269905"/>
                <a:gd name="connsiteY6" fmla="*/ 1218603 h 2303485"/>
                <a:gd name="connsiteX7" fmla="*/ 2976155 w 5269905"/>
                <a:gd name="connsiteY7" fmla="*/ 908637 h 2303485"/>
                <a:gd name="connsiteX8" fmla="*/ 2061756 w 5269905"/>
                <a:gd name="connsiteY8" fmla="*/ 273207 h 2303485"/>
                <a:gd name="connsiteX9" fmla="*/ 2534454 w 5269905"/>
                <a:gd name="connsiteY9" fmla="*/ 25234 h 2303485"/>
                <a:gd name="connsiteX10" fmla="*/ 4146278 w 5269905"/>
                <a:gd name="connsiteY10" fmla="*/ 846644 h 2303485"/>
                <a:gd name="connsiteX11" fmla="*/ 5269905 w 5269905"/>
                <a:gd name="connsiteY11" fmla="*/ 249959 h 2303485"/>
                <a:gd name="connsiteX0" fmla="*/ 23728 w 5269905"/>
                <a:gd name="connsiteY0" fmla="*/ 2346463 h 2346463"/>
                <a:gd name="connsiteX1" fmla="*/ 271701 w 5269905"/>
                <a:gd name="connsiteY1" fmla="*/ 1308076 h 2346463"/>
                <a:gd name="connsiteX2" fmla="*/ 1906773 w 5269905"/>
                <a:gd name="connsiteY2" fmla="*/ 2183730 h 2346463"/>
                <a:gd name="connsiteX3" fmla="*/ 2441464 w 5269905"/>
                <a:gd name="connsiteY3" fmla="*/ 1920259 h 2346463"/>
                <a:gd name="connsiteX4" fmla="*/ 1534813 w 5269905"/>
                <a:gd name="connsiteY4" fmla="*/ 1269331 h 2346463"/>
                <a:gd name="connsiteX5" fmla="*/ 1868027 w 5269905"/>
                <a:gd name="connsiteY5" fmla="*/ 974862 h 2346463"/>
                <a:gd name="connsiteX6" fmla="*/ 2658440 w 5269905"/>
                <a:gd name="connsiteY6" fmla="*/ 1261581 h 2346463"/>
                <a:gd name="connsiteX7" fmla="*/ 2976155 w 5269905"/>
                <a:gd name="connsiteY7" fmla="*/ 951615 h 2346463"/>
                <a:gd name="connsiteX8" fmla="*/ 2061756 w 5269905"/>
                <a:gd name="connsiteY8" fmla="*/ 316185 h 2346463"/>
                <a:gd name="connsiteX9" fmla="*/ 2534454 w 5269905"/>
                <a:gd name="connsiteY9" fmla="*/ 68212 h 2346463"/>
                <a:gd name="connsiteX10" fmla="*/ 4146278 w 5269905"/>
                <a:gd name="connsiteY10" fmla="*/ 889622 h 2346463"/>
                <a:gd name="connsiteX11" fmla="*/ 5269905 w 5269905"/>
                <a:gd name="connsiteY11" fmla="*/ 292937 h 2346463"/>
                <a:gd name="connsiteX0" fmla="*/ 23728 w 5269905"/>
                <a:gd name="connsiteY0" fmla="*/ 2306072 h 2306072"/>
                <a:gd name="connsiteX1" fmla="*/ 271701 w 5269905"/>
                <a:gd name="connsiteY1" fmla="*/ 1267685 h 2306072"/>
                <a:gd name="connsiteX2" fmla="*/ 1906773 w 5269905"/>
                <a:gd name="connsiteY2" fmla="*/ 2143339 h 2306072"/>
                <a:gd name="connsiteX3" fmla="*/ 2441464 w 5269905"/>
                <a:gd name="connsiteY3" fmla="*/ 1879868 h 2306072"/>
                <a:gd name="connsiteX4" fmla="*/ 1534813 w 5269905"/>
                <a:gd name="connsiteY4" fmla="*/ 1228940 h 2306072"/>
                <a:gd name="connsiteX5" fmla="*/ 1868027 w 5269905"/>
                <a:gd name="connsiteY5" fmla="*/ 934471 h 2306072"/>
                <a:gd name="connsiteX6" fmla="*/ 2658440 w 5269905"/>
                <a:gd name="connsiteY6" fmla="*/ 1221190 h 2306072"/>
                <a:gd name="connsiteX7" fmla="*/ 2976155 w 5269905"/>
                <a:gd name="connsiteY7" fmla="*/ 911224 h 2306072"/>
                <a:gd name="connsiteX8" fmla="*/ 2061756 w 5269905"/>
                <a:gd name="connsiteY8" fmla="*/ 275794 h 2306072"/>
                <a:gd name="connsiteX9" fmla="*/ 2673939 w 5269905"/>
                <a:gd name="connsiteY9" fmla="*/ 74316 h 2306072"/>
                <a:gd name="connsiteX10" fmla="*/ 4146278 w 5269905"/>
                <a:gd name="connsiteY10" fmla="*/ 849231 h 2306072"/>
                <a:gd name="connsiteX11" fmla="*/ 5269905 w 5269905"/>
                <a:gd name="connsiteY11" fmla="*/ 252546 h 2306072"/>
                <a:gd name="connsiteX0" fmla="*/ 23728 w 5269905"/>
                <a:gd name="connsiteY0" fmla="*/ 2306072 h 2306072"/>
                <a:gd name="connsiteX1" fmla="*/ 271701 w 5269905"/>
                <a:gd name="connsiteY1" fmla="*/ 1267685 h 2306072"/>
                <a:gd name="connsiteX2" fmla="*/ 1906773 w 5269905"/>
                <a:gd name="connsiteY2" fmla="*/ 2143339 h 2306072"/>
                <a:gd name="connsiteX3" fmla="*/ 2441464 w 5269905"/>
                <a:gd name="connsiteY3" fmla="*/ 1879868 h 2306072"/>
                <a:gd name="connsiteX4" fmla="*/ 1534813 w 5269905"/>
                <a:gd name="connsiteY4" fmla="*/ 1228940 h 2306072"/>
                <a:gd name="connsiteX5" fmla="*/ 1868027 w 5269905"/>
                <a:gd name="connsiteY5" fmla="*/ 934471 h 2306072"/>
                <a:gd name="connsiteX6" fmla="*/ 2658440 w 5269905"/>
                <a:gd name="connsiteY6" fmla="*/ 1221190 h 2306072"/>
                <a:gd name="connsiteX7" fmla="*/ 2976155 w 5269905"/>
                <a:gd name="connsiteY7" fmla="*/ 911224 h 2306072"/>
                <a:gd name="connsiteX8" fmla="*/ 2061756 w 5269905"/>
                <a:gd name="connsiteY8" fmla="*/ 275794 h 2306072"/>
                <a:gd name="connsiteX9" fmla="*/ 2673939 w 5269905"/>
                <a:gd name="connsiteY9" fmla="*/ 74316 h 2306072"/>
                <a:gd name="connsiteX10" fmla="*/ 4146278 w 5269905"/>
                <a:gd name="connsiteY10" fmla="*/ 849231 h 2306072"/>
                <a:gd name="connsiteX11" fmla="*/ 5269905 w 5269905"/>
                <a:gd name="connsiteY11" fmla="*/ 252546 h 2306072"/>
                <a:gd name="connsiteX0" fmla="*/ 23728 w 5269905"/>
                <a:gd name="connsiteY0" fmla="*/ 2306072 h 2306072"/>
                <a:gd name="connsiteX1" fmla="*/ 271701 w 5269905"/>
                <a:gd name="connsiteY1" fmla="*/ 1267685 h 2306072"/>
                <a:gd name="connsiteX2" fmla="*/ 1906773 w 5269905"/>
                <a:gd name="connsiteY2" fmla="*/ 2143339 h 2306072"/>
                <a:gd name="connsiteX3" fmla="*/ 2441464 w 5269905"/>
                <a:gd name="connsiteY3" fmla="*/ 1879868 h 2306072"/>
                <a:gd name="connsiteX4" fmla="*/ 1534813 w 5269905"/>
                <a:gd name="connsiteY4" fmla="*/ 1228940 h 2306072"/>
                <a:gd name="connsiteX5" fmla="*/ 1868027 w 5269905"/>
                <a:gd name="connsiteY5" fmla="*/ 934471 h 2306072"/>
                <a:gd name="connsiteX6" fmla="*/ 2658440 w 5269905"/>
                <a:gd name="connsiteY6" fmla="*/ 1221190 h 2306072"/>
                <a:gd name="connsiteX7" fmla="*/ 2976155 w 5269905"/>
                <a:gd name="connsiteY7" fmla="*/ 911224 h 2306072"/>
                <a:gd name="connsiteX8" fmla="*/ 2061756 w 5269905"/>
                <a:gd name="connsiteY8" fmla="*/ 275794 h 2306072"/>
                <a:gd name="connsiteX9" fmla="*/ 2673939 w 5269905"/>
                <a:gd name="connsiteY9" fmla="*/ 74316 h 2306072"/>
                <a:gd name="connsiteX10" fmla="*/ 4146278 w 5269905"/>
                <a:gd name="connsiteY10" fmla="*/ 849231 h 2306072"/>
                <a:gd name="connsiteX11" fmla="*/ 5269905 w 5269905"/>
                <a:gd name="connsiteY11" fmla="*/ 252546 h 2306072"/>
                <a:gd name="connsiteX0" fmla="*/ 3798 w 5629683"/>
                <a:gd name="connsiteY0" fmla="*/ 2499801 h 2499801"/>
                <a:gd name="connsiteX1" fmla="*/ 631479 w 5629683"/>
                <a:gd name="connsiteY1" fmla="*/ 1267685 h 2499801"/>
                <a:gd name="connsiteX2" fmla="*/ 2266551 w 5629683"/>
                <a:gd name="connsiteY2" fmla="*/ 2143339 h 2499801"/>
                <a:gd name="connsiteX3" fmla="*/ 2801242 w 5629683"/>
                <a:gd name="connsiteY3" fmla="*/ 1879868 h 2499801"/>
                <a:gd name="connsiteX4" fmla="*/ 1894591 w 5629683"/>
                <a:gd name="connsiteY4" fmla="*/ 1228940 h 2499801"/>
                <a:gd name="connsiteX5" fmla="*/ 2227805 w 5629683"/>
                <a:gd name="connsiteY5" fmla="*/ 934471 h 2499801"/>
                <a:gd name="connsiteX6" fmla="*/ 3018218 w 5629683"/>
                <a:gd name="connsiteY6" fmla="*/ 1221190 h 2499801"/>
                <a:gd name="connsiteX7" fmla="*/ 3335933 w 5629683"/>
                <a:gd name="connsiteY7" fmla="*/ 911224 h 2499801"/>
                <a:gd name="connsiteX8" fmla="*/ 2421534 w 5629683"/>
                <a:gd name="connsiteY8" fmla="*/ 275794 h 2499801"/>
                <a:gd name="connsiteX9" fmla="*/ 3033717 w 5629683"/>
                <a:gd name="connsiteY9" fmla="*/ 74316 h 2499801"/>
                <a:gd name="connsiteX10" fmla="*/ 4506056 w 5629683"/>
                <a:gd name="connsiteY10" fmla="*/ 849231 h 2499801"/>
                <a:gd name="connsiteX11" fmla="*/ 5629683 w 5629683"/>
                <a:gd name="connsiteY11" fmla="*/ 252546 h 2499801"/>
                <a:gd name="connsiteX0" fmla="*/ 4116 w 5599005"/>
                <a:gd name="connsiteY0" fmla="*/ 2678031 h 2678031"/>
                <a:gd name="connsiteX1" fmla="*/ 600801 w 5599005"/>
                <a:gd name="connsiteY1" fmla="*/ 1267685 h 2678031"/>
                <a:gd name="connsiteX2" fmla="*/ 2235873 w 5599005"/>
                <a:gd name="connsiteY2" fmla="*/ 2143339 h 2678031"/>
                <a:gd name="connsiteX3" fmla="*/ 2770564 w 5599005"/>
                <a:gd name="connsiteY3" fmla="*/ 1879868 h 2678031"/>
                <a:gd name="connsiteX4" fmla="*/ 1863913 w 5599005"/>
                <a:gd name="connsiteY4" fmla="*/ 1228940 h 2678031"/>
                <a:gd name="connsiteX5" fmla="*/ 2197127 w 5599005"/>
                <a:gd name="connsiteY5" fmla="*/ 934471 h 2678031"/>
                <a:gd name="connsiteX6" fmla="*/ 2987540 w 5599005"/>
                <a:gd name="connsiteY6" fmla="*/ 1221190 h 2678031"/>
                <a:gd name="connsiteX7" fmla="*/ 3305255 w 5599005"/>
                <a:gd name="connsiteY7" fmla="*/ 911224 h 2678031"/>
                <a:gd name="connsiteX8" fmla="*/ 2390856 w 5599005"/>
                <a:gd name="connsiteY8" fmla="*/ 275794 h 2678031"/>
                <a:gd name="connsiteX9" fmla="*/ 3003039 w 5599005"/>
                <a:gd name="connsiteY9" fmla="*/ 74316 h 2678031"/>
                <a:gd name="connsiteX10" fmla="*/ 4475378 w 5599005"/>
                <a:gd name="connsiteY10" fmla="*/ 849231 h 2678031"/>
                <a:gd name="connsiteX11" fmla="*/ 5599005 w 5599005"/>
                <a:gd name="connsiteY11" fmla="*/ 252546 h 2678031"/>
                <a:gd name="connsiteX0" fmla="*/ 3590 w 5652723"/>
                <a:gd name="connsiteY0" fmla="*/ 3003496 h 3003496"/>
                <a:gd name="connsiteX1" fmla="*/ 654519 w 5652723"/>
                <a:gd name="connsiteY1" fmla="*/ 1267685 h 3003496"/>
                <a:gd name="connsiteX2" fmla="*/ 2289591 w 5652723"/>
                <a:gd name="connsiteY2" fmla="*/ 2143339 h 3003496"/>
                <a:gd name="connsiteX3" fmla="*/ 2824282 w 5652723"/>
                <a:gd name="connsiteY3" fmla="*/ 1879868 h 3003496"/>
                <a:gd name="connsiteX4" fmla="*/ 1917631 w 5652723"/>
                <a:gd name="connsiteY4" fmla="*/ 1228940 h 3003496"/>
                <a:gd name="connsiteX5" fmla="*/ 2250845 w 5652723"/>
                <a:gd name="connsiteY5" fmla="*/ 934471 h 3003496"/>
                <a:gd name="connsiteX6" fmla="*/ 3041258 w 5652723"/>
                <a:gd name="connsiteY6" fmla="*/ 1221190 h 3003496"/>
                <a:gd name="connsiteX7" fmla="*/ 3358973 w 5652723"/>
                <a:gd name="connsiteY7" fmla="*/ 911224 h 3003496"/>
                <a:gd name="connsiteX8" fmla="*/ 2444574 w 5652723"/>
                <a:gd name="connsiteY8" fmla="*/ 275794 h 3003496"/>
                <a:gd name="connsiteX9" fmla="*/ 3056757 w 5652723"/>
                <a:gd name="connsiteY9" fmla="*/ 74316 h 3003496"/>
                <a:gd name="connsiteX10" fmla="*/ 4529096 w 5652723"/>
                <a:gd name="connsiteY10" fmla="*/ 849231 h 3003496"/>
                <a:gd name="connsiteX11" fmla="*/ 5652723 w 5652723"/>
                <a:gd name="connsiteY11" fmla="*/ 252546 h 3003496"/>
                <a:gd name="connsiteX0" fmla="*/ 3525 w 5660407"/>
                <a:gd name="connsiteY0" fmla="*/ 2840763 h 2840763"/>
                <a:gd name="connsiteX1" fmla="*/ 662203 w 5660407"/>
                <a:gd name="connsiteY1" fmla="*/ 1267685 h 2840763"/>
                <a:gd name="connsiteX2" fmla="*/ 2297275 w 5660407"/>
                <a:gd name="connsiteY2" fmla="*/ 2143339 h 2840763"/>
                <a:gd name="connsiteX3" fmla="*/ 2831966 w 5660407"/>
                <a:gd name="connsiteY3" fmla="*/ 1879868 h 2840763"/>
                <a:gd name="connsiteX4" fmla="*/ 1925315 w 5660407"/>
                <a:gd name="connsiteY4" fmla="*/ 1228940 h 2840763"/>
                <a:gd name="connsiteX5" fmla="*/ 2258529 w 5660407"/>
                <a:gd name="connsiteY5" fmla="*/ 934471 h 2840763"/>
                <a:gd name="connsiteX6" fmla="*/ 3048942 w 5660407"/>
                <a:gd name="connsiteY6" fmla="*/ 1221190 h 2840763"/>
                <a:gd name="connsiteX7" fmla="*/ 3366657 w 5660407"/>
                <a:gd name="connsiteY7" fmla="*/ 911224 h 2840763"/>
                <a:gd name="connsiteX8" fmla="*/ 2452258 w 5660407"/>
                <a:gd name="connsiteY8" fmla="*/ 275794 h 2840763"/>
                <a:gd name="connsiteX9" fmla="*/ 3064441 w 5660407"/>
                <a:gd name="connsiteY9" fmla="*/ 74316 h 2840763"/>
                <a:gd name="connsiteX10" fmla="*/ 4536780 w 5660407"/>
                <a:gd name="connsiteY10" fmla="*/ 849231 h 2840763"/>
                <a:gd name="connsiteX11" fmla="*/ 5660407 w 5660407"/>
                <a:gd name="connsiteY11" fmla="*/ 252546 h 2840763"/>
                <a:gd name="connsiteX0" fmla="*/ 4962 w 5661844"/>
                <a:gd name="connsiteY0" fmla="*/ 2840763 h 2840763"/>
                <a:gd name="connsiteX1" fmla="*/ 663640 w 5661844"/>
                <a:gd name="connsiteY1" fmla="*/ 1267685 h 2840763"/>
                <a:gd name="connsiteX2" fmla="*/ 2298712 w 5661844"/>
                <a:gd name="connsiteY2" fmla="*/ 2143339 h 2840763"/>
                <a:gd name="connsiteX3" fmla="*/ 2833403 w 5661844"/>
                <a:gd name="connsiteY3" fmla="*/ 1879868 h 2840763"/>
                <a:gd name="connsiteX4" fmla="*/ 1926752 w 5661844"/>
                <a:gd name="connsiteY4" fmla="*/ 1228940 h 2840763"/>
                <a:gd name="connsiteX5" fmla="*/ 2259966 w 5661844"/>
                <a:gd name="connsiteY5" fmla="*/ 934471 h 2840763"/>
                <a:gd name="connsiteX6" fmla="*/ 3050379 w 5661844"/>
                <a:gd name="connsiteY6" fmla="*/ 1221190 h 2840763"/>
                <a:gd name="connsiteX7" fmla="*/ 3368094 w 5661844"/>
                <a:gd name="connsiteY7" fmla="*/ 911224 h 2840763"/>
                <a:gd name="connsiteX8" fmla="*/ 2453695 w 5661844"/>
                <a:gd name="connsiteY8" fmla="*/ 275794 h 2840763"/>
                <a:gd name="connsiteX9" fmla="*/ 3065878 w 5661844"/>
                <a:gd name="connsiteY9" fmla="*/ 74316 h 2840763"/>
                <a:gd name="connsiteX10" fmla="*/ 4538217 w 5661844"/>
                <a:gd name="connsiteY10" fmla="*/ 849231 h 2840763"/>
                <a:gd name="connsiteX11" fmla="*/ 5661844 w 5661844"/>
                <a:gd name="connsiteY11" fmla="*/ 252546 h 2840763"/>
                <a:gd name="connsiteX0" fmla="*/ 3418 w 5660300"/>
                <a:gd name="connsiteY0" fmla="*/ 2840763 h 2840763"/>
                <a:gd name="connsiteX1" fmla="*/ 662096 w 5660300"/>
                <a:gd name="connsiteY1" fmla="*/ 1267685 h 2840763"/>
                <a:gd name="connsiteX2" fmla="*/ 2227426 w 5660300"/>
                <a:gd name="connsiteY2" fmla="*/ 2089095 h 2840763"/>
                <a:gd name="connsiteX3" fmla="*/ 2831859 w 5660300"/>
                <a:gd name="connsiteY3" fmla="*/ 1879868 h 2840763"/>
                <a:gd name="connsiteX4" fmla="*/ 1925208 w 5660300"/>
                <a:gd name="connsiteY4" fmla="*/ 1228940 h 2840763"/>
                <a:gd name="connsiteX5" fmla="*/ 2258422 w 5660300"/>
                <a:gd name="connsiteY5" fmla="*/ 934471 h 2840763"/>
                <a:gd name="connsiteX6" fmla="*/ 3048835 w 5660300"/>
                <a:gd name="connsiteY6" fmla="*/ 1221190 h 2840763"/>
                <a:gd name="connsiteX7" fmla="*/ 3366550 w 5660300"/>
                <a:gd name="connsiteY7" fmla="*/ 911224 h 2840763"/>
                <a:gd name="connsiteX8" fmla="*/ 2452151 w 5660300"/>
                <a:gd name="connsiteY8" fmla="*/ 275794 h 2840763"/>
                <a:gd name="connsiteX9" fmla="*/ 3064334 w 5660300"/>
                <a:gd name="connsiteY9" fmla="*/ 74316 h 2840763"/>
                <a:gd name="connsiteX10" fmla="*/ 4536673 w 5660300"/>
                <a:gd name="connsiteY10" fmla="*/ 849231 h 2840763"/>
                <a:gd name="connsiteX11" fmla="*/ 5660300 w 5660300"/>
                <a:gd name="connsiteY11" fmla="*/ 252546 h 2840763"/>
                <a:gd name="connsiteX0" fmla="*/ 3418 w 5660300"/>
                <a:gd name="connsiteY0" fmla="*/ 2840763 h 2840763"/>
                <a:gd name="connsiteX1" fmla="*/ 662096 w 5660300"/>
                <a:gd name="connsiteY1" fmla="*/ 1267685 h 2840763"/>
                <a:gd name="connsiteX2" fmla="*/ 2227426 w 5660300"/>
                <a:gd name="connsiteY2" fmla="*/ 2089095 h 2840763"/>
                <a:gd name="connsiteX3" fmla="*/ 2808612 w 5660300"/>
                <a:gd name="connsiteY3" fmla="*/ 1864370 h 2840763"/>
                <a:gd name="connsiteX4" fmla="*/ 1925208 w 5660300"/>
                <a:gd name="connsiteY4" fmla="*/ 1228940 h 2840763"/>
                <a:gd name="connsiteX5" fmla="*/ 2258422 w 5660300"/>
                <a:gd name="connsiteY5" fmla="*/ 934471 h 2840763"/>
                <a:gd name="connsiteX6" fmla="*/ 3048835 w 5660300"/>
                <a:gd name="connsiteY6" fmla="*/ 1221190 h 2840763"/>
                <a:gd name="connsiteX7" fmla="*/ 3366550 w 5660300"/>
                <a:gd name="connsiteY7" fmla="*/ 911224 h 2840763"/>
                <a:gd name="connsiteX8" fmla="*/ 2452151 w 5660300"/>
                <a:gd name="connsiteY8" fmla="*/ 275794 h 2840763"/>
                <a:gd name="connsiteX9" fmla="*/ 3064334 w 5660300"/>
                <a:gd name="connsiteY9" fmla="*/ 74316 h 2840763"/>
                <a:gd name="connsiteX10" fmla="*/ 4536673 w 5660300"/>
                <a:gd name="connsiteY10" fmla="*/ 849231 h 2840763"/>
                <a:gd name="connsiteX11" fmla="*/ 5660300 w 5660300"/>
                <a:gd name="connsiteY11" fmla="*/ 252546 h 284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0300" h="2840763">
                  <a:moveTo>
                    <a:pt x="3418" y="2840763"/>
                  </a:moveTo>
                  <a:cubicBezTo>
                    <a:pt x="-37265" y="1792689"/>
                    <a:pt x="291428" y="1392963"/>
                    <a:pt x="662096" y="1267685"/>
                  </a:cubicBezTo>
                  <a:cubicBezTo>
                    <a:pt x="1032764" y="1142407"/>
                    <a:pt x="1869673" y="1989647"/>
                    <a:pt x="2227426" y="2089095"/>
                  </a:cubicBezTo>
                  <a:cubicBezTo>
                    <a:pt x="2585179" y="2188543"/>
                    <a:pt x="2858982" y="2007729"/>
                    <a:pt x="2808612" y="1864370"/>
                  </a:cubicBezTo>
                  <a:cubicBezTo>
                    <a:pt x="2758242" y="1721011"/>
                    <a:pt x="2016906" y="1383923"/>
                    <a:pt x="1925208" y="1228940"/>
                  </a:cubicBezTo>
                  <a:cubicBezTo>
                    <a:pt x="1833510" y="1073957"/>
                    <a:pt x="2071151" y="935763"/>
                    <a:pt x="2258422" y="934471"/>
                  </a:cubicBezTo>
                  <a:cubicBezTo>
                    <a:pt x="2445693" y="933179"/>
                    <a:pt x="2864147" y="1225065"/>
                    <a:pt x="3048835" y="1221190"/>
                  </a:cubicBezTo>
                  <a:cubicBezTo>
                    <a:pt x="3233523" y="1217315"/>
                    <a:pt x="3465997" y="1068790"/>
                    <a:pt x="3366550" y="911224"/>
                  </a:cubicBezTo>
                  <a:cubicBezTo>
                    <a:pt x="3267103" y="753658"/>
                    <a:pt x="2502520" y="415279"/>
                    <a:pt x="2452151" y="275794"/>
                  </a:cubicBezTo>
                  <a:cubicBezTo>
                    <a:pt x="2401782" y="136309"/>
                    <a:pt x="2716914" y="-129745"/>
                    <a:pt x="3064334" y="74316"/>
                  </a:cubicBezTo>
                  <a:cubicBezTo>
                    <a:pt x="3411754" y="278377"/>
                    <a:pt x="4173754" y="804027"/>
                    <a:pt x="4536673" y="849231"/>
                  </a:cubicBezTo>
                  <a:cubicBezTo>
                    <a:pt x="4899592" y="894435"/>
                    <a:pt x="5447198" y="362326"/>
                    <a:pt x="5660300" y="252546"/>
                  </a:cubicBezTo>
                </a:path>
              </a:pathLst>
            </a:custGeom>
            <a:noFill/>
            <a:ln w="25400">
              <a:solidFill>
                <a:srgbClr val="C8E4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 name="Teardrop 9"/>
          <p:cNvSpPr/>
          <p:nvPr/>
        </p:nvSpPr>
        <p:spPr>
          <a:xfrm rot="8100000">
            <a:off x="768596" y="3442020"/>
            <a:ext cx="758236" cy="758236"/>
          </a:xfrm>
          <a:prstGeom prst="teardrop">
            <a:avLst/>
          </a:prstGeom>
          <a:solidFill>
            <a:srgbClr val="77C0E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2060"/>
              </a:solidFill>
            </a:endParaRPr>
          </a:p>
        </p:txBody>
      </p:sp>
      <p:sp>
        <p:nvSpPr>
          <p:cNvPr id="11" name="Teardrop 10"/>
          <p:cNvSpPr/>
          <p:nvPr/>
        </p:nvSpPr>
        <p:spPr>
          <a:xfrm rot="8100000">
            <a:off x="3944760" y="5894911"/>
            <a:ext cx="758236" cy="758236"/>
          </a:xfrm>
          <a:prstGeom prst="teardrop">
            <a:avLst/>
          </a:prstGeom>
          <a:solidFill>
            <a:schemeClr val="accent4">
              <a:lumMod val="60000"/>
              <a:lumOff val="4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Teardrop 11"/>
          <p:cNvSpPr/>
          <p:nvPr/>
        </p:nvSpPr>
        <p:spPr>
          <a:xfrm rot="8100000">
            <a:off x="3602281" y="1715678"/>
            <a:ext cx="758236" cy="758236"/>
          </a:xfrm>
          <a:prstGeom prst="teardrop">
            <a:avLst/>
          </a:prstGeom>
          <a:solidFill>
            <a:srgbClr val="2BBF9F"/>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eardrop 12"/>
          <p:cNvSpPr/>
          <p:nvPr/>
        </p:nvSpPr>
        <p:spPr>
          <a:xfrm rot="8100000">
            <a:off x="7609356" y="2369712"/>
            <a:ext cx="758236" cy="758236"/>
          </a:xfrm>
          <a:prstGeom prst="teardrop">
            <a:avLst/>
          </a:prstGeom>
          <a:solidFill>
            <a:srgbClr val="D9A1C6"/>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itle 3"/>
          <p:cNvSpPr txBox="1">
            <a:spLocks/>
          </p:cNvSpPr>
          <p:nvPr/>
        </p:nvSpPr>
        <p:spPr>
          <a:xfrm>
            <a:off x="1619672" y="3861048"/>
            <a:ext cx="1334651" cy="221088"/>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400" dirty="0">
                <a:solidFill>
                  <a:srgbClr val="002060"/>
                </a:solidFill>
                <a:latin typeface="Roboto" charset="0"/>
                <a:ea typeface="Roboto" charset="0"/>
                <a:cs typeface="Roboto" charset="0"/>
              </a:rPr>
              <a:t>UAKPA</a:t>
            </a:r>
            <a:endParaRPr lang="en-US" sz="600" dirty="0">
              <a:solidFill>
                <a:srgbClr val="002060"/>
              </a:solidFill>
              <a:latin typeface="Roboto" charset="0"/>
              <a:ea typeface="Roboto" charset="0"/>
              <a:cs typeface="Roboto" charset="0"/>
            </a:endParaRPr>
          </a:p>
        </p:txBody>
      </p:sp>
      <p:sp>
        <p:nvSpPr>
          <p:cNvPr id="15" name="Title 3"/>
          <p:cNvSpPr txBox="1">
            <a:spLocks/>
          </p:cNvSpPr>
          <p:nvPr/>
        </p:nvSpPr>
        <p:spPr>
          <a:xfrm>
            <a:off x="1619673" y="4102741"/>
            <a:ext cx="1334650" cy="47838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400" b="0" dirty="0">
                <a:solidFill>
                  <a:srgbClr val="002060"/>
                </a:solidFill>
                <a:latin typeface="Roboto Light" charset="0"/>
                <a:ea typeface="Roboto Light" charset="0"/>
                <a:cs typeface="Roboto Light" charset="0"/>
              </a:rPr>
              <a:t>19 </a:t>
            </a:r>
            <a:r>
              <a:rPr lang="en-US" sz="1400" b="0" dirty="0" err="1">
                <a:solidFill>
                  <a:srgbClr val="002060"/>
                </a:solidFill>
                <a:latin typeface="Roboto Light" charset="0"/>
                <a:ea typeface="Roboto Light" charset="0"/>
                <a:cs typeface="Roboto Light" charset="0"/>
              </a:rPr>
              <a:t>Juli</a:t>
            </a:r>
            <a:r>
              <a:rPr lang="en-US" sz="1400" b="0" dirty="0">
                <a:solidFill>
                  <a:srgbClr val="002060"/>
                </a:solidFill>
                <a:latin typeface="Roboto Light" charset="0"/>
                <a:ea typeface="Roboto Light" charset="0"/>
                <a:cs typeface="Roboto Light" charset="0"/>
              </a:rPr>
              <a:t> 2019</a:t>
            </a:r>
          </a:p>
        </p:txBody>
      </p:sp>
      <p:sp>
        <p:nvSpPr>
          <p:cNvPr id="16" name="TextBox 15"/>
          <p:cNvSpPr txBox="1"/>
          <p:nvPr/>
        </p:nvSpPr>
        <p:spPr>
          <a:xfrm>
            <a:off x="4214741" y="140439"/>
            <a:ext cx="4965771" cy="1200329"/>
          </a:xfrm>
          <a:prstGeom prst="rect">
            <a:avLst/>
          </a:prstGeom>
          <a:noFill/>
        </p:spPr>
        <p:txBody>
          <a:bodyPr wrap="square" rtlCol="0" anchor="ctr">
            <a:spAutoFit/>
          </a:bodyPr>
          <a:lstStyle/>
          <a:p>
            <a:r>
              <a:rPr lang="en-US" sz="3600" b="1" dirty="0" err="1">
                <a:solidFill>
                  <a:srgbClr val="002060"/>
                </a:solidFill>
                <a:latin typeface="Roboto" charset="0"/>
                <a:ea typeface="Roboto" charset="0"/>
                <a:cs typeface="Roboto" charset="0"/>
              </a:rPr>
              <a:t>Waktu</a:t>
            </a:r>
            <a:r>
              <a:rPr lang="en-US" sz="3600" b="1" dirty="0">
                <a:solidFill>
                  <a:srgbClr val="002060"/>
                </a:solidFill>
                <a:latin typeface="Roboto" charset="0"/>
                <a:ea typeface="Roboto" charset="0"/>
                <a:cs typeface="Roboto" charset="0"/>
              </a:rPr>
              <a:t> </a:t>
            </a:r>
            <a:r>
              <a:rPr lang="en-US" sz="3600" b="1" dirty="0" err="1">
                <a:solidFill>
                  <a:srgbClr val="002060"/>
                </a:solidFill>
                <a:latin typeface="Roboto" charset="0"/>
                <a:ea typeface="Roboto" charset="0"/>
                <a:cs typeface="Roboto" charset="0"/>
              </a:rPr>
              <a:t>Penyusunan</a:t>
            </a:r>
            <a:r>
              <a:rPr lang="en-US" sz="3600" b="1" dirty="0">
                <a:solidFill>
                  <a:srgbClr val="002060"/>
                </a:solidFill>
                <a:latin typeface="Roboto" charset="0"/>
                <a:ea typeface="Roboto" charset="0"/>
                <a:cs typeface="Roboto" charset="0"/>
              </a:rPr>
              <a:t> LKKL Sem. I TA 2019</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727" y="1804174"/>
            <a:ext cx="578417" cy="578417"/>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78" y="3530516"/>
            <a:ext cx="578417" cy="578417"/>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8958" y="2497596"/>
            <a:ext cx="551260" cy="55126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464" y="6003835"/>
            <a:ext cx="578417" cy="578417"/>
          </a:xfrm>
          <a:prstGeom prst="rect">
            <a:avLst/>
          </a:prstGeom>
        </p:spPr>
      </p:pic>
      <p:sp>
        <p:nvSpPr>
          <p:cNvPr id="21" name="Oval 20"/>
          <p:cNvSpPr/>
          <p:nvPr/>
        </p:nvSpPr>
        <p:spPr>
          <a:xfrm>
            <a:off x="1718773" y="3573016"/>
            <a:ext cx="107165" cy="107165"/>
          </a:xfrm>
          <a:prstGeom prst="ellipse">
            <a:avLst/>
          </a:prstGeom>
          <a:solidFill>
            <a:srgbClr val="77C0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200">
              <a:solidFill>
                <a:srgbClr val="002060"/>
              </a:solidFill>
            </a:endParaRPr>
          </a:p>
        </p:txBody>
      </p:sp>
      <p:cxnSp>
        <p:nvCxnSpPr>
          <p:cNvPr id="22" name="Straight Connector 21"/>
          <p:cNvCxnSpPr/>
          <p:nvPr/>
        </p:nvCxnSpPr>
        <p:spPr>
          <a:xfrm rot="5400000">
            <a:off x="4978605" y="5564092"/>
            <a:ext cx="0" cy="415931"/>
          </a:xfrm>
          <a:prstGeom prst="line">
            <a:avLst/>
          </a:prstGeom>
          <a:ln w="19050" cap="rnd">
            <a:solidFill>
              <a:srgbClr val="182839"/>
            </a:solidFill>
            <a:round/>
          </a:ln>
        </p:spPr>
        <p:style>
          <a:lnRef idx="1">
            <a:schemeClr val="accent1"/>
          </a:lnRef>
          <a:fillRef idx="0">
            <a:schemeClr val="accent1"/>
          </a:fillRef>
          <a:effectRef idx="0">
            <a:schemeClr val="accent1"/>
          </a:effectRef>
          <a:fontRef idx="minor">
            <a:schemeClr val="tx1"/>
          </a:fontRef>
        </p:style>
      </p:cxnSp>
      <p:sp>
        <p:nvSpPr>
          <p:cNvPr id="23" name="Title 3"/>
          <p:cNvSpPr txBox="1">
            <a:spLocks/>
          </p:cNvSpPr>
          <p:nvPr/>
        </p:nvSpPr>
        <p:spPr>
          <a:xfrm>
            <a:off x="4644008" y="5848386"/>
            <a:ext cx="1334651" cy="221088"/>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dirty="0">
                <a:solidFill>
                  <a:srgbClr val="002060"/>
                </a:solidFill>
                <a:latin typeface="Roboto" charset="0"/>
                <a:ea typeface="Roboto" charset="0"/>
                <a:cs typeface="Roboto" charset="0"/>
              </a:rPr>
              <a:t>UAPPA-W</a:t>
            </a:r>
            <a:endParaRPr lang="en-US" sz="400" dirty="0">
              <a:solidFill>
                <a:srgbClr val="002060"/>
              </a:solidFill>
              <a:latin typeface="Roboto" charset="0"/>
              <a:ea typeface="Roboto" charset="0"/>
              <a:cs typeface="Roboto" charset="0"/>
            </a:endParaRPr>
          </a:p>
        </p:txBody>
      </p:sp>
      <p:sp>
        <p:nvSpPr>
          <p:cNvPr id="24" name="Title 3"/>
          <p:cNvSpPr txBox="1">
            <a:spLocks/>
          </p:cNvSpPr>
          <p:nvPr/>
        </p:nvSpPr>
        <p:spPr>
          <a:xfrm>
            <a:off x="4644009" y="6046957"/>
            <a:ext cx="1334650" cy="47838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400" b="0" dirty="0">
                <a:solidFill>
                  <a:srgbClr val="002060"/>
                </a:solidFill>
                <a:latin typeface="Roboto Light" charset="0"/>
                <a:ea typeface="Roboto Light" charset="0"/>
                <a:cs typeface="Roboto Light" charset="0"/>
              </a:rPr>
              <a:t>23 </a:t>
            </a:r>
            <a:r>
              <a:rPr lang="en-US" sz="1400" b="0" dirty="0" err="1">
                <a:solidFill>
                  <a:srgbClr val="002060"/>
                </a:solidFill>
                <a:latin typeface="Roboto Light" charset="0"/>
                <a:ea typeface="Roboto Light" charset="0"/>
                <a:cs typeface="Roboto Light" charset="0"/>
              </a:rPr>
              <a:t>Juli</a:t>
            </a:r>
            <a:r>
              <a:rPr lang="en-US" sz="1400" b="0" dirty="0">
                <a:solidFill>
                  <a:srgbClr val="002060"/>
                </a:solidFill>
                <a:latin typeface="Roboto Light" charset="0"/>
                <a:ea typeface="Roboto Light" charset="0"/>
                <a:cs typeface="Roboto Light" charset="0"/>
              </a:rPr>
              <a:t> 2019</a:t>
            </a:r>
          </a:p>
        </p:txBody>
      </p:sp>
      <p:sp>
        <p:nvSpPr>
          <p:cNvPr id="25" name="Oval 24"/>
          <p:cNvSpPr/>
          <p:nvPr/>
        </p:nvSpPr>
        <p:spPr>
          <a:xfrm>
            <a:off x="4755274" y="5560354"/>
            <a:ext cx="107165" cy="107165"/>
          </a:xfrm>
          <a:prstGeom prst="ellipse">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200"/>
          </a:p>
        </p:txBody>
      </p:sp>
      <p:cxnSp>
        <p:nvCxnSpPr>
          <p:cNvPr id="26" name="Straight Connector 25"/>
          <p:cNvCxnSpPr/>
          <p:nvPr/>
        </p:nvCxnSpPr>
        <p:spPr>
          <a:xfrm rot="5400000">
            <a:off x="4663044" y="1695821"/>
            <a:ext cx="0" cy="415931"/>
          </a:xfrm>
          <a:prstGeom prst="line">
            <a:avLst/>
          </a:prstGeom>
          <a:ln w="19050" cap="rnd">
            <a:solidFill>
              <a:srgbClr val="182839"/>
            </a:solidFill>
            <a:round/>
          </a:ln>
        </p:spPr>
        <p:style>
          <a:lnRef idx="1">
            <a:schemeClr val="accent1"/>
          </a:lnRef>
          <a:fillRef idx="0">
            <a:schemeClr val="accent1"/>
          </a:fillRef>
          <a:effectRef idx="0">
            <a:schemeClr val="accent1"/>
          </a:effectRef>
          <a:fontRef idx="minor">
            <a:schemeClr val="tx1"/>
          </a:fontRef>
        </p:style>
      </p:cxnSp>
      <p:sp>
        <p:nvSpPr>
          <p:cNvPr id="27" name="Title 3"/>
          <p:cNvSpPr txBox="1">
            <a:spLocks/>
          </p:cNvSpPr>
          <p:nvPr/>
        </p:nvSpPr>
        <p:spPr>
          <a:xfrm>
            <a:off x="4355976" y="1973674"/>
            <a:ext cx="1334651" cy="221088"/>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400" dirty="0">
                <a:solidFill>
                  <a:srgbClr val="002060"/>
                </a:solidFill>
                <a:latin typeface="Roboto" charset="0"/>
                <a:ea typeface="Roboto" charset="0"/>
                <a:cs typeface="Roboto" charset="0"/>
              </a:rPr>
              <a:t>UAPPA-</a:t>
            </a:r>
            <a:r>
              <a:rPr lang="en-US" sz="1400" dirty="0" err="1">
                <a:solidFill>
                  <a:srgbClr val="002060"/>
                </a:solidFill>
                <a:latin typeface="Roboto" charset="0"/>
                <a:ea typeface="Roboto" charset="0"/>
                <a:cs typeface="Roboto" charset="0"/>
              </a:rPr>
              <a:t>Es.I</a:t>
            </a:r>
            <a:endParaRPr lang="en-US" sz="600" dirty="0">
              <a:solidFill>
                <a:srgbClr val="002060"/>
              </a:solidFill>
              <a:latin typeface="Roboto" charset="0"/>
              <a:ea typeface="Roboto" charset="0"/>
              <a:cs typeface="Roboto" charset="0"/>
            </a:endParaRPr>
          </a:p>
        </p:txBody>
      </p:sp>
      <p:sp>
        <p:nvSpPr>
          <p:cNvPr id="28" name="Title 3"/>
          <p:cNvSpPr txBox="1">
            <a:spLocks/>
          </p:cNvSpPr>
          <p:nvPr/>
        </p:nvSpPr>
        <p:spPr>
          <a:xfrm>
            <a:off x="4355977" y="2188749"/>
            <a:ext cx="1184171" cy="47838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400" b="0" dirty="0">
                <a:solidFill>
                  <a:srgbClr val="002060"/>
                </a:solidFill>
                <a:latin typeface="Roboto Light" charset="0"/>
                <a:ea typeface="Roboto Light" charset="0"/>
                <a:cs typeface="Roboto Light" charset="0"/>
              </a:rPr>
              <a:t>26 </a:t>
            </a:r>
            <a:r>
              <a:rPr lang="en-US" sz="1400" b="0" dirty="0" err="1">
                <a:solidFill>
                  <a:srgbClr val="002060"/>
                </a:solidFill>
                <a:latin typeface="Roboto Light" charset="0"/>
                <a:ea typeface="Roboto Light" charset="0"/>
                <a:cs typeface="Roboto Light" charset="0"/>
              </a:rPr>
              <a:t>Juli</a:t>
            </a:r>
            <a:r>
              <a:rPr lang="en-US" sz="1400" b="0" dirty="0">
                <a:solidFill>
                  <a:srgbClr val="002060"/>
                </a:solidFill>
                <a:latin typeface="Roboto Light" charset="0"/>
                <a:ea typeface="Roboto Light" charset="0"/>
                <a:cs typeface="Roboto Light" charset="0"/>
              </a:rPr>
              <a:t> 2019</a:t>
            </a:r>
          </a:p>
        </p:txBody>
      </p:sp>
      <p:sp>
        <p:nvSpPr>
          <p:cNvPr id="29" name="Oval 28"/>
          <p:cNvSpPr/>
          <p:nvPr/>
        </p:nvSpPr>
        <p:spPr>
          <a:xfrm>
            <a:off x="4455077" y="1700808"/>
            <a:ext cx="107165" cy="107165"/>
          </a:xfrm>
          <a:prstGeom prst="ellipse">
            <a:avLst/>
          </a:prstGeom>
          <a:solidFill>
            <a:srgbClr val="2BBF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200"/>
          </a:p>
        </p:txBody>
      </p:sp>
      <p:cxnSp>
        <p:nvCxnSpPr>
          <p:cNvPr id="30" name="Straight Connector 29"/>
          <p:cNvCxnSpPr/>
          <p:nvPr/>
        </p:nvCxnSpPr>
        <p:spPr>
          <a:xfrm rot="5400000">
            <a:off x="8775311" y="2055861"/>
            <a:ext cx="0" cy="415931"/>
          </a:xfrm>
          <a:prstGeom prst="line">
            <a:avLst/>
          </a:prstGeom>
          <a:ln w="19050" cap="rnd">
            <a:solidFill>
              <a:srgbClr val="182839"/>
            </a:solidFill>
            <a:round/>
          </a:ln>
        </p:spPr>
        <p:style>
          <a:lnRef idx="1">
            <a:schemeClr val="accent1"/>
          </a:lnRef>
          <a:fillRef idx="0">
            <a:schemeClr val="accent1"/>
          </a:fillRef>
          <a:effectRef idx="0">
            <a:schemeClr val="accent1"/>
          </a:effectRef>
          <a:fontRef idx="minor">
            <a:schemeClr val="tx1"/>
          </a:fontRef>
        </p:style>
      </p:cxnSp>
      <p:sp>
        <p:nvSpPr>
          <p:cNvPr id="31" name="Title 3"/>
          <p:cNvSpPr txBox="1">
            <a:spLocks/>
          </p:cNvSpPr>
          <p:nvPr/>
        </p:nvSpPr>
        <p:spPr>
          <a:xfrm>
            <a:off x="8460432" y="2276872"/>
            <a:ext cx="1334651" cy="221088"/>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400" dirty="0">
                <a:solidFill>
                  <a:srgbClr val="002060"/>
                </a:solidFill>
                <a:latin typeface="Roboto" charset="0"/>
                <a:ea typeface="Roboto" charset="0"/>
                <a:cs typeface="Roboto" charset="0"/>
              </a:rPr>
              <a:t>LKKL</a:t>
            </a:r>
            <a:endParaRPr lang="en-US" sz="600" dirty="0">
              <a:solidFill>
                <a:srgbClr val="002060"/>
              </a:solidFill>
              <a:latin typeface="Roboto" charset="0"/>
              <a:ea typeface="Roboto" charset="0"/>
              <a:cs typeface="Roboto" charset="0"/>
            </a:endParaRPr>
          </a:p>
        </p:txBody>
      </p:sp>
      <p:sp>
        <p:nvSpPr>
          <p:cNvPr id="32" name="Title 3"/>
          <p:cNvSpPr txBox="1">
            <a:spLocks/>
          </p:cNvSpPr>
          <p:nvPr/>
        </p:nvSpPr>
        <p:spPr>
          <a:xfrm>
            <a:off x="8468245" y="2548789"/>
            <a:ext cx="1072307" cy="47838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400" b="0" dirty="0">
                <a:solidFill>
                  <a:srgbClr val="002060"/>
                </a:solidFill>
                <a:latin typeface="Roboto Light" charset="0"/>
                <a:ea typeface="Roboto Light" charset="0"/>
                <a:cs typeface="Roboto Light" charset="0"/>
              </a:rPr>
              <a:t>31 </a:t>
            </a:r>
            <a:r>
              <a:rPr lang="en-US" sz="1400" b="0" dirty="0" err="1">
                <a:solidFill>
                  <a:srgbClr val="002060"/>
                </a:solidFill>
                <a:latin typeface="Roboto Light" charset="0"/>
                <a:ea typeface="Roboto Light" charset="0"/>
                <a:cs typeface="Roboto Light" charset="0"/>
              </a:rPr>
              <a:t>Juli</a:t>
            </a:r>
            <a:r>
              <a:rPr lang="en-US" sz="1400" b="0" dirty="0">
                <a:solidFill>
                  <a:srgbClr val="002060"/>
                </a:solidFill>
                <a:latin typeface="Roboto Light" charset="0"/>
                <a:ea typeface="Roboto Light" charset="0"/>
                <a:cs typeface="Roboto Light" charset="0"/>
              </a:rPr>
              <a:t> 2019</a:t>
            </a:r>
          </a:p>
        </p:txBody>
      </p:sp>
      <p:sp>
        <p:nvSpPr>
          <p:cNvPr id="33" name="Oval 32"/>
          <p:cNvSpPr/>
          <p:nvPr/>
        </p:nvSpPr>
        <p:spPr>
          <a:xfrm>
            <a:off x="8567345" y="2060848"/>
            <a:ext cx="107165" cy="107165"/>
          </a:xfrm>
          <a:prstGeom prst="ellipse">
            <a:avLst/>
          </a:prstGeom>
          <a:solidFill>
            <a:srgbClr val="D9A1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200"/>
          </a:p>
        </p:txBody>
      </p:sp>
      <p:cxnSp>
        <p:nvCxnSpPr>
          <p:cNvPr id="35" name="Straight Connector 34"/>
          <p:cNvCxnSpPr/>
          <p:nvPr/>
        </p:nvCxnSpPr>
        <p:spPr>
          <a:xfrm rot="5400000">
            <a:off x="1195682" y="6029347"/>
            <a:ext cx="0" cy="415931"/>
          </a:xfrm>
          <a:prstGeom prst="line">
            <a:avLst/>
          </a:prstGeom>
          <a:ln w="19050" cap="rnd">
            <a:solidFill>
              <a:srgbClr val="182839"/>
            </a:solidFill>
            <a:round/>
          </a:ln>
        </p:spPr>
        <p:style>
          <a:lnRef idx="1">
            <a:schemeClr val="accent1"/>
          </a:lnRef>
          <a:fillRef idx="0">
            <a:schemeClr val="accent1"/>
          </a:fillRef>
          <a:effectRef idx="0">
            <a:schemeClr val="accent1"/>
          </a:effectRef>
          <a:fontRef idx="minor">
            <a:schemeClr val="tx1"/>
          </a:fontRef>
        </p:style>
      </p:cxnSp>
      <p:sp>
        <p:nvSpPr>
          <p:cNvPr id="36" name="Teardrop 35"/>
          <p:cNvSpPr/>
          <p:nvPr/>
        </p:nvSpPr>
        <p:spPr>
          <a:xfrm rot="8100000">
            <a:off x="294708" y="6087172"/>
            <a:ext cx="633704" cy="588312"/>
          </a:xfrm>
          <a:prstGeom prst="teardrop">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2060"/>
              </a:solidFill>
            </a:endParaRPr>
          </a:p>
        </p:txBody>
      </p:sp>
      <p:sp>
        <p:nvSpPr>
          <p:cNvPr id="37" name="Title 3"/>
          <p:cNvSpPr txBox="1">
            <a:spLocks/>
          </p:cNvSpPr>
          <p:nvPr/>
        </p:nvSpPr>
        <p:spPr>
          <a:xfrm>
            <a:off x="899592" y="6309320"/>
            <a:ext cx="1334651" cy="221088"/>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400" dirty="0">
                <a:solidFill>
                  <a:srgbClr val="002060"/>
                </a:solidFill>
                <a:latin typeface="Roboto" charset="0"/>
                <a:ea typeface="Roboto" charset="0"/>
                <a:cs typeface="Roboto" charset="0"/>
              </a:rPr>
              <a:t>Start </a:t>
            </a:r>
            <a:r>
              <a:rPr lang="en-US" sz="1400" dirty="0" err="1">
                <a:solidFill>
                  <a:srgbClr val="002060"/>
                </a:solidFill>
                <a:latin typeface="Roboto" charset="0"/>
                <a:ea typeface="Roboto" charset="0"/>
                <a:cs typeface="Roboto" charset="0"/>
              </a:rPr>
              <a:t>Rekon</a:t>
            </a:r>
            <a:endParaRPr lang="en-US" sz="600" dirty="0">
              <a:solidFill>
                <a:srgbClr val="002060"/>
              </a:solidFill>
              <a:latin typeface="Roboto" charset="0"/>
              <a:ea typeface="Roboto" charset="0"/>
              <a:cs typeface="Roboto" charset="0"/>
            </a:endParaRPr>
          </a:p>
        </p:txBody>
      </p:sp>
      <p:sp>
        <p:nvSpPr>
          <p:cNvPr id="38" name="Title 3"/>
          <p:cNvSpPr txBox="1">
            <a:spLocks/>
          </p:cNvSpPr>
          <p:nvPr/>
        </p:nvSpPr>
        <p:spPr>
          <a:xfrm>
            <a:off x="933094" y="6551013"/>
            <a:ext cx="1334650" cy="47838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400" b="0" dirty="0">
                <a:solidFill>
                  <a:srgbClr val="002060"/>
                </a:solidFill>
                <a:latin typeface="Roboto Light" charset="0"/>
                <a:ea typeface="Roboto Light" charset="0"/>
                <a:cs typeface="Roboto Light" charset="0"/>
              </a:rPr>
              <a:t>1 </a:t>
            </a:r>
            <a:r>
              <a:rPr lang="en-US" sz="1400" b="0" dirty="0" err="1">
                <a:solidFill>
                  <a:srgbClr val="002060"/>
                </a:solidFill>
                <a:latin typeface="Roboto Light" charset="0"/>
                <a:ea typeface="Roboto Light" charset="0"/>
                <a:cs typeface="Roboto Light" charset="0"/>
              </a:rPr>
              <a:t>Juli</a:t>
            </a:r>
            <a:r>
              <a:rPr lang="en-US" sz="1400" b="0" dirty="0">
                <a:solidFill>
                  <a:srgbClr val="002060"/>
                </a:solidFill>
                <a:latin typeface="Roboto Light" charset="0"/>
                <a:ea typeface="Roboto Light" charset="0"/>
                <a:cs typeface="Roboto Light" charset="0"/>
              </a:rPr>
              <a:t> 2019</a:t>
            </a:r>
          </a:p>
        </p:txBody>
      </p:sp>
      <p:sp>
        <p:nvSpPr>
          <p:cNvPr id="40" name="Oval 39"/>
          <p:cNvSpPr/>
          <p:nvPr/>
        </p:nvSpPr>
        <p:spPr>
          <a:xfrm>
            <a:off x="1008451" y="6021288"/>
            <a:ext cx="107165" cy="10716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200">
              <a:solidFill>
                <a:srgbClr val="002060"/>
              </a:solidFill>
            </a:endParaRPr>
          </a:p>
        </p:txBody>
      </p:sp>
      <p:sp>
        <p:nvSpPr>
          <p:cNvPr id="41" name="TextBox 40"/>
          <p:cNvSpPr txBox="1"/>
          <p:nvPr/>
        </p:nvSpPr>
        <p:spPr>
          <a:xfrm>
            <a:off x="5900242" y="4349422"/>
            <a:ext cx="3136254" cy="1815882"/>
          </a:xfrm>
          <a:prstGeom prst="rect">
            <a:avLst/>
          </a:prstGeom>
          <a:solidFill>
            <a:srgbClr val="FFFF00"/>
          </a:solidFill>
          <a:ln>
            <a:solidFill>
              <a:srgbClr val="FF0000"/>
            </a:solidFill>
          </a:ln>
        </p:spPr>
        <p:txBody>
          <a:bodyPr wrap="square" rtlCol="0">
            <a:spAutoFit/>
          </a:bodyPr>
          <a:lstStyle/>
          <a:p>
            <a:r>
              <a:rPr lang="en-US" sz="1600" dirty="0" err="1"/>
              <a:t>Amanat</a:t>
            </a:r>
            <a:r>
              <a:rPr lang="en-US" sz="1600" dirty="0"/>
              <a:t> PMK 222/PMK.05/2016 </a:t>
            </a:r>
            <a:r>
              <a:rPr lang="en-US" sz="1600" dirty="0" err="1"/>
              <a:t>tentang</a:t>
            </a:r>
            <a:r>
              <a:rPr lang="en-US" sz="1600" dirty="0"/>
              <a:t> </a:t>
            </a:r>
            <a:r>
              <a:rPr lang="en-US" sz="1600" dirty="0" err="1"/>
              <a:t>Pedoman</a:t>
            </a:r>
            <a:r>
              <a:rPr lang="en-US" sz="1600" dirty="0"/>
              <a:t> </a:t>
            </a:r>
            <a:r>
              <a:rPr lang="en-US" sz="1600" dirty="0" err="1"/>
              <a:t>dan</a:t>
            </a:r>
            <a:r>
              <a:rPr lang="en-US" sz="1600" dirty="0"/>
              <a:t> </a:t>
            </a:r>
            <a:r>
              <a:rPr lang="en-US" sz="1600" dirty="0" err="1"/>
              <a:t>Penyusunan</a:t>
            </a:r>
            <a:r>
              <a:rPr lang="en-US" sz="1600" dirty="0"/>
              <a:t> LKKL, LKKL Semester I </a:t>
            </a:r>
            <a:r>
              <a:rPr lang="en-US" sz="1600" dirty="0" err="1"/>
              <a:t>disampaikan</a:t>
            </a:r>
            <a:r>
              <a:rPr lang="en-US" sz="1600" dirty="0"/>
              <a:t> </a:t>
            </a:r>
            <a:r>
              <a:rPr lang="en-US" sz="1600" dirty="0" err="1"/>
              <a:t>ke</a:t>
            </a:r>
            <a:r>
              <a:rPr lang="en-US" sz="1600" dirty="0"/>
              <a:t> </a:t>
            </a:r>
            <a:r>
              <a:rPr lang="en-US" sz="1600" dirty="0" err="1"/>
              <a:t>Menteri</a:t>
            </a:r>
            <a:r>
              <a:rPr lang="en-US" sz="1600" dirty="0"/>
              <a:t> </a:t>
            </a:r>
            <a:r>
              <a:rPr lang="en-US" sz="1600" dirty="0" err="1"/>
              <a:t>Keuangan</a:t>
            </a:r>
            <a:r>
              <a:rPr lang="en-US" sz="1600" dirty="0"/>
              <a:t> </a:t>
            </a:r>
            <a:r>
              <a:rPr lang="en-US" sz="1600" dirty="0" err="1"/>
              <a:t>c.q</a:t>
            </a:r>
            <a:r>
              <a:rPr lang="en-US" sz="1600" dirty="0"/>
              <a:t>. </a:t>
            </a:r>
            <a:r>
              <a:rPr lang="en-US" sz="1600" dirty="0" err="1"/>
              <a:t>Dirjen</a:t>
            </a:r>
            <a:r>
              <a:rPr lang="en-US" sz="1600" dirty="0"/>
              <a:t> </a:t>
            </a:r>
            <a:r>
              <a:rPr lang="en-US" sz="1600" dirty="0" err="1"/>
              <a:t>Perbendaharaan</a:t>
            </a:r>
            <a:r>
              <a:rPr lang="en-US" sz="1600" dirty="0"/>
              <a:t> paling </a:t>
            </a:r>
            <a:r>
              <a:rPr lang="en-US" sz="1600" dirty="0" err="1"/>
              <a:t>lambat</a:t>
            </a:r>
            <a:r>
              <a:rPr lang="en-US" sz="1600" dirty="0"/>
              <a:t> 31 </a:t>
            </a:r>
            <a:r>
              <a:rPr lang="en-US" sz="1600" dirty="0" err="1"/>
              <a:t>Juli</a:t>
            </a:r>
            <a:r>
              <a:rPr lang="en-US" sz="1600" dirty="0"/>
              <a:t> 2019 </a:t>
            </a:r>
          </a:p>
        </p:txBody>
      </p:sp>
    </p:spTree>
    <p:extLst>
      <p:ext uri="{BB962C8B-B14F-4D97-AF65-F5344CB8AC3E}">
        <p14:creationId xmlns:p14="http://schemas.microsoft.com/office/powerpoint/2010/main" val="84508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5AB6E2-1DEC-44C9-ABFD-BB6637AAED72}" type="slidenum">
              <a:rPr lang="en-US" smtClean="0"/>
              <a:pPr>
                <a:defRPr/>
              </a:pPr>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16937202"/>
              </p:ext>
            </p:extLst>
          </p:nvPr>
        </p:nvGraphicFramePr>
        <p:xfrm>
          <a:off x="35496" y="944901"/>
          <a:ext cx="8995944" cy="3657600"/>
        </p:xfrm>
        <a:graphic>
          <a:graphicData uri="http://schemas.openxmlformats.org/drawingml/2006/table">
            <a:tbl>
              <a:tblPr/>
              <a:tblGrid>
                <a:gridCol w="1885594">
                  <a:extLst>
                    <a:ext uri="{9D8B030D-6E8A-4147-A177-3AD203B41FA5}">
                      <a16:colId xmlns:a16="http://schemas.microsoft.com/office/drawing/2014/main" val="20000"/>
                    </a:ext>
                  </a:extLst>
                </a:gridCol>
                <a:gridCol w="163774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tblGrid>
              <a:tr h="0">
                <a:tc>
                  <a:txBody>
                    <a:bodyPr/>
                    <a:lstStyle/>
                    <a:p>
                      <a:pPr algn="ctr">
                        <a:spcAft>
                          <a:spcPts val="0"/>
                        </a:spcAft>
                        <a:tabLst>
                          <a:tab pos="457200" algn="l"/>
                        </a:tabLst>
                      </a:pPr>
                      <a:r>
                        <a:rPr lang="id-ID" sz="2000" dirty="0">
                          <a:latin typeface="Arial"/>
                          <a:ea typeface="Times New Roman"/>
                          <a:cs typeface="Times New Roman"/>
                        </a:rPr>
                        <a:t>Unit</a:t>
                      </a:r>
                      <a:endParaRPr lang="id-ID" sz="2000" dirty="0">
                        <a:latin typeface="Georgia"/>
                        <a:ea typeface="Times New Roman"/>
                        <a:cs typeface="Times New Roman"/>
                      </a:endParaRPr>
                    </a:p>
                    <a:p>
                      <a:pPr algn="ctr">
                        <a:spcAft>
                          <a:spcPts val="0"/>
                        </a:spcAft>
                        <a:tabLst>
                          <a:tab pos="457200" algn="l"/>
                        </a:tabLst>
                      </a:pPr>
                      <a:r>
                        <a:rPr lang="id-ID" sz="2000" dirty="0">
                          <a:latin typeface="Arial"/>
                          <a:ea typeface="Times New Roman"/>
                          <a:cs typeface="Times New Roman"/>
                        </a:rPr>
                        <a:t>Organisasi</a:t>
                      </a:r>
                      <a:endParaRPr lang="id-ID" sz="2000" dirty="0">
                        <a:latin typeface="Georgi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Lst>
                      </a:pPr>
                      <a:r>
                        <a:rPr lang="id-ID" sz="2000" i="1">
                          <a:latin typeface="Arial"/>
                          <a:ea typeface="Times New Roman"/>
                          <a:cs typeface="Times New Roman"/>
                        </a:rPr>
                        <a:t>Open</a:t>
                      </a:r>
                      <a:endParaRPr lang="id-ID" sz="2000">
                        <a:latin typeface="Georgia"/>
                        <a:ea typeface="Times New Roman"/>
                        <a:cs typeface="Times New Roman"/>
                      </a:endParaRPr>
                    </a:p>
                    <a:p>
                      <a:pPr algn="ctr">
                        <a:spcAft>
                          <a:spcPts val="0"/>
                        </a:spcAft>
                        <a:tabLst>
                          <a:tab pos="457200" algn="l"/>
                        </a:tabLst>
                      </a:pPr>
                      <a:r>
                        <a:rPr lang="id-ID" sz="2000" i="1">
                          <a:latin typeface="Arial"/>
                          <a:ea typeface="Times New Roman"/>
                          <a:cs typeface="Times New Roman"/>
                        </a:rPr>
                        <a:t>Period</a:t>
                      </a:r>
                      <a:endParaRPr lang="id-ID" sz="2000">
                        <a:latin typeface="Georgi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Lst>
                      </a:pPr>
                      <a:r>
                        <a:rPr lang="id-ID" sz="2000" i="1" dirty="0">
                          <a:latin typeface="Arial"/>
                          <a:ea typeface="Times New Roman"/>
                          <a:cs typeface="Times New Roman"/>
                        </a:rPr>
                        <a:t>Close Period</a:t>
                      </a:r>
                      <a:endParaRPr lang="id-ID" sz="2000" dirty="0">
                        <a:latin typeface="Georgi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Lst>
                      </a:pPr>
                      <a:r>
                        <a:rPr lang="id-ID" sz="2000" dirty="0">
                          <a:latin typeface="Arial"/>
                          <a:ea typeface="Times New Roman"/>
                          <a:cs typeface="Times New Roman"/>
                        </a:rPr>
                        <a:t>Proses Rekonsiliasi</a:t>
                      </a:r>
                      <a:endParaRPr lang="id-ID" sz="2000" dirty="0">
                        <a:latin typeface="Georgi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Lst>
                      </a:pPr>
                      <a:r>
                        <a:rPr lang="id-ID" sz="2000" dirty="0">
                          <a:latin typeface="Arial"/>
                          <a:ea typeface="Times New Roman"/>
                          <a:cs typeface="Times New Roman"/>
                        </a:rPr>
                        <a:t>Batas Penyampaian Laporan</a:t>
                      </a:r>
                      <a:endParaRPr lang="id-ID" sz="2000" dirty="0">
                        <a:latin typeface="Georgi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99665">
                <a:tc rowSpan="2">
                  <a:txBody>
                    <a:bodyPr/>
                    <a:lstStyle/>
                    <a:p>
                      <a:pPr algn="ctr">
                        <a:spcAft>
                          <a:spcPts val="0"/>
                        </a:spcAft>
                        <a:tabLst>
                          <a:tab pos="457200" algn="l"/>
                        </a:tabLst>
                      </a:pPr>
                      <a:endParaRPr lang="id-ID" sz="2000" dirty="0">
                        <a:latin typeface="Arial" panose="020B0604020202020204" pitchFamily="34" charset="0"/>
                        <a:ea typeface="Times New Roman"/>
                        <a:cs typeface="Arial" panose="020B0604020202020204" pitchFamily="34" charset="0"/>
                      </a:endParaRPr>
                    </a:p>
                    <a:p>
                      <a:pPr algn="ctr">
                        <a:spcAft>
                          <a:spcPts val="0"/>
                        </a:spcAft>
                        <a:tabLst>
                          <a:tab pos="457200" algn="l"/>
                        </a:tabLst>
                      </a:pPr>
                      <a:r>
                        <a:rPr lang="id-ID" sz="2000" dirty="0">
                          <a:latin typeface="Arial" panose="020B0604020202020204" pitchFamily="34" charset="0"/>
                          <a:ea typeface="Times New Roman"/>
                          <a:cs typeface="Arial" panose="020B0604020202020204" pitchFamily="34" charset="0"/>
                        </a:rPr>
                        <a:t>UAKPA</a:t>
                      </a:r>
                    </a:p>
                    <a:p>
                      <a:pPr algn="ctr">
                        <a:spcAft>
                          <a:spcPts val="0"/>
                        </a:spcAft>
                        <a:tabLst>
                          <a:tab pos="457200" algn="l"/>
                        </a:tabLst>
                      </a:pPr>
                      <a:br>
                        <a:rPr lang="id-ID" sz="2000" dirty="0">
                          <a:latin typeface="Arial" panose="020B0604020202020204" pitchFamily="34" charset="0"/>
                          <a:cs typeface="Arial" panose="020B0604020202020204" pitchFamily="34" charset="0"/>
                        </a:rPr>
                      </a:br>
                      <a:r>
                        <a:rPr lang="id-ID" sz="2000" dirty="0">
                          <a:latin typeface="Arial" panose="020B0604020202020204" pitchFamily="34" charset="0"/>
                          <a:ea typeface="Times New Roman"/>
                          <a:cs typeface="Arial" panose="020B0604020202020204" pitchFamily="34" charset="0"/>
                        </a:rPr>
                        <a:t>UAPPA-W</a:t>
                      </a:r>
                    </a:p>
                    <a:p>
                      <a:pPr algn="ctr">
                        <a:spcAft>
                          <a:spcPts val="0"/>
                        </a:spcAft>
                        <a:tabLst>
                          <a:tab pos="457200" algn="l"/>
                        </a:tabLst>
                      </a:pPr>
                      <a:br>
                        <a:rPr lang="id-ID" sz="2000" dirty="0">
                          <a:latin typeface="Arial" panose="020B0604020202020204" pitchFamily="34" charset="0"/>
                          <a:cs typeface="Arial" panose="020B0604020202020204" pitchFamily="34" charset="0"/>
                        </a:rPr>
                      </a:br>
                      <a:r>
                        <a:rPr lang="id-ID" sz="2000" dirty="0">
                          <a:latin typeface="Arial" panose="020B0604020202020204" pitchFamily="34" charset="0"/>
                          <a:ea typeface="Times New Roman"/>
                          <a:cs typeface="Arial" panose="020B0604020202020204" pitchFamily="34" charset="0"/>
                        </a:rPr>
                        <a:t>UAPPA-E1</a:t>
                      </a:r>
                    </a:p>
                    <a:p>
                      <a:pPr algn="ctr">
                        <a:spcAft>
                          <a:spcPts val="0"/>
                        </a:spcAft>
                        <a:tabLst>
                          <a:tab pos="457200" algn="l"/>
                        </a:tabLst>
                      </a:pPr>
                      <a:br>
                        <a:rPr lang="id-ID" sz="2000" dirty="0">
                          <a:latin typeface="Arial" panose="020B0604020202020204" pitchFamily="34" charset="0"/>
                          <a:cs typeface="Arial" panose="020B0604020202020204" pitchFamily="34" charset="0"/>
                        </a:rPr>
                      </a:br>
                      <a:r>
                        <a:rPr lang="id-ID" sz="2000" dirty="0">
                          <a:latin typeface="Arial" panose="020B0604020202020204" pitchFamily="34" charset="0"/>
                          <a:ea typeface="Times New Roman"/>
                          <a:cs typeface="Arial" panose="020B0604020202020204" pitchFamily="34" charset="0"/>
                        </a:rPr>
                        <a:t>UAPA</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457200" algn="l"/>
                        </a:tabLst>
                      </a:pPr>
                      <a:r>
                        <a:rPr lang="id-ID" sz="2000" dirty="0">
                          <a:latin typeface="Arial"/>
                          <a:ea typeface="Times New Roman"/>
                          <a:cs typeface="Times New Roman"/>
                        </a:rPr>
                        <a:t>1-17 dan 20-30 Juli 2019</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457200" algn="l"/>
                        </a:tabLst>
                      </a:pPr>
                      <a:r>
                        <a:rPr lang="id-ID" sz="2000" dirty="0">
                          <a:latin typeface="Arial"/>
                          <a:ea typeface="Times New Roman"/>
                          <a:cs typeface="Times New Roman"/>
                        </a:rPr>
                        <a:t>18 - 19 Juli 2019</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457200" algn="l"/>
                        </a:tabLst>
                      </a:pPr>
                      <a:r>
                        <a:rPr lang="id-ID" sz="2000" dirty="0">
                          <a:latin typeface="Arial"/>
                          <a:ea typeface="Times New Roman"/>
                          <a:cs typeface="Times New Roman"/>
                        </a:rPr>
                        <a:t>3 - 18 Juli 2019</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Lst>
                      </a:pPr>
                      <a:endParaRPr lang="en-US" sz="2000" dirty="0">
                        <a:latin typeface="Arial" panose="020B0604020202020204" pitchFamily="34" charset="0"/>
                        <a:ea typeface="Times New Roman"/>
                        <a:cs typeface="Arial" panose="020B0604020202020204" pitchFamily="34" charset="0"/>
                      </a:endParaRPr>
                    </a:p>
                    <a:p>
                      <a:pPr algn="ctr">
                        <a:spcAft>
                          <a:spcPts val="0"/>
                        </a:spcAft>
                        <a:tabLst>
                          <a:tab pos="457200" algn="l"/>
                        </a:tabLst>
                      </a:pPr>
                      <a:r>
                        <a:rPr lang="id-ID" sz="2000" dirty="0">
                          <a:latin typeface="Arial" panose="020B0604020202020204" pitchFamily="34" charset="0"/>
                          <a:ea typeface="Times New Roman"/>
                          <a:cs typeface="Arial" panose="020B0604020202020204" pitchFamily="34" charset="0"/>
                        </a:rPr>
                        <a:t>19 Juli 2019</a:t>
                      </a:r>
                    </a:p>
                    <a:p>
                      <a:pPr algn="ctr">
                        <a:spcAft>
                          <a:spcPts val="0"/>
                        </a:spcAft>
                        <a:tabLst>
                          <a:tab pos="457200" algn="l"/>
                        </a:tabLst>
                      </a:pPr>
                      <a:endParaRPr lang="en-US" sz="2000" dirty="0">
                        <a:latin typeface="Arial" panose="020B0604020202020204" pitchFamily="34" charset="0"/>
                        <a:ea typeface="Times New Roman"/>
                        <a:cs typeface="Arial" panose="020B0604020202020204" pitchFamily="34" charset="0"/>
                      </a:endParaRPr>
                    </a:p>
                    <a:p>
                      <a:pPr algn="ctr">
                        <a:spcAft>
                          <a:spcPts val="0"/>
                        </a:spcAft>
                        <a:tabLst>
                          <a:tab pos="457200" algn="l"/>
                        </a:tabLst>
                      </a:pPr>
                      <a:r>
                        <a:rPr lang="id-ID" sz="2000" dirty="0">
                          <a:latin typeface="Arial" panose="020B0604020202020204" pitchFamily="34" charset="0"/>
                          <a:ea typeface="Times New Roman"/>
                          <a:cs typeface="Arial" panose="020B0604020202020204" pitchFamily="34" charset="0"/>
                        </a:rPr>
                        <a:t>23 Juli 2019</a:t>
                      </a:r>
                    </a:p>
                    <a:p>
                      <a:pPr algn="ctr">
                        <a:spcAft>
                          <a:spcPts val="0"/>
                        </a:spcAft>
                        <a:tabLst>
                          <a:tab pos="457200" algn="l"/>
                        </a:tabLst>
                      </a:pPr>
                      <a:endParaRPr lang="en-US" sz="2000" dirty="0">
                        <a:latin typeface="Arial" panose="020B0604020202020204" pitchFamily="34" charset="0"/>
                        <a:ea typeface="Times New Roman"/>
                        <a:cs typeface="Arial" panose="020B0604020202020204" pitchFamily="34" charset="0"/>
                      </a:endParaRPr>
                    </a:p>
                    <a:p>
                      <a:pPr algn="ctr">
                        <a:spcAft>
                          <a:spcPts val="0"/>
                        </a:spcAft>
                        <a:tabLst>
                          <a:tab pos="457200" algn="l"/>
                        </a:tabLst>
                      </a:pPr>
                      <a:r>
                        <a:rPr lang="id-ID" sz="2000" dirty="0">
                          <a:latin typeface="Arial" panose="020B0604020202020204" pitchFamily="34" charset="0"/>
                          <a:ea typeface="Times New Roman"/>
                          <a:cs typeface="Arial" panose="020B0604020202020204" pitchFamily="34" charset="0"/>
                        </a:rPr>
                        <a:t>26 Juli 2019</a:t>
                      </a:r>
                    </a:p>
                    <a:p>
                      <a:pPr algn="ctr">
                        <a:spcAft>
                          <a:spcPts val="0"/>
                        </a:spcAft>
                        <a:tabLst>
                          <a:tab pos="457200" algn="l"/>
                        </a:tabLst>
                      </a:pPr>
                      <a:endParaRPr lang="en-US" sz="2000" dirty="0">
                        <a:latin typeface="Arial" panose="020B0604020202020204" pitchFamily="34" charset="0"/>
                        <a:ea typeface="Times New Roman"/>
                        <a:cs typeface="Arial" panose="020B0604020202020204" pitchFamily="34" charset="0"/>
                      </a:endParaRPr>
                    </a:p>
                    <a:p>
                      <a:pPr algn="ctr">
                        <a:spcAft>
                          <a:spcPts val="0"/>
                        </a:spcAft>
                        <a:tabLst>
                          <a:tab pos="457200" algn="l"/>
                        </a:tabLst>
                      </a:pPr>
                      <a:r>
                        <a:rPr lang="id-ID" sz="2000" dirty="0">
                          <a:latin typeface="Arial" panose="020B0604020202020204" pitchFamily="34" charset="0"/>
                          <a:ea typeface="Times New Roman"/>
                          <a:cs typeface="Arial" panose="020B0604020202020204" pitchFamily="34" charset="0"/>
                        </a:rPr>
                        <a:t>31 Juli 2019</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5589">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a:spcAft>
                          <a:spcPts val="0"/>
                        </a:spcAft>
                        <a:tabLst>
                          <a:tab pos="457200" algn="l"/>
                        </a:tabLst>
                      </a:pPr>
                      <a:endParaRPr lang="id-ID" sz="2000" dirty="0">
                        <a:latin typeface="Arial"/>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Rectangle 5"/>
          <p:cNvSpPr/>
          <p:nvPr/>
        </p:nvSpPr>
        <p:spPr>
          <a:xfrm>
            <a:off x="179512" y="4789601"/>
            <a:ext cx="8449991" cy="1015663"/>
          </a:xfrm>
          <a:prstGeom prst="rect">
            <a:avLst/>
          </a:prstGeom>
        </p:spPr>
        <p:txBody>
          <a:bodyPr wrap="square">
            <a:spAutoFit/>
          </a:bodyPr>
          <a:lstStyle/>
          <a:p>
            <a:r>
              <a:rPr lang="en-US" sz="2000" dirty="0"/>
              <a:t>K/L yang </a:t>
            </a:r>
            <a:r>
              <a:rPr lang="id-ID" sz="2000" dirty="0"/>
              <a:t>menghendaki </a:t>
            </a:r>
            <a:r>
              <a:rPr lang="en-US" sz="2000" i="1" dirty="0"/>
              <a:t>open/close period</a:t>
            </a:r>
            <a:r>
              <a:rPr lang="en-US" sz="2000" dirty="0"/>
              <a:t> di </a:t>
            </a:r>
            <a:r>
              <a:rPr lang="en-US" sz="2000" dirty="0" err="1"/>
              <a:t>luar</a:t>
            </a:r>
            <a:r>
              <a:rPr lang="en-US" sz="2000" dirty="0"/>
              <a:t> </a:t>
            </a:r>
            <a:r>
              <a:rPr lang="en-US" sz="2000" dirty="0" err="1"/>
              <a:t>jadwal</a:t>
            </a:r>
            <a:r>
              <a:rPr lang="en-US" sz="2000" dirty="0"/>
              <a:t> </a:t>
            </a:r>
            <a:r>
              <a:rPr lang="id-ID" sz="2000" dirty="0"/>
              <a:t>di atas</a:t>
            </a:r>
            <a:r>
              <a:rPr lang="en-US" sz="2000" dirty="0"/>
              <a:t>, </a:t>
            </a:r>
            <a:r>
              <a:rPr lang="en-US" sz="2000" dirty="0" err="1"/>
              <a:t>dapat</a:t>
            </a:r>
            <a:r>
              <a:rPr lang="en-US" sz="2000" dirty="0"/>
              <a:t> </a:t>
            </a:r>
            <a:r>
              <a:rPr lang="en-US" sz="2000" dirty="0" err="1"/>
              <a:t>mengajukan</a:t>
            </a:r>
            <a:r>
              <a:rPr lang="en-US" sz="2000" dirty="0"/>
              <a:t> </a:t>
            </a:r>
            <a:r>
              <a:rPr lang="en-US" sz="2000" dirty="0" err="1"/>
              <a:t>permohonan</a:t>
            </a:r>
            <a:r>
              <a:rPr lang="en-US" sz="2000" dirty="0"/>
              <a:t> </a:t>
            </a:r>
            <a:r>
              <a:rPr lang="en-US" sz="2000" i="1" dirty="0"/>
              <a:t>open/close period</a:t>
            </a:r>
            <a:r>
              <a:rPr lang="en-US" sz="2000" dirty="0"/>
              <a:t> </a:t>
            </a:r>
            <a:r>
              <a:rPr lang="en-US" sz="2000" dirty="0" err="1"/>
              <a:t>kepada</a:t>
            </a:r>
            <a:r>
              <a:rPr lang="en-US" sz="2000" dirty="0"/>
              <a:t> </a:t>
            </a:r>
            <a:r>
              <a:rPr lang="en-US" sz="2000" dirty="0" err="1"/>
              <a:t>Direktur</a:t>
            </a:r>
            <a:r>
              <a:rPr lang="en-US" sz="2000" dirty="0"/>
              <a:t> </a:t>
            </a:r>
            <a:r>
              <a:rPr lang="id-ID" sz="2000" dirty="0"/>
              <a:t>APK melalui </a:t>
            </a:r>
            <a:r>
              <a:rPr lang="id-ID" sz="2000" i="1" dirty="0"/>
              <a:t>email</a:t>
            </a:r>
            <a:r>
              <a:rPr lang="en-US" sz="2000" dirty="0"/>
              <a:t> </a:t>
            </a:r>
            <a:r>
              <a:rPr lang="en-US" sz="2000" dirty="0" err="1"/>
              <a:t>ke</a:t>
            </a:r>
            <a:r>
              <a:rPr lang="en-US" sz="2000" dirty="0"/>
              <a:t> </a:t>
            </a:r>
            <a:r>
              <a:rPr lang="en-US" sz="2000" dirty="0">
                <a:solidFill>
                  <a:srgbClr val="FF3300"/>
                </a:solidFill>
              </a:rPr>
              <a:t>bai.dit.apk@gmail.com </a:t>
            </a:r>
            <a:endParaRPr lang="id-ID" sz="2000" dirty="0">
              <a:solidFill>
                <a:srgbClr val="FF3300"/>
              </a:solidFill>
            </a:endParaRPr>
          </a:p>
        </p:txBody>
      </p:sp>
      <p:sp>
        <p:nvSpPr>
          <p:cNvPr id="7" name="Title 1"/>
          <p:cNvSpPr>
            <a:spLocks noGrp="1"/>
          </p:cNvSpPr>
          <p:nvPr>
            <p:ph type="title"/>
          </p:nvPr>
        </p:nvSpPr>
        <p:spPr>
          <a:xfrm>
            <a:off x="0" y="44624"/>
            <a:ext cx="6695728" cy="699400"/>
          </a:xfrm>
        </p:spPr>
        <p:txBody>
          <a:bodyPr/>
          <a:lstStyle/>
          <a:p>
            <a:pPr algn="ctr"/>
            <a:r>
              <a:rPr lang="en-US" b="1" dirty="0" err="1">
                <a:latin typeface="+mn-lt"/>
              </a:rPr>
              <a:t>Jadwal</a:t>
            </a:r>
            <a:r>
              <a:rPr lang="en-US" b="1" dirty="0">
                <a:latin typeface="+mn-lt"/>
              </a:rPr>
              <a:t> </a:t>
            </a:r>
            <a:r>
              <a:rPr lang="id-ID" b="1" dirty="0">
                <a:latin typeface="+mn-lt"/>
              </a:rPr>
              <a:t>Rekon Juni 2019</a:t>
            </a:r>
          </a:p>
        </p:txBody>
      </p:sp>
    </p:spTree>
    <p:extLst>
      <p:ext uri="{BB962C8B-B14F-4D97-AF65-F5344CB8AC3E}">
        <p14:creationId xmlns:p14="http://schemas.microsoft.com/office/powerpoint/2010/main" val="2259078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5AB6E2-1DEC-44C9-ABFD-BB6637AAED72}" type="slidenum">
              <a:rPr lang="en-US" smtClean="0"/>
              <a:pPr>
                <a:defRPr/>
              </a:pPr>
              <a:t>9</a:t>
            </a:fld>
            <a:endParaRPr lang="en-US"/>
          </a:p>
        </p:txBody>
      </p:sp>
      <p:sp>
        <p:nvSpPr>
          <p:cNvPr id="5" name="Rounded Rectangle 4"/>
          <p:cNvSpPr/>
          <p:nvPr/>
        </p:nvSpPr>
        <p:spPr>
          <a:xfrm>
            <a:off x="179512" y="1484784"/>
            <a:ext cx="6120680" cy="18722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Apabila s.d. </a:t>
            </a:r>
            <a:r>
              <a:rPr lang="en-US" dirty="0">
                <a:solidFill>
                  <a:schemeClr val="tx1"/>
                </a:solidFill>
              </a:rPr>
              <a:t>19 </a:t>
            </a:r>
            <a:r>
              <a:rPr lang="en-US" dirty="0" err="1">
                <a:solidFill>
                  <a:schemeClr val="tx1"/>
                </a:solidFill>
              </a:rPr>
              <a:t>Juli</a:t>
            </a:r>
            <a:r>
              <a:rPr lang="en-US" dirty="0">
                <a:solidFill>
                  <a:schemeClr val="tx1"/>
                </a:solidFill>
              </a:rPr>
              <a:t> 2019 </a:t>
            </a:r>
            <a:r>
              <a:rPr lang="id-ID" dirty="0">
                <a:solidFill>
                  <a:schemeClr val="tx1"/>
                </a:solidFill>
              </a:rPr>
              <a:t>satker belum</a:t>
            </a:r>
            <a:r>
              <a:rPr lang="en-US" dirty="0">
                <a:solidFill>
                  <a:schemeClr val="tx1"/>
                </a:solidFill>
              </a:rPr>
              <a:t> </a:t>
            </a:r>
            <a:r>
              <a:rPr lang="en-US" dirty="0" err="1">
                <a:solidFill>
                  <a:schemeClr val="tx1"/>
                </a:solidFill>
              </a:rPr>
              <a:t>memperoleh</a:t>
            </a:r>
            <a:r>
              <a:rPr lang="en-US" dirty="0">
                <a:solidFill>
                  <a:schemeClr val="tx1"/>
                </a:solidFill>
              </a:rPr>
              <a:t> status “</a:t>
            </a:r>
            <a:r>
              <a:rPr lang="en-US" dirty="0" err="1">
                <a:solidFill>
                  <a:schemeClr val="tx1"/>
                </a:solidFill>
              </a:rPr>
              <a:t>menunggu</a:t>
            </a:r>
            <a:r>
              <a:rPr lang="en-US" dirty="0">
                <a:solidFill>
                  <a:schemeClr val="tx1"/>
                </a:solidFill>
              </a:rPr>
              <a:t> TTD KPA”, </a:t>
            </a:r>
            <a:r>
              <a:rPr lang="en-US" dirty="0" err="1">
                <a:solidFill>
                  <a:schemeClr val="tx1"/>
                </a:solidFill>
              </a:rPr>
              <a:t>satker</a:t>
            </a:r>
            <a:r>
              <a:rPr lang="en-US" dirty="0">
                <a:solidFill>
                  <a:schemeClr val="tx1"/>
                </a:solidFill>
              </a:rPr>
              <a:t> </a:t>
            </a:r>
            <a:r>
              <a:rPr lang="en-US" dirty="0" err="1">
                <a:solidFill>
                  <a:schemeClr val="tx1"/>
                </a:solidFill>
              </a:rPr>
              <a:t>dikenakan</a:t>
            </a:r>
            <a:r>
              <a:rPr lang="en-US" dirty="0">
                <a:solidFill>
                  <a:schemeClr val="tx1"/>
                </a:solidFill>
              </a:rPr>
              <a:t> </a:t>
            </a:r>
            <a:r>
              <a:rPr lang="en-US" dirty="0" err="1">
                <a:solidFill>
                  <a:schemeClr val="tx1"/>
                </a:solidFill>
              </a:rPr>
              <a:t>sanksi</a:t>
            </a:r>
            <a:r>
              <a:rPr lang="id-ID" dirty="0">
                <a:solidFill>
                  <a:schemeClr val="tx1"/>
                </a:solidFill>
              </a:rPr>
              <a:t> </a:t>
            </a:r>
            <a:r>
              <a:rPr lang="en-US" dirty="0" err="1">
                <a:solidFill>
                  <a:schemeClr val="tx1"/>
                </a:solidFill>
              </a:rPr>
              <a:t>sebagaimana</a:t>
            </a:r>
            <a:r>
              <a:rPr lang="en-US" dirty="0">
                <a:solidFill>
                  <a:schemeClr val="tx1"/>
                </a:solidFill>
              </a:rPr>
              <a:t> </a:t>
            </a:r>
            <a:r>
              <a:rPr lang="en-US" dirty="0" err="1">
                <a:solidFill>
                  <a:schemeClr val="tx1"/>
                </a:solidFill>
              </a:rPr>
              <a:t>diatur</a:t>
            </a:r>
            <a:r>
              <a:rPr lang="en-US" dirty="0">
                <a:solidFill>
                  <a:schemeClr val="tx1"/>
                </a:solidFill>
              </a:rPr>
              <a:t> </a:t>
            </a:r>
            <a:r>
              <a:rPr lang="en-US" dirty="0" err="1">
                <a:solidFill>
                  <a:schemeClr val="tx1"/>
                </a:solidFill>
              </a:rPr>
              <a:t>dalam</a:t>
            </a:r>
            <a:r>
              <a:rPr lang="en-US" dirty="0">
                <a:solidFill>
                  <a:schemeClr val="tx1"/>
                </a:solidFill>
              </a:rPr>
              <a:t> PMK 104/PMK.05/2017</a:t>
            </a:r>
            <a:endParaRPr lang="id-ID" dirty="0">
              <a:solidFill>
                <a:schemeClr val="tx1"/>
              </a:solidFill>
            </a:endParaRPr>
          </a:p>
          <a:p>
            <a:pPr algn="ctr"/>
            <a:endParaRPr lang="en-US" dirty="0"/>
          </a:p>
        </p:txBody>
      </p:sp>
      <p:sp>
        <p:nvSpPr>
          <p:cNvPr id="6" name="Rounded Rectangle 5"/>
          <p:cNvSpPr/>
          <p:nvPr/>
        </p:nvSpPr>
        <p:spPr>
          <a:xfrm>
            <a:off x="2915816" y="3573016"/>
            <a:ext cx="6120680" cy="18722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Bagi</a:t>
            </a:r>
            <a:r>
              <a:rPr lang="en-US" dirty="0">
                <a:solidFill>
                  <a:schemeClr val="tx1"/>
                </a:solidFill>
              </a:rPr>
              <a:t> </a:t>
            </a:r>
            <a:r>
              <a:rPr lang="en-US" dirty="0" err="1">
                <a:solidFill>
                  <a:schemeClr val="tx1"/>
                </a:solidFill>
              </a:rPr>
              <a:t>satker</a:t>
            </a:r>
            <a:r>
              <a:rPr lang="en-US" dirty="0">
                <a:solidFill>
                  <a:schemeClr val="tx1"/>
                </a:solidFill>
              </a:rPr>
              <a:t> yang </a:t>
            </a:r>
            <a:r>
              <a:rPr lang="en-US" dirty="0" err="1">
                <a:solidFill>
                  <a:schemeClr val="tx1"/>
                </a:solidFill>
              </a:rPr>
              <a:t>terkena</a:t>
            </a:r>
            <a:r>
              <a:rPr lang="en-US" dirty="0">
                <a:solidFill>
                  <a:schemeClr val="tx1"/>
                </a:solidFill>
              </a:rPr>
              <a:t> </a:t>
            </a:r>
            <a:r>
              <a:rPr lang="en-US" dirty="0" err="1">
                <a:solidFill>
                  <a:schemeClr val="tx1"/>
                </a:solidFill>
              </a:rPr>
              <a:t>sanksi</a:t>
            </a:r>
            <a:r>
              <a:rPr lang="en-US" dirty="0">
                <a:solidFill>
                  <a:schemeClr val="tx1"/>
                </a:solidFill>
              </a:rPr>
              <a:t> </a:t>
            </a:r>
            <a:r>
              <a:rPr lang="en-US" dirty="0" err="1">
                <a:solidFill>
                  <a:schemeClr val="tx1"/>
                </a:solidFill>
              </a:rPr>
              <a:t>bulan</a:t>
            </a:r>
            <a:r>
              <a:rPr lang="en-US" dirty="0">
                <a:solidFill>
                  <a:schemeClr val="tx1"/>
                </a:solidFill>
              </a:rPr>
              <a:t> Mei 2019, </a:t>
            </a:r>
            <a:r>
              <a:rPr lang="en-US" dirty="0" err="1">
                <a:solidFill>
                  <a:schemeClr val="tx1"/>
                </a:solidFill>
              </a:rPr>
              <a:t>apabila</a:t>
            </a:r>
            <a:r>
              <a:rPr lang="en-US" dirty="0">
                <a:solidFill>
                  <a:schemeClr val="tx1"/>
                </a:solidFill>
              </a:rPr>
              <a:t> BAR </a:t>
            </a:r>
            <a:r>
              <a:rPr lang="en-US" dirty="0" err="1">
                <a:solidFill>
                  <a:schemeClr val="tx1"/>
                </a:solidFill>
              </a:rPr>
              <a:t>Juni</a:t>
            </a:r>
            <a:r>
              <a:rPr lang="en-US" dirty="0">
                <a:solidFill>
                  <a:schemeClr val="tx1"/>
                </a:solidFill>
              </a:rPr>
              <a:t> 2019 </a:t>
            </a:r>
            <a:r>
              <a:rPr lang="en-US" dirty="0" err="1">
                <a:solidFill>
                  <a:schemeClr val="tx1"/>
                </a:solidFill>
              </a:rPr>
              <a:t>telah</a:t>
            </a:r>
            <a:r>
              <a:rPr lang="en-US" dirty="0">
                <a:solidFill>
                  <a:schemeClr val="tx1"/>
                </a:solidFill>
              </a:rPr>
              <a:t> </a:t>
            </a:r>
            <a:r>
              <a:rPr lang="en-US" dirty="0" err="1">
                <a:solidFill>
                  <a:schemeClr val="tx1"/>
                </a:solidFill>
              </a:rPr>
              <a:t>diterbitkan</a:t>
            </a:r>
            <a:r>
              <a:rPr lang="en-US" dirty="0">
                <a:solidFill>
                  <a:schemeClr val="tx1"/>
                </a:solidFill>
              </a:rPr>
              <a:t> </a:t>
            </a:r>
            <a:r>
              <a:rPr lang="en-US" dirty="0" err="1">
                <a:solidFill>
                  <a:schemeClr val="tx1"/>
                </a:solidFill>
              </a:rPr>
              <a:t>maka</a:t>
            </a:r>
            <a:r>
              <a:rPr lang="en-US" dirty="0">
                <a:solidFill>
                  <a:schemeClr val="tx1"/>
                </a:solidFill>
              </a:rPr>
              <a:t> </a:t>
            </a:r>
            <a:r>
              <a:rPr lang="en-US" dirty="0" err="1">
                <a:solidFill>
                  <a:schemeClr val="tx1"/>
                </a:solidFill>
              </a:rPr>
              <a:t>sanksi</a:t>
            </a:r>
            <a:r>
              <a:rPr lang="en-US" dirty="0">
                <a:solidFill>
                  <a:schemeClr val="tx1"/>
                </a:solidFill>
              </a:rPr>
              <a:t> </a:t>
            </a:r>
            <a:r>
              <a:rPr lang="en-US" dirty="0" err="1">
                <a:solidFill>
                  <a:schemeClr val="tx1"/>
                </a:solidFill>
              </a:rPr>
              <a:t>akan</a:t>
            </a:r>
            <a:r>
              <a:rPr lang="en-US" dirty="0">
                <a:solidFill>
                  <a:schemeClr val="tx1"/>
                </a:solidFill>
              </a:rPr>
              <a:t> </a:t>
            </a:r>
            <a:r>
              <a:rPr lang="en-US" dirty="0" err="1">
                <a:solidFill>
                  <a:schemeClr val="tx1"/>
                </a:solidFill>
              </a:rPr>
              <a:t>menjadi</a:t>
            </a:r>
            <a:r>
              <a:rPr lang="en-US" dirty="0">
                <a:solidFill>
                  <a:schemeClr val="tx1"/>
                </a:solidFill>
              </a:rPr>
              <a:t> </a:t>
            </a:r>
            <a:r>
              <a:rPr lang="en-US" dirty="0" err="1">
                <a:solidFill>
                  <a:schemeClr val="tx1"/>
                </a:solidFill>
              </a:rPr>
              <a:t>gugur</a:t>
            </a:r>
            <a:r>
              <a:rPr lang="en-US" dirty="0">
                <a:solidFill>
                  <a:schemeClr val="tx1"/>
                </a:solidFill>
              </a:rPr>
              <a:t>, </a:t>
            </a:r>
            <a:r>
              <a:rPr lang="en-US" dirty="0" err="1">
                <a:solidFill>
                  <a:schemeClr val="tx1"/>
                </a:solidFill>
              </a:rPr>
              <a:t>karena</a:t>
            </a:r>
            <a:r>
              <a:rPr lang="en-US" dirty="0">
                <a:solidFill>
                  <a:schemeClr val="tx1"/>
                </a:solidFill>
              </a:rPr>
              <a:t> </a:t>
            </a:r>
            <a:r>
              <a:rPr lang="en-US" dirty="0" err="1">
                <a:solidFill>
                  <a:schemeClr val="tx1"/>
                </a:solidFill>
              </a:rPr>
              <a:t>rekonsiliasi</a:t>
            </a:r>
            <a:r>
              <a:rPr lang="en-US" dirty="0">
                <a:solidFill>
                  <a:schemeClr val="tx1"/>
                </a:solidFill>
              </a:rPr>
              <a:t> </a:t>
            </a:r>
            <a:r>
              <a:rPr lang="en-US" dirty="0" err="1">
                <a:solidFill>
                  <a:schemeClr val="tx1"/>
                </a:solidFill>
              </a:rPr>
              <a:t>bersifat</a:t>
            </a:r>
            <a:r>
              <a:rPr lang="en-US" dirty="0">
                <a:solidFill>
                  <a:schemeClr val="tx1"/>
                </a:solidFill>
              </a:rPr>
              <a:t> </a:t>
            </a:r>
            <a:r>
              <a:rPr lang="en-US" dirty="0" err="1">
                <a:solidFill>
                  <a:schemeClr val="tx1"/>
                </a:solidFill>
              </a:rPr>
              <a:t>kumulatif</a:t>
            </a:r>
            <a:endParaRPr lang="id-ID" dirty="0">
              <a:solidFill>
                <a:schemeClr val="tx1"/>
              </a:solidFill>
            </a:endParaRPr>
          </a:p>
          <a:p>
            <a:pPr algn="ctr"/>
            <a:endParaRPr lang="en-US" dirty="0"/>
          </a:p>
        </p:txBody>
      </p:sp>
      <p:sp>
        <p:nvSpPr>
          <p:cNvPr id="7" name="Title 1"/>
          <p:cNvSpPr>
            <a:spLocks noGrp="1"/>
          </p:cNvSpPr>
          <p:nvPr>
            <p:ph type="title"/>
          </p:nvPr>
        </p:nvSpPr>
        <p:spPr>
          <a:xfrm>
            <a:off x="0" y="44624"/>
            <a:ext cx="6695728" cy="699400"/>
          </a:xfrm>
        </p:spPr>
        <p:txBody>
          <a:bodyPr/>
          <a:lstStyle/>
          <a:p>
            <a:pPr algn="ctr"/>
            <a:r>
              <a:rPr lang="en-US" b="1" dirty="0" err="1">
                <a:latin typeface="+mn-lt"/>
              </a:rPr>
              <a:t>Pedoman</a:t>
            </a:r>
            <a:r>
              <a:rPr lang="en-US" b="1" dirty="0">
                <a:latin typeface="+mn-lt"/>
              </a:rPr>
              <a:t> </a:t>
            </a:r>
            <a:r>
              <a:rPr lang="en-US" b="1" dirty="0" err="1">
                <a:latin typeface="+mn-lt"/>
              </a:rPr>
              <a:t>Rekonsiliasi</a:t>
            </a:r>
            <a:endParaRPr lang="id-ID" b="1" dirty="0">
              <a:latin typeface="+mn-lt"/>
            </a:endParaRPr>
          </a:p>
        </p:txBody>
      </p:sp>
    </p:spTree>
    <p:extLst>
      <p:ext uri="{BB962C8B-B14F-4D97-AF65-F5344CB8AC3E}">
        <p14:creationId xmlns:p14="http://schemas.microsoft.com/office/powerpoint/2010/main" val="233195808"/>
      </p:ext>
    </p:extLst>
  </p:cSld>
  <p:clrMapOvr>
    <a:masterClrMapping/>
  </p:clrMapOvr>
</p:sld>
</file>

<file path=ppt/theme/theme1.xml><?xml version="1.0" encoding="utf-8"?>
<a:theme xmlns:a="http://schemas.openxmlformats.org/drawingml/2006/main" name="PowerPointTemplate-PPAKP">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13226</TotalTime>
  <Words>2198</Words>
  <Application>Microsoft Office PowerPoint</Application>
  <PresentationFormat>On-screen Show (4:3)</PresentationFormat>
  <Paragraphs>479</Paragraphs>
  <Slides>29</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Arial</vt:lpstr>
      <vt:lpstr>Calibri</vt:lpstr>
      <vt:lpstr>Georgia</vt:lpstr>
      <vt:lpstr>Roboto</vt:lpstr>
      <vt:lpstr>Roboto Light</vt:lpstr>
      <vt:lpstr>Segoe Print</vt:lpstr>
      <vt:lpstr>Tahoma</vt:lpstr>
      <vt:lpstr>Wingdings</vt:lpstr>
      <vt:lpstr>PowerPointTemplate-PPAKP</vt:lpstr>
      <vt:lpstr>Office Theme</vt:lpstr>
      <vt:lpstr>1_Office Theme</vt:lpstr>
      <vt:lpstr>Rekonsiliasi dan Penyusunan Laporan Keuangan  Semester I TA 2019</vt:lpstr>
      <vt:lpstr>PowerPoint Presentation</vt:lpstr>
      <vt:lpstr>Rekonsiliasi Data</vt:lpstr>
      <vt:lpstr>Kebijakan User pada e-Rekon&amp;LK</vt:lpstr>
      <vt:lpstr>Kebijakan Rekonsiliasi</vt:lpstr>
      <vt:lpstr>Kebijakan Rekonsiliasi</vt:lpstr>
      <vt:lpstr>PowerPoint Presentation</vt:lpstr>
      <vt:lpstr>Jadwal Rekon Juni 2019</vt:lpstr>
      <vt:lpstr>Pedoman Rekonsiliasi</vt:lpstr>
      <vt:lpstr>Permasalahan Revaluasi BMN</vt:lpstr>
      <vt:lpstr>Implementasi PIPK Tahun 2019</vt:lpstr>
      <vt:lpstr>Penerapan Batas Minimum Kapitalisasi</vt:lpstr>
      <vt:lpstr>Permasalahan Transaksi Antar Entitas (Selisih Transfer Keluar dan Transfer Masuk) </vt:lpstr>
      <vt:lpstr>Pengesahan Hibah Langsung Uang TAYL </vt:lpstr>
      <vt:lpstr>Pedoman Penyusunan LKKL Semester I 2019</vt:lpstr>
      <vt:lpstr>… Lanjutan</vt:lpstr>
      <vt:lpstr>… Lanjutan</vt:lpstr>
      <vt:lpstr>… Lanjutan</vt:lpstr>
      <vt:lpstr>PowerPoint Presentation</vt:lpstr>
      <vt:lpstr>PowerPoint Presentation</vt:lpstr>
      <vt:lpstr>Saldo Tidak Normal</vt:lpstr>
      <vt:lpstr>Selisih TK-TM</vt:lpstr>
      <vt:lpstr>Selisih Rekon Internal</vt:lpstr>
      <vt:lpstr>Pagu Minus</vt:lpstr>
      <vt:lpstr>Akun yg Tidak Boleh Ada</vt:lpstr>
      <vt:lpstr>Akun2 yg Perlu Diperhatikan</vt:lpstr>
      <vt:lpstr>Ilustrasi Belanja Dibayar Dimuka (1)</vt:lpstr>
      <vt:lpstr>Ilustrasi Belanja Dibayar Dimuka (2)</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PPAKP Template</dc:title>
  <dc:creator>DRDamn</dc:creator>
  <cp:lastModifiedBy>itku jkt</cp:lastModifiedBy>
  <cp:revision>614</cp:revision>
  <cp:lastPrinted>2019-07-01T04:45:54Z</cp:lastPrinted>
  <dcterms:created xsi:type="dcterms:W3CDTF">2014-05-02T07:54:35Z</dcterms:created>
  <dcterms:modified xsi:type="dcterms:W3CDTF">2019-07-02T23:41:41Z</dcterms:modified>
</cp:coreProperties>
</file>