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12" r:id="rId3"/>
    <p:sldMasterId id="2147483726" r:id="rId4"/>
    <p:sldMasterId id="2147483740" r:id="rId5"/>
    <p:sldMasterId id="2147483752" r:id="rId6"/>
  </p:sldMasterIdLst>
  <p:notesMasterIdLst>
    <p:notesMasterId r:id="rId122"/>
  </p:notesMasterIdLst>
  <p:sldIdLst>
    <p:sldId id="256" r:id="rId7"/>
    <p:sldId id="642" r:id="rId8"/>
    <p:sldId id="419" r:id="rId9"/>
    <p:sldId id="271" r:id="rId10"/>
    <p:sldId id="420" r:id="rId11"/>
    <p:sldId id="6200" r:id="rId12"/>
    <p:sldId id="418" r:id="rId13"/>
    <p:sldId id="369" r:id="rId14"/>
    <p:sldId id="309" r:id="rId15"/>
    <p:sldId id="310" r:id="rId16"/>
    <p:sldId id="311" r:id="rId17"/>
    <p:sldId id="312" r:id="rId18"/>
    <p:sldId id="6219" r:id="rId19"/>
    <p:sldId id="639" r:id="rId20"/>
    <p:sldId id="6221" r:id="rId21"/>
    <p:sldId id="313" r:id="rId22"/>
    <p:sldId id="258" r:id="rId23"/>
    <p:sldId id="260" r:id="rId24"/>
    <p:sldId id="261" r:id="rId25"/>
    <p:sldId id="643" r:id="rId26"/>
    <p:sldId id="257" r:id="rId27"/>
    <p:sldId id="274" r:id="rId28"/>
    <p:sldId id="263" r:id="rId29"/>
    <p:sldId id="6214" r:id="rId30"/>
    <p:sldId id="6215" r:id="rId31"/>
    <p:sldId id="267" r:id="rId32"/>
    <p:sldId id="647" r:id="rId33"/>
    <p:sldId id="6204" r:id="rId34"/>
    <p:sldId id="6206" r:id="rId35"/>
    <p:sldId id="6216" r:id="rId36"/>
    <p:sldId id="6217" r:id="rId37"/>
    <p:sldId id="266" r:id="rId38"/>
    <p:sldId id="729" r:id="rId39"/>
    <p:sldId id="6205" r:id="rId40"/>
    <p:sldId id="288" r:id="rId41"/>
    <p:sldId id="6220" r:id="rId42"/>
    <p:sldId id="284" r:id="rId43"/>
    <p:sldId id="731" r:id="rId44"/>
    <p:sldId id="290" r:id="rId45"/>
    <p:sldId id="644" r:id="rId46"/>
    <p:sldId id="272" r:id="rId47"/>
    <p:sldId id="451" r:id="rId48"/>
    <p:sldId id="452" r:id="rId49"/>
    <p:sldId id="454" r:id="rId50"/>
    <p:sldId id="570" r:id="rId51"/>
    <p:sldId id="571" r:id="rId52"/>
    <p:sldId id="572" r:id="rId53"/>
    <p:sldId id="574" r:id="rId54"/>
    <p:sldId id="544" r:id="rId55"/>
    <p:sldId id="6212" r:id="rId56"/>
    <p:sldId id="575" r:id="rId57"/>
    <p:sldId id="576" r:id="rId58"/>
    <p:sldId id="6058" r:id="rId59"/>
    <p:sldId id="6160" r:id="rId60"/>
    <p:sldId id="6162" r:id="rId61"/>
    <p:sldId id="6192" r:id="rId62"/>
    <p:sldId id="6190" r:id="rId63"/>
    <p:sldId id="6193" r:id="rId64"/>
    <p:sldId id="327" r:id="rId65"/>
    <p:sldId id="333" r:id="rId66"/>
    <p:sldId id="334" r:id="rId67"/>
    <p:sldId id="6208" r:id="rId68"/>
    <p:sldId id="335" r:id="rId69"/>
    <p:sldId id="336" r:id="rId70"/>
    <p:sldId id="337" r:id="rId71"/>
    <p:sldId id="339" r:id="rId72"/>
    <p:sldId id="6209" r:id="rId73"/>
    <p:sldId id="404" r:id="rId74"/>
    <p:sldId id="496" r:id="rId75"/>
    <p:sldId id="578" r:id="rId76"/>
    <p:sldId id="530" r:id="rId77"/>
    <p:sldId id="531" r:id="rId78"/>
    <p:sldId id="532" r:id="rId79"/>
    <p:sldId id="533" r:id="rId80"/>
    <p:sldId id="535" r:id="rId81"/>
    <p:sldId id="340" r:id="rId82"/>
    <p:sldId id="341" r:id="rId83"/>
    <p:sldId id="322" r:id="rId84"/>
    <p:sldId id="323" r:id="rId85"/>
    <p:sldId id="324" r:id="rId86"/>
    <p:sldId id="325" r:id="rId87"/>
    <p:sldId id="482" r:id="rId88"/>
    <p:sldId id="728" r:id="rId89"/>
    <p:sldId id="6210" r:id="rId90"/>
    <p:sldId id="6191" r:id="rId91"/>
    <p:sldId id="321" r:id="rId92"/>
    <p:sldId id="6218" r:id="rId93"/>
    <p:sldId id="436" r:id="rId94"/>
    <p:sldId id="645" r:id="rId95"/>
    <p:sldId id="509" r:id="rId96"/>
    <p:sldId id="510" r:id="rId97"/>
    <p:sldId id="461" r:id="rId98"/>
    <p:sldId id="464" r:id="rId99"/>
    <p:sldId id="520" r:id="rId100"/>
    <p:sldId id="462" r:id="rId101"/>
    <p:sldId id="727" r:id="rId102"/>
    <p:sldId id="6198" r:id="rId103"/>
    <p:sldId id="6213" r:id="rId104"/>
    <p:sldId id="6199" r:id="rId105"/>
    <p:sldId id="432" r:id="rId106"/>
    <p:sldId id="471" r:id="rId107"/>
    <p:sldId id="433" r:id="rId108"/>
    <p:sldId id="472" r:id="rId109"/>
    <p:sldId id="457" r:id="rId110"/>
    <p:sldId id="465" r:id="rId111"/>
    <p:sldId id="466" r:id="rId112"/>
    <p:sldId id="467" r:id="rId113"/>
    <p:sldId id="511" r:id="rId114"/>
    <p:sldId id="512" r:id="rId115"/>
    <p:sldId id="517" r:id="rId116"/>
    <p:sldId id="518" r:id="rId117"/>
    <p:sldId id="519" r:id="rId118"/>
    <p:sldId id="646" r:id="rId119"/>
    <p:sldId id="641" r:id="rId120"/>
    <p:sldId id="265"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FDD"/>
    <a:srgbClr val="E1CCF0"/>
    <a:srgbClr val="E1E1E1"/>
    <a:srgbClr val="FAFAFA"/>
    <a:srgbClr val="EBFFFF"/>
    <a:srgbClr val="007E39"/>
    <a:srgbClr val="009A46"/>
    <a:srgbClr val="FFB2B2"/>
    <a:srgbClr val="4D0000"/>
    <a:srgbClr val="FCB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83" d="100"/>
          <a:sy n="83" d="100"/>
        </p:scale>
        <p:origin x="6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2EB736-A780-477D-85FA-234BCA51B8D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A5C67E4E-C36B-4D72-B414-ABB82CF065EB}">
      <dgm:prSet phldrT="[Text]"/>
      <dgm:spPr>
        <a:solidFill>
          <a:schemeClr val="accent5">
            <a:lumMod val="50000"/>
          </a:schemeClr>
        </a:solidFill>
      </dgm:spPr>
      <dgm:t>
        <a:bodyPr/>
        <a:lstStyle/>
        <a:p>
          <a:r>
            <a:rPr lang="en-US" dirty="0" err="1"/>
            <a:t>Struktur</a:t>
          </a:r>
          <a:r>
            <a:rPr lang="en-US" dirty="0"/>
            <a:t> Tata dan Pola  </a:t>
          </a:r>
          <a:r>
            <a:rPr lang="en-US" dirty="0" err="1"/>
            <a:t>Hubungan</a:t>
          </a:r>
          <a:r>
            <a:rPr lang="en-US" dirty="0"/>
            <a:t> Organ </a:t>
          </a:r>
          <a:r>
            <a:rPr lang="en-US" dirty="0" err="1"/>
            <a:t>Pokok</a:t>
          </a:r>
          <a:r>
            <a:rPr lang="en-US" dirty="0"/>
            <a:t> </a:t>
          </a:r>
          <a:r>
            <a:rPr lang="en-US" dirty="0" err="1"/>
            <a:t>Organisasi</a:t>
          </a:r>
          <a:r>
            <a:rPr lang="en-US" dirty="0"/>
            <a:t>, Shareholders dan Stakeholders </a:t>
          </a:r>
        </a:p>
      </dgm:t>
    </dgm:pt>
    <dgm:pt modelId="{BA65CB2E-E13C-44AE-AC27-988E64FBFD6A}" type="parTrans" cxnId="{0ACD67AD-F546-432E-A0E5-939C32908DFB}">
      <dgm:prSet/>
      <dgm:spPr/>
      <dgm:t>
        <a:bodyPr/>
        <a:lstStyle/>
        <a:p>
          <a:endParaRPr lang="en-US"/>
        </a:p>
      </dgm:t>
    </dgm:pt>
    <dgm:pt modelId="{FB79BC49-A9EB-4A7B-98FA-A4B3E406398A}" type="sibTrans" cxnId="{0ACD67AD-F546-432E-A0E5-939C32908DFB}">
      <dgm:prSet/>
      <dgm:spPr>
        <a:ln w="38100"/>
      </dgm:spPr>
      <dgm:t>
        <a:bodyPr/>
        <a:lstStyle/>
        <a:p>
          <a:endParaRPr lang="en-US"/>
        </a:p>
      </dgm:t>
    </dgm:pt>
    <dgm:pt modelId="{8FECB00D-2072-448B-86DE-014C667F7185}">
      <dgm:prSet phldrT="[Text]"/>
      <dgm:spPr>
        <a:solidFill>
          <a:schemeClr val="accent5">
            <a:lumMod val="50000"/>
          </a:schemeClr>
        </a:solidFill>
      </dgm:spPr>
      <dgm:t>
        <a:bodyPr/>
        <a:lstStyle/>
        <a:p>
          <a:r>
            <a:rPr lang="en-US" dirty="0"/>
            <a:t>Proses yang </a:t>
          </a:r>
          <a:r>
            <a:rPr lang="en-US" dirty="0" err="1"/>
            <a:t>menjamin</a:t>
          </a:r>
          <a:r>
            <a:rPr lang="en-US" dirty="0"/>
            <a:t> </a:t>
          </a:r>
          <a:r>
            <a:rPr lang="en-US" dirty="0" err="1"/>
            <a:t>Sistem</a:t>
          </a:r>
          <a:r>
            <a:rPr lang="en-US" dirty="0"/>
            <a:t> Check and Balance </a:t>
          </a:r>
          <a:r>
            <a:rPr lang="en-US" dirty="0" err="1"/>
            <a:t>atas</a:t>
          </a:r>
          <a:r>
            <a:rPr lang="en-US" dirty="0"/>
            <a:t> </a:t>
          </a:r>
          <a:r>
            <a:rPr lang="en-US" dirty="0" err="1"/>
            <a:t>Wewenang</a:t>
          </a:r>
          <a:r>
            <a:rPr lang="en-US" dirty="0"/>
            <a:t> &amp; </a:t>
          </a:r>
          <a:r>
            <a:rPr lang="en-US" dirty="0" err="1"/>
            <a:t>Tanggung</a:t>
          </a:r>
          <a:r>
            <a:rPr lang="en-US" dirty="0"/>
            <a:t> </a:t>
          </a:r>
          <a:r>
            <a:rPr lang="en-US" dirty="0" err="1"/>
            <a:t>jawab</a:t>
          </a:r>
          <a:endParaRPr lang="en-US" dirty="0"/>
        </a:p>
      </dgm:t>
    </dgm:pt>
    <dgm:pt modelId="{0F516616-87BF-42C4-A2C7-980F110422E0}" type="parTrans" cxnId="{4F94B398-D28F-42D0-9026-4615E4AFFA31}">
      <dgm:prSet/>
      <dgm:spPr/>
      <dgm:t>
        <a:bodyPr/>
        <a:lstStyle/>
        <a:p>
          <a:endParaRPr lang="en-US"/>
        </a:p>
      </dgm:t>
    </dgm:pt>
    <dgm:pt modelId="{D6317686-EF87-4735-8A5E-E7B94211F5F9}" type="sibTrans" cxnId="{4F94B398-D28F-42D0-9026-4615E4AFFA31}">
      <dgm:prSet/>
      <dgm:spPr>
        <a:ln w="38100"/>
      </dgm:spPr>
      <dgm:t>
        <a:bodyPr/>
        <a:lstStyle/>
        <a:p>
          <a:endParaRPr lang="en-US"/>
        </a:p>
      </dgm:t>
    </dgm:pt>
    <dgm:pt modelId="{9A3DC041-CEAB-4D00-98EC-3273FF1DC947}">
      <dgm:prSet phldrT="[Text]"/>
      <dgm:spPr>
        <a:solidFill>
          <a:schemeClr val="accent5">
            <a:lumMod val="50000"/>
          </a:schemeClr>
        </a:solidFill>
      </dgm:spPr>
      <dgm:t>
        <a:bodyPr/>
        <a:lstStyle/>
        <a:p>
          <a:r>
            <a:rPr lang="en-US" dirty="0" err="1"/>
            <a:t>Dalam</a:t>
          </a:r>
          <a:r>
            <a:rPr lang="en-US" dirty="0"/>
            <a:t> </a:t>
          </a:r>
          <a:r>
            <a:rPr lang="en-US" dirty="0" err="1"/>
            <a:t>rangka</a:t>
          </a:r>
          <a:r>
            <a:rPr lang="en-US" dirty="0"/>
            <a:t> </a:t>
          </a:r>
          <a:r>
            <a:rPr lang="en-US" dirty="0" err="1"/>
            <a:t>mengahsilkan</a:t>
          </a:r>
          <a:r>
            <a:rPr lang="en-US" dirty="0"/>
            <a:t> </a:t>
          </a:r>
          <a:r>
            <a:rPr lang="en-US" dirty="0" err="1"/>
            <a:t>Outcomen</a:t>
          </a:r>
          <a:r>
            <a:rPr lang="en-US" dirty="0"/>
            <a:t> </a:t>
          </a:r>
          <a:r>
            <a:rPr lang="en-US" dirty="0" err="1"/>
            <a:t>sesuai</a:t>
          </a:r>
          <a:r>
            <a:rPr lang="en-US" dirty="0"/>
            <a:t> </a:t>
          </a:r>
          <a:r>
            <a:rPr lang="en-US" dirty="0" err="1"/>
            <a:t>mencapai</a:t>
          </a:r>
          <a:r>
            <a:rPr lang="en-US" dirty="0"/>
            <a:t> </a:t>
          </a:r>
          <a:r>
            <a:rPr lang="en-US" dirty="0" err="1"/>
            <a:t>Tujuan</a:t>
          </a:r>
          <a:r>
            <a:rPr lang="en-US" dirty="0"/>
            <a:t> dan </a:t>
          </a:r>
          <a:r>
            <a:rPr lang="en-US" dirty="0" err="1"/>
            <a:t>Sasaran</a:t>
          </a:r>
          <a:r>
            <a:rPr lang="en-US" dirty="0"/>
            <a:t> </a:t>
          </a:r>
          <a:r>
            <a:rPr lang="en-US" dirty="0" err="1"/>
            <a:t>sesuai</a:t>
          </a:r>
          <a:r>
            <a:rPr lang="en-US" dirty="0"/>
            <a:t> </a:t>
          </a:r>
          <a:r>
            <a:rPr lang="en-US" dirty="0" err="1"/>
            <a:t>dengan</a:t>
          </a:r>
          <a:r>
            <a:rPr lang="en-US" dirty="0"/>
            <a:t> </a:t>
          </a:r>
          <a:r>
            <a:rPr lang="en-US" dirty="0" err="1"/>
            <a:t>Visi</a:t>
          </a:r>
          <a:r>
            <a:rPr lang="en-US" dirty="0"/>
            <a:t> &amp; </a:t>
          </a:r>
          <a:r>
            <a:rPr lang="en-US" dirty="0" err="1"/>
            <a:t>Misi</a:t>
          </a:r>
          <a:r>
            <a:rPr lang="en-US" dirty="0"/>
            <a:t> </a:t>
          </a:r>
          <a:r>
            <a:rPr lang="en-US" dirty="0" err="1"/>
            <a:t>serta</a:t>
          </a:r>
          <a:r>
            <a:rPr lang="en-US" dirty="0"/>
            <a:t> Etika</a:t>
          </a:r>
        </a:p>
      </dgm:t>
    </dgm:pt>
    <dgm:pt modelId="{E396EA40-BCE5-47AE-BB00-26B6D4BEEEFD}" type="parTrans" cxnId="{8B194F33-6BF5-4CB5-90D7-4B479C00E100}">
      <dgm:prSet/>
      <dgm:spPr/>
      <dgm:t>
        <a:bodyPr/>
        <a:lstStyle/>
        <a:p>
          <a:endParaRPr lang="en-US"/>
        </a:p>
      </dgm:t>
    </dgm:pt>
    <dgm:pt modelId="{7B88468D-14DF-4234-9825-7DC04F113B71}" type="sibTrans" cxnId="{8B194F33-6BF5-4CB5-90D7-4B479C00E100}">
      <dgm:prSet/>
      <dgm:spPr>
        <a:ln w="38100"/>
      </dgm:spPr>
      <dgm:t>
        <a:bodyPr/>
        <a:lstStyle/>
        <a:p>
          <a:endParaRPr lang="en-US"/>
        </a:p>
      </dgm:t>
    </dgm:pt>
    <dgm:pt modelId="{C13F276B-1583-40EB-8F8A-877180DCD1DD}" type="pres">
      <dgm:prSet presAssocID="{B32EB736-A780-477D-85FA-234BCA51B8DD}" presName="cycle" presStyleCnt="0">
        <dgm:presLayoutVars>
          <dgm:dir/>
          <dgm:resizeHandles val="exact"/>
        </dgm:presLayoutVars>
      </dgm:prSet>
      <dgm:spPr/>
    </dgm:pt>
    <dgm:pt modelId="{88F1CEC1-8761-43D2-9D3E-ACE9680E11F6}" type="pres">
      <dgm:prSet presAssocID="{A5C67E4E-C36B-4D72-B414-ABB82CF065EB}" presName="node" presStyleLbl="node1" presStyleIdx="0" presStyleCnt="3">
        <dgm:presLayoutVars>
          <dgm:bulletEnabled val="1"/>
        </dgm:presLayoutVars>
      </dgm:prSet>
      <dgm:spPr/>
    </dgm:pt>
    <dgm:pt modelId="{C7657021-0382-45C3-855F-0FE03BF6F97C}" type="pres">
      <dgm:prSet presAssocID="{A5C67E4E-C36B-4D72-B414-ABB82CF065EB}" presName="spNode" presStyleCnt="0"/>
      <dgm:spPr/>
    </dgm:pt>
    <dgm:pt modelId="{D17B04D7-6785-4440-81E4-D3D2895DDF45}" type="pres">
      <dgm:prSet presAssocID="{FB79BC49-A9EB-4A7B-98FA-A4B3E406398A}" presName="sibTrans" presStyleLbl="sibTrans1D1" presStyleIdx="0" presStyleCnt="3"/>
      <dgm:spPr/>
    </dgm:pt>
    <dgm:pt modelId="{09621B31-ABA7-4292-928F-093FFC85E2EA}" type="pres">
      <dgm:prSet presAssocID="{8FECB00D-2072-448B-86DE-014C667F7185}" presName="node" presStyleLbl="node1" presStyleIdx="1" presStyleCnt="3">
        <dgm:presLayoutVars>
          <dgm:bulletEnabled val="1"/>
        </dgm:presLayoutVars>
      </dgm:prSet>
      <dgm:spPr/>
    </dgm:pt>
    <dgm:pt modelId="{0A4F8849-55FE-474D-945E-88505B1F5285}" type="pres">
      <dgm:prSet presAssocID="{8FECB00D-2072-448B-86DE-014C667F7185}" presName="spNode" presStyleCnt="0"/>
      <dgm:spPr/>
    </dgm:pt>
    <dgm:pt modelId="{C17C7C87-18E8-4244-88C7-C5D35F7D92CD}" type="pres">
      <dgm:prSet presAssocID="{D6317686-EF87-4735-8A5E-E7B94211F5F9}" presName="sibTrans" presStyleLbl="sibTrans1D1" presStyleIdx="1" presStyleCnt="3"/>
      <dgm:spPr/>
    </dgm:pt>
    <dgm:pt modelId="{8F3DBC85-3053-4967-A8F5-F83EA174103B}" type="pres">
      <dgm:prSet presAssocID="{9A3DC041-CEAB-4D00-98EC-3273FF1DC947}" presName="node" presStyleLbl="node1" presStyleIdx="2" presStyleCnt="3">
        <dgm:presLayoutVars>
          <dgm:bulletEnabled val="1"/>
        </dgm:presLayoutVars>
      </dgm:prSet>
      <dgm:spPr/>
    </dgm:pt>
    <dgm:pt modelId="{22498BB9-E04B-4E4B-82AD-FB51C2A49775}" type="pres">
      <dgm:prSet presAssocID="{9A3DC041-CEAB-4D00-98EC-3273FF1DC947}" presName="spNode" presStyleCnt="0"/>
      <dgm:spPr/>
    </dgm:pt>
    <dgm:pt modelId="{DE93EE34-F4B5-46B7-B55E-CC253693B35F}" type="pres">
      <dgm:prSet presAssocID="{7B88468D-14DF-4234-9825-7DC04F113B71}" presName="sibTrans" presStyleLbl="sibTrans1D1" presStyleIdx="2" presStyleCnt="3"/>
      <dgm:spPr/>
    </dgm:pt>
  </dgm:ptLst>
  <dgm:cxnLst>
    <dgm:cxn modelId="{E14A6B05-CF81-4794-A0B2-27F1E9DDFD56}" type="presOf" srcId="{B32EB736-A780-477D-85FA-234BCA51B8DD}" destId="{C13F276B-1583-40EB-8F8A-877180DCD1DD}" srcOrd="0" destOrd="0" presId="urn:microsoft.com/office/officeart/2005/8/layout/cycle5"/>
    <dgm:cxn modelId="{2C2BD709-82EE-4D91-9A4A-7A587A8A168D}" type="presOf" srcId="{7B88468D-14DF-4234-9825-7DC04F113B71}" destId="{DE93EE34-F4B5-46B7-B55E-CC253693B35F}" srcOrd="0" destOrd="0" presId="urn:microsoft.com/office/officeart/2005/8/layout/cycle5"/>
    <dgm:cxn modelId="{06A43D32-97C9-45F7-85D8-97D722DD2196}" type="presOf" srcId="{8FECB00D-2072-448B-86DE-014C667F7185}" destId="{09621B31-ABA7-4292-928F-093FFC85E2EA}" srcOrd="0" destOrd="0" presId="urn:microsoft.com/office/officeart/2005/8/layout/cycle5"/>
    <dgm:cxn modelId="{8B194F33-6BF5-4CB5-90D7-4B479C00E100}" srcId="{B32EB736-A780-477D-85FA-234BCA51B8DD}" destId="{9A3DC041-CEAB-4D00-98EC-3273FF1DC947}" srcOrd="2" destOrd="0" parTransId="{E396EA40-BCE5-47AE-BB00-26B6D4BEEEFD}" sibTransId="{7B88468D-14DF-4234-9825-7DC04F113B71}"/>
    <dgm:cxn modelId="{9836CC63-12BF-42AA-B388-EE6E4A3ABA92}" type="presOf" srcId="{FB79BC49-A9EB-4A7B-98FA-A4B3E406398A}" destId="{D17B04D7-6785-4440-81E4-D3D2895DDF45}" srcOrd="0" destOrd="0" presId="urn:microsoft.com/office/officeart/2005/8/layout/cycle5"/>
    <dgm:cxn modelId="{4F94B398-D28F-42D0-9026-4615E4AFFA31}" srcId="{B32EB736-A780-477D-85FA-234BCA51B8DD}" destId="{8FECB00D-2072-448B-86DE-014C667F7185}" srcOrd="1" destOrd="0" parTransId="{0F516616-87BF-42C4-A2C7-980F110422E0}" sibTransId="{D6317686-EF87-4735-8A5E-E7B94211F5F9}"/>
    <dgm:cxn modelId="{0ACD67AD-F546-432E-A0E5-939C32908DFB}" srcId="{B32EB736-A780-477D-85FA-234BCA51B8DD}" destId="{A5C67E4E-C36B-4D72-B414-ABB82CF065EB}" srcOrd="0" destOrd="0" parTransId="{BA65CB2E-E13C-44AE-AC27-988E64FBFD6A}" sibTransId="{FB79BC49-A9EB-4A7B-98FA-A4B3E406398A}"/>
    <dgm:cxn modelId="{31F9B4B4-C638-47C7-A605-D841E1367953}" type="presOf" srcId="{9A3DC041-CEAB-4D00-98EC-3273FF1DC947}" destId="{8F3DBC85-3053-4967-A8F5-F83EA174103B}" srcOrd="0" destOrd="0" presId="urn:microsoft.com/office/officeart/2005/8/layout/cycle5"/>
    <dgm:cxn modelId="{420466DD-CC34-4E91-8617-EBA943D38D5C}" type="presOf" srcId="{D6317686-EF87-4735-8A5E-E7B94211F5F9}" destId="{C17C7C87-18E8-4244-88C7-C5D35F7D92CD}" srcOrd="0" destOrd="0" presId="urn:microsoft.com/office/officeart/2005/8/layout/cycle5"/>
    <dgm:cxn modelId="{3439E4E8-CF5C-4AD6-A132-2A1A05394F65}" type="presOf" srcId="{A5C67E4E-C36B-4D72-B414-ABB82CF065EB}" destId="{88F1CEC1-8761-43D2-9D3E-ACE9680E11F6}" srcOrd="0" destOrd="0" presId="urn:microsoft.com/office/officeart/2005/8/layout/cycle5"/>
    <dgm:cxn modelId="{1BBBDD9D-69FB-4039-ACB8-34E5F35DB79A}" type="presParOf" srcId="{C13F276B-1583-40EB-8F8A-877180DCD1DD}" destId="{88F1CEC1-8761-43D2-9D3E-ACE9680E11F6}" srcOrd="0" destOrd="0" presId="urn:microsoft.com/office/officeart/2005/8/layout/cycle5"/>
    <dgm:cxn modelId="{F8652015-8181-4C16-A69C-7EA1ADCA6C84}" type="presParOf" srcId="{C13F276B-1583-40EB-8F8A-877180DCD1DD}" destId="{C7657021-0382-45C3-855F-0FE03BF6F97C}" srcOrd="1" destOrd="0" presId="urn:microsoft.com/office/officeart/2005/8/layout/cycle5"/>
    <dgm:cxn modelId="{5B1B1AB5-AEF7-4350-B6E6-AA802DE65773}" type="presParOf" srcId="{C13F276B-1583-40EB-8F8A-877180DCD1DD}" destId="{D17B04D7-6785-4440-81E4-D3D2895DDF45}" srcOrd="2" destOrd="0" presId="urn:microsoft.com/office/officeart/2005/8/layout/cycle5"/>
    <dgm:cxn modelId="{E7B91066-615F-442A-81A1-603A982CEB95}" type="presParOf" srcId="{C13F276B-1583-40EB-8F8A-877180DCD1DD}" destId="{09621B31-ABA7-4292-928F-093FFC85E2EA}" srcOrd="3" destOrd="0" presId="urn:microsoft.com/office/officeart/2005/8/layout/cycle5"/>
    <dgm:cxn modelId="{B9989876-21BF-43A5-A91E-A9E037526E05}" type="presParOf" srcId="{C13F276B-1583-40EB-8F8A-877180DCD1DD}" destId="{0A4F8849-55FE-474D-945E-88505B1F5285}" srcOrd="4" destOrd="0" presId="urn:microsoft.com/office/officeart/2005/8/layout/cycle5"/>
    <dgm:cxn modelId="{B6CE1B66-87A1-4C93-8FDD-DB608BFB4253}" type="presParOf" srcId="{C13F276B-1583-40EB-8F8A-877180DCD1DD}" destId="{C17C7C87-18E8-4244-88C7-C5D35F7D92CD}" srcOrd="5" destOrd="0" presId="urn:microsoft.com/office/officeart/2005/8/layout/cycle5"/>
    <dgm:cxn modelId="{B7005EB2-21F9-4EE7-AC1F-A035EE2C0577}" type="presParOf" srcId="{C13F276B-1583-40EB-8F8A-877180DCD1DD}" destId="{8F3DBC85-3053-4967-A8F5-F83EA174103B}" srcOrd="6" destOrd="0" presId="urn:microsoft.com/office/officeart/2005/8/layout/cycle5"/>
    <dgm:cxn modelId="{F8469364-4B41-4F61-A775-A17E73E572F9}" type="presParOf" srcId="{C13F276B-1583-40EB-8F8A-877180DCD1DD}" destId="{22498BB9-E04B-4E4B-82AD-FB51C2A49775}" srcOrd="7" destOrd="0" presId="urn:microsoft.com/office/officeart/2005/8/layout/cycle5"/>
    <dgm:cxn modelId="{60B0117F-0FEF-4CCE-AC69-54D80C73BD63}" type="presParOf" srcId="{C13F276B-1583-40EB-8F8A-877180DCD1DD}" destId="{DE93EE34-F4B5-46B7-B55E-CC253693B35F}"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404B7A-4636-4F81-BC3B-2A00AFD4CB0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ID"/>
        </a:p>
      </dgm:t>
    </dgm:pt>
    <dgm:pt modelId="{7F28C5AB-2F02-43F2-9197-4861B70456C2}">
      <dgm:prSet phldrT="[Text]" custT="1"/>
      <dgm:spPr>
        <a:solidFill>
          <a:srgbClr val="7030A0"/>
        </a:solidFill>
        <a:ln>
          <a:solidFill>
            <a:schemeClr val="accent1"/>
          </a:solidFill>
        </a:ln>
      </dgm:spPr>
      <dgm:t>
        <a:bodyPr/>
        <a:lstStyle/>
        <a:p>
          <a:pPr>
            <a:lnSpc>
              <a:spcPct val="100000"/>
            </a:lnSpc>
            <a:spcAft>
              <a:spcPts val="0"/>
            </a:spcAft>
          </a:pPr>
          <a:r>
            <a:rPr lang="en-ID" sz="1600" b="1" dirty="0"/>
            <a:t>G20/OECD PRINCIPLES </a:t>
          </a:r>
          <a:endParaRPr lang="en-ID" sz="1600" dirty="0"/>
        </a:p>
        <a:p>
          <a:pPr>
            <a:lnSpc>
              <a:spcPct val="100000"/>
            </a:lnSpc>
            <a:spcAft>
              <a:spcPts val="0"/>
            </a:spcAft>
          </a:pPr>
          <a:r>
            <a:rPr lang="en-ID" sz="1600" b="1" dirty="0"/>
            <a:t>OF CORPORATE GOVERNANCE</a:t>
          </a:r>
          <a:endParaRPr lang="en-ID" sz="1600" dirty="0"/>
        </a:p>
      </dgm:t>
    </dgm:pt>
    <dgm:pt modelId="{5D5F0FC9-E101-419F-ACAD-903A00A7F027}" type="parTrans" cxnId="{64B4680F-6BE8-42DF-B7A6-FEF7ADD44068}">
      <dgm:prSet/>
      <dgm:spPr/>
      <dgm:t>
        <a:bodyPr/>
        <a:lstStyle/>
        <a:p>
          <a:endParaRPr lang="en-ID"/>
        </a:p>
      </dgm:t>
    </dgm:pt>
    <dgm:pt modelId="{70CD5767-DD06-4F3D-81C2-74B0DE368026}" type="sibTrans" cxnId="{64B4680F-6BE8-42DF-B7A6-FEF7ADD44068}">
      <dgm:prSet/>
      <dgm:spPr/>
      <dgm:t>
        <a:bodyPr/>
        <a:lstStyle/>
        <a:p>
          <a:endParaRPr lang="en-ID"/>
        </a:p>
      </dgm:t>
    </dgm:pt>
    <dgm:pt modelId="{51AC3913-801F-4E1D-A2A2-088735E20B62}">
      <dgm:prSet phldrT="[Text]" custT="1"/>
      <dgm:spPr>
        <a:solidFill>
          <a:srgbClr val="7030A0"/>
        </a:solidFill>
        <a:ln>
          <a:noFill/>
        </a:ln>
      </dgm:spPr>
      <dgm:t>
        <a:bodyPr lIns="108000"/>
        <a:lstStyle/>
        <a:p>
          <a:pPr algn="l"/>
          <a:r>
            <a:rPr lang="en-US" sz="1400" b="1" dirty="0"/>
            <a:t>I. Ensuring the basis for an effective </a:t>
          </a:r>
          <a:r>
            <a:rPr lang="en-ID" sz="1400" b="1" dirty="0"/>
            <a:t>corporate governance framework </a:t>
          </a:r>
          <a:endParaRPr lang="en-ID" sz="1400" dirty="0"/>
        </a:p>
      </dgm:t>
    </dgm:pt>
    <dgm:pt modelId="{9DC31CD8-4829-4D16-8219-811E363EA7E8}" type="parTrans" cxnId="{9101A504-436C-4242-BF41-E2178B49A489}">
      <dgm:prSet custT="1"/>
      <dgm:spPr>
        <a:ln>
          <a:solidFill>
            <a:srgbClr val="002060"/>
          </a:solidFill>
        </a:ln>
      </dgm:spPr>
      <dgm:t>
        <a:bodyPr/>
        <a:lstStyle/>
        <a:p>
          <a:endParaRPr lang="en-ID" sz="1200"/>
        </a:p>
      </dgm:t>
    </dgm:pt>
    <dgm:pt modelId="{5DBD72BA-621F-448B-B57C-ABCC4C4210FF}" type="sibTrans" cxnId="{9101A504-436C-4242-BF41-E2178B49A489}">
      <dgm:prSet/>
      <dgm:spPr/>
      <dgm:t>
        <a:bodyPr/>
        <a:lstStyle/>
        <a:p>
          <a:endParaRPr lang="en-ID"/>
        </a:p>
      </dgm:t>
    </dgm:pt>
    <dgm:pt modelId="{EF10C27B-DBB6-4AF9-9332-99556D2BC3DD}">
      <dgm:prSet phldrT="[Text]" custT="1"/>
      <dgm:spPr>
        <a:solidFill>
          <a:srgbClr val="7030A0"/>
        </a:solidFill>
        <a:ln>
          <a:noFill/>
        </a:ln>
      </dgm:spPr>
      <dgm:t>
        <a:bodyPr lIns="108000"/>
        <a:lstStyle/>
        <a:p>
          <a:pPr algn="l"/>
          <a:r>
            <a:rPr lang="en-US" sz="1400" b="1" dirty="0"/>
            <a:t>II. The rights and equitable treatment of shareholders and key ownership functions </a:t>
          </a:r>
          <a:endParaRPr lang="en-ID" sz="1400" dirty="0"/>
        </a:p>
      </dgm:t>
    </dgm:pt>
    <dgm:pt modelId="{39AA05F8-DE93-4DEB-9D9C-F0D90BF35AE6}" type="parTrans" cxnId="{A2C40D8D-88D0-4F8B-A81F-7B3C4DE18BCE}">
      <dgm:prSet custT="1"/>
      <dgm:spPr>
        <a:ln>
          <a:solidFill>
            <a:srgbClr val="002060"/>
          </a:solidFill>
        </a:ln>
      </dgm:spPr>
      <dgm:t>
        <a:bodyPr/>
        <a:lstStyle/>
        <a:p>
          <a:endParaRPr lang="en-ID" sz="1200"/>
        </a:p>
      </dgm:t>
    </dgm:pt>
    <dgm:pt modelId="{694A2814-9DCA-4050-B168-EE6849AB71B1}" type="sibTrans" cxnId="{A2C40D8D-88D0-4F8B-A81F-7B3C4DE18BCE}">
      <dgm:prSet/>
      <dgm:spPr/>
      <dgm:t>
        <a:bodyPr/>
        <a:lstStyle/>
        <a:p>
          <a:endParaRPr lang="en-ID"/>
        </a:p>
      </dgm:t>
    </dgm:pt>
    <dgm:pt modelId="{5CB136F3-F563-45BE-BE1A-962C10A0C2AE}">
      <dgm:prSet custT="1"/>
      <dgm:spPr>
        <a:solidFill>
          <a:srgbClr val="7030A0"/>
        </a:solidFill>
        <a:ln>
          <a:noFill/>
        </a:ln>
      </dgm:spPr>
      <dgm:t>
        <a:bodyPr lIns="108000"/>
        <a:lstStyle/>
        <a:p>
          <a:pPr algn="l"/>
          <a:r>
            <a:rPr lang="en-US" sz="1400" b="1"/>
            <a:t>V. The responsibilities of the board</a:t>
          </a:r>
          <a:endParaRPr lang="en-ID" sz="1400"/>
        </a:p>
      </dgm:t>
    </dgm:pt>
    <dgm:pt modelId="{440FD738-C266-4E71-8130-AA62444DAC64}" type="parTrans" cxnId="{038CCA7D-00AF-468D-883C-99D9199CF569}">
      <dgm:prSet custT="1"/>
      <dgm:spPr>
        <a:ln>
          <a:solidFill>
            <a:srgbClr val="002060"/>
          </a:solidFill>
        </a:ln>
      </dgm:spPr>
      <dgm:t>
        <a:bodyPr/>
        <a:lstStyle/>
        <a:p>
          <a:endParaRPr lang="en-ID" sz="1200"/>
        </a:p>
      </dgm:t>
    </dgm:pt>
    <dgm:pt modelId="{914C09AC-2550-42A5-98DA-73DBF4F1B188}" type="sibTrans" cxnId="{038CCA7D-00AF-468D-883C-99D9199CF569}">
      <dgm:prSet/>
      <dgm:spPr/>
      <dgm:t>
        <a:bodyPr/>
        <a:lstStyle/>
        <a:p>
          <a:endParaRPr lang="en-ID"/>
        </a:p>
      </dgm:t>
    </dgm:pt>
    <dgm:pt modelId="{EC01AA66-C8AC-40CC-B86F-C09FCD9CF32D}">
      <dgm:prSet custT="1"/>
      <dgm:spPr>
        <a:solidFill>
          <a:srgbClr val="7030A0"/>
        </a:solidFill>
        <a:ln>
          <a:noFill/>
        </a:ln>
      </dgm:spPr>
      <dgm:t>
        <a:bodyPr lIns="108000"/>
        <a:lstStyle/>
        <a:p>
          <a:pPr algn="l"/>
          <a:r>
            <a:rPr lang="en-ID" sz="1400" b="1"/>
            <a:t>VI. Sustainability and resilience</a:t>
          </a:r>
          <a:endParaRPr lang="en-ID" sz="1400"/>
        </a:p>
      </dgm:t>
    </dgm:pt>
    <dgm:pt modelId="{92FE77B2-3412-4AAE-A445-EA17BF348A73}" type="parTrans" cxnId="{35470D81-9272-4376-91CD-92DFE1EC7E06}">
      <dgm:prSet custT="1"/>
      <dgm:spPr>
        <a:ln>
          <a:solidFill>
            <a:srgbClr val="002060"/>
          </a:solidFill>
        </a:ln>
      </dgm:spPr>
      <dgm:t>
        <a:bodyPr/>
        <a:lstStyle/>
        <a:p>
          <a:endParaRPr lang="en-ID" sz="1200"/>
        </a:p>
      </dgm:t>
    </dgm:pt>
    <dgm:pt modelId="{4E468F07-1995-436B-AF86-2F900A1B05EF}" type="sibTrans" cxnId="{35470D81-9272-4376-91CD-92DFE1EC7E06}">
      <dgm:prSet/>
      <dgm:spPr/>
      <dgm:t>
        <a:bodyPr/>
        <a:lstStyle/>
        <a:p>
          <a:endParaRPr lang="en-ID"/>
        </a:p>
      </dgm:t>
    </dgm:pt>
    <dgm:pt modelId="{EAB604D3-3504-4735-8452-44FC307F2186}">
      <dgm:prSet custT="1"/>
      <dgm:spPr>
        <a:solidFill>
          <a:srgbClr val="7030A0"/>
        </a:solidFill>
        <a:ln>
          <a:noFill/>
        </a:ln>
      </dgm:spPr>
      <dgm:t>
        <a:bodyPr lIns="108000"/>
        <a:lstStyle/>
        <a:p>
          <a:pPr algn="l"/>
          <a:r>
            <a:rPr lang="en-ID" sz="1400" b="1"/>
            <a:t>III. Institutional investors, stock markets, and other intermediaries</a:t>
          </a:r>
          <a:endParaRPr lang="en-ID" sz="1400"/>
        </a:p>
      </dgm:t>
    </dgm:pt>
    <dgm:pt modelId="{96B380EC-CD2F-473F-8C37-476843F8A33C}" type="parTrans" cxnId="{956BB9BA-2B4A-4242-BEA7-0CB3DC605E46}">
      <dgm:prSet custT="1"/>
      <dgm:spPr>
        <a:ln>
          <a:solidFill>
            <a:srgbClr val="002060"/>
          </a:solidFill>
        </a:ln>
      </dgm:spPr>
      <dgm:t>
        <a:bodyPr/>
        <a:lstStyle/>
        <a:p>
          <a:endParaRPr lang="en-ID" sz="1200"/>
        </a:p>
      </dgm:t>
    </dgm:pt>
    <dgm:pt modelId="{3B15B659-4426-44F8-8294-C412248107C5}" type="sibTrans" cxnId="{956BB9BA-2B4A-4242-BEA7-0CB3DC605E46}">
      <dgm:prSet/>
      <dgm:spPr/>
      <dgm:t>
        <a:bodyPr/>
        <a:lstStyle/>
        <a:p>
          <a:endParaRPr lang="en-ID"/>
        </a:p>
      </dgm:t>
    </dgm:pt>
    <dgm:pt modelId="{F84C4AF3-1C39-499E-836D-D97BB9B483DC}">
      <dgm:prSet custT="1"/>
      <dgm:spPr>
        <a:solidFill>
          <a:srgbClr val="7030A0"/>
        </a:solidFill>
        <a:ln>
          <a:noFill/>
        </a:ln>
      </dgm:spPr>
      <dgm:t>
        <a:bodyPr lIns="108000"/>
        <a:lstStyle/>
        <a:p>
          <a:pPr algn="l"/>
          <a:r>
            <a:rPr lang="en-ID" sz="1400" b="1" dirty="0"/>
            <a:t>IV. Disclosure and transparency</a:t>
          </a:r>
          <a:endParaRPr lang="en-ID" sz="1400" dirty="0"/>
        </a:p>
      </dgm:t>
    </dgm:pt>
    <dgm:pt modelId="{9A3FE8D7-6B24-466F-843B-F9EB777520F4}" type="parTrans" cxnId="{B62B9B10-3AA4-4443-995E-EC5196ED1540}">
      <dgm:prSet custT="1"/>
      <dgm:spPr>
        <a:ln>
          <a:solidFill>
            <a:srgbClr val="002060"/>
          </a:solidFill>
        </a:ln>
      </dgm:spPr>
      <dgm:t>
        <a:bodyPr/>
        <a:lstStyle/>
        <a:p>
          <a:endParaRPr lang="en-ID" sz="1200"/>
        </a:p>
      </dgm:t>
    </dgm:pt>
    <dgm:pt modelId="{142B8E50-8007-432A-867F-4D6AF8748554}" type="sibTrans" cxnId="{B62B9B10-3AA4-4443-995E-EC5196ED1540}">
      <dgm:prSet/>
      <dgm:spPr/>
      <dgm:t>
        <a:bodyPr/>
        <a:lstStyle/>
        <a:p>
          <a:endParaRPr lang="en-ID"/>
        </a:p>
      </dgm:t>
    </dgm:pt>
    <dgm:pt modelId="{E754FC6B-6145-45F1-8597-7CDECFA9CE5C}">
      <dgm:prSet phldrT="[Text]" custT="1"/>
      <dgm:spPr>
        <a:solidFill>
          <a:srgbClr val="7030A0"/>
        </a:solidFill>
        <a:ln>
          <a:noFill/>
        </a:ln>
      </dgm:spPr>
      <dgm:t>
        <a:bodyPr lIns="72000"/>
        <a:lstStyle/>
        <a:p>
          <a:pPr algn="l"/>
          <a:r>
            <a:rPr lang="en-US" sz="1100" b="1" i="1" dirty="0"/>
            <a:t>The corporate governance framework should promote transparent and fair markets, and the efficient allocation of resources. It should be consistent with the rule of law and support effective </a:t>
          </a:r>
          <a:r>
            <a:rPr lang="en-ID" sz="1100" b="1" i="1" dirty="0"/>
            <a:t>supervision and enforcement. </a:t>
          </a:r>
          <a:endParaRPr lang="en-ID" sz="1100" dirty="0"/>
        </a:p>
      </dgm:t>
    </dgm:pt>
    <dgm:pt modelId="{3C7A3EA8-F4F7-4431-BB06-B4C8FF471A99}" type="parTrans" cxnId="{083A42EF-A266-4F68-8DB4-D982B71BF269}">
      <dgm:prSet custT="1"/>
      <dgm:spPr>
        <a:ln>
          <a:solidFill>
            <a:srgbClr val="002060"/>
          </a:solidFill>
        </a:ln>
      </dgm:spPr>
      <dgm:t>
        <a:bodyPr/>
        <a:lstStyle/>
        <a:p>
          <a:endParaRPr lang="en-ID" sz="1200"/>
        </a:p>
      </dgm:t>
    </dgm:pt>
    <dgm:pt modelId="{F09AC6E7-8DBF-4E46-90E9-6ECCF3AF344D}" type="sibTrans" cxnId="{083A42EF-A266-4F68-8DB4-D982B71BF269}">
      <dgm:prSet/>
      <dgm:spPr/>
      <dgm:t>
        <a:bodyPr/>
        <a:lstStyle/>
        <a:p>
          <a:endParaRPr lang="en-ID"/>
        </a:p>
      </dgm:t>
    </dgm:pt>
    <dgm:pt modelId="{FC4D5BF2-3F23-42C8-AD5E-4F40133453AC}">
      <dgm:prSet phldrT="[Text]" custT="1"/>
      <dgm:spPr>
        <a:solidFill>
          <a:srgbClr val="7030A0"/>
        </a:solidFill>
        <a:ln>
          <a:noFill/>
        </a:ln>
      </dgm:spPr>
      <dgm:t>
        <a:bodyPr lIns="72000"/>
        <a:lstStyle/>
        <a:p>
          <a:pPr algn="l"/>
          <a:r>
            <a:rPr lang="en-US" sz="1100" b="1" i="1" dirty="0">
              <a:solidFill>
                <a:schemeClr val="bg1"/>
              </a:solidFill>
            </a:rPr>
            <a:t>The corporate governance framework should protect and facilitate the exercise of shareholders’ rights and ensure the equitable treatment of all shareholders, including minority and foreign shareholders.
All shareholders should have the opportunity to obtain effective redress for violation of their rights at a reasonable cost and without excessive delay.</a:t>
          </a:r>
          <a:endParaRPr lang="en-ID" sz="1100" b="1" i="1" dirty="0">
            <a:solidFill>
              <a:schemeClr val="bg1"/>
            </a:solidFill>
          </a:endParaRPr>
        </a:p>
      </dgm:t>
    </dgm:pt>
    <dgm:pt modelId="{B15515AF-1A96-48A1-AF5F-6FE5848112E8}" type="parTrans" cxnId="{0A9FF3C9-BB2C-4647-AA5F-C2C69D4AE347}">
      <dgm:prSet custT="1"/>
      <dgm:spPr>
        <a:ln>
          <a:solidFill>
            <a:srgbClr val="002060"/>
          </a:solidFill>
        </a:ln>
      </dgm:spPr>
      <dgm:t>
        <a:bodyPr/>
        <a:lstStyle/>
        <a:p>
          <a:endParaRPr lang="en-ID" sz="1200"/>
        </a:p>
      </dgm:t>
    </dgm:pt>
    <dgm:pt modelId="{EF101056-A062-4C48-9F88-7420D296A611}" type="sibTrans" cxnId="{0A9FF3C9-BB2C-4647-AA5F-C2C69D4AE347}">
      <dgm:prSet/>
      <dgm:spPr/>
      <dgm:t>
        <a:bodyPr/>
        <a:lstStyle/>
        <a:p>
          <a:endParaRPr lang="en-ID"/>
        </a:p>
      </dgm:t>
    </dgm:pt>
    <dgm:pt modelId="{0A3BED3D-97D8-4DC5-A3FE-4DB171698576}">
      <dgm:prSet custT="1"/>
      <dgm:spPr>
        <a:solidFill>
          <a:srgbClr val="7030A0"/>
        </a:solidFill>
        <a:ln>
          <a:noFill/>
        </a:ln>
      </dgm:spPr>
      <dgm:t>
        <a:bodyPr lIns="72000"/>
        <a:lstStyle/>
        <a:p>
          <a:pPr algn="l"/>
          <a:r>
            <a:rPr lang="en-US" sz="1100" b="1" i="1" dirty="0"/>
            <a:t>The corporate governance framework should ensure that timely and accurate disclosure is made on all material matters regarding the corporation, including the financial situation, performance, sustainability, ownership, and governance of the company.</a:t>
          </a:r>
          <a:endParaRPr lang="en-ID" sz="1100" b="1" i="1" dirty="0"/>
        </a:p>
      </dgm:t>
    </dgm:pt>
    <dgm:pt modelId="{075C499E-213E-4A14-87D2-C8C3C2AAB712}" type="parTrans" cxnId="{AA18E28D-9971-445E-94C4-2D6EEE1B85B7}">
      <dgm:prSet custT="1"/>
      <dgm:spPr>
        <a:ln>
          <a:solidFill>
            <a:srgbClr val="002060"/>
          </a:solidFill>
        </a:ln>
      </dgm:spPr>
      <dgm:t>
        <a:bodyPr/>
        <a:lstStyle/>
        <a:p>
          <a:endParaRPr lang="en-ID" sz="1200"/>
        </a:p>
      </dgm:t>
    </dgm:pt>
    <dgm:pt modelId="{D17E9845-48F3-43FD-83A6-BE4FEFD39A18}" type="sibTrans" cxnId="{AA18E28D-9971-445E-94C4-2D6EEE1B85B7}">
      <dgm:prSet/>
      <dgm:spPr/>
      <dgm:t>
        <a:bodyPr/>
        <a:lstStyle/>
        <a:p>
          <a:endParaRPr lang="en-ID"/>
        </a:p>
      </dgm:t>
    </dgm:pt>
    <dgm:pt modelId="{207D7E68-89B2-4E8F-9A13-8C8D67B40A33}">
      <dgm:prSet custT="1"/>
      <dgm:spPr>
        <a:solidFill>
          <a:srgbClr val="7030A0"/>
        </a:solidFill>
        <a:ln>
          <a:noFill/>
        </a:ln>
      </dgm:spPr>
      <dgm:t>
        <a:bodyPr lIns="72000"/>
        <a:lstStyle/>
        <a:p>
          <a:pPr algn="l"/>
          <a:r>
            <a:rPr lang="en-US" sz="1100" b="1" i="1" dirty="0"/>
            <a:t>The corporate governance framework should ensure the strategic guidance of the company, the effective monitoring of management by the board, and the board’s accountability to the company and the shareholders.</a:t>
          </a:r>
          <a:endParaRPr lang="en-ID" sz="1100" b="1" i="1" dirty="0"/>
        </a:p>
      </dgm:t>
    </dgm:pt>
    <dgm:pt modelId="{0CE304FB-0D4B-4147-B13F-E9C9957F4154}" type="parTrans" cxnId="{B6ADADED-06BF-4A63-8F56-1D7F306ADE04}">
      <dgm:prSet custT="1"/>
      <dgm:spPr>
        <a:ln>
          <a:solidFill>
            <a:srgbClr val="002060"/>
          </a:solidFill>
        </a:ln>
      </dgm:spPr>
      <dgm:t>
        <a:bodyPr/>
        <a:lstStyle/>
        <a:p>
          <a:endParaRPr lang="en-ID" sz="1200"/>
        </a:p>
      </dgm:t>
    </dgm:pt>
    <dgm:pt modelId="{D9191468-5E4F-4369-B0D2-4D0CD503A53A}" type="sibTrans" cxnId="{B6ADADED-06BF-4A63-8F56-1D7F306ADE04}">
      <dgm:prSet/>
      <dgm:spPr/>
      <dgm:t>
        <a:bodyPr/>
        <a:lstStyle/>
        <a:p>
          <a:endParaRPr lang="en-ID"/>
        </a:p>
      </dgm:t>
    </dgm:pt>
    <dgm:pt modelId="{0C4BDBEE-3278-4E68-8210-D259989B1737}">
      <dgm:prSet custT="1"/>
      <dgm:spPr>
        <a:solidFill>
          <a:srgbClr val="7030A0"/>
        </a:solidFill>
        <a:ln>
          <a:noFill/>
        </a:ln>
      </dgm:spPr>
      <dgm:t>
        <a:bodyPr lIns="72000"/>
        <a:lstStyle/>
        <a:p>
          <a:pPr algn="l"/>
          <a:r>
            <a:rPr lang="en-US" sz="1100" b="1" i="1" dirty="0"/>
            <a:t>The corporate governance framework should provide incentives for companies and their investors to make decisions and manage their risks, in a way that contributes to the sustainability and resilience of the corporation.</a:t>
          </a:r>
          <a:endParaRPr lang="en-ID" sz="1100" b="1" i="1" dirty="0"/>
        </a:p>
      </dgm:t>
    </dgm:pt>
    <dgm:pt modelId="{030B6462-3717-4143-9761-9270EC91BB9C}" type="parTrans" cxnId="{79619CD9-0F4D-4A1C-A1E0-EB3E9FE1C514}">
      <dgm:prSet custT="1"/>
      <dgm:spPr>
        <a:ln>
          <a:solidFill>
            <a:srgbClr val="002060"/>
          </a:solidFill>
        </a:ln>
      </dgm:spPr>
      <dgm:t>
        <a:bodyPr/>
        <a:lstStyle/>
        <a:p>
          <a:endParaRPr lang="en-ID" sz="1200"/>
        </a:p>
      </dgm:t>
    </dgm:pt>
    <dgm:pt modelId="{936D48D6-137B-44C2-9171-BF519C072651}" type="sibTrans" cxnId="{79619CD9-0F4D-4A1C-A1E0-EB3E9FE1C514}">
      <dgm:prSet/>
      <dgm:spPr/>
      <dgm:t>
        <a:bodyPr/>
        <a:lstStyle/>
        <a:p>
          <a:endParaRPr lang="en-ID"/>
        </a:p>
      </dgm:t>
    </dgm:pt>
    <dgm:pt modelId="{0CA85FB3-CD17-4EE0-9D85-F5E92F4A62C8}">
      <dgm:prSet custT="1"/>
      <dgm:spPr>
        <a:solidFill>
          <a:srgbClr val="7030A0"/>
        </a:solidFill>
        <a:ln>
          <a:noFill/>
        </a:ln>
      </dgm:spPr>
      <dgm:t>
        <a:bodyPr lIns="72000"/>
        <a:lstStyle/>
        <a:p>
          <a:pPr algn="l"/>
          <a:r>
            <a:rPr lang="en-US" sz="1100" b="1" i="1" dirty="0"/>
            <a:t>The corporate governance framework should provide sound incentives throughout the investment chain and provide for stock markets to function in a way that contributes to good corporate governance</a:t>
          </a:r>
          <a:endParaRPr lang="en-ID" sz="1100" i="1" dirty="0"/>
        </a:p>
      </dgm:t>
    </dgm:pt>
    <dgm:pt modelId="{A685428A-3BFD-49B3-9F71-8AFB44D4F666}" type="sibTrans" cxnId="{74BF59BC-72E0-4AAA-83CA-F6D882007057}">
      <dgm:prSet/>
      <dgm:spPr/>
      <dgm:t>
        <a:bodyPr/>
        <a:lstStyle/>
        <a:p>
          <a:endParaRPr lang="en-ID"/>
        </a:p>
      </dgm:t>
    </dgm:pt>
    <dgm:pt modelId="{77C614C8-509F-444E-9B58-4DA663B0DF6C}" type="parTrans" cxnId="{74BF59BC-72E0-4AAA-83CA-F6D882007057}">
      <dgm:prSet custT="1"/>
      <dgm:spPr>
        <a:ln>
          <a:solidFill>
            <a:srgbClr val="002060"/>
          </a:solidFill>
        </a:ln>
      </dgm:spPr>
      <dgm:t>
        <a:bodyPr/>
        <a:lstStyle/>
        <a:p>
          <a:endParaRPr lang="en-ID" sz="1200"/>
        </a:p>
      </dgm:t>
    </dgm:pt>
    <dgm:pt modelId="{8C3A8777-96F9-4B84-BB91-D78CA8F1B19E}" type="pres">
      <dgm:prSet presAssocID="{54404B7A-4636-4F81-BC3B-2A00AFD4CB0D}" presName="diagram" presStyleCnt="0">
        <dgm:presLayoutVars>
          <dgm:chPref val="1"/>
          <dgm:dir/>
          <dgm:animOne val="branch"/>
          <dgm:animLvl val="lvl"/>
          <dgm:resizeHandles val="exact"/>
        </dgm:presLayoutVars>
      </dgm:prSet>
      <dgm:spPr/>
    </dgm:pt>
    <dgm:pt modelId="{686E200D-90A5-481C-BB68-1E348833BB00}" type="pres">
      <dgm:prSet presAssocID="{7F28C5AB-2F02-43F2-9197-4861B70456C2}" presName="root1" presStyleCnt="0"/>
      <dgm:spPr/>
    </dgm:pt>
    <dgm:pt modelId="{E1702DBD-4140-4475-A147-78D772862AC8}" type="pres">
      <dgm:prSet presAssocID="{7F28C5AB-2F02-43F2-9197-4861B70456C2}" presName="LevelOneTextNode" presStyleLbl="node0" presStyleIdx="0" presStyleCnt="1" custScaleY="138588">
        <dgm:presLayoutVars>
          <dgm:chPref val="3"/>
        </dgm:presLayoutVars>
      </dgm:prSet>
      <dgm:spPr/>
    </dgm:pt>
    <dgm:pt modelId="{0D8E9117-EF90-4368-B765-88949FEB048A}" type="pres">
      <dgm:prSet presAssocID="{7F28C5AB-2F02-43F2-9197-4861B70456C2}" presName="level2hierChild" presStyleCnt="0"/>
      <dgm:spPr/>
    </dgm:pt>
    <dgm:pt modelId="{81801D34-A4CA-4D99-80B7-201A4BF36456}" type="pres">
      <dgm:prSet presAssocID="{9DC31CD8-4829-4D16-8219-811E363EA7E8}" presName="conn2-1" presStyleLbl="parChTrans1D2" presStyleIdx="0" presStyleCnt="6"/>
      <dgm:spPr/>
    </dgm:pt>
    <dgm:pt modelId="{45428278-6855-4FD0-9180-C6A42E81A00E}" type="pres">
      <dgm:prSet presAssocID="{9DC31CD8-4829-4D16-8219-811E363EA7E8}" presName="connTx" presStyleLbl="parChTrans1D2" presStyleIdx="0" presStyleCnt="6"/>
      <dgm:spPr/>
    </dgm:pt>
    <dgm:pt modelId="{5F05FA34-476B-46C6-A2C4-139357EB5A3C}" type="pres">
      <dgm:prSet presAssocID="{51AC3913-801F-4E1D-A2A2-088735E20B62}" presName="root2" presStyleCnt="0"/>
      <dgm:spPr/>
    </dgm:pt>
    <dgm:pt modelId="{E22C9A6A-8B63-40AF-845B-5EC4CDACC77C}" type="pres">
      <dgm:prSet presAssocID="{51AC3913-801F-4E1D-A2A2-088735E20B62}" presName="LevelTwoTextNode" presStyleLbl="node2" presStyleIdx="0" presStyleCnt="6" custScaleX="133100" custScaleY="82645" custLinFactNeighborX="-3816">
        <dgm:presLayoutVars>
          <dgm:chPref val="3"/>
        </dgm:presLayoutVars>
      </dgm:prSet>
      <dgm:spPr/>
    </dgm:pt>
    <dgm:pt modelId="{A6450E6D-0B03-4F85-8A10-77CF91C1D35F}" type="pres">
      <dgm:prSet presAssocID="{51AC3913-801F-4E1D-A2A2-088735E20B62}" presName="level3hierChild" presStyleCnt="0"/>
      <dgm:spPr/>
    </dgm:pt>
    <dgm:pt modelId="{BE5CDDDE-95BC-4561-938F-685D3F5A492C}" type="pres">
      <dgm:prSet presAssocID="{3C7A3EA8-F4F7-4431-BB06-B4C8FF471A99}" presName="conn2-1" presStyleLbl="parChTrans1D3" presStyleIdx="0" presStyleCnt="6"/>
      <dgm:spPr/>
    </dgm:pt>
    <dgm:pt modelId="{A95511A0-4D02-4178-98C1-1F2A124E1101}" type="pres">
      <dgm:prSet presAssocID="{3C7A3EA8-F4F7-4431-BB06-B4C8FF471A99}" presName="connTx" presStyleLbl="parChTrans1D3" presStyleIdx="0" presStyleCnt="6"/>
      <dgm:spPr/>
    </dgm:pt>
    <dgm:pt modelId="{925FC3BB-C27A-40AF-B7CF-A092D86D7D52}" type="pres">
      <dgm:prSet presAssocID="{E754FC6B-6145-45F1-8597-7CDECFA9CE5C}" presName="root2" presStyleCnt="0"/>
      <dgm:spPr/>
    </dgm:pt>
    <dgm:pt modelId="{6A18F596-10D5-4E3B-8CCE-74FD91713FB7}" type="pres">
      <dgm:prSet presAssocID="{E754FC6B-6145-45F1-8597-7CDECFA9CE5C}" presName="LevelTwoTextNode" presStyleLbl="node3" presStyleIdx="0" presStyleCnt="6" custScaleX="330018" custScaleY="82645" custLinFactNeighborX="-19081">
        <dgm:presLayoutVars>
          <dgm:chPref val="3"/>
        </dgm:presLayoutVars>
      </dgm:prSet>
      <dgm:spPr/>
    </dgm:pt>
    <dgm:pt modelId="{D9F0BC00-6B9B-4F4C-AE05-B9BF57224CCC}" type="pres">
      <dgm:prSet presAssocID="{E754FC6B-6145-45F1-8597-7CDECFA9CE5C}" presName="level3hierChild" presStyleCnt="0"/>
      <dgm:spPr/>
    </dgm:pt>
    <dgm:pt modelId="{0EE9C54E-9C33-4971-9096-3339E9C1A989}" type="pres">
      <dgm:prSet presAssocID="{39AA05F8-DE93-4DEB-9D9C-F0D90BF35AE6}" presName="conn2-1" presStyleLbl="parChTrans1D2" presStyleIdx="1" presStyleCnt="6"/>
      <dgm:spPr/>
    </dgm:pt>
    <dgm:pt modelId="{D8F0B873-06B9-40E4-B053-DBE9634B40BF}" type="pres">
      <dgm:prSet presAssocID="{39AA05F8-DE93-4DEB-9D9C-F0D90BF35AE6}" presName="connTx" presStyleLbl="parChTrans1D2" presStyleIdx="1" presStyleCnt="6"/>
      <dgm:spPr/>
    </dgm:pt>
    <dgm:pt modelId="{832E5012-D803-4AA1-9DD0-138DC97C4C26}" type="pres">
      <dgm:prSet presAssocID="{EF10C27B-DBB6-4AF9-9332-99556D2BC3DD}" presName="root2" presStyleCnt="0"/>
      <dgm:spPr/>
    </dgm:pt>
    <dgm:pt modelId="{64F90F16-5EC4-4563-9C8A-3716A3901C2C}" type="pres">
      <dgm:prSet presAssocID="{EF10C27B-DBB6-4AF9-9332-99556D2BC3DD}" presName="LevelTwoTextNode" presStyleLbl="node2" presStyleIdx="1" presStyleCnt="6" custScaleX="133100" custScaleY="82645" custLinFactNeighborX="-3816">
        <dgm:presLayoutVars>
          <dgm:chPref val="3"/>
        </dgm:presLayoutVars>
      </dgm:prSet>
      <dgm:spPr/>
    </dgm:pt>
    <dgm:pt modelId="{71E36883-9753-4B3C-B2E9-0897A819A924}" type="pres">
      <dgm:prSet presAssocID="{EF10C27B-DBB6-4AF9-9332-99556D2BC3DD}" presName="level3hierChild" presStyleCnt="0"/>
      <dgm:spPr/>
    </dgm:pt>
    <dgm:pt modelId="{98ECD5BD-D33B-4776-9A6E-8828181E40BE}" type="pres">
      <dgm:prSet presAssocID="{B15515AF-1A96-48A1-AF5F-6FE5848112E8}" presName="conn2-1" presStyleLbl="parChTrans1D3" presStyleIdx="1" presStyleCnt="6"/>
      <dgm:spPr/>
    </dgm:pt>
    <dgm:pt modelId="{D501F89A-FD0F-4BDE-9CDB-66C869477680}" type="pres">
      <dgm:prSet presAssocID="{B15515AF-1A96-48A1-AF5F-6FE5848112E8}" presName="connTx" presStyleLbl="parChTrans1D3" presStyleIdx="1" presStyleCnt="6"/>
      <dgm:spPr/>
    </dgm:pt>
    <dgm:pt modelId="{E9C0254E-0446-4049-AD1F-AAEDD5538116}" type="pres">
      <dgm:prSet presAssocID="{FC4D5BF2-3F23-42C8-AD5E-4F40133453AC}" presName="root2" presStyleCnt="0"/>
      <dgm:spPr/>
    </dgm:pt>
    <dgm:pt modelId="{7D99E2C0-CDE2-4C53-A310-33548CD09DDF}" type="pres">
      <dgm:prSet presAssocID="{FC4D5BF2-3F23-42C8-AD5E-4F40133453AC}" presName="LevelTwoTextNode" presStyleLbl="node3" presStyleIdx="1" presStyleCnt="6" custScaleX="330018" custScaleY="82645" custLinFactNeighborX="-19081">
        <dgm:presLayoutVars>
          <dgm:chPref val="3"/>
        </dgm:presLayoutVars>
      </dgm:prSet>
      <dgm:spPr/>
    </dgm:pt>
    <dgm:pt modelId="{44FCEFD1-9F81-44DA-B014-77957D743C06}" type="pres">
      <dgm:prSet presAssocID="{FC4D5BF2-3F23-42C8-AD5E-4F40133453AC}" presName="level3hierChild" presStyleCnt="0"/>
      <dgm:spPr/>
    </dgm:pt>
    <dgm:pt modelId="{8E075632-8E7A-4245-BD59-BDDBBB21446F}" type="pres">
      <dgm:prSet presAssocID="{96B380EC-CD2F-473F-8C37-476843F8A33C}" presName="conn2-1" presStyleLbl="parChTrans1D2" presStyleIdx="2" presStyleCnt="6"/>
      <dgm:spPr/>
    </dgm:pt>
    <dgm:pt modelId="{B7A9668F-521D-4E0C-A517-19479D462B8C}" type="pres">
      <dgm:prSet presAssocID="{96B380EC-CD2F-473F-8C37-476843F8A33C}" presName="connTx" presStyleLbl="parChTrans1D2" presStyleIdx="2" presStyleCnt="6"/>
      <dgm:spPr/>
    </dgm:pt>
    <dgm:pt modelId="{989438D6-C974-41E6-BABF-B965D679F639}" type="pres">
      <dgm:prSet presAssocID="{EAB604D3-3504-4735-8452-44FC307F2186}" presName="root2" presStyleCnt="0"/>
      <dgm:spPr/>
    </dgm:pt>
    <dgm:pt modelId="{762EE92C-D0A8-469A-A83C-C9CB2E5B57AA}" type="pres">
      <dgm:prSet presAssocID="{EAB604D3-3504-4735-8452-44FC307F2186}" presName="LevelTwoTextNode" presStyleLbl="node2" presStyleIdx="2" presStyleCnt="6" custScaleX="133100" custScaleY="82645" custLinFactNeighborX="-3816">
        <dgm:presLayoutVars>
          <dgm:chPref val="3"/>
        </dgm:presLayoutVars>
      </dgm:prSet>
      <dgm:spPr/>
    </dgm:pt>
    <dgm:pt modelId="{B7CC1999-7FD9-4B39-B6B3-0F8A2024E573}" type="pres">
      <dgm:prSet presAssocID="{EAB604D3-3504-4735-8452-44FC307F2186}" presName="level3hierChild" presStyleCnt="0"/>
      <dgm:spPr/>
    </dgm:pt>
    <dgm:pt modelId="{E1A46FA8-F80B-41CB-A4F5-27179883CF8B}" type="pres">
      <dgm:prSet presAssocID="{77C614C8-509F-444E-9B58-4DA663B0DF6C}" presName="conn2-1" presStyleLbl="parChTrans1D3" presStyleIdx="2" presStyleCnt="6"/>
      <dgm:spPr/>
    </dgm:pt>
    <dgm:pt modelId="{BD6A3C18-CA19-4AA3-93A4-AE28A1F1A50C}" type="pres">
      <dgm:prSet presAssocID="{77C614C8-509F-444E-9B58-4DA663B0DF6C}" presName="connTx" presStyleLbl="parChTrans1D3" presStyleIdx="2" presStyleCnt="6"/>
      <dgm:spPr/>
    </dgm:pt>
    <dgm:pt modelId="{458E2305-AC2E-4248-8BD5-70CE8F3B5505}" type="pres">
      <dgm:prSet presAssocID="{0CA85FB3-CD17-4EE0-9D85-F5E92F4A62C8}" presName="root2" presStyleCnt="0"/>
      <dgm:spPr/>
    </dgm:pt>
    <dgm:pt modelId="{AB71BA50-4CC9-4CAA-9F86-42C06E50F582}" type="pres">
      <dgm:prSet presAssocID="{0CA85FB3-CD17-4EE0-9D85-F5E92F4A62C8}" presName="LevelTwoTextNode" presStyleLbl="node3" presStyleIdx="2" presStyleCnt="6" custScaleX="330018" custScaleY="82645" custLinFactNeighborX="-19081">
        <dgm:presLayoutVars>
          <dgm:chPref val="3"/>
        </dgm:presLayoutVars>
      </dgm:prSet>
      <dgm:spPr/>
    </dgm:pt>
    <dgm:pt modelId="{1B8DC344-733C-4AC7-A708-CF599ADA02CD}" type="pres">
      <dgm:prSet presAssocID="{0CA85FB3-CD17-4EE0-9D85-F5E92F4A62C8}" presName="level3hierChild" presStyleCnt="0"/>
      <dgm:spPr/>
    </dgm:pt>
    <dgm:pt modelId="{AD68A6FC-9A92-428F-821A-B931A28D03B3}" type="pres">
      <dgm:prSet presAssocID="{9A3FE8D7-6B24-466F-843B-F9EB777520F4}" presName="conn2-1" presStyleLbl="parChTrans1D2" presStyleIdx="3" presStyleCnt="6"/>
      <dgm:spPr/>
    </dgm:pt>
    <dgm:pt modelId="{F72DDB3B-7CC3-4F00-B02E-DA327045A795}" type="pres">
      <dgm:prSet presAssocID="{9A3FE8D7-6B24-466F-843B-F9EB777520F4}" presName="connTx" presStyleLbl="parChTrans1D2" presStyleIdx="3" presStyleCnt="6"/>
      <dgm:spPr/>
    </dgm:pt>
    <dgm:pt modelId="{2BD120A0-C867-4346-A3E9-5EE3E854B08E}" type="pres">
      <dgm:prSet presAssocID="{F84C4AF3-1C39-499E-836D-D97BB9B483DC}" presName="root2" presStyleCnt="0"/>
      <dgm:spPr/>
    </dgm:pt>
    <dgm:pt modelId="{B1AE7094-70EE-49B6-A740-4EE2ABB3062B}" type="pres">
      <dgm:prSet presAssocID="{F84C4AF3-1C39-499E-836D-D97BB9B483DC}" presName="LevelTwoTextNode" presStyleLbl="node2" presStyleIdx="3" presStyleCnt="6" custScaleX="133100" custScaleY="82645" custLinFactNeighborX="-3816">
        <dgm:presLayoutVars>
          <dgm:chPref val="3"/>
        </dgm:presLayoutVars>
      </dgm:prSet>
      <dgm:spPr/>
    </dgm:pt>
    <dgm:pt modelId="{99BCAED5-9761-4D8C-8BFD-AE5B19D0FD5D}" type="pres">
      <dgm:prSet presAssocID="{F84C4AF3-1C39-499E-836D-D97BB9B483DC}" presName="level3hierChild" presStyleCnt="0"/>
      <dgm:spPr/>
    </dgm:pt>
    <dgm:pt modelId="{890ED08B-6904-417F-AF61-4084F728D328}" type="pres">
      <dgm:prSet presAssocID="{075C499E-213E-4A14-87D2-C8C3C2AAB712}" presName="conn2-1" presStyleLbl="parChTrans1D3" presStyleIdx="3" presStyleCnt="6"/>
      <dgm:spPr/>
    </dgm:pt>
    <dgm:pt modelId="{0EF3DEC7-3F82-489F-A0C0-5706B3FDEBB7}" type="pres">
      <dgm:prSet presAssocID="{075C499E-213E-4A14-87D2-C8C3C2AAB712}" presName="connTx" presStyleLbl="parChTrans1D3" presStyleIdx="3" presStyleCnt="6"/>
      <dgm:spPr/>
    </dgm:pt>
    <dgm:pt modelId="{C1A72E35-E999-4391-BD49-B9404D53E692}" type="pres">
      <dgm:prSet presAssocID="{0A3BED3D-97D8-4DC5-A3FE-4DB171698576}" presName="root2" presStyleCnt="0"/>
      <dgm:spPr/>
    </dgm:pt>
    <dgm:pt modelId="{D0F4E3FD-BDBC-4572-8794-3E9608CBD946}" type="pres">
      <dgm:prSet presAssocID="{0A3BED3D-97D8-4DC5-A3FE-4DB171698576}" presName="LevelTwoTextNode" presStyleLbl="node3" presStyleIdx="3" presStyleCnt="6" custScaleX="330018" custScaleY="82645" custLinFactNeighborX="-19081">
        <dgm:presLayoutVars>
          <dgm:chPref val="3"/>
        </dgm:presLayoutVars>
      </dgm:prSet>
      <dgm:spPr/>
    </dgm:pt>
    <dgm:pt modelId="{AF7011AD-F237-4FEE-89C7-55B949BFDEEA}" type="pres">
      <dgm:prSet presAssocID="{0A3BED3D-97D8-4DC5-A3FE-4DB171698576}" presName="level3hierChild" presStyleCnt="0"/>
      <dgm:spPr/>
    </dgm:pt>
    <dgm:pt modelId="{A457B868-9C8A-4DF1-BAD9-4BC425448B7E}" type="pres">
      <dgm:prSet presAssocID="{440FD738-C266-4E71-8130-AA62444DAC64}" presName="conn2-1" presStyleLbl="parChTrans1D2" presStyleIdx="4" presStyleCnt="6"/>
      <dgm:spPr/>
    </dgm:pt>
    <dgm:pt modelId="{283C3216-DAAE-4FBF-B9C8-26463A84C115}" type="pres">
      <dgm:prSet presAssocID="{440FD738-C266-4E71-8130-AA62444DAC64}" presName="connTx" presStyleLbl="parChTrans1D2" presStyleIdx="4" presStyleCnt="6"/>
      <dgm:spPr/>
    </dgm:pt>
    <dgm:pt modelId="{F5F26C78-F7C8-4314-AD67-1D7DD4A43E47}" type="pres">
      <dgm:prSet presAssocID="{5CB136F3-F563-45BE-BE1A-962C10A0C2AE}" presName="root2" presStyleCnt="0"/>
      <dgm:spPr/>
    </dgm:pt>
    <dgm:pt modelId="{A2AA6DB1-7463-452C-81AE-90E9C70F3DB6}" type="pres">
      <dgm:prSet presAssocID="{5CB136F3-F563-45BE-BE1A-962C10A0C2AE}" presName="LevelTwoTextNode" presStyleLbl="node2" presStyleIdx="4" presStyleCnt="6" custScaleX="133100" custScaleY="82645" custLinFactNeighborX="-3816">
        <dgm:presLayoutVars>
          <dgm:chPref val="3"/>
        </dgm:presLayoutVars>
      </dgm:prSet>
      <dgm:spPr/>
    </dgm:pt>
    <dgm:pt modelId="{AE475D36-CB14-43D7-A4D5-973DAB9604A3}" type="pres">
      <dgm:prSet presAssocID="{5CB136F3-F563-45BE-BE1A-962C10A0C2AE}" presName="level3hierChild" presStyleCnt="0"/>
      <dgm:spPr/>
    </dgm:pt>
    <dgm:pt modelId="{C2EDE79E-9C17-46D5-9FDC-6C5555CDFD22}" type="pres">
      <dgm:prSet presAssocID="{0CE304FB-0D4B-4147-B13F-E9C9957F4154}" presName="conn2-1" presStyleLbl="parChTrans1D3" presStyleIdx="4" presStyleCnt="6"/>
      <dgm:spPr/>
    </dgm:pt>
    <dgm:pt modelId="{C575163A-EC34-4388-8938-A5769D09777E}" type="pres">
      <dgm:prSet presAssocID="{0CE304FB-0D4B-4147-B13F-E9C9957F4154}" presName="connTx" presStyleLbl="parChTrans1D3" presStyleIdx="4" presStyleCnt="6"/>
      <dgm:spPr/>
    </dgm:pt>
    <dgm:pt modelId="{DDB226FC-ADAA-4F39-9658-2E1F68C6AAF6}" type="pres">
      <dgm:prSet presAssocID="{207D7E68-89B2-4E8F-9A13-8C8D67B40A33}" presName="root2" presStyleCnt="0"/>
      <dgm:spPr/>
    </dgm:pt>
    <dgm:pt modelId="{4148F571-0218-4211-AEF5-6D22DFE73C5A}" type="pres">
      <dgm:prSet presAssocID="{207D7E68-89B2-4E8F-9A13-8C8D67B40A33}" presName="LevelTwoTextNode" presStyleLbl="node3" presStyleIdx="4" presStyleCnt="6" custScaleX="330018" custScaleY="82645" custLinFactNeighborX="-19081">
        <dgm:presLayoutVars>
          <dgm:chPref val="3"/>
        </dgm:presLayoutVars>
      </dgm:prSet>
      <dgm:spPr/>
    </dgm:pt>
    <dgm:pt modelId="{101CD49F-03A3-4A02-BCD6-CD5ED3BC6021}" type="pres">
      <dgm:prSet presAssocID="{207D7E68-89B2-4E8F-9A13-8C8D67B40A33}" presName="level3hierChild" presStyleCnt="0"/>
      <dgm:spPr/>
    </dgm:pt>
    <dgm:pt modelId="{5BA2BD6D-3BCD-4505-A04E-5DEA312F3242}" type="pres">
      <dgm:prSet presAssocID="{92FE77B2-3412-4AAE-A445-EA17BF348A73}" presName="conn2-1" presStyleLbl="parChTrans1D2" presStyleIdx="5" presStyleCnt="6"/>
      <dgm:spPr/>
    </dgm:pt>
    <dgm:pt modelId="{C2BE40B6-E1B8-488E-94B4-8F40B3E66C3F}" type="pres">
      <dgm:prSet presAssocID="{92FE77B2-3412-4AAE-A445-EA17BF348A73}" presName="connTx" presStyleLbl="parChTrans1D2" presStyleIdx="5" presStyleCnt="6"/>
      <dgm:spPr/>
    </dgm:pt>
    <dgm:pt modelId="{7A9D8F78-5CA1-4505-8190-E633457584AD}" type="pres">
      <dgm:prSet presAssocID="{EC01AA66-C8AC-40CC-B86F-C09FCD9CF32D}" presName="root2" presStyleCnt="0"/>
      <dgm:spPr/>
    </dgm:pt>
    <dgm:pt modelId="{CC4CFABA-84F4-4D3D-B7B2-2322144E56C2}" type="pres">
      <dgm:prSet presAssocID="{EC01AA66-C8AC-40CC-B86F-C09FCD9CF32D}" presName="LevelTwoTextNode" presStyleLbl="node2" presStyleIdx="5" presStyleCnt="6" custScaleX="133100" custScaleY="82645" custLinFactNeighborX="-3816">
        <dgm:presLayoutVars>
          <dgm:chPref val="3"/>
        </dgm:presLayoutVars>
      </dgm:prSet>
      <dgm:spPr/>
    </dgm:pt>
    <dgm:pt modelId="{773FB23B-CB47-4B0E-9675-5CE9BF4B1F0F}" type="pres">
      <dgm:prSet presAssocID="{EC01AA66-C8AC-40CC-B86F-C09FCD9CF32D}" presName="level3hierChild" presStyleCnt="0"/>
      <dgm:spPr/>
    </dgm:pt>
    <dgm:pt modelId="{9FD22236-CB10-49A6-8C67-16AB9485E786}" type="pres">
      <dgm:prSet presAssocID="{030B6462-3717-4143-9761-9270EC91BB9C}" presName="conn2-1" presStyleLbl="parChTrans1D3" presStyleIdx="5" presStyleCnt="6"/>
      <dgm:spPr/>
    </dgm:pt>
    <dgm:pt modelId="{A2DDF65A-2D74-4B0D-A14C-188C0F7D4697}" type="pres">
      <dgm:prSet presAssocID="{030B6462-3717-4143-9761-9270EC91BB9C}" presName="connTx" presStyleLbl="parChTrans1D3" presStyleIdx="5" presStyleCnt="6"/>
      <dgm:spPr/>
    </dgm:pt>
    <dgm:pt modelId="{7D3D66BB-60D4-4328-BB23-534CC4CAA29A}" type="pres">
      <dgm:prSet presAssocID="{0C4BDBEE-3278-4E68-8210-D259989B1737}" presName="root2" presStyleCnt="0"/>
      <dgm:spPr/>
    </dgm:pt>
    <dgm:pt modelId="{34C2F587-2BA8-45EA-AEA4-A8FBC3478B41}" type="pres">
      <dgm:prSet presAssocID="{0C4BDBEE-3278-4E68-8210-D259989B1737}" presName="LevelTwoTextNode" presStyleLbl="node3" presStyleIdx="5" presStyleCnt="6" custScaleX="330018" custScaleY="82645" custLinFactNeighborX="-19081">
        <dgm:presLayoutVars>
          <dgm:chPref val="3"/>
        </dgm:presLayoutVars>
      </dgm:prSet>
      <dgm:spPr/>
    </dgm:pt>
    <dgm:pt modelId="{6D32E68F-B1B1-4155-BE92-03568FD411B2}" type="pres">
      <dgm:prSet presAssocID="{0C4BDBEE-3278-4E68-8210-D259989B1737}" presName="level3hierChild" presStyleCnt="0"/>
      <dgm:spPr/>
    </dgm:pt>
  </dgm:ptLst>
  <dgm:cxnLst>
    <dgm:cxn modelId="{6F676700-A8A0-4952-80C3-7D985865C8C1}" type="presOf" srcId="{5CB136F3-F563-45BE-BE1A-962C10A0C2AE}" destId="{A2AA6DB1-7463-452C-81AE-90E9C70F3DB6}" srcOrd="0" destOrd="0" presId="urn:microsoft.com/office/officeart/2005/8/layout/hierarchy2"/>
    <dgm:cxn modelId="{9101A504-436C-4242-BF41-E2178B49A489}" srcId="{7F28C5AB-2F02-43F2-9197-4861B70456C2}" destId="{51AC3913-801F-4E1D-A2A2-088735E20B62}" srcOrd="0" destOrd="0" parTransId="{9DC31CD8-4829-4D16-8219-811E363EA7E8}" sibTransId="{5DBD72BA-621F-448B-B57C-ABCC4C4210FF}"/>
    <dgm:cxn modelId="{99FC080A-F48F-4CE9-AFFF-710448243E08}" type="presOf" srcId="{440FD738-C266-4E71-8130-AA62444DAC64}" destId="{A457B868-9C8A-4DF1-BAD9-4BC425448B7E}" srcOrd="0" destOrd="0" presId="urn:microsoft.com/office/officeart/2005/8/layout/hierarchy2"/>
    <dgm:cxn modelId="{64B4680F-6BE8-42DF-B7A6-FEF7ADD44068}" srcId="{54404B7A-4636-4F81-BC3B-2A00AFD4CB0D}" destId="{7F28C5AB-2F02-43F2-9197-4861B70456C2}" srcOrd="0" destOrd="0" parTransId="{5D5F0FC9-E101-419F-ACAD-903A00A7F027}" sibTransId="{70CD5767-DD06-4F3D-81C2-74B0DE368026}"/>
    <dgm:cxn modelId="{B62B9B10-3AA4-4443-995E-EC5196ED1540}" srcId="{7F28C5AB-2F02-43F2-9197-4861B70456C2}" destId="{F84C4AF3-1C39-499E-836D-D97BB9B483DC}" srcOrd="3" destOrd="0" parTransId="{9A3FE8D7-6B24-466F-843B-F9EB777520F4}" sibTransId="{142B8E50-8007-432A-867F-4D6AF8748554}"/>
    <dgm:cxn modelId="{749CA31B-C95F-41C4-811D-B6C5EAA458EE}" type="presOf" srcId="{3C7A3EA8-F4F7-4431-BB06-B4C8FF471A99}" destId="{A95511A0-4D02-4178-98C1-1F2A124E1101}" srcOrd="1" destOrd="0" presId="urn:microsoft.com/office/officeart/2005/8/layout/hierarchy2"/>
    <dgm:cxn modelId="{92241F1C-9DA6-42BA-8471-4A8070A71ADC}" type="presOf" srcId="{77C614C8-509F-444E-9B58-4DA663B0DF6C}" destId="{BD6A3C18-CA19-4AA3-93A4-AE28A1F1A50C}" srcOrd="1" destOrd="0" presId="urn:microsoft.com/office/officeart/2005/8/layout/hierarchy2"/>
    <dgm:cxn modelId="{A7093E21-1AB0-4B1F-9466-F384EDF95176}" type="presOf" srcId="{B15515AF-1A96-48A1-AF5F-6FE5848112E8}" destId="{D501F89A-FD0F-4BDE-9CDB-66C869477680}" srcOrd="1" destOrd="0" presId="urn:microsoft.com/office/officeart/2005/8/layout/hierarchy2"/>
    <dgm:cxn modelId="{1DD8DB27-4EFF-46A8-BDE2-55C953064491}" type="presOf" srcId="{54404B7A-4636-4F81-BC3B-2A00AFD4CB0D}" destId="{8C3A8777-96F9-4B84-BB91-D78CA8F1B19E}" srcOrd="0" destOrd="0" presId="urn:microsoft.com/office/officeart/2005/8/layout/hierarchy2"/>
    <dgm:cxn modelId="{C20E2828-9C8B-4072-936E-EE68C16EB918}" type="presOf" srcId="{0CE304FB-0D4B-4147-B13F-E9C9957F4154}" destId="{C575163A-EC34-4388-8938-A5769D09777E}" srcOrd="1" destOrd="0" presId="urn:microsoft.com/office/officeart/2005/8/layout/hierarchy2"/>
    <dgm:cxn modelId="{62B03A2A-ADA6-46CA-8714-A2FAD0B515DB}" type="presOf" srcId="{9DC31CD8-4829-4D16-8219-811E363EA7E8}" destId="{45428278-6855-4FD0-9180-C6A42E81A00E}" srcOrd="1" destOrd="0" presId="urn:microsoft.com/office/officeart/2005/8/layout/hierarchy2"/>
    <dgm:cxn modelId="{34CC792E-7156-4048-9494-2D59120FE593}" type="presOf" srcId="{030B6462-3717-4143-9761-9270EC91BB9C}" destId="{A2DDF65A-2D74-4B0D-A14C-188C0F7D4697}" srcOrd="1" destOrd="0" presId="urn:microsoft.com/office/officeart/2005/8/layout/hierarchy2"/>
    <dgm:cxn modelId="{E17E865F-114F-43F2-B385-874B156D171A}" type="presOf" srcId="{EF10C27B-DBB6-4AF9-9332-99556D2BC3DD}" destId="{64F90F16-5EC4-4563-9C8A-3716A3901C2C}" srcOrd="0" destOrd="0" presId="urn:microsoft.com/office/officeart/2005/8/layout/hierarchy2"/>
    <dgm:cxn modelId="{2DE67160-CFC0-48C4-ADA5-C56A327F9060}" type="presOf" srcId="{9A3FE8D7-6B24-466F-843B-F9EB777520F4}" destId="{F72DDB3B-7CC3-4F00-B02E-DA327045A795}" srcOrd="1" destOrd="0" presId="urn:microsoft.com/office/officeart/2005/8/layout/hierarchy2"/>
    <dgm:cxn modelId="{01B5D665-7AC0-46DA-99BC-6404BD014A56}" type="presOf" srcId="{39AA05F8-DE93-4DEB-9D9C-F0D90BF35AE6}" destId="{D8F0B873-06B9-40E4-B053-DBE9634B40BF}" srcOrd="1" destOrd="0" presId="urn:microsoft.com/office/officeart/2005/8/layout/hierarchy2"/>
    <dgm:cxn modelId="{373A1747-09FC-403E-A03F-2B41F45A93AB}" type="presOf" srcId="{96B380EC-CD2F-473F-8C37-476843F8A33C}" destId="{B7A9668F-521D-4E0C-A517-19479D462B8C}" srcOrd="1" destOrd="0" presId="urn:microsoft.com/office/officeart/2005/8/layout/hierarchy2"/>
    <dgm:cxn modelId="{27056A4B-9E0B-4F54-89C3-825BD787724E}" type="presOf" srcId="{0C4BDBEE-3278-4E68-8210-D259989B1737}" destId="{34C2F587-2BA8-45EA-AEA4-A8FBC3478B41}" srcOrd="0" destOrd="0" presId="urn:microsoft.com/office/officeart/2005/8/layout/hierarchy2"/>
    <dgm:cxn modelId="{841F826C-AAEC-4962-8788-9D9C6784B814}" type="presOf" srcId="{39AA05F8-DE93-4DEB-9D9C-F0D90BF35AE6}" destId="{0EE9C54E-9C33-4971-9096-3339E9C1A989}" srcOrd="0" destOrd="0" presId="urn:microsoft.com/office/officeart/2005/8/layout/hierarchy2"/>
    <dgm:cxn modelId="{DAD37C4D-0F89-4AE4-8AA4-2CD0B7232691}" type="presOf" srcId="{0CA85FB3-CD17-4EE0-9D85-F5E92F4A62C8}" destId="{AB71BA50-4CC9-4CAA-9F86-42C06E50F582}" srcOrd="0" destOrd="0" presId="urn:microsoft.com/office/officeart/2005/8/layout/hierarchy2"/>
    <dgm:cxn modelId="{61C7674F-1E1A-44B6-8264-ADBF21864D5E}" type="presOf" srcId="{9DC31CD8-4829-4D16-8219-811E363EA7E8}" destId="{81801D34-A4CA-4D99-80B7-201A4BF36456}" srcOrd="0" destOrd="0" presId="urn:microsoft.com/office/officeart/2005/8/layout/hierarchy2"/>
    <dgm:cxn modelId="{D4D95E70-07F7-4C67-8DD1-C81737C9B6AA}" type="presOf" srcId="{075C499E-213E-4A14-87D2-C8C3C2AAB712}" destId="{0EF3DEC7-3F82-489F-A0C0-5706B3FDEBB7}" srcOrd="1" destOrd="0" presId="urn:microsoft.com/office/officeart/2005/8/layout/hierarchy2"/>
    <dgm:cxn modelId="{BA124154-5D00-4A8B-8A3B-D79EB4298208}" type="presOf" srcId="{FC4D5BF2-3F23-42C8-AD5E-4F40133453AC}" destId="{7D99E2C0-CDE2-4C53-A310-33548CD09DDF}" srcOrd="0" destOrd="0" presId="urn:microsoft.com/office/officeart/2005/8/layout/hierarchy2"/>
    <dgm:cxn modelId="{DB7E4355-3F78-43F0-AD93-58A0629056BD}" type="presOf" srcId="{92FE77B2-3412-4AAE-A445-EA17BF348A73}" destId="{5BA2BD6D-3BCD-4505-A04E-5DEA312F3242}" srcOrd="0" destOrd="0" presId="urn:microsoft.com/office/officeart/2005/8/layout/hierarchy2"/>
    <dgm:cxn modelId="{F978C377-E750-4370-9F68-ADC55BFA191D}" type="presOf" srcId="{F84C4AF3-1C39-499E-836D-D97BB9B483DC}" destId="{B1AE7094-70EE-49B6-A740-4EE2ABB3062B}" srcOrd="0" destOrd="0" presId="urn:microsoft.com/office/officeart/2005/8/layout/hierarchy2"/>
    <dgm:cxn modelId="{27E1FC78-6389-4FA8-93D9-13B6FE2838C8}" type="presOf" srcId="{9A3FE8D7-6B24-466F-843B-F9EB777520F4}" destId="{AD68A6FC-9A92-428F-821A-B931A28D03B3}" srcOrd="0" destOrd="0" presId="urn:microsoft.com/office/officeart/2005/8/layout/hierarchy2"/>
    <dgm:cxn modelId="{F955357A-A06F-470C-92AF-EB0CDD6B1606}" type="presOf" srcId="{030B6462-3717-4143-9761-9270EC91BB9C}" destId="{9FD22236-CB10-49A6-8C67-16AB9485E786}" srcOrd="0" destOrd="0" presId="urn:microsoft.com/office/officeart/2005/8/layout/hierarchy2"/>
    <dgm:cxn modelId="{B27E727B-5734-4DC5-BC84-FA4867F8B878}" type="presOf" srcId="{207D7E68-89B2-4E8F-9A13-8C8D67B40A33}" destId="{4148F571-0218-4211-AEF5-6D22DFE73C5A}" srcOrd="0" destOrd="0" presId="urn:microsoft.com/office/officeart/2005/8/layout/hierarchy2"/>
    <dgm:cxn modelId="{038CCA7D-00AF-468D-883C-99D9199CF569}" srcId="{7F28C5AB-2F02-43F2-9197-4861B70456C2}" destId="{5CB136F3-F563-45BE-BE1A-962C10A0C2AE}" srcOrd="4" destOrd="0" parTransId="{440FD738-C266-4E71-8130-AA62444DAC64}" sibTransId="{914C09AC-2550-42A5-98DA-73DBF4F1B188}"/>
    <dgm:cxn modelId="{A436F37F-E995-4F2F-B952-C9C46CE26869}" type="presOf" srcId="{E754FC6B-6145-45F1-8597-7CDECFA9CE5C}" destId="{6A18F596-10D5-4E3B-8CCE-74FD91713FB7}" srcOrd="0" destOrd="0" presId="urn:microsoft.com/office/officeart/2005/8/layout/hierarchy2"/>
    <dgm:cxn modelId="{35470D81-9272-4376-91CD-92DFE1EC7E06}" srcId="{7F28C5AB-2F02-43F2-9197-4861B70456C2}" destId="{EC01AA66-C8AC-40CC-B86F-C09FCD9CF32D}" srcOrd="5" destOrd="0" parTransId="{92FE77B2-3412-4AAE-A445-EA17BF348A73}" sibTransId="{4E468F07-1995-436B-AF86-2F900A1B05EF}"/>
    <dgm:cxn modelId="{3943DA8A-D3FA-472F-87EF-804E372FAF25}" type="presOf" srcId="{3C7A3EA8-F4F7-4431-BB06-B4C8FF471A99}" destId="{BE5CDDDE-95BC-4561-938F-685D3F5A492C}" srcOrd="0" destOrd="0" presId="urn:microsoft.com/office/officeart/2005/8/layout/hierarchy2"/>
    <dgm:cxn modelId="{A2C40D8D-88D0-4F8B-A81F-7B3C4DE18BCE}" srcId="{7F28C5AB-2F02-43F2-9197-4861B70456C2}" destId="{EF10C27B-DBB6-4AF9-9332-99556D2BC3DD}" srcOrd="1" destOrd="0" parTransId="{39AA05F8-DE93-4DEB-9D9C-F0D90BF35AE6}" sibTransId="{694A2814-9DCA-4050-B168-EE6849AB71B1}"/>
    <dgm:cxn modelId="{AA18E28D-9971-445E-94C4-2D6EEE1B85B7}" srcId="{F84C4AF3-1C39-499E-836D-D97BB9B483DC}" destId="{0A3BED3D-97D8-4DC5-A3FE-4DB171698576}" srcOrd="0" destOrd="0" parTransId="{075C499E-213E-4A14-87D2-C8C3C2AAB712}" sibTransId="{D17E9845-48F3-43FD-83A6-BE4FEFD39A18}"/>
    <dgm:cxn modelId="{EEAC4794-7C1F-448C-B4AA-48D8681D4F88}" type="presOf" srcId="{51AC3913-801F-4E1D-A2A2-088735E20B62}" destId="{E22C9A6A-8B63-40AF-845B-5EC4CDACC77C}" srcOrd="0" destOrd="0" presId="urn:microsoft.com/office/officeart/2005/8/layout/hierarchy2"/>
    <dgm:cxn modelId="{A9B13896-2865-4259-BFE7-C7061E927E3B}" type="presOf" srcId="{92FE77B2-3412-4AAE-A445-EA17BF348A73}" destId="{C2BE40B6-E1B8-488E-94B4-8F40B3E66C3F}" srcOrd="1" destOrd="0" presId="urn:microsoft.com/office/officeart/2005/8/layout/hierarchy2"/>
    <dgm:cxn modelId="{7E2A589C-9CE7-46D5-91F8-2F170D5FDC92}" type="presOf" srcId="{0A3BED3D-97D8-4DC5-A3FE-4DB171698576}" destId="{D0F4E3FD-BDBC-4572-8794-3E9608CBD946}" srcOrd="0" destOrd="0" presId="urn:microsoft.com/office/officeart/2005/8/layout/hierarchy2"/>
    <dgm:cxn modelId="{3F9F4FA2-9655-4F1E-BA12-8B48BD0E72E7}" type="presOf" srcId="{77C614C8-509F-444E-9B58-4DA663B0DF6C}" destId="{E1A46FA8-F80B-41CB-A4F5-27179883CF8B}" srcOrd="0" destOrd="0" presId="urn:microsoft.com/office/officeart/2005/8/layout/hierarchy2"/>
    <dgm:cxn modelId="{D66794A7-92DE-44B7-8E45-C52F59D3EAD3}" type="presOf" srcId="{075C499E-213E-4A14-87D2-C8C3C2AAB712}" destId="{890ED08B-6904-417F-AF61-4084F728D328}" srcOrd="0" destOrd="0" presId="urn:microsoft.com/office/officeart/2005/8/layout/hierarchy2"/>
    <dgm:cxn modelId="{300924A8-9D92-4D15-AF2E-27FFE6371B7D}" type="presOf" srcId="{B15515AF-1A96-48A1-AF5F-6FE5848112E8}" destId="{98ECD5BD-D33B-4776-9A6E-8828181E40BE}" srcOrd="0" destOrd="0" presId="urn:microsoft.com/office/officeart/2005/8/layout/hierarchy2"/>
    <dgm:cxn modelId="{858966AD-2535-4D02-88AF-ABD2AD1B42F5}" type="presOf" srcId="{EAB604D3-3504-4735-8452-44FC307F2186}" destId="{762EE92C-D0A8-469A-A83C-C9CB2E5B57AA}" srcOrd="0" destOrd="0" presId="urn:microsoft.com/office/officeart/2005/8/layout/hierarchy2"/>
    <dgm:cxn modelId="{C813F0B9-CAC9-4C14-A408-A620742CBFA6}" type="presOf" srcId="{0CE304FB-0D4B-4147-B13F-E9C9957F4154}" destId="{C2EDE79E-9C17-46D5-9FDC-6C5555CDFD22}" srcOrd="0" destOrd="0" presId="urn:microsoft.com/office/officeart/2005/8/layout/hierarchy2"/>
    <dgm:cxn modelId="{956BB9BA-2B4A-4242-BEA7-0CB3DC605E46}" srcId="{7F28C5AB-2F02-43F2-9197-4861B70456C2}" destId="{EAB604D3-3504-4735-8452-44FC307F2186}" srcOrd="2" destOrd="0" parTransId="{96B380EC-CD2F-473F-8C37-476843F8A33C}" sibTransId="{3B15B659-4426-44F8-8294-C412248107C5}"/>
    <dgm:cxn modelId="{74BF59BC-72E0-4AAA-83CA-F6D882007057}" srcId="{EAB604D3-3504-4735-8452-44FC307F2186}" destId="{0CA85FB3-CD17-4EE0-9D85-F5E92F4A62C8}" srcOrd="0" destOrd="0" parTransId="{77C614C8-509F-444E-9B58-4DA663B0DF6C}" sibTransId="{A685428A-3BFD-49B3-9F71-8AFB44D4F666}"/>
    <dgm:cxn modelId="{DBA290C7-EBF1-4B61-8E49-7BC69E8DC2BF}" type="presOf" srcId="{EC01AA66-C8AC-40CC-B86F-C09FCD9CF32D}" destId="{CC4CFABA-84F4-4D3D-B7B2-2322144E56C2}" srcOrd="0" destOrd="0" presId="urn:microsoft.com/office/officeart/2005/8/layout/hierarchy2"/>
    <dgm:cxn modelId="{0A9FF3C9-BB2C-4647-AA5F-C2C69D4AE347}" srcId="{EF10C27B-DBB6-4AF9-9332-99556D2BC3DD}" destId="{FC4D5BF2-3F23-42C8-AD5E-4F40133453AC}" srcOrd="0" destOrd="0" parTransId="{B15515AF-1A96-48A1-AF5F-6FE5848112E8}" sibTransId="{EF101056-A062-4C48-9F88-7420D296A611}"/>
    <dgm:cxn modelId="{90AE65D1-2E95-497D-A04C-CE10632397D9}" type="presOf" srcId="{96B380EC-CD2F-473F-8C37-476843F8A33C}" destId="{8E075632-8E7A-4245-BD59-BDDBBB21446F}" srcOrd="0" destOrd="0" presId="urn:microsoft.com/office/officeart/2005/8/layout/hierarchy2"/>
    <dgm:cxn modelId="{79619CD9-0F4D-4A1C-A1E0-EB3E9FE1C514}" srcId="{EC01AA66-C8AC-40CC-B86F-C09FCD9CF32D}" destId="{0C4BDBEE-3278-4E68-8210-D259989B1737}" srcOrd="0" destOrd="0" parTransId="{030B6462-3717-4143-9761-9270EC91BB9C}" sibTransId="{936D48D6-137B-44C2-9171-BF519C072651}"/>
    <dgm:cxn modelId="{8894FDD9-ACCF-454B-9BAC-5614019C14FA}" type="presOf" srcId="{7F28C5AB-2F02-43F2-9197-4861B70456C2}" destId="{E1702DBD-4140-4475-A147-78D772862AC8}" srcOrd="0" destOrd="0" presId="urn:microsoft.com/office/officeart/2005/8/layout/hierarchy2"/>
    <dgm:cxn modelId="{B6ADADED-06BF-4A63-8F56-1D7F306ADE04}" srcId="{5CB136F3-F563-45BE-BE1A-962C10A0C2AE}" destId="{207D7E68-89B2-4E8F-9A13-8C8D67B40A33}" srcOrd="0" destOrd="0" parTransId="{0CE304FB-0D4B-4147-B13F-E9C9957F4154}" sibTransId="{D9191468-5E4F-4369-B0D2-4D0CD503A53A}"/>
    <dgm:cxn modelId="{083A42EF-A266-4F68-8DB4-D982B71BF269}" srcId="{51AC3913-801F-4E1D-A2A2-088735E20B62}" destId="{E754FC6B-6145-45F1-8597-7CDECFA9CE5C}" srcOrd="0" destOrd="0" parTransId="{3C7A3EA8-F4F7-4431-BB06-B4C8FF471A99}" sibTransId="{F09AC6E7-8DBF-4E46-90E9-6ECCF3AF344D}"/>
    <dgm:cxn modelId="{34C7DBF0-2EBC-4030-8338-EE0CCCCD81D3}" type="presOf" srcId="{440FD738-C266-4E71-8130-AA62444DAC64}" destId="{283C3216-DAAE-4FBF-B9C8-26463A84C115}" srcOrd="1" destOrd="0" presId="urn:microsoft.com/office/officeart/2005/8/layout/hierarchy2"/>
    <dgm:cxn modelId="{C7E57DF4-DE58-410D-8AA6-C3FD5C46AFA6}" type="presParOf" srcId="{8C3A8777-96F9-4B84-BB91-D78CA8F1B19E}" destId="{686E200D-90A5-481C-BB68-1E348833BB00}" srcOrd="0" destOrd="0" presId="urn:microsoft.com/office/officeart/2005/8/layout/hierarchy2"/>
    <dgm:cxn modelId="{3E5321C3-AA69-4775-95D2-287130A7D5BF}" type="presParOf" srcId="{686E200D-90A5-481C-BB68-1E348833BB00}" destId="{E1702DBD-4140-4475-A147-78D772862AC8}" srcOrd="0" destOrd="0" presId="urn:microsoft.com/office/officeart/2005/8/layout/hierarchy2"/>
    <dgm:cxn modelId="{7B2F3A0C-E549-4B63-B2FD-1D882143FE43}" type="presParOf" srcId="{686E200D-90A5-481C-BB68-1E348833BB00}" destId="{0D8E9117-EF90-4368-B765-88949FEB048A}" srcOrd="1" destOrd="0" presId="urn:microsoft.com/office/officeart/2005/8/layout/hierarchy2"/>
    <dgm:cxn modelId="{8359DD67-5B9A-4594-AEDD-B02AB4BE0930}" type="presParOf" srcId="{0D8E9117-EF90-4368-B765-88949FEB048A}" destId="{81801D34-A4CA-4D99-80B7-201A4BF36456}" srcOrd="0" destOrd="0" presId="urn:microsoft.com/office/officeart/2005/8/layout/hierarchy2"/>
    <dgm:cxn modelId="{A86FD8F5-A798-42E5-8E71-BA647BF1B433}" type="presParOf" srcId="{81801D34-A4CA-4D99-80B7-201A4BF36456}" destId="{45428278-6855-4FD0-9180-C6A42E81A00E}" srcOrd="0" destOrd="0" presId="urn:microsoft.com/office/officeart/2005/8/layout/hierarchy2"/>
    <dgm:cxn modelId="{9C026850-EBF2-4668-8C29-63B4B55502AC}" type="presParOf" srcId="{0D8E9117-EF90-4368-B765-88949FEB048A}" destId="{5F05FA34-476B-46C6-A2C4-139357EB5A3C}" srcOrd="1" destOrd="0" presId="urn:microsoft.com/office/officeart/2005/8/layout/hierarchy2"/>
    <dgm:cxn modelId="{FE1A399E-8470-41CA-B9C5-228C519FD73F}" type="presParOf" srcId="{5F05FA34-476B-46C6-A2C4-139357EB5A3C}" destId="{E22C9A6A-8B63-40AF-845B-5EC4CDACC77C}" srcOrd="0" destOrd="0" presId="urn:microsoft.com/office/officeart/2005/8/layout/hierarchy2"/>
    <dgm:cxn modelId="{85ECC77C-31FF-432B-BC1D-E9D05E60B53D}" type="presParOf" srcId="{5F05FA34-476B-46C6-A2C4-139357EB5A3C}" destId="{A6450E6D-0B03-4F85-8A10-77CF91C1D35F}" srcOrd="1" destOrd="0" presId="urn:microsoft.com/office/officeart/2005/8/layout/hierarchy2"/>
    <dgm:cxn modelId="{297E87C2-27D0-495F-98B2-5542A7852A82}" type="presParOf" srcId="{A6450E6D-0B03-4F85-8A10-77CF91C1D35F}" destId="{BE5CDDDE-95BC-4561-938F-685D3F5A492C}" srcOrd="0" destOrd="0" presId="urn:microsoft.com/office/officeart/2005/8/layout/hierarchy2"/>
    <dgm:cxn modelId="{EB120C1E-4D4F-4FCB-B499-A29C9DC420EF}" type="presParOf" srcId="{BE5CDDDE-95BC-4561-938F-685D3F5A492C}" destId="{A95511A0-4D02-4178-98C1-1F2A124E1101}" srcOrd="0" destOrd="0" presId="urn:microsoft.com/office/officeart/2005/8/layout/hierarchy2"/>
    <dgm:cxn modelId="{4B2F01BF-41F9-4C68-AF0F-150E5D326162}" type="presParOf" srcId="{A6450E6D-0B03-4F85-8A10-77CF91C1D35F}" destId="{925FC3BB-C27A-40AF-B7CF-A092D86D7D52}" srcOrd="1" destOrd="0" presId="urn:microsoft.com/office/officeart/2005/8/layout/hierarchy2"/>
    <dgm:cxn modelId="{4EE2BFC9-2909-42CA-9FC8-B8A1CC7EB38A}" type="presParOf" srcId="{925FC3BB-C27A-40AF-B7CF-A092D86D7D52}" destId="{6A18F596-10D5-4E3B-8CCE-74FD91713FB7}" srcOrd="0" destOrd="0" presId="urn:microsoft.com/office/officeart/2005/8/layout/hierarchy2"/>
    <dgm:cxn modelId="{22A3CD48-97A3-4047-901A-80F3863AA953}" type="presParOf" srcId="{925FC3BB-C27A-40AF-B7CF-A092D86D7D52}" destId="{D9F0BC00-6B9B-4F4C-AE05-B9BF57224CCC}" srcOrd="1" destOrd="0" presId="urn:microsoft.com/office/officeart/2005/8/layout/hierarchy2"/>
    <dgm:cxn modelId="{66B8D957-18F8-40BF-B944-9018CE6CACF3}" type="presParOf" srcId="{0D8E9117-EF90-4368-B765-88949FEB048A}" destId="{0EE9C54E-9C33-4971-9096-3339E9C1A989}" srcOrd="2" destOrd="0" presId="urn:microsoft.com/office/officeart/2005/8/layout/hierarchy2"/>
    <dgm:cxn modelId="{0878B0BF-E05D-445D-823D-36CA6FAE0D03}" type="presParOf" srcId="{0EE9C54E-9C33-4971-9096-3339E9C1A989}" destId="{D8F0B873-06B9-40E4-B053-DBE9634B40BF}" srcOrd="0" destOrd="0" presId="urn:microsoft.com/office/officeart/2005/8/layout/hierarchy2"/>
    <dgm:cxn modelId="{6D8A4FFB-25D3-4543-8B62-92615C1D0E78}" type="presParOf" srcId="{0D8E9117-EF90-4368-B765-88949FEB048A}" destId="{832E5012-D803-4AA1-9DD0-138DC97C4C26}" srcOrd="3" destOrd="0" presId="urn:microsoft.com/office/officeart/2005/8/layout/hierarchy2"/>
    <dgm:cxn modelId="{CAB157B7-6B04-4C9C-95E0-C779BE4D3E64}" type="presParOf" srcId="{832E5012-D803-4AA1-9DD0-138DC97C4C26}" destId="{64F90F16-5EC4-4563-9C8A-3716A3901C2C}" srcOrd="0" destOrd="0" presId="urn:microsoft.com/office/officeart/2005/8/layout/hierarchy2"/>
    <dgm:cxn modelId="{ADD92365-384E-4407-A346-88C76C876DD2}" type="presParOf" srcId="{832E5012-D803-4AA1-9DD0-138DC97C4C26}" destId="{71E36883-9753-4B3C-B2E9-0897A819A924}" srcOrd="1" destOrd="0" presId="urn:microsoft.com/office/officeart/2005/8/layout/hierarchy2"/>
    <dgm:cxn modelId="{B661D3D0-233F-4CB0-B5FF-938C8D99F20D}" type="presParOf" srcId="{71E36883-9753-4B3C-B2E9-0897A819A924}" destId="{98ECD5BD-D33B-4776-9A6E-8828181E40BE}" srcOrd="0" destOrd="0" presId="urn:microsoft.com/office/officeart/2005/8/layout/hierarchy2"/>
    <dgm:cxn modelId="{188A1B18-851D-4D99-8FF0-B63CB0862AF7}" type="presParOf" srcId="{98ECD5BD-D33B-4776-9A6E-8828181E40BE}" destId="{D501F89A-FD0F-4BDE-9CDB-66C869477680}" srcOrd="0" destOrd="0" presId="urn:microsoft.com/office/officeart/2005/8/layout/hierarchy2"/>
    <dgm:cxn modelId="{13B6CAAF-501F-4403-90BF-925A3100EF3A}" type="presParOf" srcId="{71E36883-9753-4B3C-B2E9-0897A819A924}" destId="{E9C0254E-0446-4049-AD1F-AAEDD5538116}" srcOrd="1" destOrd="0" presId="urn:microsoft.com/office/officeart/2005/8/layout/hierarchy2"/>
    <dgm:cxn modelId="{C083EB7E-33A1-4F1A-AE43-A8A665C7DE91}" type="presParOf" srcId="{E9C0254E-0446-4049-AD1F-AAEDD5538116}" destId="{7D99E2C0-CDE2-4C53-A310-33548CD09DDF}" srcOrd="0" destOrd="0" presId="urn:microsoft.com/office/officeart/2005/8/layout/hierarchy2"/>
    <dgm:cxn modelId="{C8DEC934-B0D8-469E-8564-32FB46722C7B}" type="presParOf" srcId="{E9C0254E-0446-4049-AD1F-AAEDD5538116}" destId="{44FCEFD1-9F81-44DA-B014-77957D743C06}" srcOrd="1" destOrd="0" presId="urn:microsoft.com/office/officeart/2005/8/layout/hierarchy2"/>
    <dgm:cxn modelId="{30FF4B4F-B1B1-4107-BD21-2584CC903FB0}" type="presParOf" srcId="{0D8E9117-EF90-4368-B765-88949FEB048A}" destId="{8E075632-8E7A-4245-BD59-BDDBBB21446F}" srcOrd="4" destOrd="0" presId="urn:microsoft.com/office/officeart/2005/8/layout/hierarchy2"/>
    <dgm:cxn modelId="{F7960EB3-2D4C-4CB3-828C-2B926254F6B4}" type="presParOf" srcId="{8E075632-8E7A-4245-BD59-BDDBBB21446F}" destId="{B7A9668F-521D-4E0C-A517-19479D462B8C}" srcOrd="0" destOrd="0" presId="urn:microsoft.com/office/officeart/2005/8/layout/hierarchy2"/>
    <dgm:cxn modelId="{E6FBB0C4-705A-45BF-8671-78C050A9E1EA}" type="presParOf" srcId="{0D8E9117-EF90-4368-B765-88949FEB048A}" destId="{989438D6-C974-41E6-BABF-B965D679F639}" srcOrd="5" destOrd="0" presId="urn:microsoft.com/office/officeart/2005/8/layout/hierarchy2"/>
    <dgm:cxn modelId="{EC70FC75-4114-4493-B4AF-5FA206E63FAC}" type="presParOf" srcId="{989438D6-C974-41E6-BABF-B965D679F639}" destId="{762EE92C-D0A8-469A-A83C-C9CB2E5B57AA}" srcOrd="0" destOrd="0" presId="urn:microsoft.com/office/officeart/2005/8/layout/hierarchy2"/>
    <dgm:cxn modelId="{E3439E08-2564-4E64-B792-17E7929CE4E3}" type="presParOf" srcId="{989438D6-C974-41E6-BABF-B965D679F639}" destId="{B7CC1999-7FD9-4B39-B6B3-0F8A2024E573}" srcOrd="1" destOrd="0" presId="urn:microsoft.com/office/officeart/2005/8/layout/hierarchy2"/>
    <dgm:cxn modelId="{9763842A-5F89-4756-B7C4-20B1AD972BB9}" type="presParOf" srcId="{B7CC1999-7FD9-4B39-B6B3-0F8A2024E573}" destId="{E1A46FA8-F80B-41CB-A4F5-27179883CF8B}" srcOrd="0" destOrd="0" presId="urn:microsoft.com/office/officeart/2005/8/layout/hierarchy2"/>
    <dgm:cxn modelId="{04B0A7AC-D8F1-4835-8D86-17E89CC46322}" type="presParOf" srcId="{E1A46FA8-F80B-41CB-A4F5-27179883CF8B}" destId="{BD6A3C18-CA19-4AA3-93A4-AE28A1F1A50C}" srcOrd="0" destOrd="0" presId="urn:microsoft.com/office/officeart/2005/8/layout/hierarchy2"/>
    <dgm:cxn modelId="{50EEE435-E42C-4850-BA88-70D4F950E498}" type="presParOf" srcId="{B7CC1999-7FD9-4B39-B6B3-0F8A2024E573}" destId="{458E2305-AC2E-4248-8BD5-70CE8F3B5505}" srcOrd="1" destOrd="0" presId="urn:microsoft.com/office/officeart/2005/8/layout/hierarchy2"/>
    <dgm:cxn modelId="{AA9FB23F-BCE6-420B-B028-FE2774C39610}" type="presParOf" srcId="{458E2305-AC2E-4248-8BD5-70CE8F3B5505}" destId="{AB71BA50-4CC9-4CAA-9F86-42C06E50F582}" srcOrd="0" destOrd="0" presId="urn:microsoft.com/office/officeart/2005/8/layout/hierarchy2"/>
    <dgm:cxn modelId="{92DB9C85-0BB4-4B39-94BB-592D41EE1CD2}" type="presParOf" srcId="{458E2305-AC2E-4248-8BD5-70CE8F3B5505}" destId="{1B8DC344-733C-4AC7-A708-CF599ADA02CD}" srcOrd="1" destOrd="0" presId="urn:microsoft.com/office/officeart/2005/8/layout/hierarchy2"/>
    <dgm:cxn modelId="{51971DCF-60F4-447E-BF27-F8BB5562FDA0}" type="presParOf" srcId="{0D8E9117-EF90-4368-B765-88949FEB048A}" destId="{AD68A6FC-9A92-428F-821A-B931A28D03B3}" srcOrd="6" destOrd="0" presId="urn:microsoft.com/office/officeart/2005/8/layout/hierarchy2"/>
    <dgm:cxn modelId="{B6AA1314-391E-4BB9-AA26-7E647F88C9BA}" type="presParOf" srcId="{AD68A6FC-9A92-428F-821A-B931A28D03B3}" destId="{F72DDB3B-7CC3-4F00-B02E-DA327045A795}" srcOrd="0" destOrd="0" presId="urn:microsoft.com/office/officeart/2005/8/layout/hierarchy2"/>
    <dgm:cxn modelId="{908327D2-4017-43CB-8F19-EA00BFDF73CF}" type="presParOf" srcId="{0D8E9117-EF90-4368-B765-88949FEB048A}" destId="{2BD120A0-C867-4346-A3E9-5EE3E854B08E}" srcOrd="7" destOrd="0" presId="urn:microsoft.com/office/officeart/2005/8/layout/hierarchy2"/>
    <dgm:cxn modelId="{7687A6A7-4D00-4D05-B79D-1531B3EDBDD8}" type="presParOf" srcId="{2BD120A0-C867-4346-A3E9-5EE3E854B08E}" destId="{B1AE7094-70EE-49B6-A740-4EE2ABB3062B}" srcOrd="0" destOrd="0" presId="urn:microsoft.com/office/officeart/2005/8/layout/hierarchy2"/>
    <dgm:cxn modelId="{4C4A7880-00F0-4905-949C-FFB38C3D3D54}" type="presParOf" srcId="{2BD120A0-C867-4346-A3E9-5EE3E854B08E}" destId="{99BCAED5-9761-4D8C-8BFD-AE5B19D0FD5D}" srcOrd="1" destOrd="0" presId="urn:microsoft.com/office/officeart/2005/8/layout/hierarchy2"/>
    <dgm:cxn modelId="{44E7E1C8-31EF-4DB7-BE4E-14E052C237C0}" type="presParOf" srcId="{99BCAED5-9761-4D8C-8BFD-AE5B19D0FD5D}" destId="{890ED08B-6904-417F-AF61-4084F728D328}" srcOrd="0" destOrd="0" presId="urn:microsoft.com/office/officeart/2005/8/layout/hierarchy2"/>
    <dgm:cxn modelId="{B0EE4F6F-4779-4B3D-9D83-E110F176B3D7}" type="presParOf" srcId="{890ED08B-6904-417F-AF61-4084F728D328}" destId="{0EF3DEC7-3F82-489F-A0C0-5706B3FDEBB7}" srcOrd="0" destOrd="0" presId="urn:microsoft.com/office/officeart/2005/8/layout/hierarchy2"/>
    <dgm:cxn modelId="{966D3346-1D40-4293-8517-C9B29D67613B}" type="presParOf" srcId="{99BCAED5-9761-4D8C-8BFD-AE5B19D0FD5D}" destId="{C1A72E35-E999-4391-BD49-B9404D53E692}" srcOrd="1" destOrd="0" presId="urn:microsoft.com/office/officeart/2005/8/layout/hierarchy2"/>
    <dgm:cxn modelId="{47D68520-2CA5-457F-B369-8C7ACA813E39}" type="presParOf" srcId="{C1A72E35-E999-4391-BD49-B9404D53E692}" destId="{D0F4E3FD-BDBC-4572-8794-3E9608CBD946}" srcOrd="0" destOrd="0" presId="urn:microsoft.com/office/officeart/2005/8/layout/hierarchy2"/>
    <dgm:cxn modelId="{F939C27B-02D4-4D7E-8E08-801465C3EF59}" type="presParOf" srcId="{C1A72E35-E999-4391-BD49-B9404D53E692}" destId="{AF7011AD-F237-4FEE-89C7-55B949BFDEEA}" srcOrd="1" destOrd="0" presId="urn:microsoft.com/office/officeart/2005/8/layout/hierarchy2"/>
    <dgm:cxn modelId="{771880E0-EDA1-44B3-8B29-8EBC56AA76DD}" type="presParOf" srcId="{0D8E9117-EF90-4368-B765-88949FEB048A}" destId="{A457B868-9C8A-4DF1-BAD9-4BC425448B7E}" srcOrd="8" destOrd="0" presId="urn:microsoft.com/office/officeart/2005/8/layout/hierarchy2"/>
    <dgm:cxn modelId="{C1D15958-D9C0-4910-BE5F-7B6BE3FF1637}" type="presParOf" srcId="{A457B868-9C8A-4DF1-BAD9-4BC425448B7E}" destId="{283C3216-DAAE-4FBF-B9C8-26463A84C115}" srcOrd="0" destOrd="0" presId="urn:microsoft.com/office/officeart/2005/8/layout/hierarchy2"/>
    <dgm:cxn modelId="{11805DF7-7641-4BE1-951A-6AA5334D433A}" type="presParOf" srcId="{0D8E9117-EF90-4368-B765-88949FEB048A}" destId="{F5F26C78-F7C8-4314-AD67-1D7DD4A43E47}" srcOrd="9" destOrd="0" presId="urn:microsoft.com/office/officeart/2005/8/layout/hierarchy2"/>
    <dgm:cxn modelId="{44DC0D47-1D80-4344-BD7B-71BCD906DD84}" type="presParOf" srcId="{F5F26C78-F7C8-4314-AD67-1D7DD4A43E47}" destId="{A2AA6DB1-7463-452C-81AE-90E9C70F3DB6}" srcOrd="0" destOrd="0" presId="urn:microsoft.com/office/officeart/2005/8/layout/hierarchy2"/>
    <dgm:cxn modelId="{E9E74F33-8260-4E72-8D9D-C1B38AAB9506}" type="presParOf" srcId="{F5F26C78-F7C8-4314-AD67-1D7DD4A43E47}" destId="{AE475D36-CB14-43D7-A4D5-973DAB9604A3}" srcOrd="1" destOrd="0" presId="urn:microsoft.com/office/officeart/2005/8/layout/hierarchy2"/>
    <dgm:cxn modelId="{7C13C7DC-2FE4-43FE-8315-483897CCF751}" type="presParOf" srcId="{AE475D36-CB14-43D7-A4D5-973DAB9604A3}" destId="{C2EDE79E-9C17-46D5-9FDC-6C5555CDFD22}" srcOrd="0" destOrd="0" presId="urn:microsoft.com/office/officeart/2005/8/layout/hierarchy2"/>
    <dgm:cxn modelId="{1A032002-BA4F-4EA4-B14A-660FFF727D26}" type="presParOf" srcId="{C2EDE79E-9C17-46D5-9FDC-6C5555CDFD22}" destId="{C575163A-EC34-4388-8938-A5769D09777E}" srcOrd="0" destOrd="0" presId="urn:microsoft.com/office/officeart/2005/8/layout/hierarchy2"/>
    <dgm:cxn modelId="{AE82DCC9-5710-458F-859C-1B151E8CFCDE}" type="presParOf" srcId="{AE475D36-CB14-43D7-A4D5-973DAB9604A3}" destId="{DDB226FC-ADAA-4F39-9658-2E1F68C6AAF6}" srcOrd="1" destOrd="0" presId="urn:microsoft.com/office/officeart/2005/8/layout/hierarchy2"/>
    <dgm:cxn modelId="{7E945336-D46D-4152-82DE-DAFCC8A9B2C3}" type="presParOf" srcId="{DDB226FC-ADAA-4F39-9658-2E1F68C6AAF6}" destId="{4148F571-0218-4211-AEF5-6D22DFE73C5A}" srcOrd="0" destOrd="0" presId="urn:microsoft.com/office/officeart/2005/8/layout/hierarchy2"/>
    <dgm:cxn modelId="{2709C630-CA68-4DFC-AD43-10B46AB526DC}" type="presParOf" srcId="{DDB226FC-ADAA-4F39-9658-2E1F68C6AAF6}" destId="{101CD49F-03A3-4A02-BCD6-CD5ED3BC6021}" srcOrd="1" destOrd="0" presId="urn:microsoft.com/office/officeart/2005/8/layout/hierarchy2"/>
    <dgm:cxn modelId="{CADD8BD6-3523-4B91-8A0D-389763C33325}" type="presParOf" srcId="{0D8E9117-EF90-4368-B765-88949FEB048A}" destId="{5BA2BD6D-3BCD-4505-A04E-5DEA312F3242}" srcOrd="10" destOrd="0" presId="urn:microsoft.com/office/officeart/2005/8/layout/hierarchy2"/>
    <dgm:cxn modelId="{99FFE83B-1BC9-4A23-9ADE-E1C32847C2FE}" type="presParOf" srcId="{5BA2BD6D-3BCD-4505-A04E-5DEA312F3242}" destId="{C2BE40B6-E1B8-488E-94B4-8F40B3E66C3F}" srcOrd="0" destOrd="0" presId="urn:microsoft.com/office/officeart/2005/8/layout/hierarchy2"/>
    <dgm:cxn modelId="{4E764C55-6E9D-4DE9-89DB-DAF967B64984}" type="presParOf" srcId="{0D8E9117-EF90-4368-B765-88949FEB048A}" destId="{7A9D8F78-5CA1-4505-8190-E633457584AD}" srcOrd="11" destOrd="0" presId="urn:microsoft.com/office/officeart/2005/8/layout/hierarchy2"/>
    <dgm:cxn modelId="{92059733-8A26-432B-8F7D-A2DBE75B72CB}" type="presParOf" srcId="{7A9D8F78-5CA1-4505-8190-E633457584AD}" destId="{CC4CFABA-84F4-4D3D-B7B2-2322144E56C2}" srcOrd="0" destOrd="0" presId="urn:microsoft.com/office/officeart/2005/8/layout/hierarchy2"/>
    <dgm:cxn modelId="{C3638A9F-189B-4398-AA6D-8009E73FDB48}" type="presParOf" srcId="{7A9D8F78-5CA1-4505-8190-E633457584AD}" destId="{773FB23B-CB47-4B0E-9675-5CE9BF4B1F0F}" srcOrd="1" destOrd="0" presId="urn:microsoft.com/office/officeart/2005/8/layout/hierarchy2"/>
    <dgm:cxn modelId="{93B54C49-D229-4CAD-98D8-BB4B93722706}" type="presParOf" srcId="{773FB23B-CB47-4B0E-9675-5CE9BF4B1F0F}" destId="{9FD22236-CB10-49A6-8C67-16AB9485E786}" srcOrd="0" destOrd="0" presId="urn:microsoft.com/office/officeart/2005/8/layout/hierarchy2"/>
    <dgm:cxn modelId="{FCE24A78-CEB6-437D-BB52-E13DDBB1E094}" type="presParOf" srcId="{9FD22236-CB10-49A6-8C67-16AB9485E786}" destId="{A2DDF65A-2D74-4B0D-A14C-188C0F7D4697}" srcOrd="0" destOrd="0" presId="urn:microsoft.com/office/officeart/2005/8/layout/hierarchy2"/>
    <dgm:cxn modelId="{62156767-3684-40B9-AB7F-8E1D89643A24}" type="presParOf" srcId="{773FB23B-CB47-4B0E-9675-5CE9BF4B1F0F}" destId="{7D3D66BB-60D4-4328-BB23-534CC4CAA29A}" srcOrd="1" destOrd="0" presId="urn:microsoft.com/office/officeart/2005/8/layout/hierarchy2"/>
    <dgm:cxn modelId="{214C9553-6CFF-4C46-A95E-7552840E391A}" type="presParOf" srcId="{7D3D66BB-60D4-4328-BB23-534CC4CAA29A}" destId="{34C2F587-2BA8-45EA-AEA4-A8FBC3478B41}" srcOrd="0" destOrd="0" presId="urn:microsoft.com/office/officeart/2005/8/layout/hierarchy2"/>
    <dgm:cxn modelId="{971064C2-4B9C-4DA4-9D46-E9E15246B693}" type="presParOf" srcId="{7D3D66BB-60D4-4328-BB23-534CC4CAA29A}" destId="{6D32E68F-B1B1-4155-BE92-03568FD411B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404B7A-4636-4F81-BC3B-2A00AFD4CB0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ID"/>
        </a:p>
      </dgm:t>
    </dgm:pt>
    <dgm:pt modelId="{7F28C5AB-2F02-43F2-9197-4861B70456C2}">
      <dgm:prSet phldrT="[Text]" custT="1"/>
      <dgm:spPr>
        <a:solidFill>
          <a:srgbClr val="7030A0"/>
        </a:solidFill>
        <a:ln>
          <a:noFill/>
        </a:ln>
      </dgm:spPr>
      <dgm:t>
        <a:bodyPr/>
        <a:lstStyle/>
        <a:p>
          <a:r>
            <a:rPr lang="en-ID" sz="1600" b="1" dirty="0"/>
            <a:t>THE 17 PRINCIPLES OF KING IV ON CORPORATE GOVERNANCE</a:t>
          </a:r>
          <a:endParaRPr lang="en-ID" sz="1600" dirty="0"/>
        </a:p>
      </dgm:t>
    </dgm:pt>
    <dgm:pt modelId="{5D5F0FC9-E101-419F-ACAD-903A00A7F027}" type="parTrans" cxnId="{64B4680F-6BE8-42DF-B7A6-FEF7ADD44068}">
      <dgm:prSet/>
      <dgm:spPr/>
      <dgm:t>
        <a:bodyPr/>
        <a:lstStyle/>
        <a:p>
          <a:endParaRPr lang="en-ID"/>
        </a:p>
      </dgm:t>
    </dgm:pt>
    <dgm:pt modelId="{70CD5767-DD06-4F3D-81C2-74B0DE368026}" type="sibTrans" cxnId="{64B4680F-6BE8-42DF-B7A6-FEF7ADD44068}">
      <dgm:prSet/>
      <dgm:spPr/>
      <dgm:t>
        <a:bodyPr/>
        <a:lstStyle/>
        <a:p>
          <a:endParaRPr lang="en-ID"/>
        </a:p>
      </dgm:t>
    </dgm:pt>
    <dgm:pt modelId="{51AC3913-801F-4E1D-A2A2-088735E20B62}">
      <dgm:prSet phldrT="[Text]" custT="1"/>
      <dgm:spPr>
        <a:solidFill>
          <a:srgbClr val="7030A0"/>
        </a:solidFill>
        <a:ln>
          <a:noFill/>
        </a:ln>
      </dgm:spPr>
      <dgm:t>
        <a:bodyPr lIns="108000"/>
        <a:lstStyle/>
        <a:p>
          <a:pPr algn="l"/>
          <a:r>
            <a:rPr lang="en-US" sz="1400" b="1" dirty="0"/>
            <a:t>﻿Leadership, ethics and corporate citizenship</a:t>
          </a:r>
          <a:endParaRPr lang="en-ID" sz="1400" dirty="0"/>
        </a:p>
      </dgm:t>
    </dgm:pt>
    <dgm:pt modelId="{9DC31CD8-4829-4D16-8219-811E363EA7E8}" type="parTrans" cxnId="{9101A504-436C-4242-BF41-E2178B49A489}">
      <dgm:prSet custT="1"/>
      <dgm:spPr>
        <a:ln>
          <a:solidFill>
            <a:srgbClr val="002060"/>
          </a:solidFill>
        </a:ln>
      </dgm:spPr>
      <dgm:t>
        <a:bodyPr/>
        <a:lstStyle/>
        <a:p>
          <a:endParaRPr lang="en-ID" sz="1200"/>
        </a:p>
      </dgm:t>
    </dgm:pt>
    <dgm:pt modelId="{5DBD72BA-621F-448B-B57C-ABCC4C4210FF}" type="sibTrans" cxnId="{9101A504-436C-4242-BF41-E2178B49A489}">
      <dgm:prSet/>
      <dgm:spPr/>
      <dgm:t>
        <a:bodyPr/>
        <a:lstStyle/>
        <a:p>
          <a:endParaRPr lang="en-ID"/>
        </a:p>
      </dgm:t>
    </dgm:pt>
    <dgm:pt modelId="{EF10C27B-DBB6-4AF9-9332-99556D2BC3DD}">
      <dgm:prSet phldrT="[Text]" custT="1"/>
      <dgm:spPr>
        <a:solidFill>
          <a:srgbClr val="7030A0"/>
        </a:solidFill>
        <a:ln>
          <a:noFill/>
        </a:ln>
      </dgm:spPr>
      <dgm:t>
        <a:bodyPr lIns="108000"/>
        <a:lstStyle/>
        <a:p>
          <a:pPr algn="l"/>
          <a:r>
            <a:rPr lang="en-US" sz="1400" b="1" dirty="0"/>
            <a:t>﻿﻿Strategy, performance and reporting</a:t>
          </a:r>
          <a:endParaRPr lang="en-ID" sz="1400" dirty="0"/>
        </a:p>
      </dgm:t>
    </dgm:pt>
    <dgm:pt modelId="{39AA05F8-DE93-4DEB-9D9C-F0D90BF35AE6}" type="parTrans" cxnId="{A2C40D8D-88D0-4F8B-A81F-7B3C4DE18BCE}">
      <dgm:prSet custT="1"/>
      <dgm:spPr>
        <a:ln>
          <a:solidFill>
            <a:srgbClr val="002060"/>
          </a:solidFill>
        </a:ln>
      </dgm:spPr>
      <dgm:t>
        <a:bodyPr/>
        <a:lstStyle/>
        <a:p>
          <a:endParaRPr lang="en-ID" sz="1200"/>
        </a:p>
      </dgm:t>
    </dgm:pt>
    <dgm:pt modelId="{694A2814-9DCA-4050-B168-EE6849AB71B1}" type="sibTrans" cxnId="{A2C40D8D-88D0-4F8B-A81F-7B3C4DE18BCE}">
      <dgm:prSet/>
      <dgm:spPr/>
      <dgm:t>
        <a:bodyPr/>
        <a:lstStyle/>
        <a:p>
          <a:endParaRPr lang="en-ID"/>
        </a:p>
      </dgm:t>
    </dgm:pt>
    <dgm:pt modelId="{5CB136F3-F563-45BE-BE1A-962C10A0C2AE}">
      <dgm:prSet custT="1"/>
      <dgm:spPr>
        <a:solidFill>
          <a:srgbClr val="7030A0"/>
        </a:solidFill>
        <a:ln>
          <a:noFill/>
        </a:ln>
      </dgm:spPr>
      <dgm:t>
        <a:bodyPr lIns="108000"/>
        <a:lstStyle/>
        <a:p>
          <a:pPr algn="l"/>
          <a:r>
            <a:rPr lang="en-US" sz="1400" b="1" dirty="0"/>
            <a:t>﻿Stakeholder relationships</a:t>
          </a:r>
          <a:endParaRPr lang="en-ID" sz="1400" dirty="0"/>
        </a:p>
      </dgm:t>
    </dgm:pt>
    <dgm:pt modelId="{440FD738-C266-4E71-8130-AA62444DAC64}" type="parTrans" cxnId="{038CCA7D-00AF-468D-883C-99D9199CF569}">
      <dgm:prSet custT="1"/>
      <dgm:spPr>
        <a:ln>
          <a:solidFill>
            <a:srgbClr val="002060"/>
          </a:solidFill>
        </a:ln>
      </dgm:spPr>
      <dgm:t>
        <a:bodyPr/>
        <a:lstStyle/>
        <a:p>
          <a:endParaRPr lang="en-ID" sz="1200"/>
        </a:p>
      </dgm:t>
    </dgm:pt>
    <dgm:pt modelId="{914C09AC-2550-42A5-98DA-73DBF4F1B188}" type="sibTrans" cxnId="{038CCA7D-00AF-468D-883C-99D9199CF569}">
      <dgm:prSet/>
      <dgm:spPr/>
      <dgm:t>
        <a:bodyPr/>
        <a:lstStyle/>
        <a:p>
          <a:endParaRPr lang="en-ID"/>
        </a:p>
      </dgm:t>
    </dgm:pt>
    <dgm:pt modelId="{EAB604D3-3504-4735-8452-44FC307F2186}">
      <dgm:prSet custT="1"/>
      <dgm:spPr>
        <a:solidFill>
          <a:srgbClr val="7030A0"/>
        </a:solidFill>
        <a:ln>
          <a:noFill/>
        </a:ln>
      </dgm:spPr>
      <dgm:t>
        <a:bodyPr lIns="108000"/>
        <a:lstStyle/>
        <a:p>
          <a:pPr algn="l"/>
          <a:r>
            <a:rPr lang="en-US" sz="1400" b="1" dirty="0"/>
            <a:t>﻿Governing structures and delegation</a:t>
          </a:r>
          <a:endParaRPr lang="en-ID" sz="1400" dirty="0"/>
        </a:p>
      </dgm:t>
    </dgm:pt>
    <dgm:pt modelId="{96B380EC-CD2F-473F-8C37-476843F8A33C}" type="parTrans" cxnId="{956BB9BA-2B4A-4242-BEA7-0CB3DC605E46}">
      <dgm:prSet custT="1"/>
      <dgm:spPr>
        <a:ln>
          <a:solidFill>
            <a:srgbClr val="002060"/>
          </a:solidFill>
        </a:ln>
      </dgm:spPr>
      <dgm:t>
        <a:bodyPr/>
        <a:lstStyle/>
        <a:p>
          <a:endParaRPr lang="en-ID" sz="1200"/>
        </a:p>
      </dgm:t>
    </dgm:pt>
    <dgm:pt modelId="{3B15B659-4426-44F8-8294-C412248107C5}" type="sibTrans" cxnId="{956BB9BA-2B4A-4242-BEA7-0CB3DC605E46}">
      <dgm:prSet/>
      <dgm:spPr/>
      <dgm:t>
        <a:bodyPr/>
        <a:lstStyle/>
        <a:p>
          <a:endParaRPr lang="en-ID"/>
        </a:p>
      </dgm:t>
    </dgm:pt>
    <dgm:pt modelId="{F84C4AF3-1C39-499E-836D-D97BB9B483DC}">
      <dgm:prSet custT="1"/>
      <dgm:spPr>
        <a:solidFill>
          <a:srgbClr val="7030A0"/>
        </a:solidFill>
        <a:ln>
          <a:noFill/>
        </a:ln>
      </dgm:spPr>
      <dgm:t>
        <a:bodyPr lIns="108000"/>
        <a:lstStyle/>
        <a:p>
          <a:pPr algn="l"/>
          <a:r>
            <a:rPr lang="en-US" sz="1400" b="1" dirty="0"/>
            <a:t>﻿Governance functional areas</a:t>
          </a:r>
          <a:endParaRPr lang="en-ID" sz="1400" dirty="0"/>
        </a:p>
      </dgm:t>
    </dgm:pt>
    <dgm:pt modelId="{9A3FE8D7-6B24-466F-843B-F9EB777520F4}" type="parTrans" cxnId="{B62B9B10-3AA4-4443-995E-EC5196ED1540}">
      <dgm:prSet custT="1"/>
      <dgm:spPr>
        <a:ln>
          <a:solidFill>
            <a:srgbClr val="002060"/>
          </a:solidFill>
        </a:ln>
      </dgm:spPr>
      <dgm:t>
        <a:bodyPr/>
        <a:lstStyle/>
        <a:p>
          <a:endParaRPr lang="en-ID" sz="1200"/>
        </a:p>
      </dgm:t>
    </dgm:pt>
    <dgm:pt modelId="{142B8E50-8007-432A-867F-4D6AF8748554}" type="sibTrans" cxnId="{B62B9B10-3AA4-4443-995E-EC5196ED1540}">
      <dgm:prSet/>
      <dgm:spPr/>
      <dgm:t>
        <a:bodyPr/>
        <a:lstStyle/>
        <a:p>
          <a:endParaRPr lang="en-ID"/>
        </a:p>
      </dgm:t>
    </dgm:pt>
    <dgm:pt modelId="{E754FC6B-6145-45F1-8597-7CDECFA9CE5C}">
      <dgm:prSet phldrT="[Text]" custT="1"/>
      <dgm:spPr>
        <a:solidFill>
          <a:srgbClr val="7030A0"/>
        </a:solidFill>
        <a:ln>
          <a:noFill/>
        </a:ln>
      </dgm:spPr>
      <dgm:t>
        <a:bodyPr lIns="72000"/>
        <a:lstStyle/>
        <a:p>
          <a:pPr algn="l"/>
          <a:r>
            <a:rPr lang="en-US" sz="1200" b="0" i="1" dirty="0"/>
            <a:t>﻿Principle 1: The governing body should lead ethically and effectively.</a:t>
          </a:r>
          <a:endParaRPr lang="en-ID" sz="1200" b="0" dirty="0"/>
        </a:p>
      </dgm:t>
    </dgm:pt>
    <dgm:pt modelId="{3C7A3EA8-F4F7-4431-BB06-B4C8FF471A99}" type="parTrans" cxnId="{083A42EF-A266-4F68-8DB4-D982B71BF269}">
      <dgm:prSet custT="1"/>
      <dgm:spPr>
        <a:ln>
          <a:solidFill>
            <a:srgbClr val="002060"/>
          </a:solidFill>
        </a:ln>
      </dgm:spPr>
      <dgm:t>
        <a:bodyPr/>
        <a:lstStyle/>
        <a:p>
          <a:endParaRPr lang="en-ID" sz="1200"/>
        </a:p>
      </dgm:t>
    </dgm:pt>
    <dgm:pt modelId="{F09AC6E7-8DBF-4E46-90E9-6ECCF3AF344D}" type="sibTrans" cxnId="{083A42EF-A266-4F68-8DB4-D982B71BF269}">
      <dgm:prSet/>
      <dgm:spPr/>
      <dgm:t>
        <a:bodyPr/>
        <a:lstStyle/>
        <a:p>
          <a:endParaRPr lang="en-ID"/>
        </a:p>
      </dgm:t>
    </dgm:pt>
    <dgm:pt modelId="{FC4D5BF2-3F23-42C8-AD5E-4F40133453AC}">
      <dgm:prSet phldrT="[Text]" custT="1"/>
      <dgm:spPr>
        <a:solidFill>
          <a:srgbClr val="7030A0"/>
        </a:solidFill>
        <a:ln>
          <a:noFill/>
        </a:ln>
      </dgm:spPr>
      <dgm:t>
        <a:bodyPr lIns="72000"/>
        <a:lstStyle/>
        <a:p>
          <a:pPr algn="l"/>
          <a:r>
            <a:rPr lang="en-US" sz="1200" b="0" i="1" dirty="0">
              <a:solidFill>
                <a:schemeClr val="bg1"/>
              </a:solidFill>
            </a:rPr>
            <a:t>﻿Principle 4: The governing body should appreciate that the </a:t>
          </a:r>
          <a:r>
            <a:rPr lang="en-US" sz="1200" b="0" i="1" dirty="0" err="1">
              <a:solidFill>
                <a:schemeClr val="bg1"/>
              </a:solidFill>
            </a:rPr>
            <a:t>organisation’s</a:t>
          </a:r>
          <a:r>
            <a:rPr lang="en-US" sz="1200" b="0" i="1" dirty="0">
              <a:solidFill>
                <a:schemeClr val="bg1"/>
              </a:solidFill>
            </a:rPr>
            <a:t> core purpose, its risks and opportunities, strategy, business model, performance and sustainable development are all inseparable elements of the value creation process.</a:t>
          </a:r>
          <a:endParaRPr lang="en-ID" sz="1200" b="0" i="1" dirty="0">
            <a:solidFill>
              <a:schemeClr val="bg1"/>
            </a:solidFill>
          </a:endParaRPr>
        </a:p>
      </dgm:t>
    </dgm:pt>
    <dgm:pt modelId="{B15515AF-1A96-48A1-AF5F-6FE5848112E8}" type="parTrans" cxnId="{0A9FF3C9-BB2C-4647-AA5F-C2C69D4AE347}">
      <dgm:prSet custT="1"/>
      <dgm:spPr>
        <a:ln>
          <a:solidFill>
            <a:srgbClr val="002060"/>
          </a:solidFill>
        </a:ln>
      </dgm:spPr>
      <dgm:t>
        <a:bodyPr/>
        <a:lstStyle/>
        <a:p>
          <a:endParaRPr lang="en-ID" sz="1200"/>
        </a:p>
      </dgm:t>
    </dgm:pt>
    <dgm:pt modelId="{EF101056-A062-4C48-9F88-7420D296A611}" type="sibTrans" cxnId="{0A9FF3C9-BB2C-4647-AA5F-C2C69D4AE347}">
      <dgm:prSet/>
      <dgm:spPr/>
      <dgm:t>
        <a:bodyPr/>
        <a:lstStyle/>
        <a:p>
          <a:endParaRPr lang="en-ID"/>
        </a:p>
      </dgm:t>
    </dgm:pt>
    <dgm:pt modelId="{0A3BED3D-97D8-4DC5-A3FE-4DB171698576}">
      <dgm:prSet custT="1"/>
      <dgm:spPr>
        <a:solidFill>
          <a:srgbClr val="7030A0"/>
        </a:solidFill>
        <a:ln>
          <a:noFill/>
        </a:ln>
      </dgm:spPr>
      <dgm:t>
        <a:bodyPr lIns="72000"/>
        <a:lstStyle/>
        <a:p>
          <a:pPr algn="l"/>
          <a:r>
            <a:rPr lang="en-US" sz="1200" b="0" i="1" dirty="0"/>
            <a:t>﻿Principle 11 Risk governance</a:t>
          </a:r>
          <a:endParaRPr lang="en-ID" sz="1200" b="0" i="1" dirty="0"/>
        </a:p>
      </dgm:t>
    </dgm:pt>
    <dgm:pt modelId="{075C499E-213E-4A14-87D2-C8C3C2AAB712}" type="parTrans" cxnId="{AA18E28D-9971-445E-94C4-2D6EEE1B85B7}">
      <dgm:prSet custT="1"/>
      <dgm:spPr>
        <a:ln>
          <a:solidFill>
            <a:srgbClr val="002060"/>
          </a:solidFill>
        </a:ln>
      </dgm:spPr>
      <dgm:t>
        <a:bodyPr/>
        <a:lstStyle/>
        <a:p>
          <a:endParaRPr lang="en-ID" sz="1200"/>
        </a:p>
      </dgm:t>
    </dgm:pt>
    <dgm:pt modelId="{D17E9845-48F3-43FD-83A6-BE4FEFD39A18}" type="sibTrans" cxnId="{AA18E28D-9971-445E-94C4-2D6EEE1B85B7}">
      <dgm:prSet/>
      <dgm:spPr/>
      <dgm:t>
        <a:bodyPr/>
        <a:lstStyle/>
        <a:p>
          <a:endParaRPr lang="en-ID"/>
        </a:p>
      </dgm:t>
    </dgm:pt>
    <dgm:pt modelId="{207D7E68-89B2-4E8F-9A13-8C8D67B40A33}">
      <dgm:prSet custT="1"/>
      <dgm:spPr>
        <a:solidFill>
          <a:srgbClr val="7030A0"/>
        </a:solidFill>
        <a:ln>
          <a:noFill/>
        </a:ln>
      </dgm:spPr>
      <dgm:t>
        <a:bodyPr lIns="72000"/>
        <a:lstStyle/>
        <a:p>
          <a:pPr algn="l"/>
          <a:r>
            <a:rPr lang="en-US" sz="1200" b="0" i="1" dirty="0"/>
            <a:t>﻿Principle 15 Assurance</a:t>
          </a:r>
          <a:endParaRPr lang="en-ID" sz="1200" b="0" i="1" dirty="0"/>
        </a:p>
      </dgm:t>
    </dgm:pt>
    <dgm:pt modelId="{0CE304FB-0D4B-4147-B13F-E9C9957F4154}" type="parTrans" cxnId="{B6ADADED-06BF-4A63-8F56-1D7F306ADE04}">
      <dgm:prSet custT="1"/>
      <dgm:spPr>
        <a:ln>
          <a:solidFill>
            <a:srgbClr val="002060"/>
          </a:solidFill>
        </a:ln>
      </dgm:spPr>
      <dgm:t>
        <a:bodyPr/>
        <a:lstStyle/>
        <a:p>
          <a:endParaRPr lang="en-ID" sz="1200"/>
        </a:p>
      </dgm:t>
    </dgm:pt>
    <dgm:pt modelId="{D9191468-5E4F-4369-B0D2-4D0CD503A53A}" type="sibTrans" cxnId="{B6ADADED-06BF-4A63-8F56-1D7F306ADE04}">
      <dgm:prSet/>
      <dgm:spPr/>
      <dgm:t>
        <a:bodyPr/>
        <a:lstStyle/>
        <a:p>
          <a:endParaRPr lang="en-ID"/>
        </a:p>
      </dgm:t>
    </dgm:pt>
    <dgm:pt modelId="{0CA85FB3-CD17-4EE0-9D85-F5E92F4A62C8}">
      <dgm:prSet custT="1"/>
      <dgm:spPr>
        <a:solidFill>
          <a:srgbClr val="7030A0"/>
        </a:solidFill>
        <a:ln>
          <a:noFill/>
        </a:ln>
      </dgm:spPr>
      <dgm:t>
        <a:bodyPr lIns="72000"/>
        <a:lstStyle/>
        <a:p>
          <a:pPr algn="l"/>
          <a:r>
            <a:rPr lang="en-US" sz="1200" b="0" i="1" dirty="0"/>
            <a:t>﻿Principle 6: Board as custodian of good governance</a:t>
          </a:r>
          <a:endParaRPr lang="en-ID" sz="1200" b="0" i="1" dirty="0"/>
        </a:p>
      </dgm:t>
    </dgm:pt>
    <dgm:pt modelId="{A685428A-3BFD-49B3-9F71-8AFB44D4F666}" type="sibTrans" cxnId="{74BF59BC-72E0-4AAA-83CA-F6D882007057}">
      <dgm:prSet/>
      <dgm:spPr/>
      <dgm:t>
        <a:bodyPr/>
        <a:lstStyle/>
        <a:p>
          <a:endParaRPr lang="en-ID"/>
        </a:p>
      </dgm:t>
    </dgm:pt>
    <dgm:pt modelId="{77C614C8-509F-444E-9B58-4DA663B0DF6C}" type="parTrans" cxnId="{74BF59BC-72E0-4AAA-83CA-F6D882007057}">
      <dgm:prSet custT="1"/>
      <dgm:spPr>
        <a:ln>
          <a:solidFill>
            <a:srgbClr val="002060"/>
          </a:solidFill>
        </a:ln>
      </dgm:spPr>
      <dgm:t>
        <a:bodyPr/>
        <a:lstStyle/>
        <a:p>
          <a:endParaRPr lang="en-ID" sz="1200"/>
        </a:p>
      </dgm:t>
    </dgm:pt>
    <dgm:pt modelId="{BA7B64FB-038A-424F-A270-C5D3C16464D6}">
      <dgm:prSet phldrT="[Text]" custT="1"/>
      <dgm:spPr>
        <a:solidFill>
          <a:srgbClr val="7030A0"/>
        </a:solidFill>
        <a:ln>
          <a:noFill/>
        </a:ln>
      </dgm:spPr>
      <dgm:t>
        <a:bodyPr lIns="72000"/>
        <a:lstStyle/>
        <a:p>
          <a:pPr algn="l"/>
          <a:r>
            <a:rPr lang="en-US" sz="1200" b="0" i="1" dirty="0"/>
            <a:t>﻿Principle 2: The governing body should govern the ethics of the </a:t>
          </a:r>
          <a:r>
            <a:rPr lang="en-US" sz="1200" b="0" i="1" dirty="0" err="1"/>
            <a:t>organisation</a:t>
          </a:r>
          <a:r>
            <a:rPr lang="en-US" sz="1200" b="0" i="1" dirty="0"/>
            <a:t> in a way that supports the establishment of an ethical culture.</a:t>
          </a:r>
          <a:endParaRPr lang="en-ID" sz="1200" b="0" dirty="0"/>
        </a:p>
      </dgm:t>
    </dgm:pt>
    <dgm:pt modelId="{BAFDE075-9FDA-914B-B91E-0AF565B3CD75}" type="parTrans" cxnId="{883F19B3-E82B-A742-B4C4-A09B02833D6D}">
      <dgm:prSet/>
      <dgm:spPr>
        <a:ln>
          <a:solidFill>
            <a:srgbClr val="002060"/>
          </a:solidFill>
        </a:ln>
      </dgm:spPr>
      <dgm:t>
        <a:bodyPr/>
        <a:lstStyle/>
        <a:p>
          <a:endParaRPr lang="en-US"/>
        </a:p>
      </dgm:t>
    </dgm:pt>
    <dgm:pt modelId="{754837A7-C197-434E-AB19-ACD6343F36BA}" type="sibTrans" cxnId="{883F19B3-E82B-A742-B4C4-A09B02833D6D}">
      <dgm:prSet/>
      <dgm:spPr/>
      <dgm:t>
        <a:bodyPr/>
        <a:lstStyle/>
        <a:p>
          <a:endParaRPr lang="en-US"/>
        </a:p>
      </dgm:t>
    </dgm:pt>
    <dgm:pt modelId="{BCD659FA-A56C-A142-B8FA-2F07DB4ACBDB}">
      <dgm:prSet phldrT="[Text]" custT="1"/>
      <dgm:spPr>
        <a:solidFill>
          <a:srgbClr val="7030A0"/>
        </a:solidFill>
        <a:ln>
          <a:noFill/>
        </a:ln>
      </dgm:spPr>
      <dgm:t>
        <a:bodyPr lIns="72000"/>
        <a:lstStyle/>
        <a:p>
          <a:pPr algn="l"/>
          <a:r>
            <a:rPr lang="en-US" sz="1200" b="0" i="1" dirty="0"/>
            <a:t>﻿Principle 3: Responsible corporate citizenship</a:t>
          </a:r>
          <a:endParaRPr lang="en-ID" sz="1200" b="0" dirty="0"/>
        </a:p>
      </dgm:t>
    </dgm:pt>
    <dgm:pt modelId="{038D0425-4B09-494C-B1B9-DF0A2D985C92}" type="parTrans" cxnId="{4871502F-FD94-3543-81B7-F3B8D66BEBBC}">
      <dgm:prSet/>
      <dgm:spPr>
        <a:ln>
          <a:solidFill>
            <a:srgbClr val="002060"/>
          </a:solidFill>
        </a:ln>
      </dgm:spPr>
      <dgm:t>
        <a:bodyPr/>
        <a:lstStyle/>
        <a:p>
          <a:endParaRPr lang="en-US"/>
        </a:p>
      </dgm:t>
    </dgm:pt>
    <dgm:pt modelId="{69332408-2704-5349-8B80-21B844E1CE84}" type="sibTrans" cxnId="{4871502F-FD94-3543-81B7-F3B8D66BEBBC}">
      <dgm:prSet/>
      <dgm:spPr/>
      <dgm:t>
        <a:bodyPr/>
        <a:lstStyle/>
        <a:p>
          <a:endParaRPr lang="en-US"/>
        </a:p>
      </dgm:t>
    </dgm:pt>
    <dgm:pt modelId="{AEFA9A9E-4813-4F4C-91DF-C0CC083F2E42}">
      <dgm:prSet phldrT="[Text]" custT="1"/>
      <dgm:spPr>
        <a:solidFill>
          <a:srgbClr val="7030A0"/>
        </a:solidFill>
        <a:ln>
          <a:noFill/>
        </a:ln>
      </dgm:spPr>
      <dgm:t>
        <a:bodyPr lIns="72000"/>
        <a:lstStyle/>
        <a:p>
          <a:pPr algn="l"/>
          <a:r>
            <a:rPr lang="en-US" sz="1200" b="0" i="1" dirty="0">
              <a:solidFill>
                <a:schemeClr val="bg1"/>
              </a:solidFill>
            </a:rPr>
            <a:t>﻿Principle 5: The governing body should ensure that reports issued by the </a:t>
          </a:r>
          <a:r>
            <a:rPr lang="en-US" sz="1200" b="0" i="1" dirty="0" err="1">
              <a:solidFill>
                <a:schemeClr val="bg1"/>
              </a:solidFill>
            </a:rPr>
            <a:t>organisation</a:t>
          </a:r>
          <a:r>
            <a:rPr lang="en-US" sz="1200" b="0" i="1" dirty="0">
              <a:solidFill>
                <a:schemeClr val="bg1"/>
              </a:solidFill>
            </a:rPr>
            <a:t> enable stakeholders to make informed assessments of the </a:t>
          </a:r>
          <a:r>
            <a:rPr lang="en-US" sz="1200" b="0" i="1" dirty="0" err="1">
              <a:solidFill>
                <a:schemeClr val="bg1"/>
              </a:solidFill>
            </a:rPr>
            <a:t>organisation’s</a:t>
          </a:r>
          <a:r>
            <a:rPr lang="en-US" sz="1200" b="0" i="1" dirty="0">
              <a:solidFill>
                <a:schemeClr val="bg1"/>
              </a:solidFill>
            </a:rPr>
            <a:t> performance and its short-, medium- and long-term prospects.</a:t>
          </a:r>
          <a:endParaRPr lang="en-ID" sz="1200" b="0" i="1" dirty="0">
            <a:solidFill>
              <a:schemeClr val="bg1"/>
            </a:solidFill>
          </a:endParaRPr>
        </a:p>
      </dgm:t>
    </dgm:pt>
    <dgm:pt modelId="{503CF499-9504-B04C-B3D0-9744169E8397}" type="parTrans" cxnId="{35550540-B213-7D49-94A1-3499D16F7CC3}">
      <dgm:prSet/>
      <dgm:spPr>
        <a:ln>
          <a:solidFill>
            <a:srgbClr val="002060"/>
          </a:solidFill>
        </a:ln>
      </dgm:spPr>
      <dgm:t>
        <a:bodyPr/>
        <a:lstStyle/>
        <a:p>
          <a:endParaRPr lang="en-US"/>
        </a:p>
      </dgm:t>
    </dgm:pt>
    <dgm:pt modelId="{70C8B4A8-62A6-E141-82EE-5594763568D9}" type="sibTrans" cxnId="{35550540-B213-7D49-94A1-3499D16F7CC3}">
      <dgm:prSet/>
      <dgm:spPr/>
      <dgm:t>
        <a:bodyPr/>
        <a:lstStyle/>
        <a:p>
          <a:endParaRPr lang="en-US"/>
        </a:p>
      </dgm:t>
    </dgm:pt>
    <dgm:pt modelId="{FE76CDFA-A736-4E4B-B07F-B642327FDBAE}">
      <dgm:prSet custT="1"/>
      <dgm:spPr>
        <a:solidFill>
          <a:srgbClr val="7030A0"/>
        </a:solidFill>
        <a:ln>
          <a:noFill/>
        </a:ln>
      </dgm:spPr>
      <dgm:t>
        <a:bodyPr lIns="72000"/>
        <a:lstStyle/>
        <a:p>
          <a:pPr algn="l"/>
          <a:r>
            <a:rPr lang="en-US" sz="1200" b="0" i="1" dirty="0"/>
            <a:t>﻿Principle 7: Board composition</a:t>
          </a:r>
          <a:endParaRPr lang="en-ID" sz="1200" b="0" i="1" dirty="0"/>
        </a:p>
      </dgm:t>
    </dgm:pt>
    <dgm:pt modelId="{49796E6D-2521-1E47-892B-7F60FA0E21CE}" type="parTrans" cxnId="{08B9A3CA-D078-2844-AA1A-406514C19D70}">
      <dgm:prSet/>
      <dgm:spPr>
        <a:ln>
          <a:solidFill>
            <a:srgbClr val="002060"/>
          </a:solidFill>
        </a:ln>
      </dgm:spPr>
      <dgm:t>
        <a:bodyPr/>
        <a:lstStyle/>
        <a:p>
          <a:endParaRPr lang="en-US"/>
        </a:p>
      </dgm:t>
    </dgm:pt>
    <dgm:pt modelId="{56F45470-EA44-9B49-8B86-B3A43316BF9F}" type="sibTrans" cxnId="{08B9A3CA-D078-2844-AA1A-406514C19D70}">
      <dgm:prSet/>
      <dgm:spPr/>
      <dgm:t>
        <a:bodyPr/>
        <a:lstStyle/>
        <a:p>
          <a:endParaRPr lang="en-US"/>
        </a:p>
      </dgm:t>
    </dgm:pt>
    <dgm:pt modelId="{CF837680-A73E-9A45-958F-8BFF75EB1DB2}">
      <dgm:prSet custT="1"/>
      <dgm:spPr>
        <a:solidFill>
          <a:srgbClr val="7030A0"/>
        </a:solidFill>
        <a:ln>
          <a:noFill/>
        </a:ln>
      </dgm:spPr>
      <dgm:t>
        <a:bodyPr lIns="72000"/>
        <a:lstStyle/>
        <a:p>
          <a:pPr algn="l"/>
          <a:r>
            <a:rPr lang="en-US" sz="1200" b="0" i="1" dirty="0"/>
            <a:t>﻿Principle 8: Effective board structures and delegation of authority</a:t>
          </a:r>
          <a:endParaRPr lang="en-ID" sz="1200" b="0" i="1" dirty="0"/>
        </a:p>
      </dgm:t>
    </dgm:pt>
    <dgm:pt modelId="{EE3C1A02-D49A-AE48-BFCD-42143CF241FA}" type="parTrans" cxnId="{EF786940-E0C6-B243-B808-A353BF124BE2}">
      <dgm:prSet/>
      <dgm:spPr>
        <a:ln>
          <a:solidFill>
            <a:srgbClr val="002060"/>
          </a:solidFill>
        </a:ln>
      </dgm:spPr>
      <dgm:t>
        <a:bodyPr/>
        <a:lstStyle/>
        <a:p>
          <a:endParaRPr lang="en-US"/>
        </a:p>
      </dgm:t>
    </dgm:pt>
    <dgm:pt modelId="{A83E9436-681F-924C-8209-5B0BA11D09FC}" type="sibTrans" cxnId="{EF786940-E0C6-B243-B808-A353BF124BE2}">
      <dgm:prSet/>
      <dgm:spPr/>
      <dgm:t>
        <a:bodyPr/>
        <a:lstStyle/>
        <a:p>
          <a:endParaRPr lang="en-US"/>
        </a:p>
      </dgm:t>
    </dgm:pt>
    <dgm:pt modelId="{7D4AE1C2-A0D2-554A-9FD8-71E5BBD0252B}">
      <dgm:prSet custT="1"/>
      <dgm:spPr>
        <a:solidFill>
          <a:srgbClr val="7030A0"/>
        </a:solidFill>
        <a:ln>
          <a:noFill/>
        </a:ln>
      </dgm:spPr>
      <dgm:t>
        <a:bodyPr lIns="72000"/>
        <a:lstStyle/>
        <a:p>
          <a:pPr algn="l"/>
          <a:r>
            <a:rPr lang="en-US" sz="1200" b="0" i="1" dirty="0"/>
            <a:t>﻿Principle 9: Board performance evaluation</a:t>
          </a:r>
          <a:endParaRPr lang="en-ID" sz="1200" b="0" i="1" dirty="0"/>
        </a:p>
      </dgm:t>
    </dgm:pt>
    <dgm:pt modelId="{E72351C2-23F0-9C45-9090-1F1CE20235B3}" type="parTrans" cxnId="{C20463BD-43E4-3D4D-B062-62B92C5A95A3}">
      <dgm:prSet/>
      <dgm:spPr>
        <a:ln>
          <a:solidFill>
            <a:srgbClr val="002060"/>
          </a:solidFill>
        </a:ln>
      </dgm:spPr>
      <dgm:t>
        <a:bodyPr/>
        <a:lstStyle/>
        <a:p>
          <a:endParaRPr lang="en-US"/>
        </a:p>
      </dgm:t>
    </dgm:pt>
    <dgm:pt modelId="{3F6C72B6-6A04-F14D-AD0E-B6677AA66974}" type="sibTrans" cxnId="{C20463BD-43E4-3D4D-B062-62B92C5A95A3}">
      <dgm:prSet/>
      <dgm:spPr/>
      <dgm:t>
        <a:bodyPr/>
        <a:lstStyle/>
        <a:p>
          <a:endParaRPr lang="en-US"/>
        </a:p>
      </dgm:t>
    </dgm:pt>
    <dgm:pt modelId="{34BCCB79-64BC-1D41-AA94-C66D9F2DD23F}">
      <dgm:prSet custT="1"/>
      <dgm:spPr>
        <a:solidFill>
          <a:srgbClr val="7030A0"/>
        </a:solidFill>
        <a:ln>
          <a:noFill/>
        </a:ln>
      </dgm:spPr>
      <dgm:t>
        <a:bodyPr lIns="72000"/>
        <a:lstStyle/>
        <a:p>
          <a:pPr algn="l"/>
          <a:r>
            <a:rPr lang="en-US" sz="1200" b="0" i="1" dirty="0"/>
            <a:t>﻿Principle 10: Board/management relationships</a:t>
          </a:r>
          <a:endParaRPr lang="en-ID" sz="1200" b="0" i="1" dirty="0"/>
        </a:p>
      </dgm:t>
    </dgm:pt>
    <dgm:pt modelId="{28806D21-3F24-7945-8729-E7C908086838}" type="parTrans" cxnId="{CA9CCC3D-BD56-6045-864F-FEF6F83ED359}">
      <dgm:prSet/>
      <dgm:spPr>
        <a:ln>
          <a:solidFill>
            <a:srgbClr val="002060"/>
          </a:solidFill>
        </a:ln>
      </dgm:spPr>
      <dgm:t>
        <a:bodyPr/>
        <a:lstStyle/>
        <a:p>
          <a:endParaRPr lang="en-US"/>
        </a:p>
      </dgm:t>
    </dgm:pt>
    <dgm:pt modelId="{12783F59-100E-784B-A1A3-4DCFDB2BEC82}" type="sibTrans" cxnId="{CA9CCC3D-BD56-6045-864F-FEF6F83ED359}">
      <dgm:prSet/>
      <dgm:spPr/>
      <dgm:t>
        <a:bodyPr/>
        <a:lstStyle/>
        <a:p>
          <a:endParaRPr lang="en-US"/>
        </a:p>
      </dgm:t>
    </dgm:pt>
    <dgm:pt modelId="{EA24B414-11B4-4444-AA49-B357706F8596}">
      <dgm:prSet custT="1"/>
      <dgm:spPr>
        <a:solidFill>
          <a:srgbClr val="7030A0"/>
        </a:solidFill>
        <a:ln>
          <a:noFill/>
        </a:ln>
      </dgm:spPr>
      <dgm:t>
        <a:bodyPr lIns="72000"/>
        <a:lstStyle/>
        <a:p>
          <a:pPr algn="l"/>
          <a:r>
            <a:rPr lang="en-US" sz="1200" b="0" i="1" dirty="0"/>
            <a:t>﻿Principle 12 Technology and information governance</a:t>
          </a:r>
          <a:endParaRPr lang="en-ID" sz="1200" b="0" i="1" dirty="0"/>
        </a:p>
      </dgm:t>
    </dgm:pt>
    <dgm:pt modelId="{CC70913C-E6D7-EC4E-9A28-9DE1D178A8A6}" type="parTrans" cxnId="{94C35232-ABBC-3E43-87A0-014FA0819BB7}">
      <dgm:prSet/>
      <dgm:spPr>
        <a:ln>
          <a:solidFill>
            <a:srgbClr val="002060"/>
          </a:solidFill>
        </a:ln>
      </dgm:spPr>
      <dgm:t>
        <a:bodyPr/>
        <a:lstStyle/>
        <a:p>
          <a:endParaRPr lang="en-US"/>
        </a:p>
      </dgm:t>
    </dgm:pt>
    <dgm:pt modelId="{2460FB26-0F9C-FD49-8AD5-B4EABDE272C2}" type="sibTrans" cxnId="{94C35232-ABBC-3E43-87A0-014FA0819BB7}">
      <dgm:prSet/>
      <dgm:spPr/>
      <dgm:t>
        <a:bodyPr/>
        <a:lstStyle/>
        <a:p>
          <a:endParaRPr lang="en-US"/>
        </a:p>
      </dgm:t>
    </dgm:pt>
    <dgm:pt modelId="{3E4216D5-2B74-974C-979B-188CE6F0824F}">
      <dgm:prSet custT="1"/>
      <dgm:spPr>
        <a:solidFill>
          <a:srgbClr val="7030A0"/>
        </a:solidFill>
        <a:ln>
          <a:noFill/>
        </a:ln>
      </dgm:spPr>
      <dgm:t>
        <a:bodyPr lIns="72000"/>
        <a:lstStyle/>
        <a:p>
          <a:pPr algn="l"/>
          <a:r>
            <a:rPr lang="en-US" sz="1200" b="0" i="1" dirty="0"/>
            <a:t>﻿Principle 13 Compliance governance</a:t>
          </a:r>
          <a:endParaRPr lang="en-ID" sz="1200" b="0" i="1" dirty="0"/>
        </a:p>
      </dgm:t>
    </dgm:pt>
    <dgm:pt modelId="{FC7B2CEF-5D93-4945-B782-17BE94DC8AE7}" type="parTrans" cxnId="{DC97CA4E-F31F-9C43-9651-5518BB8F83E4}">
      <dgm:prSet/>
      <dgm:spPr>
        <a:ln>
          <a:solidFill>
            <a:srgbClr val="002060"/>
          </a:solidFill>
        </a:ln>
      </dgm:spPr>
      <dgm:t>
        <a:bodyPr/>
        <a:lstStyle/>
        <a:p>
          <a:endParaRPr lang="en-US"/>
        </a:p>
      </dgm:t>
    </dgm:pt>
    <dgm:pt modelId="{EAAF39C4-6DFE-4A4E-99D0-F071CBBE0125}" type="sibTrans" cxnId="{DC97CA4E-F31F-9C43-9651-5518BB8F83E4}">
      <dgm:prSet/>
      <dgm:spPr/>
      <dgm:t>
        <a:bodyPr/>
        <a:lstStyle/>
        <a:p>
          <a:endParaRPr lang="en-US"/>
        </a:p>
      </dgm:t>
    </dgm:pt>
    <dgm:pt modelId="{5459715A-DE1D-8F4A-B6FB-32AC80ED12B0}">
      <dgm:prSet custT="1"/>
      <dgm:spPr>
        <a:solidFill>
          <a:srgbClr val="7030A0"/>
        </a:solidFill>
        <a:ln>
          <a:noFill/>
        </a:ln>
      </dgm:spPr>
      <dgm:t>
        <a:bodyPr lIns="72000"/>
        <a:lstStyle/>
        <a:p>
          <a:pPr algn="l"/>
          <a:r>
            <a:rPr lang="en-US" sz="1200" b="0" i="1" dirty="0"/>
            <a:t>﻿Principle 14 Remuneration governance</a:t>
          </a:r>
          <a:endParaRPr lang="en-ID" sz="1200" b="0" i="1" dirty="0"/>
        </a:p>
      </dgm:t>
    </dgm:pt>
    <dgm:pt modelId="{B35B5E25-8E9C-8342-8811-F17CC753CECE}" type="parTrans" cxnId="{912E4570-07C9-D849-83FC-F52C93282A91}">
      <dgm:prSet/>
      <dgm:spPr>
        <a:ln>
          <a:solidFill>
            <a:srgbClr val="002060"/>
          </a:solidFill>
        </a:ln>
      </dgm:spPr>
      <dgm:t>
        <a:bodyPr/>
        <a:lstStyle/>
        <a:p>
          <a:endParaRPr lang="en-US"/>
        </a:p>
      </dgm:t>
    </dgm:pt>
    <dgm:pt modelId="{1E524366-25CC-DB4D-A845-0EB64BC9F18F}" type="sibTrans" cxnId="{912E4570-07C9-D849-83FC-F52C93282A91}">
      <dgm:prSet/>
      <dgm:spPr/>
      <dgm:t>
        <a:bodyPr/>
        <a:lstStyle/>
        <a:p>
          <a:endParaRPr lang="en-US"/>
        </a:p>
      </dgm:t>
    </dgm:pt>
    <dgm:pt modelId="{175F0AF6-6AC1-1048-861C-107F5DE8A2F7}">
      <dgm:prSet custT="1"/>
      <dgm:spPr>
        <a:solidFill>
          <a:srgbClr val="7030A0"/>
        </a:solidFill>
        <a:ln>
          <a:noFill/>
        </a:ln>
      </dgm:spPr>
      <dgm:t>
        <a:bodyPr lIns="72000"/>
        <a:lstStyle/>
        <a:p>
          <a:pPr algn="l"/>
          <a:r>
            <a:rPr lang="en-US" sz="1200" b="0" i="1" dirty="0"/>
            <a:t>﻿Principle 15 Assurance</a:t>
          </a:r>
          <a:endParaRPr lang="en-ID" sz="1200" b="0" i="1" dirty="0"/>
        </a:p>
      </dgm:t>
    </dgm:pt>
    <dgm:pt modelId="{64E09807-76A0-7742-B847-129BA0B1E799}" type="parTrans" cxnId="{81980EC2-2810-E645-8A8B-14F84B8B131B}">
      <dgm:prSet/>
      <dgm:spPr>
        <a:ln>
          <a:solidFill>
            <a:srgbClr val="002060"/>
          </a:solidFill>
        </a:ln>
      </dgm:spPr>
      <dgm:t>
        <a:bodyPr/>
        <a:lstStyle/>
        <a:p>
          <a:endParaRPr lang="en-US"/>
        </a:p>
      </dgm:t>
    </dgm:pt>
    <dgm:pt modelId="{3D4DD112-04B0-244B-9080-9884E39762BB}" type="sibTrans" cxnId="{81980EC2-2810-E645-8A8B-14F84B8B131B}">
      <dgm:prSet/>
      <dgm:spPr/>
      <dgm:t>
        <a:bodyPr/>
        <a:lstStyle/>
        <a:p>
          <a:endParaRPr lang="en-US"/>
        </a:p>
      </dgm:t>
    </dgm:pt>
    <dgm:pt modelId="{21186309-496A-D047-A326-265295A31607}">
      <dgm:prSet custT="1"/>
      <dgm:spPr>
        <a:solidFill>
          <a:srgbClr val="7030A0"/>
        </a:solidFill>
        <a:ln>
          <a:noFill/>
        </a:ln>
      </dgm:spPr>
      <dgm:t>
        <a:bodyPr lIns="72000"/>
        <a:lstStyle/>
        <a:p>
          <a:pPr algn="l"/>
          <a:r>
            <a:rPr lang="en-US" sz="1200" b="0" i="1" dirty="0"/>
            <a:t>﻿Principle 17: Responsible investment</a:t>
          </a:r>
          <a:endParaRPr lang="en-ID" sz="1200" b="0" i="1" dirty="0"/>
        </a:p>
      </dgm:t>
    </dgm:pt>
    <dgm:pt modelId="{0E713FB3-8256-D544-A0C9-755B1B5D0BA0}" type="parTrans" cxnId="{FC96CEC3-116F-F74B-83E2-166CB96CD01E}">
      <dgm:prSet/>
      <dgm:spPr>
        <a:ln>
          <a:solidFill>
            <a:srgbClr val="002060"/>
          </a:solidFill>
        </a:ln>
      </dgm:spPr>
      <dgm:t>
        <a:bodyPr/>
        <a:lstStyle/>
        <a:p>
          <a:endParaRPr lang="en-US"/>
        </a:p>
      </dgm:t>
    </dgm:pt>
    <dgm:pt modelId="{6A8123DC-A5F8-9F4E-833E-239309CFEBA9}" type="sibTrans" cxnId="{FC96CEC3-116F-F74B-83E2-166CB96CD01E}">
      <dgm:prSet/>
      <dgm:spPr/>
      <dgm:t>
        <a:bodyPr/>
        <a:lstStyle/>
        <a:p>
          <a:endParaRPr lang="en-US"/>
        </a:p>
      </dgm:t>
    </dgm:pt>
    <dgm:pt modelId="{8C3A8777-96F9-4B84-BB91-D78CA8F1B19E}" type="pres">
      <dgm:prSet presAssocID="{54404B7A-4636-4F81-BC3B-2A00AFD4CB0D}" presName="diagram" presStyleCnt="0">
        <dgm:presLayoutVars>
          <dgm:chPref val="1"/>
          <dgm:dir/>
          <dgm:animOne val="branch"/>
          <dgm:animLvl val="lvl"/>
          <dgm:resizeHandles val="exact"/>
        </dgm:presLayoutVars>
      </dgm:prSet>
      <dgm:spPr/>
    </dgm:pt>
    <dgm:pt modelId="{686E200D-90A5-481C-BB68-1E348833BB00}" type="pres">
      <dgm:prSet presAssocID="{7F28C5AB-2F02-43F2-9197-4861B70456C2}" presName="root1" presStyleCnt="0"/>
      <dgm:spPr/>
    </dgm:pt>
    <dgm:pt modelId="{E1702DBD-4140-4475-A147-78D772862AC8}" type="pres">
      <dgm:prSet presAssocID="{7F28C5AB-2F02-43F2-9197-4861B70456C2}" presName="LevelOneTextNode" presStyleLbl="node0" presStyleIdx="0" presStyleCnt="1" custScaleX="235970" custScaleY="375559" custLinFactX="-200000" custLinFactNeighborX="-226456">
        <dgm:presLayoutVars>
          <dgm:chPref val="3"/>
        </dgm:presLayoutVars>
      </dgm:prSet>
      <dgm:spPr/>
    </dgm:pt>
    <dgm:pt modelId="{0D8E9117-EF90-4368-B765-88949FEB048A}" type="pres">
      <dgm:prSet presAssocID="{7F28C5AB-2F02-43F2-9197-4861B70456C2}" presName="level2hierChild" presStyleCnt="0"/>
      <dgm:spPr/>
    </dgm:pt>
    <dgm:pt modelId="{81801D34-A4CA-4D99-80B7-201A4BF36456}" type="pres">
      <dgm:prSet presAssocID="{9DC31CD8-4829-4D16-8219-811E363EA7E8}" presName="conn2-1" presStyleLbl="parChTrans1D2" presStyleIdx="0" presStyleCnt="5"/>
      <dgm:spPr/>
    </dgm:pt>
    <dgm:pt modelId="{45428278-6855-4FD0-9180-C6A42E81A00E}" type="pres">
      <dgm:prSet presAssocID="{9DC31CD8-4829-4D16-8219-811E363EA7E8}" presName="connTx" presStyleLbl="parChTrans1D2" presStyleIdx="0" presStyleCnt="5"/>
      <dgm:spPr/>
    </dgm:pt>
    <dgm:pt modelId="{5F05FA34-476B-46C6-A2C4-139357EB5A3C}" type="pres">
      <dgm:prSet presAssocID="{51AC3913-801F-4E1D-A2A2-088735E20B62}" presName="root2" presStyleCnt="0"/>
      <dgm:spPr/>
    </dgm:pt>
    <dgm:pt modelId="{E22C9A6A-8B63-40AF-845B-5EC4CDACC77C}" type="pres">
      <dgm:prSet presAssocID="{51AC3913-801F-4E1D-A2A2-088735E20B62}" presName="LevelTwoTextNode" presStyleLbl="node2" presStyleIdx="0" presStyleCnt="5" custScaleX="259374" custScaleY="150697" custLinFactNeighborX="-17669">
        <dgm:presLayoutVars>
          <dgm:chPref val="3"/>
        </dgm:presLayoutVars>
      </dgm:prSet>
      <dgm:spPr/>
    </dgm:pt>
    <dgm:pt modelId="{A6450E6D-0B03-4F85-8A10-77CF91C1D35F}" type="pres">
      <dgm:prSet presAssocID="{51AC3913-801F-4E1D-A2A2-088735E20B62}" presName="level3hierChild" presStyleCnt="0"/>
      <dgm:spPr/>
    </dgm:pt>
    <dgm:pt modelId="{BE5CDDDE-95BC-4561-938F-685D3F5A492C}" type="pres">
      <dgm:prSet presAssocID="{3C7A3EA8-F4F7-4431-BB06-B4C8FF471A99}" presName="conn2-1" presStyleLbl="parChTrans1D3" presStyleIdx="0" presStyleCnt="17"/>
      <dgm:spPr/>
    </dgm:pt>
    <dgm:pt modelId="{A95511A0-4D02-4178-98C1-1F2A124E1101}" type="pres">
      <dgm:prSet presAssocID="{3C7A3EA8-F4F7-4431-BB06-B4C8FF471A99}" presName="connTx" presStyleLbl="parChTrans1D3" presStyleIdx="0" presStyleCnt="17"/>
      <dgm:spPr/>
    </dgm:pt>
    <dgm:pt modelId="{925FC3BB-C27A-40AF-B7CF-A092D86D7D52}" type="pres">
      <dgm:prSet presAssocID="{E754FC6B-6145-45F1-8597-7CDECFA9CE5C}" presName="root2" presStyleCnt="0"/>
      <dgm:spPr/>
    </dgm:pt>
    <dgm:pt modelId="{6A18F596-10D5-4E3B-8CCE-74FD91713FB7}" type="pres">
      <dgm:prSet presAssocID="{E754FC6B-6145-45F1-8597-7CDECFA9CE5C}" presName="LevelTwoTextNode" presStyleLbl="node3" presStyleIdx="0" presStyleCnt="17" custScaleX="855982" custScaleY="68302" custLinFactNeighborX="2646" custLinFactNeighborY="22368">
        <dgm:presLayoutVars>
          <dgm:chPref val="3"/>
        </dgm:presLayoutVars>
      </dgm:prSet>
      <dgm:spPr/>
    </dgm:pt>
    <dgm:pt modelId="{D9F0BC00-6B9B-4F4C-AE05-B9BF57224CCC}" type="pres">
      <dgm:prSet presAssocID="{E754FC6B-6145-45F1-8597-7CDECFA9CE5C}" presName="level3hierChild" presStyleCnt="0"/>
      <dgm:spPr/>
    </dgm:pt>
    <dgm:pt modelId="{55A7B3BB-7859-D943-9B4B-68CEEBAAFD5F}" type="pres">
      <dgm:prSet presAssocID="{BAFDE075-9FDA-914B-B91E-0AF565B3CD75}" presName="conn2-1" presStyleLbl="parChTrans1D3" presStyleIdx="1" presStyleCnt="17"/>
      <dgm:spPr/>
    </dgm:pt>
    <dgm:pt modelId="{6312B478-BF26-6A44-A686-57779C825FE0}" type="pres">
      <dgm:prSet presAssocID="{BAFDE075-9FDA-914B-B91E-0AF565B3CD75}" presName="connTx" presStyleLbl="parChTrans1D3" presStyleIdx="1" presStyleCnt="17"/>
      <dgm:spPr/>
    </dgm:pt>
    <dgm:pt modelId="{9AA05283-EBD2-3347-A239-75DDCFB6F027}" type="pres">
      <dgm:prSet presAssocID="{BA7B64FB-038A-424F-A270-C5D3C16464D6}" presName="root2" presStyleCnt="0"/>
      <dgm:spPr/>
    </dgm:pt>
    <dgm:pt modelId="{EA1C03C1-243D-D748-8A41-0ABED243E39A}" type="pres">
      <dgm:prSet presAssocID="{BA7B64FB-038A-424F-A270-C5D3C16464D6}" presName="LevelTwoTextNode" presStyleLbl="node3" presStyleIdx="1" presStyleCnt="17" custScaleX="855982" custScaleY="130617" custLinFactNeighborX="2646" custLinFactNeighborY="19572">
        <dgm:presLayoutVars>
          <dgm:chPref val="3"/>
        </dgm:presLayoutVars>
      </dgm:prSet>
      <dgm:spPr/>
    </dgm:pt>
    <dgm:pt modelId="{0407FE09-D0B0-EE47-BB27-CBBA59C963EC}" type="pres">
      <dgm:prSet presAssocID="{BA7B64FB-038A-424F-A270-C5D3C16464D6}" presName="level3hierChild" presStyleCnt="0"/>
      <dgm:spPr/>
    </dgm:pt>
    <dgm:pt modelId="{3CD1192F-BEA6-194A-A3EE-BA53B75B8E5D}" type="pres">
      <dgm:prSet presAssocID="{038D0425-4B09-494C-B1B9-DF0A2D985C92}" presName="conn2-1" presStyleLbl="parChTrans1D3" presStyleIdx="2" presStyleCnt="17"/>
      <dgm:spPr/>
    </dgm:pt>
    <dgm:pt modelId="{ABF99DD1-4074-D446-AE0C-5EFFF5624423}" type="pres">
      <dgm:prSet presAssocID="{038D0425-4B09-494C-B1B9-DF0A2D985C92}" presName="connTx" presStyleLbl="parChTrans1D3" presStyleIdx="2" presStyleCnt="17"/>
      <dgm:spPr/>
    </dgm:pt>
    <dgm:pt modelId="{3CE4A528-1A2D-A24A-846D-7D8BBEB80A37}" type="pres">
      <dgm:prSet presAssocID="{BCD659FA-A56C-A142-B8FA-2F07DB4ACBDB}" presName="root2" presStyleCnt="0"/>
      <dgm:spPr/>
    </dgm:pt>
    <dgm:pt modelId="{C7042F15-F184-2545-BC3D-069B4C3A5DC8}" type="pres">
      <dgm:prSet presAssocID="{BCD659FA-A56C-A142-B8FA-2F07DB4ACBDB}" presName="LevelTwoTextNode" presStyleLbl="node3" presStyleIdx="2" presStyleCnt="17" custScaleX="855982" custScaleY="68302" custLinFactNeighborX="2646" custLinFactNeighborY="17998">
        <dgm:presLayoutVars>
          <dgm:chPref val="3"/>
        </dgm:presLayoutVars>
      </dgm:prSet>
      <dgm:spPr/>
    </dgm:pt>
    <dgm:pt modelId="{1F3C5A0A-E338-5D4E-9173-7A001C18E0DF}" type="pres">
      <dgm:prSet presAssocID="{BCD659FA-A56C-A142-B8FA-2F07DB4ACBDB}" presName="level3hierChild" presStyleCnt="0"/>
      <dgm:spPr/>
    </dgm:pt>
    <dgm:pt modelId="{0EE9C54E-9C33-4971-9096-3339E9C1A989}" type="pres">
      <dgm:prSet presAssocID="{39AA05F8-DE93-4DEB-9D9C-F0D90BF35AE6}" presName="conn2-1" presStyleLbl="parChTrans1D2" presStyleIdx="1" presStyleCnt="5"/>
      <dgm:spPr/>
    </dgm:pt>
    <dgm:pt modelId="{D8F0B873-06B9-40E4-B053-DBE9634B40BF}" type="pres">
      <dgm:prSet presAssocID="{39AA05F8-DE93-4DEB-9D9C-F0D90BF35AE6}" presName="connTx" presStyleLbl="parChTrans1D2" presStyleIdx="1" presStyleCnt="5"/>
      <dgm:spPr/>
    </dgm:pt>
    <dgm:pt modelId="{832E5012-D803-4AA1-9DD0-138DC97C4C26}" type="pres">
      <dgm:prSet presAssocID="{EF10C27B-DBB6-4AF9-9332-99556D2BC3DD}" presName="root2" presStyleCnt="0"/>
      <dgm:spPr/>
    </dgm:pt>
    <dgm:pt modelId="{64F90F16-5EC4-4563-9C8A-3716A3901C2C}" type="pres">
      <dgm:prSet presAssocID="{EF10C27B-DBB6-4AF9-9332-99556D2BC3DD}" presName="LevelTwoTextNode" presStyleLbl="node2" presStyleIdx="1" presStyleCnt="5" custScaleX="259374" custScaleY="150697" custLinFactNeighborX="-17669">
        <dgm:presLayoutVars>
          <dgm:chPref val="3"/>
        </dgm:presLayoutVars>
      </dgm:prSet>
      <dgm:spPr/>
    </dgm:pt>
    <dgm:pt modelId="{71E36883-9753-4B3C-B2E9-0897A819A924}" type="pres">
      <dgm:prSet presAssocID="{EF10C27B-DBB6-4AF9-9332-99556D2BC3DD}" presName="level3hierChild" presStyleCnt="0"/>
      <dgm:spPr/>
    </dgm:pt>
    <dgm:pt modelId="{98ECD5BD-D33B-4776-9A6E-8828181E40BE}" type="pres">
      <dgm:prSet presAssocID="{B15515AF-1A96-48A1-AF5F-6FE5848112E8}" presName="conn2-1" presStyleLbl="parChTrans1D3" presStyleIdx="3" presStyleCnt="17"/>
      <dgm:spPr/>
    </dgm:pt>
    <dgm:pt modelId="{D501F89A-FD0F-4BDE-9CDB-66C869477680}" type="pres">
      <dgm:prSet presAssocID="{B15515AF-1A96-48A1-AF5F-6FE5848112E8}" presName="connTx" presStyleLbl="parChTrans1D3" presStyleIdx="3" presStyleCnt="17"/>
      <dgm:spPr/>
    </dgm:pt>
    <dgm:pt modelId="{E9C0254E-0446-4049-AD1F-AAEDD5538116}" type="pres">
      <dgm:prSet presAssocID="{FC4D5BF2-3F23-42C8-AD5E-4F40133453AC}" presName="root2" presStyleCnt="0"/>
      <dgm:spPr/>
    </dgm:pt>
    <dgm:pt modelId="{7D99E2C0-CDE2-4C53-A310-33548CD09DDF}" type="pres">
      <dgm:prSet presAssocID="{FC4D5BF2-3F23-42C8-AD5E-4F40133453AC}" presName="LevelTwoTextNode" presStyleLbl="node3" presStyleIdx="3" presStyleCnt="17" custScaleX="855982" custScaleY="153160" custLinFactNeighborX="2646" custLinFactNeighborY="26178">
        <dgm:presLayoutVars>
          <dgm:chPref val="3"/>
        </dgm:presLayoutVars>
      </dgm:prSet>
      <dgm:spPr/>
    </dgm:pt>
    <dgm:pt modelId="{44FCEFD1-9F81-44DA-B014-77957D743C06}" type="pres">
      <dgm:prSet presAssocID="{FC4D5BF2-3F23-42C8-AD5E-4F40133453AC}" presName="level3hierChild" presStyleCnt="0"/>
      <dgm:spPr/>
    </dgm:pt>
    <dgm:pt modelId="{3B3FAF3B-4F80-C74F-A92A-8BB8640692DF}" type="pres">
      <dgm:prSet presAssocID="{503CF499-9504-B04C-B3D0-9744169E8397}" presName="conn2-1" presStyleLbl="parChTrans1D3" presStyleIdx="4" presStyleCnt="17"/>
      <dgm:spPr/>
    </dgm:pt>
    <dgm:pt modelId="{9304AE74-E067-2145-B103-9730BA1ABDF9}" type="pres">
      <dgm:prSet presAssocID="{503CF499-9504-B04C-B3D0-9744169E8397}" presName="connTx" presStyleLbl="parChTrans1D3" presStyleIdx="4" presStyleCnt="17"/>
      <dgm:spPr/>
    </dgm:pt>
    <dgm:pt modelId="{3ABB144F-09C0-E34D-860E-08C2ACD7F9AA}" type="pres">
      <dgm:prSet presAssocID="{AEFA9A9E-4813-4F4C-91DF-C0CC083F2E42}" presName="root2" presStyleCnt="0"/>
      <dgm:spPr/>
    </dgm:pt>
    <dgm:pt modelId="{192592DF-C814-7C46-A555-01EEE8E387DA}" type="pres">
      <dgm:prSet presAssocID="{AEFA9A9E-4813-4F4C-91DF-C0CC083F2E42}" presName="LevelTwoTextNode" presStyleLbl="node3" presStyleIdx="4" presStyleCnt="17" custScaleX="855982" custScaleY="149480" custLinFactNeighborX="2646" custLinFactNeighborY="29034">
        <dgm:presLayoutVars>
          <dgm:chPref val="3"/>
        </dgm:presLayoutVars>
      </dgm:prSet>
      <dgm:spPr/>
    </dgm:pt>
    <dgm:pt modelId="{277DCBDB-2E5D-244E-B3D1-4AC39DB17A5D}" type="pres">
      <dgm:prSet presAssocID="{AEFA9A9E-4813-4F4C-91DF-C0CC083F2E42}" presName="level3hierChild" presStyleCnt="0"/>
      <dgm:spPr/>
    </dgm:pt>
    <dgm:pt modelId="{8E075632-8E7A-4245-BD59-BDDBBB21446F}" type="pres">
      <dgm:prSet presAssocID="{96B380EC-CD2F-473F-8C37-476843F8A33C}" presName="conn2-1" presStyleLbl="parChTrans1D2" presStyleIdx="2" presStyleCnt="5"/>
      <dgm:spPr/>
    </dgm:pt>
    <dgm:pt modelId="{B7A9668F-521D-4E0C-A517-19479D462B8C}" type="pres">
      <dgm:prSet presAssocID="{96B380EC-CD2F-473F-8C37-476843F8A33C}" presName="connTx" presStyleLbl="parChTrans1D2" presStyleIdx="2" presStyleCnt="5"/>
      <dgm:spPr/>
    </dgm:pt>
    <dgm:pt modelId="{989438D6-C974-41E6-BABF-B965D679F639}" type="pres">
      <dgm:prSet presAssocID="{EAB604D3-3504-4735-8452-44FC307F2186}" presName="root2" presStyleCnt="0"/>
      <dgm:spPr/>
    </dgm:pt>
    <dgm:pt modelId="{762EE92C-D0A8-469A-A83C-C9CB2E5B57AA}" type="pres">
      <dgm:prSet presAssocID="{EAB604D3-3504-4735-8452-44FC307F2186}" presName="LevelTwoTextNode" presStyleLbl="node2" presStyleIdx="2" presStyleCnt="5" custScaleX="259374" custScaleY="150697" custLinFactNeighborX="-17669" custLinFactNeighborY="31278">
        <dgm:presLayoutVars>
          <dgm:chPref val="3"/>
        </dgm:presLayoutVars>
      </dgm:prSet>
      <dgm:spPr/>
    </dgm:pt>
    <dgm:pt modelId="{B7CC1999-7FD9-4B39-B6B3-0F8A2024E573}" type="pres">
      <dgm:prSet presAssocID="{EAB604D3-3504-4735-8452-44FC307F2186}" presName="level3hierChild" presStyleCnt="0"/>
      <dgm:spPr/>
    </dgm:pt>
    <dgm:pt modelId="{E1A46FA8-F80B-41CB-A4F5-27179883CF8B}" type="pres">
      <dgm:prSet presAssocID="{77C614C8-509F-444E-9B58-4DA663B0DF6C}" presName="conn2-1" presStyleLbl="parChTrans1D3" presStyleIdx="5" presStyleCnt="17"/>
      <dgm:spPr/>
    </dgm:pt>
    <dgm:pt modelId="{BD6A3C18-CA19-4AA3-93A4-AE28A1F1A50C}" type="pres">
      <dgm:prSet presAssocID="{77C614C8-509F-444E-9B58-4DA663B0DF6C}" presName="connTx" presStyleLbl="parChTrans1D3" presStyleIdx="5" presStyleCnt="17"/>
      <dgm:spPr/>
    </dgm:pt>
    <dgm:pt modelId="{458E2305-AC2E-4248-8BD5-70CE8F3B5505}" type="pres">
      <dgm:prSet presAssocID="{0CA85FB3-CD17-4EE0-9D85-F5E92F4A62C8}" presName="root2" presStyleCnt="0"/>
      <dgm:spPr/>
    </dgm:pt>
    <dgm:pt modelId="{AB71BA50-4CC9-4CAA-9F86-42C06E50F582}" type="pres">
      <dgm:prSet presAssocID="{0CA85FB3-CD17-4EE0-9D85-F5E92F4A62C8}" presName="LevelTwoTextNode" presStyleLbl="node3" presStyleIdx="5" presStyleCnt="17" custScaleX="855982" custScaleY="68302" custLinFactNeighborX="2646" custLinFactNeighborY="36936">
        <dgm:presLayoutVars>
          <dgm:chPref val="3"/>
        </dgm:presLayoutVars>
      </dgm:prSet>
      <dgm:spPr/>
    </dgm:pt>
    <dgm:pt modelId="{1B8DC344-733C-4AC7-A708-CF599ADA02CD}" type="pres">
      <dgm:prSet presAssocID="{0CA85FB3-CD17-4EE0-9D85-F5E92F4A62C8}" presName="level3hierChild" presStyleCnt="0"/>
      <dgm:spPr/>
    </dgm:pt>
    <dgm:pt modelId="{50D2E1B3-7BCB-FF4F-B6DA-497BF94A4E8D}" type="pres">
      <dgm:prSet presAssocID="{49796E6D-2521-1E47-892B-7F60FA0E21CE}" presName="conn2-1" presStyleLbl="parChTrans1D3" presStyleIdx="6" presStyleCnt="17"/>
      <dgm:spPr/>
    </dgm:pt>
    <dgm:pt modelId="{E0B94D5D-BA46-DC4F-A072-145BF149683A}" type="pres">
      <dgm:prSet presAssocID="{49796E6D-2521-1E47-892B-7F60FA0E21CE}" presName="connTx" presStyleLbl="parChTrans1D3" presStyleIdx="6" presStyleCnt="17"/>
      <dgm:spPr/>
    </dgm:pt>
    <dgm:pt modelId="{C8A68038-280B-044B-9862-1DDE2F40035F}" type="pres">
      <dgm:prSet presAssocID="{FE76CDFA-A736-4E4B-B07F-B642327FDBAE}" presName="root2" presStyleCnt="0"/>
      <dgm:spPr/>
    </dgm:pt>
    <dgm:pt modelId="{4C018F4C-148E-164A-AC5C-8CABBDE1B6A8}" type="pres">
      <dgm:prSet presAssocID="{FE76CDFA-A736-4E4B-B07F-B642327FDBAE}" presName="LevelTwoTextNode" presStyleLbl="node3" presStyleIdx="6" presStyleCnt="17" custScaleX="855982" custScaleY="68302" custLinFactNeighborX="2646" custLinFactNeighborY="34920">
        <dgm:presLayoutVars>
          <dgm:chPref val="3"/>
        </dgm:presLayoutVars>
      </dgm:prSet>
      <dgm:spPr/>
    </dgm:pt>
    <dgm:pt modelId="{DEF36054-3163-3448-A4E3-F49B804CAC8A}" type="pres">
      <dgm:prSet presAssocID="{FE76CDFA-A736-4E4B-B07F-B642327FDBAE}" presName="level3hierChild" presStyleCnt="0"/>
      <dgm:spPr/>
    </dgm:pt>
    <dgm:pt modelId="{94EAB7C5-E93F-6C41-98D9-1E0E92E91AA7}" type="pres">
      <dgm:prSet presAssocID="{EE3C1A02-D49A-AE48-BFCD-42143CF241FA}" presName="conn2-1" presStyleLbl="parChTrans1D3" presStyleIdx="7" presStyleCnt="17"/>
      <dgm:spPr/>
    </dgm:pt>
    <dgm:pt modelId="{B91D0AE3-D6DD-F34F-8014-8D9591D9DA4E}" type="pres">
      <dgm:prSet presAssocID="{EE3C1A02-D49A-AE48-BFCD-42143CF241FA}" presName="connTx" presStyleLbl="parChTrans1D3" presStyleIdx="7" presStyleCnt="17"/>
      <dgm:spPr/>
    </dgm:pt>
    <dgm:pt modelId="{8A162D2A-C4F8-1145-ABC9-672A09FD6DBE}" type="pres">
      <dgm:prSet presAssocID="{CF837680-A73E-9A45-958F-8BFF75EB1DB2}" presName="root2" presStyleCnt="0"/>
      <dgm:spPr/>
    </dgm:pt>
    <dgm:pt modelId="{AFEE40E4-9F17-5448-BF45-AF4A7A43264F}" type="pres">
      <dgm:prSet presAssocID="{CF837680-A73E-9A45-958F-8BFF75EB1DB2}" presName="LevelTwoTextNode" presStyleLbl="node3" presStyleIdx="7" presStyleCnt="17" custScaleX="855982" custScaleY="68302" custLinFactNeighborX="2646" custLinFactNeighborY="32904">
        <dgm:presLayoutVars>
          <dgm:chPref val="3"/>
        </dgm:presLayoutVars>
      </dgm:prSet>
      <dgm:spPr/>
    </dgm:pt>
    <dgm:pt modelId="{93B3AB9A-23F6-FC4E-96D4-BD070EBD25FD}" type="pres">
      <dgm:prSet presAssocID="{CF837680-A73E-9A45-958F-8BFF75EB1DB2}" presName="level3hierChild" presStyleCnt="0"/>
      <dgm:spPr/>
    </dgm:pt>
    <dgm:pt modelId="{9F0053AB-142F-FF47-A450-32DE90469385}" type="pres">
      <dgm:prSet presAssocID="{E72351C2-23F0-9C45-9090-1F1CE20235B3}" presName="conn2-1" presStyleLbl="parChTrans1D3" presStyleIdx="8" presStyleCnt="17"/>
      <dgm:spPr/>
    </dgm:pt>
    <dgm:pt modelId="{30818E0D-16E6-3F4A-B074-25AC82C3F16B}" type="pres">
      <dgm:prSet presAssocID="{E72351C2-23F0-9C45-9090-1F1CE20235B3}" presName="connTx" presStyleLbl="parChTrans1D3" presStyleIdx="8" presStyleCnt="17"/>
      <dgm:spPr/>
    </dgm:pt>
    <dgm:pt modelId="{A4CE16A7-AF9E-C945-866A-9BF6CA63CD12}" type="pres">
      <dgm:prSet presAssocID="{7D4AE1C2-A0D2-554A-9FD8-71E5BBD0252B}" presName="root2" presStyleCnt="0"/>
      <dgm:spPr/>
    </dgm:pt>
    <dgm:pt modelId="{3F3C6813-8954-034E-8ACD-7145A04D7421}" type="pres">
      <dgm:prSet presAssocID="{7D4AE1C2-A0D2-554A-9FD8-71E5BBD0252B}" presName="LevelTwoTextNode" presStyleLbl="node3" presStyleIdx="8" presStyleCnt="17" custScaleX="855982" custScaleY="68302" custLinFactNeighborX="2646" custLinFactNeighborY="28092">
        <dgm:presLayoutVars>
          <dgm:chPref val="3"/>
        </dgm:presLayoutVars>
      </dgm:prSet>
      <dgm:spPr/>
    </dgm:pt>
    <dgm:pt modelId="{912615CC-3D38-1348-B185-DD8FB8BFAE09}" type="pres">
      <dgm:prSet presAssocID="{7D4AE1C2-A0D2-554A-9FD8-71E5BBD0252B}" presName="level3hierChild" presStyleCnt="0"/>
      <dgm:spPr/>
    </dgm:pt>
    <dgm:pt modelId="{6C181689-730C-7045-91DE-ABAFCBE627F9}" type="pres">
      <dgm:prSet presAssocID="{28806D21-3F24-7945-8729-E7C908086838}" presName="conn2-1" presStyleLbl="parChTrans1D3" presStyleIdx="9" presStyleCnt="17"/>
      <dgm:spPr/>
    </dgm:pt>
    <dgm:pt modelId="{5EC6A7C8-891B-C546-AF8C-30E9EBE91331}" type="pres">
      <dgm:prSet presAssocID="{28806D21-3F24-7945-8729-E7C908086838}" presName="connTx" presStyleLbl="parChTrans1D3" presStyleIdx="9" presStyleCnt="17"/>
      <dgm:spPr/>
    </dgm:pt>
    <dgm:pt modelId="{4961F16B-4F8F-0140-9BB8-44099A7BF7ED}" type="pres">
      <dgm:prSet presAssocID="{34BCCB79-64BC-1D41-AA94-C66D9F2DD23F}" presName="root2" presStyleCnt="0"/>
      <dgm:spPr/>
    </dgm:pt>
    <dgm:pt modelId="{85DB40CF-2A6A-524A-AE2C-609162E31FFA}" type="pres">
      <dgm:prSet presAssocID="{34BCCB79-64BC-1D41-AA94-C66D9F2DD23F}" presName="LevelTwoTextNode" presStyleLbl="node3" presStyleIdx="9" presStyleCnt="17" custScaleX="855982" custScaleY="68302" custLinFactNeighborX="2646" custLinFactNeighborY="26466">
        <dgm:presLayoutVars>
          <dgm:chPref val="3"/>
        </dgm:presLayoutVars>
      </dgm:prSet>
      <dgm:spPr/>
    </dgm:pt>
    <dgm:pt modelId="{5497FCE8-EF3A-4341-A853-D122E0A3BAB2}" type="pres">
      <dgm:prSet presAssocID="{34BCCB79-64BC-1D41-AA94-C66D9F2DD23F}" presName="level3hierChild" presStyleCnt="0"/>
      <dgm:spPr/>
    </dgm:pt>
    <dgm:pt modelId="{AD68A6FC-9A92-428F-821A-B931A28D03B3}" type="pres">
      <dgm:prSet presAssocID="{9A3FE8D7-6B24-466F-843B-F9EB777520F4}" presName="conn2-1" presStyleLbl="parChTrans1D2" presStyleIdx="3" presStyleCnt="5"/>
      <dgm:spPr/>
    </dgm:pt>
    <dgm:pt modelId="{F72DDB3B-7CC3-4F00-B02E-DA327045A795}" type="pres">
      <dgm:prSet presAssocID="{9A3FE8D7-6B24-466F-843B-F9EB777520F4}" presName="connTx" presStyleLbl="parChTrans1D2" presStyleIdx="3" presStyleCnt="5"/>
      <dgm:spPr/>
    </dgm:pt>
    <dgm:pt modelId="{2BD120A0-C867-4346-A3E9-5EE3E854B08E}" type="pres">
      <dgm:prSet presAssocID="{F84C4AF3-1C39-499E-836D-D97BB9B483DC}" presName="root2" presStyleCnt="0"/>
      <dgm:spPr/>
    </dgm:pt>
    <dgm:pt modelId="{B1AE7094-70EE-49B6-A740-4EE2ABB3062B}" type="pres">
      <dgm:prSet presAssocID="{F84C4AF3-1C39-499E-836D-D97BB9B483DC}" presName="LevelTwoTextNode" presStyleLbl="node2" presStyleIdx="3" presStyleCnt="5" custScaleX="259374" custScaleY="150697" custLinFactNeighborX="-17669">
        <dgm:presLayoutVars>
          <dgm:chPref val="3"/>
        </dgm:presLayoutVars>
      </dgm:prSet>
      <dgm:spPr/>
    </dgm:pt>
    <dgm:pt modelId="{99BCAED5-9761-4D8C-8BFD-AE5B19D0FD5D}" type="pres">
      <dgm:prSet presAssocID="{F84C4AF3-1C39-499E-836D-D97BB9B483DC}" presName="level3hierChild" presStyleCnt="0"/>
      <dgm:spPr/>
    </dgm:pt>
    <dgm:pt modelId="{890ED08B-6904-417F-AF61-4084F728D328}" type="pres">
      <dgm:prSet presAssocID="{075C499E-213E-4A14-87D2-C8C3C2AAB712}" presName="conn2-1" presStyleLbl="parChTrans1D3" presStyleIdx="10" presStyleCnt="17"/>
      <dgm:spPr/>
    </dgm:pt>
    <dgm:pt modelId="{0EF3DEC7-3F82-489F-A0C0-5706B3FDEBB7}" type="pres">
      <dgm:prSet presAssocID="{075C499E-213E-4A14-87D2-C8C3C2AAB712}" presName="connTx" presStyleLbl="parChTrans1D3" presStyleIdx="10" presStyleCnt="17"/>
      <dgm:spPr/>
    </dgm:pt>
    <dgm:pt modelId="{C1A72E35-E999-4391-BD49-B9404D53E692}" type="pres">
      <dgm:prSet presAssocID="{0A3BED3D-97D8-4DC5-A3FE-4DB171698576}" presName="root2" presStyleCnt="0"/>
      <dgm:spPr/>
    </dgm:pt>
    <dgm:pt modelId="{D0F4E3FD-BDBC-4572-8794-3E9608CBD946}" type="pres">
      <dgm:prSet presAssocID="{0A3BED3D-97D8-4DC5-A3FE-4DB171698576}" presName="LevelTwoTextNode" presStyleLbl="node3" presStyleIdx="10" presStyleCnt="17" custScaleX="855982" custScaleY="68302" custLinFactNeighborX="2646" custLinFactNeighborY="28872">
        <dgm:presLayoutVars>
          <dgm:chPref val="3"/>
        </dgm:presLayoutVars>
      </dgm:prSet>
      <dgm:spPr/>
    </dgm:pt>
    <dgm:pt modelId="{AF7011AD-F237-4FEE-89C7-55B949BFDEEA}" type="pres">
      <dgm:prSet presAssocID="{0A3BED3D-97D8-4DC5-A3FE-4DB171698576}" presName="level3hierChild" presStyleCnt="0"/>
      <dgm:spPr/>
    </dgm:pt>
    <dgm:pt modelId="{529C8B1A-B285-BB48-BE66-4A899C350858}" type="pres">
      <dgm:prSet presAssocID="{CC70913C-E6D7-EC4E-9A28-9DE1D178A8A6}" presName="conn2-1" presStyleLbl="parChTrans1D3" presStyleIdx="11" presStyleCnt="17"/>
      <dgm:spPr/>
    </dgm:pt>
    <dgm:pt modelId="{8B226E6F-CC53-A042-9670-153BE5DE31B5}" type="pres">
      <dgm:prSet presAssocID="{CC70913C-E6D7-EC4E-9A28-9DE1D178A8A6}" presName="connTx" presStyleLbl="parChTrans1D3" presStyleIdx="11" presStyleCnt="17"/>
      <dgm:spPr/>
    </dgm:pt>
    <dgm:pt modelId="{CA86B10A-007A-8242-9F68-669A45FF7B7D}" type="pres">
      <dgm:prSet presAssocID="{EA24B414-11B4-4444-AA49-B357706F8596}" presName="root2" presStyleCnt="0"/>
      <dgm:spPr/>
    </dgm:pt>
    <dgm:pt modelId="{860ADBF7-C955-9F4B-ABB2-9946BE290DA1}" type="pres">
      <dgm:prSet presAssocID="{EA24B414-11B4-4444-AA49-B357706F8596}" presName="LevelTwoTextNode" presStyleLbl="node3" presStyleIdx="11" presStyleCnt="17" custScaleX="855982" custScaleY="68302" custLinFactNeighborX="2646" custLinFactNeighborY="24060">
        <dgm:presLayoutVars>
          <dgm:chPref val="3"/>
        </dgm:presLayoutVars>
      </dgm:prSet>
      <dgm:spPr/>
    </dgm:pt>
    <dgm:pt modelId="{8657239E-FA9D-BA44-9033-CFA5E4973410}" type="pres">
      <dgm:prSet presAssocID="{EA24B414-11B4-4444-AA49-B357706F8596}" presName="level3hierChild" presStyleCnt="0"/>
      <dgm:spPr/>
    </dgm:pt>
    <dgm:pt modelId="{480FF246-2080-3541-98FB-908E99A80CB8}" type="pres">
      <dgm:prSet presAssocID="{FC7B2CEF-5D93-4945-B782-17BE94DC8AE7}" presName="conn2-1" presStyleLbl="parChTrans1D3" presStyleIdx="12" presStyleCnt="17"/>
      <dgm:spPr/>
    </dgm:pt>
    <dgm:pt modelId="{C7E0B3F2-04F9-D742-86AB-E51A1733BE87}" type="pres">
      <dgm:prSet presAssocID="{FC7B2CEF-5D93-4945-B782-17BE94DC8AE7}" presName="connTx" presStyleLbl="parChTrans1D3" presStyleIdx="12" presStyleCnt="17"/>
      <dgm:spPr/>
    </dgm:pt>
    <dgm:pt modelId="{81E53919-FFB7-0E41-A59F-62AEC8B69CB2}" type="pres">
      <dgm:prSet presAssocID="{3E4216D5-2B74-974C-979B-188CE6F0824F}" presName="root2" presStyleCnt="0"/>
      <dgm:spPr/>
    </dgm:pt>
    <dgm:pt modelId="{CECD282F-CFBF-C14C-8230-E7DC69A802DA}" type="pres">
      <dgm:prSet presAssocID="{3E4216D5-2B74-974C-979B-188CE6F0824F}" presName="LevelTwoTextNode" presStyleLbl="node3" presStyleIdx="12" presStyleCnt="17" custScaleX="855982" custScaleY="68302" custLinFactNeighborX="2646" custLinFactNeighborY="20737">
        <dgm:presLayoutVars>
          <dgm:chPref val="3"/>
        </dgm:presLayoutVars>
      </dgm:prSet>
      <dgm:spPr/>
    </dgm:pt>
    <dgm:pt modelId="{B680F6C7-3918-D342-B073-422F142F9F6C}" type="pres">
      <dgm:prSet presAssocID="{3E4216D5-2B74-974C-979B-188CE6F0824F}" presName="level3hierChild" presStyleCnt="0"/>
      <dgm:spPr/>
    </dgm:pt>
    <dgm:pt modelId="{692FEE7E-A735-C649-B8F8-884CE4A7B404}" type="pres">
      <dgm:prSet presAssocID="{B35B5E25-8E9C-8342-8811-F17CC753CECE}" presName="conn2-1" presStyleLbl="parChTrans1D3" presStyleIdx="13" presStyleCnt="17"/>
      <dgm:spPr/>
    </dgm:pt>
    <dgm:pt modelId="{925C799C-E9BD-2E4A-97C4-ED593551626D}" type="pres">
      <dgm:prSet presAssocID="{B35B5E25-8E9C-8342-8811-F17CC753CECE}" presName="connTx" presStyleLbl="parChTrans1D3" presStyleIdx="13" presStyleCnt="17"/>
      <dgm:spPr/>
    </dgm:pt>
    <dgm:pt modelId="{7A7B6C9A-087F-D543-B31F-34537F1F97D9}" type="pres">
      <dgm:prSet presAssocID="{5459715A-DE1D-8F4A-B6FB-32AC80ED12B0}" presName="root2" presStyleCnt="0"/>
      <dgm:spPr/>
    </dgm:pt>
    <dgm:pt modelId="{69030EDF-8B24-344F-A019-25CF69A51F84}" type="pres">
      <dgm:prSet presAssocID="{5459715A-DE1D-8F4A-B6FB-32AC80ED12B0}" presName="LevelTwoTextNode" presStyleLbl="node3" presStyleIdx="13" presStyleCnt="17" custScaleX="855982" custScaleY="68302" custLinFactNeighborX="2646" custLinFactNeighborY="13519">
        <dgm:presLayoutVars>
          <dgm:chPref val="3"/>
        </dgm:presLayoutVars>
      </dgm:prSet>
      <dgm:spPr/>
    </dgm:pt>
    <dgm:pt modelId="{2C9A415D-332C-0848-88DB-0C2B4AB9BC10}" type="pres">
      <dgm:prSet presAssocID="{5459715A-DE1D-8F4A-B6FB-32AC80ED12B0}" presName="level3hierChild" presStyleCnt="0"/>
      <dgm:spPr/>
    </dgm:pt>
    <dgm:pt modelId="{9BDC7B4A-55CB-F446-A203-87DC66EDBA33}" type="pres">
      <dgm:prSet presAssocID="{64E09807-76A0-7742-B847-129BA0B1E799}" presName="conn2-1" presStyleLbl="parChTrans1D3" presStyleIdx="14" presStyleCnt="17"/>
      <dgm:spPr/>
    </dgm:pt>
    <dgm:pt modelId="{2ACE8AC1-61BF-5B4B-9927-DF6AFCC963B5}" type="pres">
      <dgm:prSet presAssocID="{64E09807-76A0-7742-B847-129BA0B1E799}" presName="connTx" presStyleLbl="parChTrans1D3" presStyleIdx="14" presStyleCnt="17"/>
      <dgm:spPr/>
    </dgm:pt>
    <dgm:pt modelId="{82D73B1D-5391-3D48-9D4C-90C9129F9151}" type="pres">
      <dgm:prSet presAssocID="{175F0AF6-6AC1-1048-861C-107F5DE8A2F7}" presName="root2" presStyleCnt="0"/>
      <dgm:spPr/>
    </dgm:pt>
    <dgm:pt modelId="{9BD39BCB-DBBC-924C-83A2-86297FC96E33}" type="pres">
      <dgm:prSet presAssocID="{175F0AF6-6AC1-1048-861C-107F5DE8A2F7}" presName="LevelTwoTextNode" presStyleLbl="node3" presStyleIdx="14" presStyleCnt="17" custScaleX="855982" custScaleY="68302" custLinFactNeighborX="2646" custLinFactNeighborY="8707">
        <dgm:presLayoutVars>
          <dgm:chPref val="3"/>
        </dgm:presLayoutVars>
      </dgm:prSet>
      <dgm:spPr/>
    </dgm:pt>
    <dgm:pt modelId="{1D991C07-5C91-6E4E-87F2-2BC433B87FF4}" type="pres">
      <dgm:prSet presAssocID="{175F0AF6-6AC1-1048-861C-107F5DE8A2F7}" presName="level3hierChild" presStyleCnt="0"/>
      <dgm:spPr/>
    </dgm:pt>
    <dgm:pt modelId="{A457B868-9C8A-4DF1-BAD9-4BC425448B7E}" type="pres">
      <dgm:prSet presAssocID="{440FD738-C266-4E71-8130-AA62444DAC64}" presName="conn2-1" presStyleLbl="parChTrans1D2" presStyleIdx="4" presStyleCnt="5"/>
      <dgm:spPr/>
    </dgm:pt>
    <dgm:pt modelId="{283C3216-DAAE-4FBF-B9C8-26463A84C115}" type="pres">
      <dgm:prSet presAssocID="{440FD738-C266-4E71-8130-AA62444DAC64}" presName="connTx" presStyleLbl="parChTrans1D2" presStyleIdx="4" presStyleCnt="5"/>
      <dgm:spPr/>
    </dgm:pt>
    <dgm:pt modelId="{F5F26C78-F7C8-4314-AD67-1D7DD4A43E47}" type="pres">
      <dgm:prSet presAssocID="{5CB136F3-F563-45BE-BE1A-962C10A0C2AE}" presName="root2" presStyleCnt="0"/>
      <dgm:spPr/>
    </dgm:pt>
    <dgm:pt modelId="{A2AA6DB1-7463-452C-81AE-90E9C70F3DB6}" type="pres">
      <dgm:prSet presAssocID="{5CB136F3-F563-45BE-BE1A-962C10A0C2AE}" presName="LevelTwoTextNode" presStyleLbl="node2" presStyleIdx="4" presStyleCnt="5" custScaleX="259374" custScaleY="150697" custLinFactNeighborX="-17669">
        <dgm:presLayoutVars>
          <dgm:chPref val="3"/>
        </dgm:presLayoutVars>
      </dgm:prSet>
      <dgm:spPr/>
    </dgm:pt>
    <dgm:pt modelId="{AE475D36-CB14-43D7-A4D5-973DAB9604A3}" type="pres">
      <dgm:prSet presAssocID="{5CB136F3-F563-45BE-BE1A-962C10A0C2AE}" presName="level3hierChild" presStyleCnt="0"/>
      <dgm:spPr/>
    </dgm:pt>
    <dgm:pt modelId="{C2EDE79E-9C17-46D5-9FDC-6C5555CDFD22}" type="pres">
      <dgm:prSet presAssocID="{0CE304FB-0D4B-4147-B13F-E9C9957F4154}" presName="conn2-1" presStyleLbl="parChTrans1D3" presStyleIdx="15" presStyleCnt="17"/>
      <dgm:spPr/>
    </dgm:pt>
    <dgm:pt modelId="{C575163A-EC34-4388-8938-A5769D09777E}" type="pres">
      <dgm:prSet presAssocID="{0CE304FB-0D4B-4147-B13F-E9C9957F4154}" presName="connTx" presStyleLbl="parChTrans1D3" presStyleIdx="15" presStyleCnt="17"/>
      <dgm:spPr/>
    </dgm:pt>
    <dgm:pt modelId="{DDB226FC-ADAA-4F39-9658-2E1F68C6AAF6}" type="pres">
      <dgm:prSet presAssocID="{207D7E68-89B2-4E8F-9A13-8C8D67B40A33}" presName="root2" presStyleCnt="0"/>
      <dgm:spPr/>
    </dgm:pt>
    <dgm:pt modelId="{4148F571-0218-4211-AEF5-6D22DFE73C5A}" type="pres">
      <dgm:prSet presAssocID="{207D7E68-89B2-4E8F-9A13-8C8D67B40A33}" presName="LevelTwoTextNode" presStyleLbl="node3" presStyleIdx="15" presStyleCnt="17" custScaleX="855982" custScaleY="68302" custLinFactNeighborX="2646" custLinFactNeighborY="8707">
        <dgm:presLayoutVars>
          <dgm:chPref val="3"/>
        </dgm:presLayoutVars>
      </dgm:prSet>
      <dgm:spPr/>
    </dgm:pt>
    <dgm:pt modelId="{101CD49F-03A3-4A02-BCD6-CD5ED3BC6021}" type="pres">
      <dgm:prSet presAssocID="{207D7E68-89B2-4E8F-9A13-8C8D67B40A33}" presName="level3hierChild" presStyleCnt="0"/>
      <dgm:spPr/>
    </dgm:pt>
    <dgm:pt modelId="{6431E764-FDF0-4D4B-8FCD-3A7075F946CE}" type="pres">
      <dgm:prSet presAssocID="{0E713FB3-8256-D544-A0C9-755B1B5D0BA0}" presName="conn2-1" presStyleLbl="parChTrans1D3" presStyleIdx="16" presStyleCnt="17"/>
      <dgm:spPr/>
    </dgm:pt>
    <dgm:pt modelId="{60064148-9E30-3A4E-870E-DA5E67D2D635}" type="pres">
      <dgm:prSet presAssocID="{0E713FB3-8256-D544-A0C9-755B1B5D0BA0}" presName="connTx" presStyleLbl="parChTrans1D3" presStyleIdx="16" presStyleCnt="17"/>
      <dgm:spPr/>
    </dgm:pt>
    <dgm:pt modelId="{1846713D-FC85-E941-B587-AE04C648998F}" type="pres">
      <dgm:prSet presAssocID="{21186309-496A-D047-A326-265295A31607}" presName="root2" presStyleCnt="0"/>
      <dgm:spPr/>
    </dgm:pt>
    <dgm:pt modelId="{C8E8833B-A106-784F-B571-168128E42C85}" type="pres">
      <dgm:prSet presAssocID="{21186309-496A-D047-A326-265295A31607}" presName="LevelTwoTextNode" presStyleLbl="node3" presStyleIdx="16" presStyleCnt="17" custScaleX="855982" custScaleY="68302" custLinFactNeighborX="2646" custLinFactNeighborY="1489">
        <dgm:presLayoutVars>
          <dgm:chPref val="3"/>
        </dgm:presLayoutVars>
      </dgm:prSet>
      <dgm:spPr/>
    </dgm:pt>
    <dgm:pt modelId="{3D6C8FBD-72C5-8B47-9185-09B781760DE6}" type="pres">
      <dgm:prSet presAssocID="{21186309-496A-D047-A326-265295A31607}" presName="level3hierChild" presStyleCnt="0"/>
      <dgm:spPr/>
    </dgm:pt>
  </dgm:ptLst>
  <dgm:cxnLst>
    <dgm:cxn modelId="{6F676700-A8A0-4952-80C3-7D985865C8C1}" type="presOf" srcId="{5CB136F3-F563-45BE-BE1A-962C10A0C2AE}" destId="{A2AA6DB1-7463-452C-81AE-90E9C70F3DB6}" srcOrd="0" destOrd="0" presId="urn:microsoft.com/office/officeart/2005/8/layout/hierarchy2"/>
    <dgm:cxn modelId="{9101A504-436C-4242-BF41-E2178B49A489}" srcId="{7F28C5AB-2F02-43F2-9197-4861B70456C2}" destId="{51AC3913-801F-4E1D-A2A2-088735E20B62}" srcOrd="0" destOrd="0" parTransId="{9DC31CD8-4829-4D16-8219-811E363EA7E8}" sibTransId="{5DBD72BA-621F-448B-B57C-ABCC4C4210FF}"/>
    <dgm:cxn modelId="{99FC080A-F48F-4CE9-AFFF-710448243E08}" type="presOf" srcId="{440FD738-C266-4E71-8130-AA62444DAC64}" destId="{A457B868-9C8A-4DF1-BAD9-4BC425448B7E}" srcOrd="0" destOrd="0" presId="urn:microsoft.com/office/officeart/2005/8/layout/hierarchy2"/>
    <dgm:cxn modelId="{30CA490B-58AB-9944-92E4-81705BDD9F02}" type="presOf" srcId="{28806D21-3F24-7945-8729-E7C908086838}" destId="{6C181689-730C-7045-91DE-ABAFCBE627F9}" srcOrd="0" destOrd="0" presId="urn:microsoft.com/office/officeart/2005/8/layout/hierarchy2"/>
    <dgm:cxn modelId="{0DBF880E-38E8-8449-8498-F6C5E3197180}" type="presOf" srcId="{0E713FB3-8256-D544-A0C9-755B1B5D0BA0}" destId="{60064148-9E30-3A4E-870E-DA5E67D2D635}" srcOrd="1" destOrd="0" presId="urn:microsoft.com/office/officeart/2005/8/layout/hierarchy2"/>
    <dgm:cxn modelId="{64B4680F-6BE8-42DF-B7A6-FEF7ADD44068}" srcId="{54404B7A-4636-4F81-BC3B-2A00AFD4CB0D}" destId="{7F28C5AB-2F02-43F2-9197-4861B70456C2}" srcOrd="0" destOrd="0" parTransId="{5D5F0FC9-E101-419F-ACAD-903A00A7F027}" sibTransId="{70CD5767-DD06-4F3D-81C2-74B0DE368026}"/>
    <dgm:cxn modelId="{B62B9B10-3AA4-4443-995E-EC5196ED1540}" srcId="{7F28C5AB-2F02-43F2-9197-4861B70456C2}" destId="{F84C4AF3-1C39-499E-836D-D97BB9B483DC}" srcOrd="3" destOrd="0" parTransId="{9A3FE8D7-6B24-466F-843B-F9EB777520F4}" sibTransId="{142B8E50-8007-432A-867F-4D6AF8748554}"/>
    <dgm:cxn modelId="{34A1BD11-6C7A-124B-9589-C10EFE0E8113}" type="presOf" srcId="{28806D21-3F24-7945-8729-E7C908086838}" destId="{5EC6A7C8-891B-C546-AF8C-30E9EBE91331}" srcOrd="1" destOrd="0" presId="urn:microsoft.com/office/officeart/2005/8/layout/hierarchy2"/>
    <dgm:cxn modelId="{CD11A913-9BA3-664D-89EC-D3CBB56DF919}" type="presOf" srcId="{BAFDE075-9FDA-914B-B91E-0AF565B3CD75}" destId="{6312B478-BF26-6A44-A686-57779C825FE0}" srcOrd="1" destOrd="0" presId="urn:microsoft.com/office/officeart/2005/8/layout/hierarchy2"/>
    <dgm:cxn modelId="{E76B8115-1B82-124C-8583-A6A4EC02A1D3}" type="presOf" srcId="{64E09807-76A0-7742-B847-129BA0B1E799}" destId="{2ACE8AC1-61BF-5B4B-9927-DF6AFCC963B5}" srcOrd="1" destOrd="0" presId="urn:microsoft.com/office/officeart/2005/8/layout/hierarchy2"/>
    <dgm:cxn modelId="{F1B0181A-D247-854B-92D9-A03D9E22576E}" type="presOf" srcId="{AEFA9A9E-4813-4F4C-91DF-C0CC083F2E42}" destId="{192592DF-C814-7C46-A555-01EEE8E387DA}" srcOrd="0" destOrd="0" presId="urn:microsoft.com/office/officeart/2005/8/layout/hierarchy2"/>
    <dgm:cxn modelId="{749CA31B-C95F-41C4-811D-B6C5EAA458EE}" type="presOf" srcId="{3C7A3EA8-F4F7-4431-BB06-B4C8FF471A99}" destId="{A95511A0-4D02-4178-98C1-1F2A124E1101}" srcOrd="1" destOrd="0" presId="urn:microsoft.com/office/officeart/2005/8/layout/hierarchy2"/>
    <dgm:cxn modelId="{92241F1C-9DA6-42BA-8471-4A8070A71ADC}" type="presOf" srcId="{77C614C8-509F-444E-9B58-4DA663B0DF6C}" destId="{BD6A3C18-CA19-4AA3-93A4-AE28A1F1A50C}" srcOrd="1" destOrd="0" presId="urn:microsoft.com/office/officeart/2005/8/layout/hierarchy2"/>
    <dgm:cxn modelId="{58BF481F-EA82-2547-B3B3-8F4C2C30B7EC}" type="presOf" srcId="{49796E6D-2521-1E47-892B-7F60FA0E21CE}" destId="{E0B94D5D-BA46-DC4F-A072-145BF149683A}" srcOrd="1" destOrd="0" presId="urn:microsoft.com/office/officeart/2005/8/layout/hierarchy2"/>
    <dgm:cxn modelId="{A7093E21-1AB0-4B1F-9466-F384EDF95176}" type="presOf" srcId="{B15515AF-1A96-48A1-AF5F-6FE5848112E8}" destId="{D501F89A-FD0F-4BDE-9CDB-66C869477680}" srcOrd="1" destOrd="0" presId="urn:microsoft.com/office/officeart/2005/8/layout/hierarchy2"/>
    <dgm:cxn modelId="{8D170327-C1A8-7F4C-B9EC-AAFFC0AD1330}" type="presOf" srcId="{64E09807-76A0-7742-B847-129BA0B1E799}" destId="{9BDC7B4A-55CB-F446-A203-87DC66EDBA33}" srcOrd="0" destOrd="0" presId="urn:microsoft.com/office/officeart/2005/8/layout/hierarchy2"/>
    <dgm:cxn modelId="{1DD8DB27-4EFF-46A8-BDE2-55C953064491}" type="presOf" srcId="{54404B7A-4636-4F81-BC3B-2A00AFD4CB0D}" destId="{8C3A8777-96F9-4B84-BB91-D78CA8F1B19E}" srcOrd="0" destOrd="0" presId="urn:microsoft.com/office/officeart/2005/8/layout/hierarchy2"/>
    <dgm:cxn modelId="{C20E2828-9C8B-4072-936E-EE68C16EB918}" type="presOf" srcId="{0CE304FB-0D4B-4147-B13F-E9C9957F4154}" destId="{C575163A-EC34-4388-8938-A5769D09777E}" srcOrd="1" destOrd="0" presId="urn:microsoft.com/office/officeart/2005/8/layout/hierarchy2"/>
    <dgm:cxn modelId="{62B03A2A-ADA6-46CA-8714-A2FAD0B515DB}" type="presOf" srcId="{9DC31CD8-4829-4D16-8219-811E363EA7E8}" destId="{45428278-6855-4FD0-9180-C6A42E81A00E}" srcOrd="1" destOrd="0" presId="urn:microsoft.com/office/officeart/2005/8/layout/hierarchy2"/>
    <dgm:cxn modelId="{4871502F-FD94-3543-81B7-F3B8D66BEBBC}" srcId="{51AC3913-801F-4E1D-A2A2-088735E20B62}" destId="{BCD659FA-A56C-A142-B8FA-2F07DB4ACBDB}" srcOrd="2" destOrd="0" parTransId="{038D0425-4B09-494C-B1B9-DF0A2D985C92}" sibTransId="{69332408-2704-5349-8B80-21B844E1CE84}"/>
    <dgm:cxn modelId="{94C35232-ABBC-3E43-87A0-014FA0819BB7}" srcId="{F84C4AF3-1C39-499E-836D-D97BB9B483DC}" destId="{EA24B414-11B4-4444-AA49-B357706F8596}" srcOrd="1" destOrd="0" parTransId="{CC70913C-E6D7-EC4E-9A28-9DE1D178A8A6}" sibTransId="{2460FB26-0F9C-FD49-8AD5-B4EABDE272C2}"/>
    <dgm:cxn modelId="{41CF933C-9CEC-8744-ACE0-6E74279D0798}" type="presOf" srcId="{038D0425-4B09-494C-B1B9-DF0A2D985C92}" destId="{3CD1192F-BEA6-194A-A3EE-BA53B75B8E5D}" srcOrd="0" destOrd="0" presId="urn:microsoft.com/office/officeart/2005/8/layout/hierarchy2"/>
    <dgm:cxn modelId="{CA9CCC3D-BD56-6045-864F-FEF6F83ED359}" srcId="{EAB604D3-3504-4735-8452-44FC307F2186}" destId="{34BCCB79-64BC-1D41-AA94-C66D9F2DD23F}" srcOrd="4" destOrd="0" parTransId="{28806D21-3F24-7945-8729-E7C908086838}" sibTransId="{12783F59-100E-784B-A1A3-4DCFDB2BEC82}"/>
    <dgm:cxn modelId="{4490203E-ECC3-884A-8B64-797F2B2E9107}" type="presOf" srcId="{34BCCB79-64BC-1D41-AA94-C66D9F2DD23F}" destId="{85DB40CF-2A6A-524A-AE2C-609162E31FFA}" srcOrd="0" destOrd="0" presId="urn:microsoft.com/office/officeart/2005/8/layout/hierarchy2"/>
    <dgm:cxn modelId="{A4CDDE3F-B67C-974C-8D9F-AE0EDC467E68}" type="presOf" srcId="{FE76CDFA-A736-4E4B-B07F-B642327FDBAE}" destId="{4C018F4C-148E-164A-AC5C-8CABBDE1B6A8}" srcOrd="0" destOrd="0" presId="urn:microsoft.com/office/officeart/2005/8/layout/hierarchy2"/>
    <dgm:cxn modelId="{35550540-B213-7D49-94A1-3499D16F7CC3}" srcId="{EF10C27B-DBB6-4AF9-9332-99556D2BC3DD}" destId="{AEFA9A9E-4813-4F4C-91DF-C0CC083F2E42}" srcOrd="1" destOrd="0" parTransId="{503CF499-9504-B04C-B3D0-9744169E8397}" sibTransId="{70C8B4A8-62A6-E141-82EE-5594763568D9}"/>
    <dgm:cxn modelId="{B3A81240-1045-0E4D-97C2-5B28B3BC5C97}" type="presOf" srcId="{21186309-496A-D047-A326-265295A31607}" destId="{C8E8833B-A106-784F-B571-168128E42C85}" srcOrd="0" destOrd="0" presId="urn:microsoft.com/office/officeart/2005/8/layout/hierarchy2"/>
    <dgm:cxn modelId="{EF786940-E0C6-B243-B808-A353BF124BE2}" srcId="{EAB604D3-3504-4735-8452-44FC307F2186}" destId="{CF837680-A73E-9A45-958F-8BFF75EB1DB2}" srcOrd="2" destOrd="0" parTransId="{EE3C1A02-D49A-AE48-BFCD-42143CF241FA}" sibTransId="{A83E9436-681F-924C-8209-5B0BA11D09FC}"/>
    <dgm:cxn modelId="{E17E865F-114F-43F2-B385-874B156D171A}" type="presOf" srcId="{EF10C27B-DBB6-4AF9-9332-99556D2BC3DD}" destId="{64F90F16-5EC4-4563-9C8A-3716A3901C2C}" srcOrd="0" destOrd="0" presId="urn:microsoft.com/office/officeart/2005/8/layout/hierarchy2"/>
    <dgm:cxn modelId="{2DE67160-CFC0-48C4-ADA5-C56A327F9060}" type="presOf" srcId="{9A3FE8D7-6B24-466F-843B-F9EB777520F4}" destId="{F72DDB3B-7CC3-4F00-B02E-DA327045A795}" srcOrd="1" destOrd="0" presId="urn:microsoft.com/office/officeart/2005/8/layout/hierarchy2"/>
    <dgm:cxn modelId="{85000342-825B-0A42-8212-A4913E05D653}" type="presOf" srcId="{503CF499-9504-B04C-B3D0-9744169E8397}" destId="{3B3FAF3B-4F80-C74F-A92A-8BB8640692DF}" srcOrd="0" destOrd="0" presId="urn:microsoft.com/office/officeart/2005/8/layout/hierarchy2"/>
    <dgm:cxn modelId="{65AF1962-1B28-1443-A056-936D0967B053}" type="presOf" srcId="{B35B5E25-8E9C-8342-8811-F17CC753CECE}" destId="{692FEE7E-A735-C649-B8F8-884CE4A7B404}" srcOrd="0" destOrd="0" presId="urn:microsoft.com/office/officeart/2005/8/layout/hierarchy2"/>
    <dgm:cxn modelId="{2B597E42-B3B8-2F43-BF6E-27FC4497FA3C}" type="presOf" srcId="{7D4AE1C2-A0D2-554A-9FD8-71E5BBD0252B}" destId="{3F3C6813-8954-034E-8ACD-7145A04D7421}" srcOrd="0" destOrd="0" presId="urn:microsoft.com/office/officeart/2005/8/layout/hierarchy2"/>
    <dgm:cxn modelId="{01B5D665-7AC0-46DA-99BC-6404BD014A56}" type="presOf" srcId="{39AA05F8-DE93-4DEB-9D9C-F0D90BF35AE6}" destId="{D8F0B873-06B9-40E4-B053-DBE9634B40BF}" srcOrd="1" destOrd="0" presId="urn:microsoft.com/office/officeart/2005/8/layout/hierarchy2"/>
    <dgm:cxn modelId="{373A1747-09FC-403E-A03F-2B41F45A93AB}" type="presOf" srcId="{96B380EC-CD2F-473F-8C37-476843F8A33C}" destId="{B7A9668F-521D-4E0C-A517-19479D462B8C}" srcOrd="1" destOrd="0" presId="urn:microsoft.com/office/officeart/2005/8/layout/hierarchy2"/>
    <dgm:cxn modelId="{5A982C6A-6277-964B-8A5A-CA95B9EB9AED}" type="presOf" srcId="{49796E6D-2521-1E47-892B-7F60FA0E21CE}" destId="{50D2E1B3-7BCB-FF4F-B6DA-497BF94A4E8D}" srcOrd="0" destOrd="0" presId="urn:microsoft.com/office/officeart/2005/8/layout/hierarchy2"/>
    <dgm:cxn modelId="{841F826C-AAEC-4962-8788-9D9C6784B814}" type="presOf" srcId="{39AA05F8-DE93-4DEB-9D9C-F0D90BF35AE6}" destId="{0EE9C54E-9C33-4971-9096-3339E9C1A989}" srcOrd="0" destOrd="0" presId="urn:microsoft.com/office/officeart/2005/8/layout/hierarchy2"/>
    <dgm:cxn modelId="{DAD37C4D-0F89-4AE4-8AA4-2CD0B7232691}" type="presOf" srcId="{0CA85FB3-CD17-4EE0-9D85-F5E92F4A62C8}" destId="{AB71BA50-4CC9-4CAA-9F86-42C06E50F582}" srcOrd="0" destOrd="0" presId="urn:microsoft.com/office/officeart/2005/8/layout/hierarchy2"/>
    <dgm:cxn modelId="{DC97CA4E-F31F-9C43-9651-5518BB8F83E4}" srcId="{F84C4AF3-1C39-499E-836D-D97BB9B483DC}" destId="{3E4216D5-2B74-974C-979B-188CE6F0824F}" srcOrd="2" destOrd="0" parTransId="{FC7B2CEF-5D93-4945-B782-17BE94DC8AE7}" sibTransId="{EAAF39C4-6DFE-4A4E-99D0-F071CBBE0125}"/>
    <dgm:cxn modelId="{61C7674F-1E1A-44B6-8264-ADBF21864D5E}" type="presOf" srcId="{9DC31CD8-4829-4D16-8219-811E363EA7E8}" destId="{81801D34-A4CA-4D99-80B7-201A4BF36456}" srcOrd="0" destOrd="0" presId="urn:microsoft.com/office/officeart/2005/8/layout/hierarchy2"/>
    <dgm:cxn modelId="{D4D95E70-07F7-4C67-8DD1-C81737C9B6AA}" type="presOf" srcId="{075C499E-213E-4A14-87D2-C8C3C2AAB712}" destId="{0EF3DEC7-3F82-489F-A0C0-5706B3FDEBB7}" srcOrd="1" destOrd="0" presId="urn:microsoft.com/office/officeart/2005/8/layout/hierarchy2"/>
    <dgm:cxn modelId="{912E4570-07C9-D849-83FC-F52C93282A91}" srcId="{F84C4AF3-1C39-499E-836D-D97BB9B483DC}" destId="{5459715A-DE1D-8F4A-B6FB-32AC80ED12B0}" srcOrd="3" destOrd="0" parTransId="{B35B5E25-8E9C-8342-8811-F17CC753CECE}" sibTransId="{1E524366-25CC-DB4D-A845-0EB64BC9F18F}"/>
    <dgm:cxn modelId="{BA124154-5D00-4A8B-8A3B-D79EB4298208}" type="presOf" srcId="{FC4D5BF2-3F23-42C8-AD5E-4F40133453AC}" destId="{7D99E2C0-CDE2-4C53-A310-33548CD09DDF}" srcOrd="0" destOrd="0" presId="urn:microsoft.com/office/officeart/2005/8/layout/hierarchy2"/>
    <dgm:cxn modelId="{97ED1D57-0BB6-4D49-A424-708D54B89760}" type="presOf" srcId="{0E713FB3-8256-D544-A0C9-755B1B5D0BA0}" destId="{6431E764-FDF0-4D4B-8FCD-3A7075F946CE}" srcOrd="0" destOrd="0" presId="urn:microsoft.com/office/officeart/2005/8/layout/hierarchy2"/>
    <dgm:cxn modelId="{F978C377-E750-4370-9F68-ADC55BFA191D}" type="presOf" srcId="{F84C4AF3-1C39-499E-836D-D97BB9B483DC}" destId="{B1AE7094-70EE-49B6-A740-4EE2ABB3062B}" srcOrd="0" destOrd="0" presId="urn:microsoft.com/office/officeart/2005/8/layout/hierarchy2"/>
    <dgm:cxn modelId="{27E1FC78-6389-4FA8-93D9-13B6FE2838C8}" type="presOf" srcId="{9A3FE8D7-6B24-466F-843B-F9EB777520F4}" destId="{AD68A6FC-9A92-428F-821A-B931A28D03B3}" srcOrd="0" destOrd="0" presId="urn:microsoft.com/office/officeart/2005/8/layout/hierarchy2"/>
    <dgm:cxn modelId="{F2C57279-2EDF-DE43-B954-DD7A724CBA9E}" type="presOf" srcId="{CC70913C-E6D7-EC4E-9A28-9DE1D178A8A6}" destId="{8B226E6F-CC53-A042-9670-153BE5DE31B5}" srcOrd="1" destOrd="0" presId="urn:microsoft.com/office/officeart/2005/8/layout/hierarchy2"/>
    <dgm:cxn modelId="{B27E727B-5734-4DC5-BC84-FA4867F8B878}" type="presOf" srcId="{207D7E68-89B2-4E8F-9A13-8C8D67B40A33}" destId="{4148F571-0218-4211-AEF5-6D22DFE73C5A}" srcOrd="0" destOrd="0" presId="urn:microsoft.com/office/officeart/2005/8/layout/hierarchy2"/>
    <dgm:cxn modelId="{A5D8BE7B-B132-2440-9D7B-1A8F61AD69EC}" type="presOf" srcId="{E72351C2-23F0-9C45-9090-1F1CE20235B3}" destId="{30818E0D-16E6-3F4A-B074-25AC82C3F16B}" srcOrd="1" destOrd="0" presId="urn:microsoft.com/office/officeart/2005/8/layout/hierarchy2"/>
    <dgm:cxn modelId="{038CCA7D-00AF-468D-883C-99D9199CF569}" srcId="{7F28C5AB-2F02-43F2-9197-4861B70456C2}" destId="{5CB136F3-F563-45BE-BE1A-962C10A0C2AE}" srcOrd="4" destOrd="0" parTransId="{440FD738-C266-4E71-8130-AA62444DAC64}" sibTransId="{914C09AC-2550-42A5-98DA-73DBF4F1B188}"/>
    <dgm:cxn modelId="{A436F37F-E995-4F2F-B952-C9C46CE26869}" type="presOf" srcId="{E754FC6B-6145-45F1-8597-7CDECFA9CE5C}" destId="{6A18F596-10D5-4E3B-8CCE-74FD91713FB7}" srcOrd="0" destOrd="0" presId="urn:microsoft.com/office/officeart/2005/8/layout/hierarchy2"/>
    <dgm:cxn modelId="{7E58EB87-1365-234A-B552-F82415877249}" type="presOf" srcId="{CF837680-A73E-9A45-958F-8BFF75EB1DB2}" destId="{AFEE40E4-9F17-5448-BF45-AF4A7A43264F}" srcOrd="0" destOrd="0" presId="urn:microsoft.com/office/officeart/2005/8/layout/hierarchy2"/>
    <dgm:cxn modelId="{3943DA8A-D3FA-472F-87EF-804E372FAF25}" type="presOf" srcId="{3C7A3EA8-F4F7-4431-BB06-B4C8FF471A99}" destId="{BE5CDDDE-95BC-4561-938F-685D3F5A492C}" srcOrd="0" destOrd="0" presId="urn:microsoft.com/office/officeart/2005/8/layout/hierarchy2"/>
    <dgm:cxn modelId="{A2C40D8D-88D0-4F8B-A81F-7B3C4DE18BCE}" srcId="{7F28C5AB-2F02-43F2-9197-4861B70456C2}" destId="{EF10C27B-DBB6-4AF9-9332-99556D2BC3DD}" srcOrd="1" destOrd="0" parTransId="{39AA05F8-DE93-4DEB-9D9C-F0D90BF35AE6}" sibTransId="{694A2814-9DCA-4050-B168-EE6849AB71B1}"/>
    <dgm:cxn modelId="{AA18E28D-9971-445E-94C4-2D6EEE1B85B7}" srcId="{F84C4AF3-1C39-499E-836D-D97BB9B483DC}" destId="{0A3BED3D-97D8-4DC5-A3FE-4DB171698576}" srcOrd="0" destOrd="0" parTransId="{075C499E-213E-4A14-87D2-C8C3C2AAB712}" sibTransId="{D17E9845-48F3-43FD-83A6-BE4FEFD39A18}"/>
    <dgm:cxn modelId="{716CBC91-BB0D-E94A-85D3-1C23CB395427}" type="presOf" srcId="{EE3C1A02-D49A-AE48-BFCD-42143CF241FA}" destId="{B91D0AE3-D6DD-F34F-8014-8D9591D9DA4E}" srcOrd="1" destOrd="0" presId="urn:microsoft.com/office/officeart/2005/8/layout/hierarchy2"/>
    <dgm:cxn modelId="{EEAC4794-7C1F-448C-B4AA-48D8681D4F88}" type="presOf" srcId="{51AC3913-801F-4E1D-A2A2-088735E20B62}" destId="{E22C9A6A-8B63-40AF-845B-5EC4CDACC77C}" srcOrd="0" destOrd="0" presId="urn:microsoft.com/office/officeart/2005/8/layout/hierarchy2"/>
    <dgm:cxn modelId="{7E2A589C-9CE7-46D5-91F8-2F170D5FDC92}" type="presOf" srcId="{0A3BED3D-97D8-4DC5-A3FE-4DB171698576}" destId="{D0F4E3FD-BDBC-4572-8794-3E9608CBD946}" srcOrd="0" destOrd="0" presId="urn:microsoft.com/office/officeart/2005/8/layout/hierarchy2"/>
    <dgm:cxn modelId="{3F9F4FA2-9655-4F1E-BA12-8B48BD0E72E7}" type="presOf" srcId="{77C614C8-509F-444E-9B58-4DA663B0DF6C}" destId="{E1A46FA8-F80B-41CB-A4F5-27179883CF8B}" srcOrd="0" destOrd="0" presId="urn:microsoft.com/office/officeart/2005/8/layout/hierarchy2"/>
    <dgm:cxn modelId="{ED3427A4-0711-314B-878E-A517929665F6}" type="presOf" srcId="{BCD659FA-A56C-A142-B8FA-2F07DB4ACBDB}" destId="{C7042F15-F184-2545-BC3D-069B4C3A5DC8}" srcOrd="0" destOrd="0" presId="urn:microsoft.com/office/officeart/2005/8/layout/hierarchy2"/>
    <dgm:cxn modelId="{446E8AA5-EE39-8044-BEA7-5F22B520043E}" type="presOf" srcId="{FC7B2CEF-5D93-4945-B782-17BE94DC8AE7}" destId="{480FF246-2080-3541-98FB-908E99A80CB8}" srcOrd="0" destOrd="0" presId="urn:microsoft.com/office/officeart/2005/8/layout/hierarchy2"/>
    <dgm:cxn modelId="{D66794A7-92DE-44B7-8E45-C52F59D3EAD3}" type="presOf" srcId="{075C499E-213E-4A14-87D2-C8C3C2AAB712}" destId="{890ED08B-6904-417F-AF61-4084F728D328}" srcOrd="0" destOrd="0" presId="urn:microsoft.com/office/officeart/2005/8/layout/hierarchy2"/>
    <dgm:cxn modelId="{300924A8-9D92-4D15-AF2E-27FFE6371B7D}" type="presOf" srcId="{B15515AF-1A96-48A1-AF5F-6FE5848112E8}" destId="{98ECD5BD-D33B-4776-9A6E-8828181E40BE}" srcOrd="0" destOrd="0" presId="urn:microsoft.com/office/officeart/2005/8/layout/hierarchy2"/>
    <dgm:cxn modelId="{858966AD-2535-4D02-88AF-ABD2AD1B42F5}" type="presOf" srcId="{EAB604D3-3504-4735-8452-44FC307F2186}" destId="{762EE92C-D0A8-469A-A83C-C9CB2E5B57AA}" srcOrd="0" destOrd="0" presId="urn:microsoft.com/office/officeart/2005/8/layout/hierarchy2"/>
    <dgm:cxn modelId="{EE50C2AD-32D8-8A43-8621-A89D391BADA7}" type="presOf" srcId="{BA7B64FB-038A-424F-A270-C5D3C16464D6}" destId="{EA1C03C1-243D-D748-8A41-0ABED243E39A}" srcOrd="0" destOrd="0" presId="urn:microsoft.com/office/officeart/2005/8/layout/hierarchy2"/>
    <dgm:cxn modelId="{883F19B3-E82B-A742-B4C4-A09B02833D6D}" srcId="{51AC3913-801F-4E1D-A2A2-088735E20B62}" destId="{BA7B64FB-038A-424F-A270-C5D3C16464D6}" srcOrd="1" destOrd="0" parTransId="{BAFDE075-9FDA-914B-B91E-0AF565B3CD75}" sibTransId="{754837A7-C197-434E-AB19-ACD6343F36BA}"/>
    <dgm:cxn modelId="{C813F0B9-CAC9-4C14-A408-A620742CBFA6}" type="presOf" srcId="{0CE304FB-0D4B-4147-B13F-E9C9957F4154}" destId="{C2EDE79E-9C17-46D5-9FDC-6C5555CDFD22}" srcOrd="0" destOrd="0" presId="urn:microsoft.com/office/officeart/2005/8/layout/hierarchy2"/>
    <dgm:cxn modelId="{956BB9BA-2B4A-4242-BEA7-0CB3DC605E46}" srcId="{7F28C5AB-2F02-43F2-9197-4861B70456C2}" destId="{EAB604D3-3504-4735-8452-44FC307F2186}" srcOrd="2" destOrd="0" parTransId="{96B380EC-CD2F-473F-8C37-476843F8A33C}" sibTransId="{3B15B659-4426-44F8-8294-C412248107C5}"/>
    <dgm:cxn modelId="{74BF59BC-72E0-4AAA-83CA-F6D882007057}" srcId="{EAB604D3-3504-4735-8452-44FC307F2186}" destId="{0CA85FB3-CD17-4EE0-9D85-F5E92F4A62C8}" srcOrd="0" destOrd="0" parTransId="{77C614C8-509F-444E-9B58-4DA663B0DF6C}" sibTransId="{A685428A-3BFD-49B3-9F71-8AFB44D4F666}"/>
    <dgm:cxn modelId="{C20463BD-43E4-3D4D-B062-62B92C5A95A3}" srcId="{EAB604D3-3504-4735-8452-44FC307F2186}" destId="{7D4AE1C2-A0D2-554A-9FD8-71E5BBD0252B}" srcOrd="3" destOrd="0" parTransId="{E72351C2-23F0-9C45-9090-1F1CE20235B3}" sibTransId="{3F6C72B6-6A04-F14D-AD0E-B6677AA66974}"/>
    <dgm:cxn modelId="{81980EC2-2810-E645-8A8B-14F84B8B131B}" srcId="{F84C4AF3-1C39-499E-836D-D97BB9B483DC}" destId="{175F0AF6-6AC1-1048-861C-107F5DE8A2F7}" srcOrd="4" destOrd="0" parTransId="{64E09807-76A0-7742-B847-129BA0B1E799}" sibTransId="{3D4DD112-04B0-244B-9080-9884E39762BB}"/>
    <dgm:cxn modelId="{FC96CEC3-116F-F74B-83E2-166CB96CD01E}" srcId="{5CB136F3-F563-45BE-BE1A-962C10A0C2AE}" destId="{21186309-496A-D047-A326-265295A31607}" srcOrd="1" destOrd="0" parTransId="{0E713FB3-8256-D544-A0C9-755B1B5D0BA0}" sibTransId="{6A8123DC-A5F8-9F4E-833E-239309CFEBA9}"/>
    <dgm:cxn modelId="{E22A1BC5-9E69-8B4A-91DB-C28C33CE73C9}" type="presOf" srcId="{EA24B414-11B4-4444-AA49-B357706F8596}" destId="{860ADBF7-C955-9F4B-ABB2-9946BE290DA1}" srcOrd="0" destOrd="0" presId="urn:microsoft.com/office/officeart/2005/8/layout/hierarchy2"/>
    <dgm:cxn modelId="{6B6250C6-5EE2-A34F-92B8-EE2F6FBAA546}" type="presOf" srcId="{5459715A-DE1D-8F4A-B6FB-32AC80ED12B0}" destId="{69030EDF-8B24-344F-A019-25CF69A51F84}" srcOrd="0" destOrd="0" presId="urn:microsoft.com/office/officeart/2005/8/layout/hierarchy2"/>
    <dgm:cxn modelId="{0A9FF3C9-BB2C-4647-AA5F-C2C69D4AE347}" srcId="{EF10C27B-DBB6-4AF9-9332-99556D2BC3DD}" destId="{FC4D5BF2-3F23-42C8-AD5E-4F40133453AC}" srcOrd="0" destOrd="0" parTransId="{B15515AF-1A96-48A1-AF5F-6FE5848112E8}" sibTransId="{EF101056-A062-4C48-9F88-7420D296A611}"/>
    <dgm:cxn modelId="{08B9A3CA-D078-2844-AA1A-406514C19D70}" srcId="{EAB604D3-3504-4735-8452-44FC307F2186}" destId="{FE76CDFA-A736-4E4B-B07F-B642327FDBAE}" srcOrd="1" destOrd="0" parTransId="{49796E6D-2521-1E47-892B-7F60FA0E21CE}" sibTransId="{56F45470-EA44-9B49-8B86-B3A43316BF9F}"/>
    <dgm:cxn modelId="{90AE65D1-2E95-497D-A04C-CE10632397D9}" type="presOf" srcId="{96B380EC-CD2F-473F-8C37-476843F8A33C}" destId="{8E075632-8E7A-4245-BD59-BDDBBB21446F}" srcOrd="0" destOrd="0" presId="urn:microsoft.com/office/officeart/2005/8/layout/hierarchy2"/>
    <dgm:cxn modelId="{8894FDD9-ACCF-454B-9BAC-5614019C14FA}" type="presOf" srcId="{7F28C5AB-2F02-43F2-9197-4861B70456C2}" destId="{E1702DBD-4140-4475-A147-78D772862AC8}" srcOrd="0" destOrd="0" presId="urn:microsoft.com/office/officeart/2005/8/layout/hierarchy2"/>
    <dgm:cxn modelId="{BA41B1DA-DBDC-D84A-9869-4ED5D11A7250}" type="presOf" srcId="{CC70913C-E6D7-EC4E-9A28-9DE1D178A8A6}" destId="{529C8B1A-B285-BB48-BE66-4A899C350858}" srcOrd="0" destOrd="0" presId="urn:microsoft.com/office/officeart/2005/8/layout/hierarchy2"/>
    <dgm:cxn modelId="{0CF308DD-85B2-6440-BE1D-C60EB92B7414}" type="presOf" srcId="{BAFDE075-9FDA-914B-B91E-0AF565B3CD75}" destId="{55A7B3BB-7859-D943-9B4B-68CEEBAAFD5F}" srcOrd="0" destOrd="0" presId="urn:microsoft.com/office/officeart/2005/8/layout/hierarchy2"/>
    <dgm:cxn modelId="{F30190E0-B881-A54B-823B-2FDA550BE4B4}" type="presOf" srcId="{503CF499-9504-B04C-B3D0-9744169E8397}" destId="{9304AE74-E067-2145-B103-9730BA1ABDF9}" srcOrd="1" destOrd="0" presId="urn:microsoft.com/office/officeart/2005/8/layout/hierarchy2"/>
    <dgm:cxn modelId="{C4F6FDE8-A45A-8A4D-B267-F5D62CBCFE1E}" type="presOf" srcId="{EE3C1A02-D49A-AE48-BFCD-42143CF241FA}" destId="{94EAB7C5-E93F-6C41-98D9-1E0E92E91AA7}" srcOrd="0" destOrd="0" presId="urn:microsoft.com/office/officeart/2005/8/layout/hierarchy2"/>
    <dgm:cxn modelId="{EE2B15E9-F911-6949-8CEE-04E8B2C3707A}" type="presOf" srcId="{038D0425-4B09-494C-B1B9-DF0A2D985C92}" destId="{ABF99DD1-4074-D446-AE0C-5EFFF5624423}" srcOrd="1" destOrd="0" presId="urn:microsoft.com/office/officeart/2005/8/layout/hierarchy2"/>
    <dgm:cxn modelId="{B6ADADED-06BF-4A63-8F56-1D7F306ADE04}" srcId="{5CB136F3-F563-45BE-BE1A-962C10A0C2AE}" destId="{207D7E68-89B2-4E8F-9A13-8C8D67B40A33}" srcOrd="0" destOrd="0" parTransId="{0CE304FB-0D4B-4147-B13F-E9C9957F4154}" sibTransId="{D9191468-5E4F-4369-B0D2-4D0CD503A53A}"/>
    <dgm:cxn modelId="{083A42EF-A266-4F68-8DB4-D982B71BF269}" srcId="{51AC3913-801F-4E1D-A2A2-088735E20B62}" destId="{E754FC6B-6145-45F1-8597-7CDECFA9CE5C}" srcOrd="0" destOrd="0" parTransId="{3C7A3EA8-F4F7-4431-BB06-B4C8FF471A99}" sibTransId="{F09AC6E7-8DBF-4E46-90E9-6ECCF3AF344D}"/>
    <dgm:cxn modelId="{EE50C7EF-0E5A-CD45-94F8-6F7A18C4948D}" type="presOf" srcId="{FC7B2CEF-5D93-4945-B782-17BE94DC8AE7}" destId="{C7E0B3F2-04F9-D742-86AB-E51A1733BE87}" srcOrd="1" destOrd="0" presId="urn:microsoft.com/office/officeart/2005/8/layout/hierarchy2"/>
    <dgm:cxn modelId="{7AAE50F0-DBFC-4A4A-A149-C9DD51EBDE32}" type="presOf" srcId="{B35B5E25-8E9C-8342-8811-F17CC753CECE}" destId="{925C799C-E9BD-2E4A-97C4-ED593551626D}" srcOrd="1" destOrd="0" presId="urn:microsoft.com/office/officeart/2005/8/layout/hierarchy2"/>
    <dgm:cxn modelId="{34C7DBF0-2EBC-4030-8338-EE0CCCCD81D3}" type="presOf" srcId="{440FD738-C266-4E71-8130-AA62444DAC64}" destId="{283C3216-DAAE-4FBF-B9C8-26463A84C115}" srcOrd="1" destOrd="0" presId="urn:microsoft.com/office/officeart/2005/8/layout/hierarchy2"/>
    <dgm:cxn modelId="{DD93B0F5-45AD-1C42-9136-7B8EB16B15E6}" type="presOf" srcId="{175F0AF6-6AC1-1048-861C-107F5DE8A2F7}" destId="{9BD39BCB-DBBC-924C-83A2-86297FC96E33}" srcOrd="0" destOrd="0" presId="urn:microsoft.com/office/officeart/2005/8/layout/hierarchy2"/>
    <dgm:cxn modelId="{C16C27FC-D0A8-3F43-A513-809AEF562B7E}" type="presOf" srcId="{3E4216D5-2B74-974C-979B-188CE6F0824F}" destId="{CECD282F-CFBF-C14C-8230-E7DC69A802DA}" srcOrd="0" destOrd="0" presId="urn:microsoft.com/office/officeart/2005/8/layout/hierarchy2"/>
    <dgm:cxn modelId="{A615C0FC-9D31-6544-9F88-FFF348F5AAA0}" type="presOf" srcId="{E72351C2-23F0-9C45-9090-1F1CE20235B3}" destId="{9F0053AB-142F-FF47-A450-32DE90469385}" srcOrd="0" destOrd="0" presId="urn:microsoft.com/office/officeart/2005/8/layout/hierarchy2"/>
    <dgm:cxn modelId="{C7E57DF4-DE58-410D-8AA6-C3FD5C46AFA6}" type="presParOf" srcId="{8C3A8777-96F9-4B84-BB91-D78CA8F1B19E}" destId="{686E200D-90A5-481C-BB68-1E348833BB00}" srcOrd="0" destOrd="0" presId="urn:microsoft.com/office/officeart/2005/8/layout/hierarchy2"/>
    <dgm:cxn modelId="{3E5321C3-AA69-4775-95D2-287130A7D5BF}" type="presParOf" srcId="{686E200D-90A5-481C-BB68-1E348833BB00}" destId="{E1702DBD-4140-4475-A147-78D772862AC8}" srcOrd="0" destOrd="0" presId="urn:microsoft.com/office/officeart/2005/8/layout/hierarchy2"/>
    <dgm:cxn modelId="{7B2F3A0C-E549-4B63-B2FD-1D882143FE43}" type="presParOf" srcId="{686E200D-90A5-481C-BB68-1E348833BB00}" destId="{0D8E9117-EF90-4368-B765-88949FEB048A}" srcOrd="1" destOrd="0" presId="urn:microsoft.com/office/officeart/2005/8/layout/hierarchy2"/>
    <dgm:cxn modelId="{8359DD67-5B9A-4594-AEDD-B02AB4BE0930}" type="presParOf" srcId="{0D8E9117-EF90-4368-B765-88949FEB048A}" destId="{81801D34-A4CA-4D99-80B7-201A4BF36456}" srcOrd="0" destOrd="0" presId="urn:microsoft.com/office/officeart/2005/8/layout/hierarchy2"/>
    <dgm:cxn modelId="{A86FD8F5-A798-42E5-8E71-BA647BF1B433}" type="presParOf" srcId="{81801D34-A4CA-4D99-80B7-201A4BF36456}" destId="{45428278-6855-4FD0-9180-C6A42E81A00E}" srcOrd="0" destOrd="0" presId="urn:microsoft.com/office/officeart/2005/8/layout/hierarchy2"/>
    <dgm:cxn modelId="{9C026850-EBF2-4668-8C29-63B4B55502AC}" type="presParOf" srcId="{0D8E9117-EF90-4368-B765-88949FEB048A}" destId="{5F05FA34-476B-46C6-A2C4-139357EB5A3C}" srcOrd="1" destOrd="0" presId="urn:microsoft.com/office/officeart/2005/8/layout/hierarchy2"/>
    <dgm:cxn modelId="{FE1A399E-8470-41CA-B9C5-228C519FD73F}" type="presParOf" srcId="{5F05FA34-476B-46C6-A2C4-139357EB5A3C}" destId="{E22C9A6A-8B63-40AF-845B-5EC4CDACC77C}" srcOrd="0" destOrd="0" presId="urn:microsoft.com/office/officeart/2005/8/layout/hierarchy2"/>
    <dgm:cxn modelId="{85ECC77C-31FF-432B-BC1D-E9D05E60B53D}" type="presParOf" srcId="{5F05FA34-476B-46C6-A2C4-139357EB5A3C}" destId="{A6450E6D-0B03-4F85-8A10-77CF91C1D35F}" srcOrd="1" destOrd="0" presId="urn:microsoft.com/office/officeart/2005/8/layout/hierarchy2"/>
    <dgm:cxn modelId="{297E87C2-27D0-495F-98B2-5542A7852A82}" type="presParOf" srcId="{A6450E6D-0B03-4F85-8A10-77CF91C1D35F}" destId="{BE5CDDDE-95BC-4561-938F-685D3F5A492C}" srcOrd="0" destOrd="0" presId="urn:microsoft.com/office/officeart/2005/8/layout/hierarchy2"/>
    <dgm:cxn modelId="{EB120C1E-4D4F-4FCB-B499-A29C9DC420EF}" type="presParOf" srcId="{BE5CDDDE-95BC-4561-938F-685D3F5A492C}" destId="{A95511A0-4D02-4178-98C1-1F2A124E1101}" srcOrd="0" destOrd="0" presId="urn:microsoft.com/office/officeart/2005/8/layout/hierarchy2"/>
    <dgm:cxn modelId="{4B2F01BF-41F9-4C68-AF0F-150E5D326162}" type="presParOf" srcId="{A6450E6D-0B03-4F85-8A10-77CF91C1D35F}" destId="{925FC3BB-C27A-40AF-B7CF-A092D86D7D52}" srcOrd="1" destOrd="0" presId="urn:microsoft.com/office/officeart/2005/8/layout/hierarchy2"/>
    <dgm:cxn modelId="{4EE2BFC9-2909-42CA-9FC8-B8A1CC7EB38A}" type="presParOf" srcId="{925FC3BB-C27A-40AF-B7CF-A092D86D7D52}" destId="{6A18F596-10D5-4E3B-8CCE-74FD91713FB7}" srcOrd="0" destOrd="0" presId="urn:microsoft.com/office/officeart/2005/8/layout/hierarchy2"/>
    <dgm:cxn modelId="{22A3CD48-97A3-4047-901A-80F3863AA953}" type="presParOf" srcId="{925FC3BB-C27A-40AF-B7CF-A092D86D7D52}" destId="{D9F0BC00-6B9B-4F4C-AE05-B9BF57224CCC}" srcOrd="1" destOrd="0" presId="urn:microsoft.com/office/officeart/2005/8/layout/hierarchy2"/>
    <dgm:cxn modelId="{FBFC3600-5454-9348-8A53-F8F5607C306E}" type="presParOf" srcId="{A6450E6D-0B03-4F85-8A10-77CF91C1D35F}" destId="{55A7B3BB-7859-D943-9B4B-68CEEBAAFD5F}" srcOrd="2" destOrd="0" presId="urn:microsoft.com/office/officeart/2005/8/layout/hierarchy2"/>
    <dgm:cxn modelId="{234DBFA6-EAC3-8849-9290-C5634A7DFF1F}" type="presParOf" srcId="{55A7B3BB-7859-D943-9B4B-68CEEBAAFD5F}" destId="{6312B478-BF26-6A44-A686-57779C825FE0}" srcOrd="0" destOrd="0" presId="urn:microsoft.com/office/officeart/2005/8/layout/hierarchy2"/>
    <dgm:cxn modelId="{87E95C41-FDE3-3942-B8EE-1BCCFC70C570}" type="presParOf" srcId="{A6450E6D-0B03-4F85-8A10-77CF91C1D35F}" destId="{9AA05283-EBD2-3347-A239-75DDCFB6F027}" srcOrd="3" destOrd="0" presId="urn:microsoft.com/office/officeart/2005/8/layout/hierarchy2"/>
    <dgm:cxn modelId="{283681A0-0DA4-674E-ACC1-427F2246DF08}" type="presParOf" srcId="{9AA05283-EBD2-3347-A239-75DDCFB6F027}" destId="{EA1C03C1-243D-D748-8A41-0ABED243E39A}" srcOrd="0" destOrd="0" presId="urn:microsoft.com/office/officeart/2005/8/layout/hierarchy2"/>
    <dgm:cxn modelId="{417D9D9A-AA72-2347-9A88-7F1B328703A3}" type="presParOf" srcId="{9AA05283-EBD2-3347-A239-75DDCFB6F027}" destId="{0407FE09-D0B0-EE47-BB27-CBBA59C963EC}" srcOrd="1" destOrd="0" presId="urn:microsoft.com/office/officeart/2005/8/layout/hierarchy2"/>
    <dgm:cxn modelId="{436C18CE-CAB2-C44A-BB05-9D55871DDFF0}" type="presParOf" srcId="{A6450E6D-0B03-4F85-8A10-77CF91C1D35F}" destId="{3CD1192F-BEA6-194A-A3EE-BA53B75B8E5D}" srcOrd="4" destOrd="0" presId="urn:microsoft.com/office/officeart/2005/8/layout/hierarchy2"/>
    <dgm:cxn modelId="{64AC36FA-3402-E345-B4D8-8B729B0C1D5B}" type="presParOf" srcId="{3CD1192F-BEA6-194A-A3EE-BA53B75B8E5D}" destId="{ABF99DD1-4074-D446-AE0C-5EFFF5624423}" srcOrd="0" destOrd="0" presId="urn:microsoft.com/office/officeart/2005/8/layout/hierarchy2"/>
    <dgm:cxn modelId="{E50D47F0-B1E4-A14D-9662-538CE518D187}" type="presParOf" srcId="{A6450E6D-0B03-4F85-8A10-77CF91C1D35F}" destId="{3CE4A528-1A2D-A24A-846D-7D8BBEB80A37}" srcOrd="5" destOrd="0" presId="urn:microsoft.com/office/officeart/2005/8/layout/hierarchy2"/>
    <dgm:cxn modelId="{FE4027FD-BEE2-6C4B-88DC-9C6EBDE4D18C}" type="presParOf" srcId="{3CE4A528-1A2D-A24A-846D-7D8BBEB80A37}" destId="{C7042F15-F184-2545-BC3D-069B4C3A5DC8}" srcOrd="0" destOrd="0" presId="urn:microsoft.com/office/officeart/2005/8/layout/hierarchy2"/>
    <dgm:cxn modelId="{6777D2FB-15B6-094D-8B46-0E3FC6C62E07}" type="presParOf" srcId="{3CE4A528-1A2D-A24A-846D-7D8BBEB80A37}" destId="{1F3C5A0A-E338-5D4E-9173-7A001C18E0DF}" srcOrd="1" destOrd="0" presId="urn:microsoft.com/office/officeart/2005/8/layout/hierarchy2"/>
    <dgm:cxn modelId="{66B8D957-18F8-40BF-B944-9018CE6CACF3}" type="presParOf" srcId="{0D8E9117-EF90-4368-B765-88949FEB048A}" destId="{0EE9C54E-9C33-4971-9096-3339E9C1A989}" srcOrd="2" destOrd="0" presId="urn:microsoft.com/office/officeart/2005/8/layout/hierarchy2"/>
    <dgm:cxn modelId="{0878B0BF-E05D-445D-823D-36CA6FAE0D03}" type="presParOf" srcId="{0EE9C54E-9C33-4971-9096-3339E9C1A989}" destId="{D8F0B873-06B9-40E4-B053-DBE9634B40BF}" srcOrd="0" destOrd="0" presId="urn:microsoft.com/office/officeart/2005/8/layout/hierarchy2"/>
    <dgm:cxn modelId="{6D8A4FFB-25D3-4543-8B62-92615C1D0E78}" type="presParOf" srcId="{0D8E9117-EF90-4368-B765-88949FEB048A}" destId="{832E5012-D803-4AA1-9DD0-138DC97C4C26}" srcOrd="3" destOrd="0" presId="urn:microsoft.com/office/officeart/2005/8/layout/hierarchy2"/>
    <dgm:cxn modelId="{CAB157B7-6B04-4C9C-95E0-C779BE4D3E64}" type="presParOf" srcId="{832E5012-D803-4AA1-9DD0-138DC97C4C26}" destId="{64F90F16-5EC4-4563-9C8A-3716A3901C2C}" srcOrd="0" destOrd="0" presId="urn:microsoft.com/office/officeart/2005/8/layout/hierarchy2"/>
    <dgm:cxn modelId="{ADD92365-384E-4407-A346-88C76C876DD2}" type="presParOf" srcId="{832E5012-D803-4AA1-9DD0-138DC97C4C26}" destId="{71E36883-9753-4B3C-B2E9-0897A819A924}" srcOrd="1" destOrd="0" presId="urn:microsoft.com/office/officeart/2005/8/layout/hierarchy2"/>
    <dgm:cxn modelId="{B661D3D0-233F-4CB0-B5FF-938C8D99F20D}" type="presParOf" srcId="{71E36883-9753-4B3C-B2E9-0897A819A924}" destId="{98ECD5BD-D33B-4776-9A6E-8828181E40BE}" srcOrd="0" destOrd="0" presId="urn:microsoft.com/office/officeart/2005/8/layout/hierarchy2"/>
    <dgm:cxn modelId="{188A1B18-851D-4D99-8FF0-B63CB0862AF7}" type="presParOf" srcId="{98ECD5BD-D33B-4776-9A6E-8828181E40BE}" destId="{D501F89A-FD0F-4BDE-9CDB-66C869477680}" srcOrd="0" destOrd="0" presId="urn:microsoft.com/office/officeart/2005/8/layout/hierarchy2"/>
    <dgm:cxn modelId="{13B6CAAF-501F-4403-90BF-925A3100EF3A}" type="presParOf" srcId="{71E36883-9753-4B3C-B2E9-0897A819A924}" destId="{E9C0254E-0446-4049-AD1F-AAEDD5538116}" srcOrd="1" destOrd="0" presId="urn:microsoft.com/office/officeart/2005/8/layout/hierarchy2"/>
    <dgm:cxn modelId="{C083EB7E-33A1-4F1A-AE43-A8A665C7DE91}" type="presParOf" srcId="{E9C0254E-0446-4049-AD1F-AAEDD5538116}" destId="{7D99E2C0-CDE2-4C53-A310-33548CD09DDF}" srcOrd="0" destOrd="0" presId="urn:microsoft.com/office/officeart/2005/8/layout/hierarchy2"/>
    <dgm:cxn modelId="{C8DEC934-B0D8-469E-8564-32FB46722C7B}" type="presParOf" srcId="{E9C0254E-0446-4049-AD1F-AAEDD5538116}" destId="{44FCEFD1-9F81-44DA-B014-77957D743C06}" srcOrd="1" destOrd="0" presId="urn:microsoft.com/office/officeart/2005/8/layout/hierarchy2"/>
    <dgm:cxn modelId="{9C8C4661-E0D8-D841-B83D-DD69C07C6666}" type="presParOf" srcId="{71E36883-9753-4B3C-B2E9-0897A819A924}" destId="{3B3FAF3B-4F80-C74F-A92A-8BB8640692DF}" srcOrd="2" destOrd="0" presId="urn:microsoft.com/office/officeart/2005/8/layout/hierarchy2"/>
    <dgm:cxn modelId="{6C3494E4-8F8C-494F-8131-FE49378EDD84}" type="presParOf" srcId="{3B3FAF3B-4F80-C74F-A92A-8BB8640692DF}" destId="{9304AE74-E067-2145-B103-9730BA1ABDF9}" srcOrd="0" destOrd="0" presId="urn:microsoft.com/office/officeart/2005/8/layout/hierarchy2"/>
    <dgm:cxn modelId="{1CB10204-0C00-744C-9872-5EEFCF4D1ED8}" type="presParOf" srcId="{71E36883-9753-4B3C-B2E9-0897A819A924}" destId="{3ABB144F-09C0-E34D-860E-08C2ACD7F9AA}" srcOrd="3" destOrd="0" presId="urn:microsoft.com/office/officeart/2005/8/layout/hierarchy2"/>
    <dgm:cxn modelId="{F564D9AE-8D1F-EA4E-BAD0-79F22C3D101A}" type="presParOf" srcId="{3ABB144F-09C0-E34D-860E-08C2ACD7F9AA}" destId="{192592DF-C814-7C46-A555-01EEE8E387DA}" srcOrd="0" destOrd="0" presId="urn:microsoft.com/office/officeart/2005/8/layout/hierarchy2"/>
    <dgm:cxn modelId="{04816C67-F730-DF45-A48C-5605FD052335}" type="presParOf" srcId="{3ABB144F-09C0-E34D-860E-08C2ACD7F9AA}" destId="{277DCBDB-2E5D-244E-B3D1-4AC39DB17A5D}" srcOrd="1" destOrd="0" presId="urn:microsoft.com/office/officeart/2005/8/layout/hierarchy2"/>
    <dgm:cxn modelId="{30FF4B4F-B1B1-4107-BD21-2584CC903FB0}" type="presParOf" srcId="{0D8E9117-EF90-4368-B765-88949FEB048A}" destId="{8E075632-8E7A-4245-BD59-BDDBBB21446F}" srcOrd="4" destOrd="0" presId="urn:microsoft.com/office/officeart/2005/8/layout/hierarchy2"/>
    <dgm:cxn modelId="{F7960EB3-2D4C-4CB3-828C-2B926254F6B4}" type="presParOf" srcId="{8E075632-8E7A-4245-BD59-BDDBBB21446F}" destId="{B7A9668F-521D-4E0C-A517-19479D462B8C}" srcOrd="0" destOrd="0" presId="urn:microsoft.com/office/officeart/2005/8/layout/hierarchy2"/>
    <dgm:cxn modelId="{E6FBB0C4-705A-45BF-8671-78C050A9E1EA}" type="presParOf" srcId="{0D8E9117-EF90-4368-B765-88949FEB048A}" destId="{989438D6-C974-41E6-BABF-B965D679F639}" srcOrd="5" destOrd="0" presId="urn:microsoft.com/office/officeart/2005/8/layout/hierarchy2"/>
    <dgm:cxn modelId="{EC70FC75-4114-4493-B4AF-5FA206E63FAC}" type="presParOf" srcId="{989438D6-C974-41E6-BABF-B965D679F639}" destId="{762EE92C-D0A8-469A-A83C-C9CB2E5B57AA}" srcOrd="0" destOrd="0" presId="urn:microsoft.com/office/officeart/2005/8/layout/hierarchy2"/>
    <dgm:cxn modelId="{E3439E08-2564-4E64-B792-17E7929CE4E3}" type="presParOf" srcId="{989438D6-C974-41E6-BABF-B965D679F639}" destId="{B7CC1999-7FD9-4B39-B6B3-0F8A2024E573}" srcOrd="1" destOrd="0" presId="urn:microsoft.com/office/officeart/2005/8/layout/hierarchy2"/>
    <dgm:cxn modelId="{9763842A-5F89-4756-B7C4-20B1AD972BB9}" type="presParOf" srcId="{B7CC1999-7FD9-4B39-B6B3-0F8A2024E573}" destId="{E1A46FA8-F80B-41CB-A4F5-27179883CF8B}" srcOrd="0" destOrd="0" presId="urn:microsoft.com/office/officeart/2005/8/layout/hierarchy2"/>
    <dgm:cxn modelId="{04B0A7AC-D8F1-4835-8D86-17E89CC46322}" type="presParOf" srcId="{E1A46FA8-F80B-41CB-A4F5-27179883CF8B}" destId="{BD6A3C18-CA19-4AA3-93A4-AE28A1F1A50C}" srcOrd="0" destOrd="0" presId="urn:microsoft.com/office/officeart/2005/8/layout/hierarchy2"/>
    <dgm:cxn modelId="{50EEE435-E42C-4850-BA88-70D4F950E498}" type="presParOf" srcId="{B7CC1999-7FD9-4B39-B6B3-0F8A2024E573}" destId="{458E2305-AC2E-4248-8BD5-70CE8F3B5505}" srcOrd="1" destOrd="0" presId="urn:microsoft.com/office/officeart/2005/8/layout/hierarchy2"/>
    <dgm:cxn modelId="{AA9FB23F-BCE6-420B-B028-FE2774C39610}" type="presParOf" srcId="{458E2305-AC2E-4248-8BD5-70CE8F3B5505}" destId="{AB71BA50-4CC9-4CAA-9F86-42C06E50F582}" srcOrd="0" destOrd="0" presId="urn:microsoft.com/office/officeart/2005/8/layout/hierarchy2"/>
    <dgm:cxn modelId="{92DB9C85-0BB4-4B39-94BB-592D41EE1CD2}" type="presParOf" srcId="{458E2305-AC2E-4248-8BD5-70CE8F3B5505}" destId="{1B8DC344-733C-4AC7-A708-CF599ADA02CD}" srcOrd="1" destOrd="0" presId="urn:microsoft.com/office/officeart/2005/8/layout/hierarchy2"/>
    <dgm:cxn modelId="{6DBF6630-08B5-2141-ABD8-54CB63E51CB9}" type="presParOf" srcId="{B7CC1999-7FD9-4B39-B6B3-0F8A2024E573}" destId="{50D2E1B3-7BCB-FF4F-B6DA-497BF94A4E8D}" srcOrd="2" destOrd="0" presId="urn:microsoft.com/office/officeart/2005/8/layout/hierarchy2"/>
    <dgm:cxn modelId="{83286BFC-B6E2-464E-B200-F6B2640AF450}" type="presParOf" srcId="{50D2E1B3-7BCB-FF4F-B6DA-497BF94A4E8D}" destId="{E0B94D5D-BA46-DC4F-A072-145BF149683A}" srcOrd="0" destOrd="0" presId="urn:microsoft.com/office/officeart/2005/8/layout/hierarchy2"/>
    <dgm:cxn modelId="{63AA3E3B-1343-3940-9271-2470C9E11928}" type="presParOf" srcId="{B7CC1999-7FD9-4B39-B6B3-0F8A2024E573}" destId="{C8A68038-280B-044B-9862-1DDE2F40035F}" srcOrd="3" destOrd="0" presId="urn:microsoft.com/office/officeart/2005/8/layout/hierarchy2"/>
    <dgm:cxn modelId="{0F6405F8-4FA9-4048-AEA3-2E7721B852C2}" type="presParOf" srcId="{C8A68038-280B-044B-9862-1DDE2F40035F}" destId="{4C018F4C-148E-164A-AC5C-8CABBDE1B6A8}" srcOrd="0" destOrd="0" presId="urn:microsoft.com/office/officeart/2005/8/layout/hierarchy2"/>
    <dgm:cxn modelId="{E72C8917-C0D9-5245-AB6C-C5388F7A73B7}" type="presParOf" srcId="{C8A68038-280B-044B-9862-1DDE2F40035F}" destId="{DEF36054-3163-3448-A4E3-F49B804CAC8A}" srcOrd="1" destOrd="0" presId="urn:microsoft.com/office/officeart/2005/8/layout/hierarchy2"/>
    <dgm:cxn modelId="{972212F3-A6A9-DD4B-B29A-B155F758C12F}" type="presParOf" srcId="{B7CC1999-7FD9-4B39-B6B3-0F8A2024E573}" destId="{94EAB7C5-E93F-6C41-98D9-1E0E92E91AA7}" srcOrd="4" destOrd="0" presId="urn:microsoft.com/office/officeart/2005/8/layout/hierarchy2"/>
    <dgm:cxn modelId="{6779C045-13E4-5641-B278-A56884E97B83}" type="presParOf" srcId="{94EAB7C5-E93F-6C41-98D9-1E0E92E91AA7}" destId="{B91D0AE3-D6DD-F34F-8014-8D9591D9DA4E}" srcOrd="0" destOrd="0" presId="urn:microsoft.com/office/officeart/2005/8/layout/hierarchy2"/>
    <dgm:cxn modelId="{8AD21B70-CD60-9D4D-B565-C30C23A88693}" type="presParOf" srcId="{B7CC1999-7FD9-4B39-B6B3-0F8A2024E573}" destId="{8A162D2A-C4F8-1145-ABC9-672A09FD6DBE}" srcOrd="5" destOrd="0" presId="urn:microsoft.com/office/officeart/2005/8/layout/hierarchy2"/>
    <dgm:cxn modelId="{9362A1CB-49BB-244F-BD27-ABFDE560F9AF}" type="presParOf" srcId="{8A162D2A-C4F8-1145-ABC9-672A09FD6DBE}" destId="{AFEE40E4-9F17-5448-BF45-AF4A7A43264F}" srcOrd="0" destOrd="0" presId="urn:microsoft.com/office/officeart/2005/8/layout/hierarchy2"/>
    <dgm:cxn modelId="{5A63709D-4174-9A40-9A4D-FF2AA31FC205}" type="presParOf" srcId="{8A162D2A-C4F8-1145-ABC9-672A09FD6DBE}" destId="{93B3AB9A-23F6-FC4E-96D4-BD070EBD25FD}" srcOrd="1" destOrd="0" presId="urn:microsoft.com/office/officeart/2005/8/layout/hierarchy2"/>
    <dgm:cxn modelId="{6BDCD119-5A1E-A94B-8E4A-9FE55129E619}" type="presParOf" srcId="{B7CC1999-7FD9-4B39-B6B3-0F8A2024E573}" destId="{9F0053AB-142F-FF47-A450-32DE90469385}" srcOrd="6" destOrd="0" presId="urn:microsoft.com/office/officeart/2005/8/layout/hierarchy2"/>
    <dgm:cxn modelId="{47459692-D84C-E047-9994-D119432966EA}" type="presParOf" srcId="{9F0053AB-142F-FF47-A450-32DE90469385}" destId="{30818E0D-16E6-3F4A-B074-25AC82C3F16B}" srcOrd="0" destOrd="0" presId="urn:microsoft.com/office/officeart/2005/8/layout/hierarchy2"/>
    <dgm:cxn modelId="{F36477FE-8F5A-0645-8D88-ED7E166DA319}" type="presParOf" srcId="{B7CC1999-7FD9-4B39-B6B3-0F8A2024E573}" destId="{A4CE16A7-AF9E-C945-866A-9BF6CA63CD12}" srcOrd="7" destOrd="0" presId="urn:microsoft.com/office/officeart/2005/8/layout/hierarchy2"/>
    <dgm:cxn modelId="{507D610B-59BA-1D49-A16D-8124A1B43AF0}" type="presParOf" srcId="{A4CE16A7-AF9E-C945-866A-9BF6CA63CD12}" destId="{3F3C6813-8954-034E-8ACD-7145A04D7421}" srcOrd="0" destOrd="0" presId="urn:microsoft.com/office/officeart/2005/8/layout/hierarchy2"/>
    <dgm:cxn modelId="{ADD6A925-C613-6C4C-99A7-3BA8C00B57ED}" type="presParOf" srcId="{A4CE16A7-AF9E-C945-866A-9BF6CA63CD12}" destId="{912615CC-3D38-1348-B185-DD8FB8BFAE09}" srcOrd="1" destOrd="0" presId="urn:microsoft.com/office/officeart/2005/8/layout/hierarchy2"/>
    <dgm:cxn modelId="{09D62D03-3233-7142-B46A-877D6B0A8243}" type="presParOf" srcId="{B7CC1999-7FD9-4B39-B6B3-0F8A2024E573}" destId="{6C181689-730C-7045-91DE-ABAFCBE627F9}" srcOrd="8" destOrd="0" presId="urn:microsoft.com/office/officeart/2005/8/layout/hierarchy2"/>
    <dgm:cxn modelId="{153F77D1-60AC-A742-AC07-46BD74EA0115}" type="presParOf" srcId="{6C181689-730C-7045-91DE-ABAFCBE627F9}" destId="{5EC6A7C8-891B-C546-AF8C-30E9EBE91331}" srcOrd="0" destOrd="0" presId="urn:microsoft.com/office/officeart/2005/8/layout/hierarchy2"/>
    <dgm:cxn modelId="{4EBEED75-0EE2-704E-9E3A-353F815BAE7D}" type="presParOf" srcId="{B7CC1999-7FD9-4B39-B6B3-0F8A2024E573}" destId="{4961F16B-4F8F-0140-9BB8-44099A7BF7ED}" srcOrd="9" destOrd="0" presId="urn:microsoft.com/office/officeart/2005/8/layout/hierarchy2"/>
    <dgm:cxn modelId="{CEB2CFEB-4FD7-E14D-8CD7-1248A2B83348}" type="presParOf" srcId="{4961F16B-4F8F-0140-9BB8-44099A7BF7ED}" destId="{85DB40CF-2A6A-524A-AE2C-609162E31FFA}" srcOrd="0" destOrd="0" presId="urn:microsoft.com/office/officeart/2005/8/layout/hierarchy2"/>
    <dgm:cxn modelId="{6E2152C1-7C1F-4F48-B317-86B015E600D1}" type="presParOf" srcId="{4961F16B-4F8F-0140-9BB8-44099A7BF7ED}" destId="{5497FCE8-EF3A-4341-A853-D122E0A3BAB2}" srcOrd="1" destOrd="0" presId="urn:microsoft.com/office/officeart/2005/8/layout/hierarchy2"/>
    <dgm:cxn modelId="{51971DCF-60F4-447E-BF27-F8BB5562FDA0}" type="presParOf" srcId="{0D8E9117-EF90-4368-B765-88949FEB048A}" destId="{AD68A6FC-9A92-428F-821A-B931A28D03B3}" srcOrd="6" destOrd="0" presId="urn:microsoft.com/office/officeart/2005/8/layout/hierarchy2"/>
    <dgm:cxn modelId="{B6AA1314-391E-4BB9-AA26-7E647F88C9BA}" type="presParOf" srcId="{AD68A6FC-9A92-428F-821A-B931A28D03B3}" destId="{F72DDB3B-7CC3-4F00-B02E-DA327045A795}" srcOrd="0" destOrd="0" presId="urn:microsoft.com/office/officeart/2005/8/layout/hierarchy2"/>
    <dgm:cxn modelId="{908327D2-4017-43CB-8F19-EA00BFDF73CF}" type="presParOf" srcId="{0D8E9117-EF90-4368-B765-88949FEB048A}" destId="{2BD120A0-C867-4346-A3E9-5EE3E854B08E}" srcOrd="7" destOrd="0" presId="urn:microsoft.com/office/officeart/2005/8/layout/hierarchy2"/>
    <dgm:cxn modelId="{7687A6A7-4D00-4D05-B79D-1531B3EDBDD8}" type="presParOf" srcId="{2BD120A0-C867-4346-A3E9-5EE3E854B08E}" destId="{B1AE7094-70EE-49B6-A740-4EE2ABB3062B}" srcOrd="0" destOrd="0" presId="urn:microsoft.com/office/officeart/2005/8/layout/hierarchy2"/>
    <dgm:cxn modelId="{4C4A7880-00F0-4905-949C-FFB38C3D3D54}" type="presParOf" srcId="{2BD120A0-C867-4346-A3E9-5EE3E854B08E}" destId="{99BCAED5-9761-4D8C-8BFD-AE5B19D0FD5D}" srcOrd="1" destOrd="0" presId="urn:microsoft.com/office/officeart/2005/8/layout/hierarchy2"/>
    <dgm:cxn modelId="{44E7E1C8-31EF-4DB7-BE4E-14E052C237C0}" type="presParOf" srcId="{99BCAED5-9761-4D8C-8BFD-AE5B19D0FD5D}" destId="{890ED08B-6904-417F-AF61-4084F728D328}" srcOrd="0" destOrd="0" presId="urn:microsoft.com/office/officeart/2005/8/layout/hierarchy2"/>
    <dgm:cxn modelId="{B0EE4F6F-4779-4B3D-9D83-E110F176B3D7}" type="presParOf" srcId="{890ED08B-6904-417F-AF61-4084F728D328}" destId="{0EF3DEC7-3F82-489F-A0C0-5706B3FDEBB7}" srcOrd="0" destOrd="0" presId="urn:microsoft.com/office/officeart/2005/8/layout/hierarchy2"/>
    <dgm:cxn modelId="{966D3346-1D40-4293-8517-C9B29D67613B}" type="presParOf" srcId="{99BCAED5-9761-4D8C-8BFD-AE5B19D0FD5D}" destId="{C1A72E35-E999-4391-BD49-B9404D53E692}" srcOrd="1" destOrd="0" presId="urn:microsoft.com/office/officeart/2005/8/layout/hierarchy2"/>
    <dgm:cxn modelId="{47D68520-2CA5-457F-B369-8C7ACA813E39}" type="presParOf" srcId="{C1A72E35-E999-4391-BD49-B9404D53E692}" destId="{D0F4E3FD-BDBC-4572-8794-3E9608CBD946}" srcOrd="0" destOrd="0" presId="urn:microsoft.com/office/officeart/2005/8/layout/hierarchy2"/>
    <dgm:cxn modelId="{F939C27B-02D4-4D7E-8E08-801465C3EF59}" type="presParOf" srcId="{C1A72E35-E999-4391-BD49-B9404D53E692}" destId="{AF7011AD-F237-4FEE-89C7-55B949BFDEEA}" srcOrd="1" destOrd="0" presId="urn:microsoft.com/office/officeart/2005/8/layout/hierarchy2"/>
    <dgm:cxn modelId="{35021103-07CF-0146-8709-42BE7B1D72A7}" type="presParOf" srcId="{99BCAED5-9761-4D8C-8BFD-AE5B19D0FD5D}" destId="{529C8B1A-B285-BB48-BE66-4A899C350858}" srcOrd="2" destOrd="0" presId="urn:microsoft.com/office/officeart/2005/8/layout/hierarchy2"/>
    <dgm:cxn modelId="{B4FD3DEE-7932-E14B-8972-F74F59E9D73A}" type="presParOf" srcId="{529C8B1A-B285-BB48-BE66-4A899C350858}" destId="{8B226E6F-CC53-A042-9670-153BE5DE31B5}" srcOrd="0" destOrd="0" presId="urn:microsoft.com/office/officeart/2005/8/layout/hierarchy2"/>
    <dgm:cxn modelId="{FBCDCCB2-D0AC-EC4A-B1B9-CF040745747F}" type="presParOf" srcId="{99BCAED5-9761-4D8C-8BFD-AE5B19D0FD5D}" destId="{CA86B10A-007A-8242-9F68-669A45FF7B7D}" srcOrd="3" destOrd="0" presId="urn:microsoft.com/office/officeart/2005/8/layout/hierarchy2"/>
    <dgm:cxn modelId="{1771A501-ADD5-FA47-B03A-9778258A9DE8}" type="presParOf" srcId="{CA86B10A-007A-8242-9F68-669A45FF7B7D}" destId="{860ADBF7-C955-9F4B-ABB2-9946BE290DA1}" srcOrd="0" destOrd="0" presId="urn:microsoft.com/office/officeart/2005/8/layout/hierarchy2"/>
    <dgm:cxn modelId="{F94B2935-F7A8-7345-BDC3-A74EE06BF085}" type="presParOf" srcId="{CA86B10A-007A-8242-9F68-669A45FF7B7D}" destId="{8657239E-FA9D-BA44-9033-CFA5E4973410}" srcOrd="1" destOrd="0" presId="urn:microsoft.com/office/officeart/2005/8/layout/hierarchy2"/>
    <dgm:cxn modelId="{D34BC7C1-BE23-7643-8320-C063A4F0F1DB}" type="presParOf" srcId="{99BCAED5-9761-4D8C-8BFD-AE5B19D0FD5D}" destId="{480FF246-2080-3541-98FB-908E99A80CB8}" srcOrd="4" destOrd="0" presId="urn:microsoft.com/office/officeart/2005/8/layout/hierarchy2"/>
    <dgm:cxn modelId="{BC92CFC4-25C3-B741-B8FE-D1143C40318A}" type="presParOf" srcId="{480FF246-2080-3541-98FB-908E99A80CB8}" destId="{C7E0B3F2-04F9-D742-86AB-E51A1733BE87}" srcOrd="0" destOrd="0" presId="urn:microsoft.com/office/officeart/2005/8/layout/hierarchy2"/>
    <dgm:cxn modelId="{1CBA1005-E772-1F4F-BA8D-B4C398AE4193}" type="presParOf" srcId="{99BCAED5-9761-4D8C-8BFD-AE5B19D0FD5D}" destId="{81E53919-FFB7-0E41-A59F-62AEC8B69CB2}" srcOrd="5" destOrd="0" presId="urn:microsoft.com/office/officeart/2005/8/layout/hierarchy2"/>
    <dgm:cxn modelId="{30BA1170-A62A-374B-8F7A-09DADA83328E}" type="presParOf" srcId="{81E53919-FFB7-0E41-A59F-62AEC8B69CB2}" destId="{CECD282F-CFBF-C14C-8230-E7DC69A802DA}" srcOrd="0" destOrd="0" presId="urn:microsoft.com/office/officeart/2005/8/layout/hierarchy2"/>
    <dgm:cxn modelId="{9AA4267C-42CC-BF49-882F-D8463E08FF4F}" type="presParOf" srcId="{81E53919-FFB7-0E41-A59F-62AEC8B69CB2}" destId="{B680F6C7-3918-D342-B073-422F142F9F6C}" srcOrd="1" destOrd="0" presId="urn:microsoft.com/office/officeart/2005/8/layout/hierarchy2"/>
    <dgm:cxn modelId="{647C1746-8C72-EC41-ACCA-CE0836F718B8}" type="presParOf" srcId="{99BCAED5-9761-4D8C-8BFD-AE5B19D0FD5D}" destId="{692FEE7E-A735-C649-B8F8-884CE4A7B404}" srcOrd="6" destOrd="0" presId="urn:microsoft.com/office/officeart/2005/8/layout/hierarchy2"/>
    <dgm:cxn modelId="{4CE72ADC-3FAE-AA43-A31B-0554C09ED2DF}" type="presParOf" srcId="{692FEE7E-A735-C649-B8F8-884CE4A7B404}" destId="{925C799C-E9BD-2E4A-97C4-ED593551626D}" srcOrd="0" destOrd="0" presId="urn:microsoft.com/office/officeart/2005/8/layout/hierarchy2"/>
    <dgm:cxn modelId="{9ACCC2F6-88A0-C848-BE2C-99D4599BF2E4}" type="presParOf" srcId="{99BCAED5-9761-4D8C-8BFD-AE5B19D0FD5D}" destId="{7A7B6C9A-087F-D543-B31F-34537F1F97D9}" srcOrd="7" destOrd="0" presId="urn:microsoft.com/office/officeart/2005/8/layout/hierarchy2"/>
    <dgm:cxn modelId="{040DA2FA-3B5C-1E49-8615-22D647FE4B1D}" type="presParOf" srcId="{7A7B6C9A-087F-D543-B31F-34537F1F97D9}" destId="{69030EDF-8B24-344F-A019-25CF69A51F84}" srcOrd="0" destOrd="0" presId="urn:microsoft.com/office/officeart/2005/8/layout/hierarchy2"/>
    <dgm:cxn modelId="{907F2815-8139-9547-8975-99B61663DC1B}" type="presParOf" srcId="{7A7B6C9A-087F-D543-B31F-34537F1F97D9}" destId="{2C9A415D-332C-0848-88DB-0C2B4AB9BC10}" srcOrd="1" destOrd="0" presId="urn:microsoft.com/office/officeart/2005/8/layout/hierarchy2"/>
    <dgm:cxn modelId="{886A30C6-32A4-BD44-A30B-C16C247051CA}" type="presParOf" srcId="{99BCAED5-9761-4D8C-8BFD-AE5B19D0FD5D}" destId="{9BDC7B4A-55CB-F446-A203-87DC66EDBA33}" srcOrd="8" destOrd="0" presId="urn:microsoft.com/office/officeart/2005/8/layout/hierarchy2"/>
    <dgm:cxn modelId="{750B08E3-7BA9-5544-985C-061E643FE767}" type="presParOf" srcId="{9BDC7B4A-55CB-F446-A203-87DC66EDBA33}" destId="{2ACE8AC1-61BF-5B4B-9927-DF6AFCC963B5}" srcOrd="0" destOrd="0" presId="urn:microsoft.com/office/officeart/2005/8/layout/hierarchy2"/>
    <dgm:cxn modelId="{E628FEE7-1B79-DF40-928C-C256264F1861}" type="presParOf" srcId="{99BCAED5-9761-4D8C-8BFD-AE5B19D0FD5D}" destId="{82D73B1D-5391-3D48-9D4C-90C9129F9151}" srcOrd="9" destOrd="0" presId="urn:microsoft.com/office/officeart/2005/8/layout/hierarchy2"/>
    <dgm:cxn modelId="{E98C4D0F-5BED-274A-9ECD-E66A4ED3B5F1}" type="presParOf" srcId="{82D73B1D-5391-3D48-9D4C-90C9129F9151}" destId="{9BD39BCB-DBBC-924C-83A2-86297FC96E33}" srcOrd="0" destOrd="0" presId="urn:microsoft.com/office/officeart/2005/8/layout/hierarchy2"/>
    <dgm:cxn modelId="{5BFAD423-812A-3940-8BB5-7768669669A7}" type="presParOf" srcId="{82D73B1D-5391-3D48-9D4C-90C9129F9151}" destId="{1D991C07-5C91-6E4E-87F2-2BC433B87FF4}" srcOrd="1" destOrd="0" presId="urn:microsoft.com/office/officeart/2005/8/layout/hierarchy2"/>
    <dgm:cxn modelId="{771880E0-EDA1-44B3-8B29-8EBC56AA76DD}" type="presParOf" srcId="{0D8E9117-EF90-4368-B765-88949FEB048A}" destId="{A457B868-9C8A-4DF1-BAD9-4BC425448B7E}" srcOrd="8" destOrd="0" presId="urn:microsoft.com/office/officeart/2005/8/layout/hierarchy2"/>
    <dgm:cxn modelId="{C1D15958-D9C0-4910-BE5F-7B6BE3FF1637}" type="presParOf" srcId="{A457B868-9C8A-4DF1-BAD9-4BC425448B7E}" destId="{283C3216-DAAE-4FBF-B9C8-26463A84C115}" srcOrd="0" destOrd="0" presId="urn:microsoft.com/office/officeart/2005/8/layout/hierarchy2"/>
    <dgm:cxn modelId="{11805DF7-7641-4BE1-951A-6AA5334D433A}" type="presParOf" srcId="{0D8E9117-EF90-4368-B765-88949FEB048A}" destId="{F5F26C78-F7C8-4314-AD67-1D7DD4A43E47}" srcOrd="9" destOrd="0" presId="urn:microsoft.com/office/officeart/2005/8/layout/hierarchy2"/>
    <dgm:cxn modelId="{44DC0D47-1D80-4344-BD7B-71BCD906DD84}" type="presParOf" srcId="{F5F26C78-F7C8-4314-AD67-1D7DD4A43E47}" destId="{A2AA6DB1-7463-452C-81AE-90E9C70F3DB6}" srcOrd="0" destOrd="0" presId="urn:microsoft.com/office/officeart/2005/8/layout/hierarchy2"/>
    <dgm:cxn modelId="{E9E74F33-8260-4E72-8D9D-C1B38AAB9506}" type="presParOf" srcId="{F5F26C78-F7C8-4314-AD67-1D7DD4A43E47}" destId="{AE475D36-CB14-43D7-A4D5-973DAB9604A3}" srcOrd="1" destOrd="0" presId="urn:microsoft.com/office/officeart/2005/8/layout/hierarchy2"/>
    <dgm:cxn modelId="{7C13C7DC-2FE4-43FE-8315-483897CCF751}" type="presParOf" srcId="{AE475D36-CB14-43D7-A4D5-973DAB9604A3}" destId="{C2EDE79E-9C17-46D5-9FDC-6C5555CDFD22}" srcOrd="0" destOrd="0" presId="urn:microsoft.com/office/officeart/2005/8/layout/hierarchy2"/>
    <dgm:cxn modelId="{1A032002-BA4F-4EA4-B14A-660FFF727D26}" type="presParOf" srcId="{C2EDE79E-9C17-46D5-9FDC-6C5555CDFD22}" destId="{C575163A-EC34-4388-8938-A5769D09777E}" srcOrd="0" destOrd="0" presId="urn:microsoft.com/office/officeart/2005/8/layout/hierarchy2"/>
    <dgm:cxn modelId="{AE82DCC9-5710-458F-859C-1B151E8CFCDE}" type="presParOf" srcId="{AE475D36-CB14-43D7-A4D5-973DAB9604A3}" destId="{DDB226FC-ADAA-4F39-9658-2E1F68C6AAF6}" srcOrd="1" destOrd="0" presId="urn:microsoft.com/office/officeart/2005/8/layout/hierarchy2"/>
    <dgm:cxn modelId="{7E945336-D46D-4152-82DE-DAFCC8A9B2C3}" type="presParOf" srcId="{DDB226FC-ADAA-4F39-9658-2E1F68C6AAF6}" destId="{4148F571-0218-4211-AEF5-6D22DFE73C5A}" srcOrd="0" destOrd="0" presId="urn:microsoft.com/office/officeart/2005/8/layout/hierarchy2"/>
    <dgm:cxn modelId="{2709C630-CA68-4DFC-AD43-10B46AB526DC}" type="presParOf" srcId="{DDB226FC-ADAA-4F39-9658-2E1F68C6AAF6}" destId="{101CD49F-03A3-4A02-BCD6-CD5ED3BC6021}" srcOrd="1" destOrd="0" presId="urn:microsoft.com/office/officeart/2005/8/layout/hierarchy2"/>
    <dgm:cxn modelId="{C6D5BF05-E6D0-F945-BF29-184AB1B33003}" type="presParOf" srcId="{AE475D36-CB14-43D7-A4D5-973DAB9604A3}" destId="{6431E764-FDF0-4D4B-8FCD-3A7075F946CE}" srcOrd="2" destOrd="0" presId="urn:microsoft.com/office/officeart/2005/8/layout/hierarchy2"/>
    <dgm:cxn modelId="{5A236FBF-1065-2046-A8A4-9A573A9E3A18}" type="presParOf" srcId="{6431E764-FDF0-4D4B-8FCD-3A7075F946CE}" destId="{60064148-9E30-3A4E-870E-DA5E67D2D635}" srcOrd="0" destOrd="0" presId="urn:microsoft.com/office/officeart/2005/8/layout/hierarchy2"/>
    <dgm:cxn modelId="{B7F9F04F-65B2-CD4A-B161-B146731EA6B6}" type="presParOf" srcId="{AE475D36-CB14-43D7-A4D5-973DAB9604A3}" destId="{1846713D-FC85-E941-B587-AE04C648998F}" srcOrd="3" destOrd="0" presId="urn:microsoft.com/office/officeart/2005/8/layout/hierarchy2"/>
    <dgm:cxn modelId="{98DF8F22-821F-CB4E-B3DF-C7FED21B846D}" type="presParOf" srcId="{1846713D-FC85-E941-B587-AE04C648998F}" destId="{C8E8833B-A106-784F-B571-168128E42C85}" srcOrd="0" destOrd="0" presId="urn:microsoft.com/office/officeart/2005/8/layout/hierarchy2"/>
    <dgm:cxn modelId="{E8791458-A351-A044-9896-3455C934FFA1}" type="presParOf" srcId="{1846713D-FC85-E941-B587-AE04C648998F}" destId="{3D6C8FBD-72C5-8B47-9185-09B781760DE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1583D2-E681-44DC-BDCB-6EE6E67AAE7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ED30692-225D-4B63-87E3-30D6EC4708CD}">
      <dgm:prSet phldrT="[Text]" custT="1"/>
      <dgm:spPr>
        <a:solidFill>
          <a:srgbClr val="002060"/>
        </a:solidFill>
      </dgm:spPr>
      <dgm:t>
        <a:bodyPr lIns="72000" tIns="36000" rIns="72000" bIns="36000"/>
        <a:lstStyle/>
        <a:p>
          <a:r>
            <a:rPr lang="en-US" sz="2000" b="1" dirty="0"/>
            <a:t>GCG </a:t>
          </a:r>
        </a:p>
        <a:p>
          <a:r>
            <a:rPr lang="en-US" sz="1800" b="1" dirty="0"/>
            <a:t>AS A SYSTEM</a:t>
          </a:r>
        </a:p>
      </dgm:t>
    </dgm:pt>
    <dgm:pt modelId="{F5178407-9C28-4842-AE4E-DD7BBE444687}" type="parTrans" cxnId="{FD71735F-16E7-4F0B-8F1F-95D9EEE5C7C2}">
      <dgm:prSet/>
      <dgm:spPr/>
      <dgm:t>
        <a:bodyPr/>
        <a:lstStyle/>
        <a:p>
          <a:endParaRPr lang="en-US" sz="1400"/>
        </a:p>
      </dgm:t>
    </dgm:pt>
    <dgm:pt modelId="{CBB97EAA-54E1-429E-930C-E3876F6C7ADD}" type="sibTrans" cxnId="{FD71735F-16E7-4F0B-8F1F-95D9EEE5C7C2}">
      <dgm:prSet/>
      <dgm:spPr/>
      <dgm:t>
        <a:bodyPr/>
        <a:lstStyle/>
        <a:p>
          <a:endParaRPr lang="en-US" sz="1400"/>
        </a:p>
      </dgm:t>
    </dgm:pt>
    <dgm:pt modelId="{489A16D8-085C-4B85-8F59-1F72E7684BC1}">
      <dgm:prSet phldrT="[Text]" custT="1"/>
      <dgm:spPr>
        <a:solidFill>
          <a:srgbClr val="0070C0"/>
        </a:solidFill>
      </dgm:spPr>
      <dgm:t>
        <a:bodyPr/>
        <a:lstStyle/>
        <a:p>
          <a:r>
            <a:rPr lang="en-US" sz="1400" b="1" dirty="0"/>
            <a:t>STRUCTURE</a:t>
          </a:r>
        </a:p>
      </dgm:t>
    </dgm:pt>
    <dgm:pt modelId="{1D5CE6B1-DC63-42E8-9D54-8CC0BA22E3F0}" type="parTrans" cxnId="{DE13A967-3DF8-4607-972C-F9629318B36A}">
      <dgm:prSet custT="1"/>
      <dgm:spPr/>
      <dgm:t>
        <a:bodyPr/>
        <a:lstStyle/>
        <a:p>
          <a:endParaRPr lang="en-US" sz="300"/>
        </a:p>
      </dgm:t>
    </dgm:pt>
    <dgm:pt modelId="{6AB5E96C-B039-430A-8FB8-7B72B86D645D}" type="sibTrans" cxnId="{DE13A967-3DF8-4607-972C-F9629318B36A}">
      <dgm:prSet/>
      <dgm:spPr/>
      <dgm:t>
        <a:bodyPr/>
        <a:lstStyle/>
        <a:p>
          <a:endParaRPr lang="en-US" sz="1400"/>
        </a:p>
      </dgm:t>
    </dgm:pt>
    <dgm:pt modelId="{D2EF5467-DC47-4AA8-B24A-533380FC5DCD}">
      <dgm:prSet phldrT="[Text]" custT="1"/>
      <dgm:spPr>
        <a:solidFill>
          <a:srgbClr val="0070C0"/>
        </a:solidFill>
      </dgm:spPr>
      <dgm:t>
        <a:bodyPr/>
        <a:lstStyle/>
        <a:p>
          <a:r>
            <a:rPr lang="en-US" sz="1400" b="1" dirty="0"/>
            <a:t>PROCESS</a:t>
          </a:r>
        </a:p>
      </dgm:t>
    </dgm:pt>
    <dgm:pt modelId="{DE13A9C9-9510-4129-88DB-9E9D5E6D0F39}" type="parTrans" cxnId="{97604626-3CDF-495F-8931-F40799C6C217}">
      <dgm:prSet custT="1"/>
      <dgm:spPr/>
      <dgm:t>
        <a:bodyPr/>
        <a:lstStyle/>
        <a:p>
          <a:endParaRPr lang="en-US" sz="300"/>
        </a:p>
      </dgm:t>
    </dgm:pt>
    <dgm:pt modelId="{E864294A-E295-4426-B8E3-3B3433076A8E}" type="sibTrans" cxnId="{97604626-3CDF-495F-8931-F40799C6C217}">
      <dgm:prSet/>
      <dgm:spPr/>
      <dgm:t>
        <a:bodyPr/>
        <a:lstStyle/>
        <a:p>
          <a:endParaRPr lang="en-US" sz="1400"/>
        </a:p>
      </dgm:t>
    </dgm:pt>
    <dgm:pt modelId="{15F67B45-C209-43A2-8FF4-FBD990AA87FD}">
      <dgm:prSet phldrT="[Text]" custT="1"/>
      <dgm:spPr>
        <a:solidFill>
          <a:srgbClr val="0070C0"/>
        </a:solidFill>
      </dgm:spPr>
      <dgm:t>
        <a:bodyPr/>
        <a:lstStyle/>
        <a:p>
          <a:r>
            <a:rPr lang="en-US" sz="1400" b="1" dirty="0"/>
            <a:t>OUTCOME</a:t>
          </a:r>
        </a:p>
      </dgm:t>
    </dgm:pt>
    <dgm:pt modelId="{3C0C8592-FFF2-4C6E-9747-EBCE0A2DFE20}" type="parTrans" cxnId="{7A27A8E9-55F8-4222-866D-C9A1B0B0BFAF}">
      <dgm:prSet custT="1"/>
      <dgm:spPr/>
      <dgm:t>
        <a:bodyPr/>
        <a:lstStyle/>
        <a:p>
          <a:endParaRPr lang="en-US" sz="300"/>
        </a:p>
      </dgm:t>
    </dgm:pt>
    <dgm:pt modelId="{37E72495-ACE3-4AA3-99E0-36301926BE7E}" type="sibTrans" cxnId="{7A27A8E9-55F8-4222-866D-C9A1B0B0BFAF}">
      <dgm:prSet/>
      <dgm:spPr/>
      <dgm:t>
        <a:bodyPr/>
        <a:lstStyle/>
        <a:p>
          <a:endParaRPr lang="en-US" sz="1400"/>
        </a:p>
      </dgm:t>
    </dgm:pt>
    <dgm:pt modelId="{33591BB3-CD9C-43D2-942E-0AB83832BCD9}" type="pres">
      <dgm:prSet presAssocID="{081583D2-E681-44DC-BDCB-6EE6E67AAE72}" presName="diagram" presStyleCnt="0">
        <dgm:presLayoutVars>
          <dgm:chPref val="1"/>
          <dgm:dir/>
          <dgm:animOne val="branch"/>
          <dgm:animLvl val="lvl"/>
          <dgm:resizeHandles val="exact"/>
        </dgm:presLayoutVars>
      </dgm:prSet>
      <dgm:spPr/>
    </dgm:pt>
    <dgm:pt modelId="{2A3B3DB8-634F-484B-8A70-FA74F8737B18}" type="pres">
      <dgm:prSet presAssocID="{8ED30692-225D-4B63-87E3-30D6EC4708CD}" presName="root1" presStyleCnt="0"/>
      <dgm:spPr/>
    </dgm:pt>
    <dgm:pt modelId="{F18CADD3-54AA-4680-92AE-9217CB2E80DA}" type="pres">
      <dgm:prSet presAssocID="{8ED30692-225D-4B63-87E3-30D6EC4708CD}" presName="LevelOneTextNode" presStyleLbl="node0" presStyleIdx="0" presStyleCnt="1" custScaleY="196354">
        <dgm:presLayoutVars>
          <dgm:chPref val="3"/>
        </dgm:presLayoutVars>
      </dgm:prSet>
      <dgm:spPr/>
    </dgm:pt>
    <dgm:pt modelId="{577D208A-13CE-498D-9BC8-F526D50B30EF}" type="pres">
      <dgm:prSet presAssocID="{8ED30692-225D-4B63-87E3-30D6EC4708CD}" presName="level2hierChild" presStyleCnt="0"/>
      <dgm:spPr/>
    </dgm:pt>
    <dgm:pt modelId="{361434CF-7217-4F6D-8D33-D425A285E2AB}" type="pres">
      <dgm:prSet presAssocID="{1D5CE6B1-DC63-42E8-9D54-8CC0BA22E3F0}" presName="conn2-1" presStyleLbl="parChTrans1D2" presStyleIdx="0" presStyleCnt="3"/>
      <dgm:spPr/>
    </dgm:pt>
    <dgm:pt modelId="{020749A6-9A90-42B0-B0EC-C9DD36208D1E}" type="pres">
      <dgm:prSet presAssocID="{1D5CE6B1-DC63-42E8-9D54-8CC0BA22E3F0}" presName="connTx" presStyleLbl="parChTrans1D2" presStyleIdx="0" presStyleCnt="3"/>
      <dgm:spPr/>
    </dgm:pt>
    <dgm:pt modelId="{3FA269CC-A7E9-4AC4-B93A-F2BFF2F4B3D1}" type="pres">
      <dgm:prSet presAssocID="{489A16D8-085C-4B85-8F59-1F72E7684BC1}" presName="root2" presStyleCnt="0"/>
      <dgm:spPr/>
    </dgm:pt>
    <dgm:pt modelId="{2C786488-48ED-4610-8997-DA9B0DC34F77}" type="pres">
      <dgm:prSet presAssocID="{489A16D8-085C-4B85-8F59-1F72E7684BC1}" presName="LevelTwoTextNode" presStyleLbl="node2" presStyleIdx="0" presStyleCnt="3">
        <dgm:presLayoutVars>
          <dgm:chPref val="3"/>
        </dgm:presLayoutVars>
      </dgm:prSet>
      <dgm:spPr/>
    </dgm:pt>
    <dgm:pt modelId="{B8AB86C4-7135-4335-AF6B-0444C6933D23}" type="pres">
      <dgm:prSet presAssocID="{489A16D8-085C-4B85-8F59-1F72E7684BC1}" presName="level3hierChild" presStyleCnt="0"/>
      <dgm:spPr/>
    </dgm:pt>
    <dgm:pt modelId="{4D58E9F9-7882-41BC-BE2B-7EB7CCDDF79C}" type="pres">
      <dgm:prSet presAssocID="{DE13A9C9-9510-4129-88DB-9E9D5E6D0F39}" presName="conn2-1" presStyleLbl="parChTrans1D2" presStyleIdx="1" presStyleCnt="3"/>
      <dgm:spPr/>
    </dgm:pt>
    <dgm:pt modelId="{B1963054-8FAE-4F25-A7DF-91CAA7A399FF}" type="pres">
      <dgm:prSet presAssocID="{DE13A9C9-9510-4129-88DB-9E9D5E6D0F39}" presName="connTx" presStyleLbl="parChTrans1D2" presStyleIdx="1" presStyleCnt="3"/>
      <dgm:spPr/>
    </dgm:pt>
    <dgm:pt modelId="{63082D22-D6B6-44BE-9F48-03A46D289476}" type="pres">
      <dgm:prSet presAssocID="{D2EF5467-DC47-4AA8-B24A-533380FC5DCD}" presName="root2" presStyleCnt="0"/>
      <dgm:spPr/>
    </dgm:pt>
    <dgm:pt modelId="{F15E6628-9599-46B8-A349-67F1F001967C}" type="pres">
      <dgm:prSet presAssocID="{D2EF5467-DC47-4AA8-B24A-533380FC5DCD}" presName="LevelTwoTextNode" presStyleLbl="node2" presStyleIdx="1" presStyleCnt="3">
        <dgm:presLayoutVars>
          <dgm:chPref val="3"/>
        </dgm:presLayoutVars>
      </dgm:prSet>
      <dgm:spPr/>
    </dgm:pt>
    <dgm:pt modelId="{6FB79609-A6CA-45F9-82B5-6229D3335750}" type="pres">
      <dgm:prSet presAssocID="{D2EF5467-DC47-4AA8-B24A-533380FC5DCD}" presName="level3hierChild" presStyleCnt="0"/>
      <dgm:spPr/>
    </dgm:pt>
    <dgm:pt modelId="{7B925445-9352-4CE6-8835-8DA50D87508A}" type="pres">
      <dgm:prSet presAssocID="{3C0C8592-FFF2-4C6E-9747-EBCE0A2DFE20}" presName="conn2-1" presStyleLbl="parChTrans1D2" presStyleIdx="2" presStyleCnt="3"/>
      <dgm:spPr/>
    </dgm:pt>
    <dgm:pt modelId="{CB01A661-0730-4ED5-9C20-BEC19FDF995F}" type="pres">
      <dgm:prSet presAssocID="{3C0C8592-FFF2-4C6E-9747-EBCE0A2DFE20}" presName="connTx" presStyleLbl="parChTrans1D2" presStyleIdx="2" presStyleCnt="3"/>
      <dgm:spPr/>
    </dgm:pt>
    <dgm:pt modelId="{48131C30-76C6-4F90-B28C-A60B8C2D1722}" type="pres">
      <dgm:prSet presAssocID="{15F67B45-C209-43A2-8FF4-FBD990AA87FD}" presName="root2" presStyleCnt="0"/>
      <dgm:spPr/>
    </dgm:pt>
    <dgm:pt modelId="{04CEC528-8254-4CD7-A0EE-ECF5174056DB}" type="pres">
      <dgm:prSet presAssocID="{15F67B45-C209-43A2-8FF4-FBD990AA87FD}" presName="LevelTwoTextNode" presStyleLbl="node2" presStyleIdx="2" presStyleCnt="3">
        <dgm:presLayoutVars>
          <dgm:chPref val="3"/>
        </dgm:presLayoutVars>
      </dgm:prSet>
      <dgm:spPr/>
    </dgm:pt>
    <dgm:pt modelId="{7ADD081F-93BC-4C2D-B11B-15BD70468465}" type="pres">
      <dgm:prSet presAssocID="{15F67B45-C209-43A2-8FF4-FBD990AA87FD}" presName="level3hierChild" presStyleCnt="0"/>
      <dgm:spPr/>
    </dgm:pt>
  </dgm:ptLst>
  <dgm:cxnLst>
    <dgm:cxn modelId="{42EE6010-6288-4A0B-8534-AEB5FCE124F5}" type="presOf" srcId="{489A16D8-085C-4B85-8F59-1F72E7684BC1}" destId="{2C786488-48ED-4610-8997-DA9B0DC34F77}" srcOrd="0" destOrd="0" presId="urn:microsoft.com/office/officeart/2005/8/layout/hierarchy2"/>
    <dgm:cxn modelId="{EB7A0B1B-1632-479A-B380-0667B85E613E}" type="presOf" srcId="{DE13A9C9-9510-4129-88DB-9E9D5E6D0F39}" destId="{4D58E9F9-7882-41BC-BE2B-7EB7CCDDF79C}" srcOrd="0" destOrd="0" presId="urn:microsoft.com/office/officeart/2005/8/layout/hierarchy2"/>
    <dgm:cxn modelId="{97604626-3CDF-495F-8931-F40799C6C217}" srcId="{8ED30692-225D-4B63-87E3-30D6EC4708CD}" destId="{D2EF5467-DC47-4AA8-B24A-533380FC5DCD}" srcOrd="1" destOrd="0" parTransId="{DE13A9C9-9510-4129-88DB-9E9D5E6D0F39}" sibTransId="{E864294A-E295-4426-B8E3-3B3433076A8E}"/>
    <dgm:cxn modelId="{53D0445D-1ED4-4FE1-A374-F187E08BC34F}" type="presOf" srcId="{15F67B45-C209-43A2-8FF4-FBD990AA87FD}" destId="{04CEC528-8254-4CD7-A0EE-ECF5174056DB}" srcOrd="0" destOrd="0" presId="urn:microsoft.com/office/officeart/2005/8/layout/hierarchy2"/>
    <dgm:cxn modelId="{FD71735F-16E7-4F0B-8F1F-95D9EEE5C7C2}" srcId="{081583D2-E681-44DC-BDCB-6EE6E67AAE72}" destId="{8ED30692-225D-4B63-87E3-30D6EC4708CD}" srcOrd="0" destOrd="0" parTransId="{F5178407-9C28-4842-AE4E-DD7BBE444687}" sibTransId="{CBB97EAA-54E1-429E-930C-E3876F6C7ADD}"/>
    <dgm:cxn modelId="{DE13A967-3DF8-4607-972C-F9629318B36A}" srcId="{8ED30692-225D-4B63-87E3-30D6EC4708CD}" destId="{489A16D8-085C-4B85-8F59-1F72E7684BC1}" srcOrd="0" destOrd="0" parTransId="{1D5CE6B1-DC63-42E8-9D54-8CC0BA22E3F0}" sibTransId="{6AB5E96C-B039-430A-8FB8-7B72B86D645D}"/>
    <dgm:cxn modelId="{E3A83377-8A96-48F8-B22F-0E99351D6DB4}" type="presOf" srcId="{8ED30692-225D-4B63-87E3-30D6EC4708CD}" destId="{F18CADD3-54AA-4680-92AE-9217CB2E80DA}" srcOrd="0" destOrd="0" presId="urn:microsoft.com/office/officeart/2005/8/layout/hierarchy2"/>
    <dgm:cxn modelId="{E4EDB782-6FFF-4324-AD85-C3706889DC3E}" type="presOf" srcId="{1D5CE6B1-DC63-42E8-9D54-8CC0BA22E3F0}" destId="{361434CF-7217-4F6D-8D33-D425A285E2AB}" srcOrd="0" destOrd="0" presId="urn:microsoft.com/office/officeart/2005/8/layout/hierarchy2"/>
    <dgm:cxn modelId="{04410390-6547-4C67-86A9-5CBDEDA0D740}" type="presOf" srcId="{DE13A9C9-9510-4129-88DB-9E9D5E6D0F39}" destId="{B1963054-8FAE-4F25-A7DF-91CAA7A399FF}" srcOrd="1" destOrd="0" presId="urn:microsoft.com/office/officeart/2005/8/layout/hierarchy2"/>
    <dgm:cxn modelId="{3A0CFB92-5DD6-46DF-B9B5-2E99D4D74A43}" type="presOf" srcId="{D2EF5467-DC47-4AA8-B24A-533380FC5DCD}" destId="{F15E6628-9599-46B8-A349-67F1F001967C}" srcOrd="0" destOrd="0" presId="urn:microsoft.com/office/officeart/2005/8/layout/hierarchy2"/>
    <dgm:cxn modelId="{0B57FF93-F417-4997-B573-2AC3EFB37AA6}" type="presOf" srcId="{1D5CE6B1-DC63-42E8-9D54-8CC0BA22E3F0}" destId="{020749A6-9A90-42B0-B0EC-C9DD36208D1E}" srcOrd="1" destOrd="0" presId="urn:microsoft.com/office/officeart/2005/8/layout/hierarchy2"/>
    <dgm:cxn modelId="{7484BCBE-F793-431F-88C3-43C88F12102C}" type="presOf" srcId="{081583D2-E681-44DC-BDCB-6EE6E67AAE72}" destId="{33591BB3-CD9C-43D2-942E-0AB83832BCD9}" srcOrd="0" destOrd="0" presId="urn:microsoft.com/office/officeart/2005/8/layout/hierarchy2"/>
    <dgm:cxn modelId="{72F08ED0-E4B1-40ED-BDE6-877C469262B2}" type="presOf" srcId="{3C0C8592-FFF2-4C6E-9747-EBCE0A2DFE20}" destId="{7B925445-9352-4CE6-8835-8DA50D87508A}" srcOrd="0" destOrd="0" presId="urn:microsoft.com/office/officeart/2005/8/layout/hierarchy2"/>
    <dgm:cxn modelId="{7A27A8E9-55F8-4222-866D-C9A1B0B0BFAF}" srcId="{8ED30692-225D-4B63-87E3-30D6EC4708CD}" destId="{15F67B45-C209-43A2-8FF4-FBD990AA87FD}" srcOrd="2" destOrd="0" parTransId="{3C0C8592-FFF2-4C6E-9747-EBCE0A2DFE20}" sibTransId="{37E72495-ACE3-4AA3-99E0-36301926BE7E}"/>
    <dgm:cxn modelId="{7DE428EB-5C9E-4F24-831F-CBE744D77A68}" type="presOf" srcId="{3C0C8592-FFF2-4C6E-9747-EBCE0A2DFE20}" destId="{CB01A661-0730-4ED5-9C20-BEC19FDF995F}" srcOrd="1" destOrd="0" presId="urn:microsoft.com/office/officeart/2005/8/layout/hierarchy2"/>
    <dgm:cxn modelId="{D96DCEF7-C3E1-4C30-8050-7E72711DF11A}" type="presParOf" srcId="{33591BB3-CD9C-43D2-942E-0AB83832BCD9}" destId="{2A3B3DB8-634F-484B-8A70-FA74F8737B18}" srcOrd="0" destOrd="0" presId="urn:microsoft.com/office/officeart/2005/8/layout/hierarchy2"/>
    <dgm:cxn modelId="{31E72379-4717-42BC-9032-7DC79D5E2472}" type="presParOf" srcId="{2A3B3DB8-634F-484B-8A70-FA74F8737B18}" destId="{F18CADD3-54AA-4680-92AE-9217CB2E80DA}" srcOrd="0" destOrd="0" presId="urn:microsoft.com/office/officeart/2005/8/layout/hierarchy2"/>
    <dgm:cxn modelId="{18BAD387-9F36-4860-8702-B83E720EBAFB}" type="presParOf" srcId="{2A3B3DB8-634F-484B-8A70-FA74F8737B18}" destId="{577D208A-13CE-498D-9BC8-F526D50B30EF}" srcOrd="1" destOrd="0" presId="urn:microsoft.com/office/officeart/2005/8/layout/hierarchy2"/>
    <dgm:cxn modelId="{1944555F-A1B3-40C7-AC3E-C2192FB730E5}" type="presParOf" srcId="{577D208A-13CE-498D-9BC8-F526D50B30EF}" destId="{361434CF-7217-4F6D-8D33-D425A285E2AB}" srcOrd="0" destOrd="0" presId="urn:microsoft.com/office/officeart/2005/8/layout/hierarchy2"/>
    <dgm:cxn modelId="{0657793A-B2E8-49E2-A04D-F27A5E53C2FF}" type="presParOf" srcId="{361434CF-7217-4F6D-8D33-D425A285E2AB}" destId="{020749A6-9A90-42B0-B0EC-C9DD36208D1E}" srcOrd="0" destOrd="0" presId="urn:microsoft.com/office/officeart/2005/8/layout/hierarchy2"/>
    <dgm:cxn modelId="{009087F3-DC34-4EBE-949C-E9A21741B1EA}" type="presParOf" srcId="{577D208A-13CE-498D-9BC8-F526D50B30EF}" destId="{3FA269CC-A7E9-4AC4-B93A-F2BFF2F4B3D1}" srcOrd="1" destOrd="0" presId="urn:microsoft.com/office/officeart/2005/8/layout/hierarchy2"/>
    <dgm:cxn modelId="{0E2E7F60-E6E8-46B8-8BDC-E4D5D7C414F4}" type="presParOf" srcId="{3FA269CC-A7E9-4AC4-B93A-F2BFF2F4B3D1}" destId="{2C786488-48ED-4610-8997-DA9B0DC34F77}" srcOrd="0" destOrd="0" presId="urn:microsoft.com/office/officeart/2005/8/layout/hierarchy2"/>
    <dgm:cxn modelId="{52854FB1-B7BD-4D2C-9EDC-F38B1A5629EF}" type="presParOf" srcId="{3FA269CC-A7E9-4AC4-B93A-F2BFF2F4B3D1}" destId="{B8AB86C4-7135-4335-AF6B-0444C6933D23}" srcOrd="1" destOrd="0" presId="urn:microsoft.com/office/officeart/2005/8/layout/hierarchy2"/>
    <dgm:cxn modelId="{58B3B98B-FBED-47B3-A2A7-1D36A073901A}" type="presParOf" srcId="{577D208A-13CE-498D-9BC8-F526D50B30EF}" destId="{4D58E9F9-7882-41BC-BE2B-7EB7CCDDF79C}" srcOrd="2" destOrd="0" presId="urn:microsoft.com/office/officeart/2005/8/layout/hierarchy2"/>
    <dgm:cxn modelId="{B61B37E6-1130-4791-AD37-218B7A64F6AD}" type="presParOf" srcId="{4D58E9F9-7882-41BC-BE2B-7EB7CCDDF79C}" destId="{B1963054-8FAE-4F25-A7DF-91CAA7A399FF}" srcOrd="0" destOrd="0" presId="urn:microsoft.com/office/officeart/2005/8/layout/hierarchy2"/>
    <dgm:cxn modelId="{32D1F851-F88D-4A46-BFE7-B001BB0937F7}" type="presParOf" srcId="{577D208A-13CE-498D-9BC8-F526D50B30EF}" destId="{63082D22-D6B6-44BE-9F48-03A46D289476}" srcOrd="3" destOrd="0" presId="urn:microsoft.com/office/officeart/2005/8/layout/hierarchy2"/>
    <dgm:cxn modelId="{EF4EE87C-E47D-44B7-9614-241780773043}" type="presParOf" srcId="{63082D22-D6B6-44BE-9F48-03A46D289476}" destId="{F15E6628-9599-46B8-A349-67F1F001967C}" srcOrd="0" destOrd="0" presId="urn:microsoft.com/office/officeart/2005/8/layout/hierarchy2"/>
    <dgm:cxn modelId="{1FBBEAD3-ADA1-4687-93F2-C8868E38E6E4}" type="presParOf" srcId="{63082D22-D6B6-44BE-9F48-03A46D289476}" destId="{6FB79609-A6CA-45F9-82B5-6229D3335750}" srcOrd="1" destOrd="0" presId="urn:microsoft.com/office/officeart/2005/8/layout/hierarchy2"/>
    <dgm:cxn modelId="{9BF35E33-B9A8-4F90-8E7E-8945F4CBCC57}" type="presParOf" srcId="{577D208A-13CE-498D-9BC8-F526D50B30EF}" destId="{7B925445-9352-4CE6-8835-8DA50D87508A}" srcOrd="4" destOrd="0" presId="urn:microsoft.com/office/officeart/2005/8/layout/hierarchy2"/>
    <dgm:cxn modelId="{6DB80372-7684-4269-9FB6-777B6AE7F0B5}" type="presParOf" srcId="{7B925445-9352-4CE6-8835-8DA50D87508A}" destId="{CB01A661-0730-4ED5-9C20-BEC19FDF995F}" srcOrd="0" destOrd="0" presId="urn:microsoft.com/office/officeart/2005/8/layout/hierarchy2"/>
    <dgm:cxn modelId="{57494595-D99A-4E92-8EBC-EE1458DEED94}" type="presParOf" srcId="{577D208A-13CE-498D-9BC8-F526D50B30EF}" destId="{48131C30-76C6-4F90-B28C-A60B8C2D1722}" srcOrd="5" destOrd="0" presId="urn:microsoft.com/office/officeart/2005/8/layout/hierarchy2"/>
    <dgm:cxn modelId="{A63AB648-0D12-4C8B-9191-E1CF2B5816EF}" type="presParOf" srcId="{48131C30-76C6-4F90-B28C-A60B8C2D1722}" destId="{04CEC528-8254-4CD7-A0EE-ECF5174056DB}" srcOrd="0" destOrd="0" presId="urn:microsoft.com/office/officeart/2005/8/layout/hierarchy2"/>
    <dgm:cxn modelId="{0DD4E53E-4EAF-4240-BA13-663A9E1F0C57}" type="presParOf" srcId="{48131C30-76C6-4F90-B28C-A60B8C2D1722}" destId="{7ADD081F-93BC-4C2D-B11B-15BD7046846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E6E071-4652-49A2-AB0C-C540B7D588F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ID"/>
        </a:p>
      </dgm:t>
    </dgm:pt>
    <dgm:pt modelId="{CB4EDD32-270C-4B9B-BEC3-BE5C2A7A2762}">
      <dgm:prSet phldrT="[Text]"/>
      <dgm:spPr>
        <a:solidFill>
          <a:srgbClr val="002060"/>
        </a:solidFill>
      </dgm:spPr>
      <dgm:t>
        <a:bodyPr/>
        <a:lstStyle/>
        <a:p>
          <a:r>
            <a:rPr lang="en-US" dirty="0"/>
            <a:t>RISK &amp; PERFORMANCE</a:t>
          </a:r>
          <a:endParaRPr lang="en-ID" dirty="0"/>
        </a:p>
      </dgm:t>
    </dgm:pt>
    <dgm:pt modelId="{81E4BE0D-7158-48A6-8AE7-D39492C3FE9C}" type="parTrans" cxnId="{16E103C5-C76C-485A-86D5-81E2A197211D}">
      <dgm:prSet/>
      <dgm:spPr/>
      <dgm:t>
        <a:bodyPr/>
        <a:lstStyle/>
        <a:p>
          <a:endParaRPr lang="en-ID"/>
        </a:p>
      </dgm:t>
    </dgm:pt>
    <dgm:pt modelId="{58DFDF72-04CF-4F30-82F6-D41FC564FDEE}" type="sibTrans" cxnId="{16E103C5-C76C-485A-86D5-81E2A197211D}">
      <dgm:prSet/>
      <dgm:spPr/>
      <dgm:t>
        <a:bodyPr/>
        <a:lstStyle/>
        <a:p>
          <a:endParaRPr lang="en-ID"/>
        </a:p>
      </dgm:t>
    </dgm:pt>
    <dgm:pt modelId="{691129B5-6091-4DCC-B1C1-C59474BBF13F}">
      <dgm:prSet phldrT="[Text]" custT="1"/>
      <dgm:spPr>
        <a:solidFill>
          <a:srgbClr val="0070C0"/>
        </a:solidFill>
      </dgm:spPr>
      <dgm:t>
        <a:bodyPr/>
        <a:lstStyle/>
        <a:p>
          <a:r>
            <a:rPr lang="en-US" sz="1400" dirty="0"/>
            <a:t>Portfolio</a:t>
          </a:r>
          <a:r>
            <a:rPr lang="en-US" sz="1300" dirty="0"/>
            <a:t> (</a:t>
          </a:r>
          <a:r>
            <a:rPr lang="en-US" sz="1300" dirty="0" err="1"/>
            <a:t>Produk</a:t>
          </a:r>
          <a:r>
            <a:rPr lang="en-US" sz="1300" dirty="0"/>
            <a:t> &amp; </a:t>
          </a:r>
          <a:r>
            <a:rPr lang="en-US" sz="1300" dirty="0" err="1"/>
            <a:t>Jasa</a:t>
          </a:r>
          <a:r>
            <a:rPr lang="en-US" sz="1300" dirty="0"/>
            <a:t>)</a:t>
          </a:r>
          <a:endParaRPr lang="en-ID" sz="1300" dirty="0"/>
        </a:p>
      </dgm:t>
    </dgm:pt>
    <dgm:pt modelId="{BADF1C82-A494-436A-8322-E813AFA31FDF}" type="parTrans" cxnId="{7A5DF361-55B2-4E79-8F6C-4DD5376FD28C}">
      <dgm:prSet/>
      <dgm:spPr/>
      <dgm:t>
        <a:bodyPr/>
        <a:lstStyle/>
        <a:p>
          <a:endParaRPr lang="en-ID"/>
        </a:p>
      </dgm:t>
    </dgm:pt>
    <dgm:pt modelId="{74F48245-B19D-4E53-9678-A3F5F5890699}" type="sibTrans" cxnId="{7A5DF361-55B2-4E79-8F6C-4DD5376FD28C}">
      <dgm:prSet/>
      <dgm:spPr/>
      <dgm:t>
        <a:bodyPr/>
        <a:lstStyle/>
        <a:p>
          <a:endParaRPr lang="en-ID"/>
        </a:p>
      </dgm:t>
    </dgm:pt>
    <dgm:pt modelId="{74252B49-AF24-47A6-A4FF-8DA39BA0CF6D}">
      <dgm:prSet phldrT="[Text]"/>
      <dgm:spPr>
        <a:solidFill>
          <a:srgbClr val="0070C0"/>
        </a:solidFill>
      </dgm:spPr>
      <dgm:t>
        <a:bodyPr/>
        <a:lstStyle/>
        <a:p>
          <a:r>
            <a:rPr lang="en-US" dirty="0" err="1"/>
            <a:t>Spasial</a:t>
          </a:r>
          <a:r>
            <a:rPr lang="en-US" dirty="0"/>
            <a:t>/ Wilayah</a:t>
          </a:r>
          <a:endParaRPr lang="en-ID" dirty="0"/>
        </a:p>
      </dgm:t>
    </dgm:pt>
    <dgm:pt modelId="{5E4B1E2F-82BB-4918-BDA4-1CA91816EE8D}" type="parTrans" cxnId="{295FEB60-3542-476A-A797-B35D60388A5A}">
      <dgm:prSet/>
      <dgm:spPr/>
      <dgm:t>
        <a:bodyPr/>
        <a:lstStyle/>
        <a:p>
          <a:endParaRPr lang="en-ID"/>
        </a:p>
      </dgm:t>
    </dgm:pt>
    <dgm:pt modelId="{16BA2BDA-ED66-470D-84ED-8E4556846408}" type="sibTrans" cxnId="{295FEB60-3542-476A-A797-B35D60388A5A}">
      <dgm:prSet/>
      <dgm:spPr/>
      <dgm:t>
        <a:bodyPr/>
        <a:lstStyle/>
        <a:p>
          <a:endParaRPr lang="en-ID"/>
        </a:p>
      </dgm:t>
    </dgm:pt>
    <dgm:pt modelId="{0B199E33-DB3F-45A5-BA9F-641D566F337E}">
      <dgm:prSet phldrT="[Text]"/>
      <dgm:spPr>
        <a:solidFill>
          <a:srgbClr val="0070C0"/>
        </a:solidFill>
      </dgm:spPr>
      <dgm:t>
        <a:bodyPr/>
        <a:lstStyle/>
        <a:p>
          <a:r>
            <a:rPr lang="en-US" dirty="0" err="1"/>
            <a:t>Jenis</a:t>
          </a:r>
          <a:r>
            <a:rPr lang="en-US" dirty="0"/>
            <a:t> </a:t>
          </a:r>
          <a:r>
            <a:rPr lang="en-US" dirty="0" err="1"/>
            <a:t>Risiko</a:t>
          </a:r>
          <a:endParaRPr lang="en-ID" dirty="0"/>
        </a:p>
      </dgm:t>
    </dgm:pt>
    <dgm:pt modelId="{69CB7404-9CFA-4FE4-9204-F2FB1CA3EDCB}" type="parTrans" cxnId="{B748C5E9-7DF7-4CEF-8A61-A8E38B904BC5}">
      <dgm:prSet/>
      <dgm:spPr/>
      <dgm:t>
        <a:bodyPr/>
        <a:lstStyle/>
        <a:p>
          <a:endParaRPr lang="en-ID"/>
        </a:p>
      </dgm:t>
    </dgm:pt>
    <dgm:pt modelId="{6DA60435-E376-4540-BB6A-CFF3D1B8F847}" type="sibTrans" cxnId="{B748C5E9-7DF7-4CEF-8A61-A8E38B904BC5}">
      <dgm:prSet/>
      <dgm:spPr/>
      <dgm:t>
        <a:bodyPr/>
        <a:lstStyle/>
        <a:p>
          <a:endParaRPr lang="en-ID"/>
        </a:p>
      </dgm:t>
    </dgm:pt>
    <dgm:pt modelId="{C4902A83-0388-4A1B-98C5-D1BDF5B0D616}">
      <dgm:prSet phldrT="[Text]"/>
      <dgm:spPr>
        <a:solidFill>
          <a:srgbClr val="0070C0"/>
        </a:solidFill>
      </dgm:spPr>
      <dgm:t>
        <a:bodyPr/>
        <a:lstStyle/>
        <a:p>
          <a:r>
            <a:rPr lang="en-US" dirty="0" err="1"/>
            <a:t>Hirarki</a:t>
          </a:r>
          <a:r>
            <a:rPr lang="en-US" dirty="0"/>
            <a:t> </a:t>
          </a:r>
          <a:r>
            <a:rPr lang="en-US" dirty="0" err="1"/>
            <a:t>Organisasi</a:t>
          </a:r>
          <a:endParaRPr lang="en-ID" dirty="0"/>
        </a:p>
      </dgm:t>
    </dgm:pt>
    <dgm:pt modelId="{00D9FBDE-553B-4BA7-BD57-092052146606}" type="parTrans" cxnId="{9CC92308-56EE-405B-8E7C-74D810BD7E3E}">
      <dgm:prSet/>
      <dgm:spPr/>
      <dgm:t>
        <a:bodyPr/>
        <a:lstStyle/>
        <a:p>
          <a:endParaRPr lang="en-ID"/>
        </a:p>
      </dgm:t>
    </dgm:pt>
    <dgm:pt modelId="{6EDA5442-25C2-44B3-B8C3-38AFB266B92F}" type="sibTrans" cxnId="{9CC92308-56EE-405B-8E7C-74D810BD7E3E}">
      <dgm:prSet/>
      <dgm:spPr/>
      <dgm:t>
        <a:bodyPr/>
        <a:lstStyle/>
        <a:p>
          <a:endParaRPr lang="en-ID"/>
        </a:p>
      </dgm:t>
    </dgm:pt>
    <dgm:pt modelId="{5DEC2689-1F06-403D-9534-38291E19B637}">
      <dgm:prSet phldrT="[Text]"/>
      <dgm:spPr>
        <a:solidFill>
          <a:srgbClr val="0070C0"/>
        </a:solidFill>
      </dgm:spPr>
      <dgm:t>
        <a:bodyPr/>
        <a:lstStyle/>
        <a:p>
          <a:r>
            <a:rPr lang="en-US" dirty="0" err="1"/>
            <a:t>dlsb</a:t>
          </a:r>
          <a:endParaRPr lang="en-ID" dirty="0"/>
        </a:p>
      </dgm:t>
    </dgm:pt>
    <dgm:pt modelId="{A3E9C609-F646-460E-A4F3-5510DBE51337}" type="parTrans" cxnId="{780ED67F-8BA9-495F-AAC9-B1AFDC1BA322}">
      <dgm:prSet/>
      <dgm:spPr/>
      <dgm:t>
        <a:bodyPr/>
        <a:lstStyle/>
        <a:p>
          <a:endParaRPr lang="en-ID"/>
        </a:p>
      </dgm:t>
    </dgm:pt>
    <dgm:pt modelId="{37B64F0F-5AAE-4E9A-BBAA-67AFCD3E0D24}" type="sibTrans" cxnId="{780ED67F-8BA9-495F-AAC9-B1AFDC1BA322}">
      <dgm:prSet/>
      <dgm:spPr/>
      <dgm:t>
        <a:bodyPr/>
        <a:lstStyle/>
        <a:p>
          <a:endParaRPr lang="en-ID"/>
        </a:p>
      </dgm:t>
    </dgm:pt>
    <dgm:pt modelId="{DE757B7B-C6FA-4B76-A040-25D44EB9FD42}" type="pres">
      <dgm:prSet presAssocID="{3DE6E071-4652-49A2-AB0C-C540B7D588F1}" presName="diagram" presStyleCnt="0">
        <dgm:presLayoutVars>
          <dgm:chPref val="1"/>
          <dgm:dir/>
          <dgm:animOne val="branch"/>
          <dgm:animLvl val="lvl"/>
          <dgm:resizeHandles val="exact"/>
        </dgm:presLayoutVars>
      </dgm:prSet>
      <dgm:spPr/>
    </dgm:pt>
    <dgm:pt modelId="{6BD1B164-246A-41DA-B142-ED9BB3F57577}" type="pres">
      <dgm:prSet presAssocID="{CB4EDD32-270C-4B9B-BEC3-BE5C2A7A2762}" presName="root1" presStyleCnt="0"/>
      <dgm:spPr/>
    </dgm:pt>
    <dgm:pt modelId="{F6A2ECC0-641E-41AA-B624-CB7E4C61C3B7}" type="pres">
      <dgm:prSet presAssocID="{CB4EDD32-270C-4B9B-BEC3-BE5C2A7A2762}" presName="LevelOneTextNode" presStyleLbl="node0" presStyleIdx="0" presStyleCnt="1" custScaleX="128789" custScaleY="153197" custLinFactNeighborX="-59119">
        <dgm:presLayoutVars>
          <dgm:chPref val="3"/>
        </dgm:presLayoutVars>
      </dgm:prSet>
      <dgm:spPr/>
    </dgm:pt>
    <dgm:pt modelId="{AF78D02C-5431-4449-A53F-DBAFD5DB885A}" type="pres">
      <dgm:prSet presAssocID="{CB4EDD32-270C-4B9B-BEC3-BE5C2A7A2762}" presName="level2hierChild" presStyleCnt="0"/>
      <dgm:spPr/>
    </dgm:pt>
    <dgm:pt modelId="{FC800613-6FE4-40C4-8D84-74A9F384EB6D}" type="pres">
      <dgm:prSet presAssocID="{BADF1C82-A494-436A-8322-E813AFA31FDF}" presName="conn2-1" presStyleLbl="parChTrans1D2" presStyleIdx="0" presStyleCnt="5"/>
      <dgm:spPr/>
    </dgm:pt>
    <dgm:pt modelId="{5ECC4BE6-09FC-4874-9BCB-B5D53075AD4C}" type="pres">
      <dgm:prSet presAssocID="{BADF1C82-A494-436A-8322-E813AFA31FDF}" presName="connTx" presStyleLbl="parChTrans1D2" presStyleIdx="0" presStyleCnt="5"/>
      <dgm:spPr/>
    </dgm:pt>
    <dgm:pt modelId="{1D264480-7C22-45A1-9EBF-20F098E3F686}" type="pres">
      <dgm:prSet presAssocID="{691129B5-6091-4DCC-B1C1-C59474BBF13F}" presName="root2" presStyleCnt="0"/>
      <dgm:spPr/>
    </dgm:pt>
    <dgm:pt modelId="{E41B9244-86B1-4064-8517-71910A607D67}" type="pres">
      <dgm:prSet presAssocID="{691129B5-6091-4DCC-B1C1-C59474BBF13F}" presName="LevelTwoTextNode" presStyleLbl="node2" presStyleIdx="0" presStyleCnt="5">
        <dgm:presLayoutVars>
          <dgm:chPref val="3"/>
        </dgm:presLayoutVars>
      </dgm:prSet>
      <dgm:spPr/>
    </dgm:pt>
    <dgm:pt modelId="{D9082BC5-5879-4798-BEEA-CF170EBACD07}" type="pres">
      <dgm:prSet presAssocID="{691129B5-6091-4DCC-B1C1-C59474BBF13F}" presName="level3hierChild" presStyleCnt="0"/>
      <dgm:spPr/>
    </dgm:pt>
    <dgm:pt modelId="{D8D10CDB-286B-4EA9-95FE-7B21238668EB}" type="pres">
      <dgm:prSet presAssocID="{5E4B1E2F-82BB-4918-BDA4-1CA91816EE8D}" presName="conn2-1" presStyleLbl="parChTrans1D2" presStyleIdx="1" presStyleCnt="5"/>
      <dgm:spPr/>
    </dgm:pt>
    <dgm:pt modelId="{5EE0DD3B-A710-4CFA-9DA1-3B1B11067AF2}" type="pres">
      <dgm:prSet presAssocID="{5E4B1E2F-82BB-4918-BDA4-1CA91816EE8D}" presName="connTx" presStyleLbl="parChTrans1D2" presStyleIdx="1" presStyleCnt="5"/>
      <dgm:spPr/>
    </dgm:pt>
    <dgm:pt modelId="{8D70144E-A0AF-416A-8669-2CBCE9BF6487}" type="pres">
      <dgm:prSet presAssocID="{74252B49-AF24-47A6-A4FF-8DA39BA0CF6D}" presName="root2" presStyleCnt="0"/>
      <dgm:spPr/>
    </dgm:pt>
    <dgm:pt modelId="{937A76AF-05D2-4C4C-BA82-2509BF072479}" type="pres">
      <dgm:prSet presAssocID="{74252B49-AF24-47A6-A4FF-8DA39BA0CF6D}" presName="LevelTwoTextNode" presStyleLbl="node2" presStyleIdx="1" presStyleCnt="5">
        <dgm:presLayoutVars>
          <dgm:chPref val="3"/>
        </dgm:presLayoutVars>
      </dgm:prSet>
      <dgm:spPr/>
    </dgm:pt>
    <dgm:pt modelId="{0591FD08-AEA1-43E2-8482-91098D096E17}" type="pres">
      <dgm:prSet presAssocID="{74252B49-AF24-47A6-A4FF-8DA39BA0CF6D}" presName="level3hierChild" presStyleCnt="0"/>
      <dgm:spPr/>
    </dgm:pt>
    <dgm:pt modelId="{E5B56547-A09B-44AD-858A-F680C19475DA}" type="pres">
      <dgm:prSet presAssocID="{69CB7404-9CFA-4FE4-9204-F2FB1CA3EDCB}" presName="conn2-1" presStyleLbl="parChTrans1D2" presStyleIdx="2" presStyleCnt="5"/>
      <dgm:spPr/>
    </dgm:pt>
    <dgm:pt modelId="{48023D61-A3C6-40A7-98B2-B52AE04271A6}" type="pres">
      <dgm:prSet presAssocID="{69CB7404-9CFA-4FE4-9204-F2FB1CA3EDCB}" presName="connTx" presStyleLbl="parChTrans1D2" presStyleIdx="2" presStyleCnt="5"/>
      <dgm:spPr/>
    </dgm:pt>
    <dgm:pt modelId="{239931A4-F79B-4260-A2AD-D70B508106FA}" type="pres">
      <dgm:prSet presAssocID="{0B199E33-DB3F-45A5-BA9F-641D566F337E}" presName="root2" presStyleCnt="0"/>
      <dgm:spPr/>
    </dgm:pt>
    <dgm:pt modelId="{C3F5690B-CF3D-4412-8601-7DFBB56F4149}" type="pres">
      <dgm:prSet presAssocID="{0B199E33-DB3F-45A5-BA9F-641D566F337E}" presName="LevelTwoTextNode" presStyleLbl="node2" presStyleIdx="2" presStyleCnt="5">
        <dgm:presLayoutVars>
          <dgm:chPref val="3"/>
        </dgm:presLayoutVars>
      </dgm:prSet>
      <dgm:spPr/>
    </dgm:pt>
    <dgm:pt modelId="{D5ED83BB-A0DE-4504-8286-68A7F7E00070}" type="pres">
      <dgm:prSet presAssocID="{0B199E33-DB3F-45A5-BA9F-641D566F337E}" presName="level3hierChild" presStyleCnt="0"/>
      <dgm:spPr/>
    </dgm:pt>
    <dgm:pt modelId="{4E86187E-F783-47B3-9664-7F4DDCF74ADB}" type="pres">
      <dgm:prSet presAssocID="{00D9FBDE-553B-4BA7-BD57-092052146606}" presName="conn2-1" presStyleLbl="parChTrans1D2" presStyleIdx="3" presStyleCnt="5"/>
      <dgm:spPr/>
    </dgm:pt>
    <dgm:pt modelId="{BE807007-256A-4D6A-A976-1A0D6EE0AEF1}" type="pres">
      <dgm:prSet presAssocID="{00D9FBDE-553B-4BA7-BD57-092052146606}" presName="connTx" presStyleLbl="parChTrans1D2" presStyleIdx="3" presStyleCnt="5"/>
      <dgm:spPr/>
    </dgm:pt>
    <dgm:pt modelId="{B36FA0F1-A26C-4791-9B5F-896377E14ED2}" type="pres">
      <dgm:prSet presAssocID="{C4902A83-0388-4A1B-98C5-D1BDF5B0D616}" presName="root2" presStyleCnt="0"/>
      <dgm:spPr/>
    </dgm:pt>
    <dgm:pt modelId="{CB96C5B9-E7D8-49B5-B66E-22CF7302DCDD}" type="pres">
      <dgm:prSet presAssocID="{C4902A83-0388-4A1B-98C5-D1BDF5B0D616}" presName="LevelTwoTextNode" presStyleLbl="node2" presStyleIdx="3" presStyleCnt="5">
        <dgm:presLayoutVars>
          <dgm:chPref val="3"/>
        </dgm:presLayoutVars>
      </dgm:prSet>
      <dgm:spPr/>
    </dgm:pt>
    <dgm:pt modelId="{6BE1C308-9D4E-4BF2-BB4A-4C650D3C7196}" type="pres">
      <dgm:prSet presAssocID="{C4902A83-0388-4A1B-98C5-D1BDF5B0D616}" presName="level3hierChild" presStyleCnt="0"/>
      <dgm:spPr/>
    </dgm:pt>
    <dgm:pt modelId="{3B2BBB32-750B-4130-BAF2-BB94EDAB6A8E}" type="pres">
      <dgm:prSet presAssocID="{A3E9C609-F646-460E-A4F3-5510DBE51337}" presName="conn2-1" presStyleLbl="parChTrans1D2" presStyleIdx="4" presStyleCnt="5"/>
      <dgm:spPr/>
    </dgm:pt>
    <dgm:pt modelId="{205BEBD2-0677-46D9-ABF7-B34A7C46CC3F}" type="pres">
      <dgm:prSet presAssocID="{A3E9C609-F646-460E-A4F3-5510DBE51337}" presName="connTx" presStyleLbl="parChTrans1D2" presStyleIdx="4" presStyleCnt="5"/>
      <dgm:spPr/>
    </dgm:pt>
    <dgm:pt modelId="{EF4A3BA3-B5A1-40C2-B543-753AF5372933}" type="pres">
      <dgm:prSet presAssocID="{5DEC2689-1F06-403D-9534-38291E19B637}" presName="root2" presStyleCnt="0"/>
      <dgm:spPr/>
    </dgm:pt>
    <dgm:pt modelId="{E4A55317-14BC-4DE4-8780-60F2059D0452}" type="pres">
      <dgm:prSet presAssocID="{5DEC2689-1F06-403D-9534-38291E19B637}" presName="LevelTwoTextNode" presStyleLbl="node2" presStyleIdx="4" presStyleCnt="5">
        <dgm:presLayoutVars>
          <dgm:chPref val="3"/>
        </dgm:presLayoutVars>
      </dgm:prSet>
      <dgm:spPr/>
    </dgm:pt>
    <dgm:pt modelId="{A3776093-293E-4506-A622-15ED74F4E0EA}" type="pres">
      <dgm:prSet presAssocID="{5DEC2689-1F06-403D-9534-38291E19B637}" presName="level3hierChild" presStyleCnt="0"/>
      <dgm:spPr/>
    </dgm:pt>
  </dgm:ptLst>
  <dgm:cxnLst>
    <dgm:cxn modelId="{9CC92308-56EE-405B-8E7C-74D810BD7E3E}" srcId="{CB4EDD32-270C-4B9B-BEC3-BE5C2A7A2762}" destId="{C4902A83-0388-4A1B-98C5-D1BDF5B0D616}" srcOrd="3" destOrd="0" parTransId="{00D9FBDE-553B-4BA7-BD57-092052146606}" sibTransId="{6EDA5442-25C2-44B3-B8C3-38AFB266B92F}"/>
    <dgm:cxn modelId="{F1B2B71B-ED76-422C-AA9C-95118155A57F}" type="presOf" srcId="{69CB7404-9CFA-4FE4-9204-F2FB1CA3EDCB}" destId="{E5B56547-A09B-44AD-858A-F680C19475DA}" srcOrd="0" destOrd="0" presId="urn:microsoft.com/office/officeart/2005/8/layout/hierarchy2"/>
    <dgm:cxn modelId="{DA4BEA27-68FB-4F3C-A10D-8D8FB18E03DB}" type="presOf" srcId="{C4902A83-0388-4A1B-98C5-D1BDF5B0D616}" destId="{CB96C5B9-E7D8-49B5-B66E-22CF7302DCDD}" srcOrd="0" destOrd="0" presId="urn:microsoft.com/office/officeart/2005/8/layout/hierarchy2"/>
    <dgm:cxn modelId="{5D259030-F998-41DA-B743-DB2C87063489}" type="presOf" srcId="{BADF1C82-A494-436A-8322-E813AFA31FDF}" destId="{5ECC4BE6-09FC-4874-9BCB-B5D53075AD4C}" srcOrd="1" destOrd="0" presId="urn:microsoft.com/office/officeart/2005/8/layout/hierarchy2"/>
    <dgm:cxn modelId="{A33B0D3E-EC69-43AA-A857-5E4F219796DD}" type="presOf" srcId="{A3E9C609-F646-460E-A4F3-5510DBE51337}" destId="{3B2BBB32-750B-4130-BAF2-BB94EDAB6A8E}" srcOrd="0" destOrd="0" presId="urn:microsoft.com/office/officeart/2005/8/layout/hierarchy2"/>
    <dgm:cxn modelId="{FF3C083F-B467-44C1-A44B-C72E4E31F06F}" type="presOf" srcId="{69CB7404-9CFA-4FE4-9204-F2FB1CA3EDCB}" destId="{48023D61-A3C6-40A7-98B2-B52AE04271A6}" srcOrd="1" destOrd="0" presId="urn:microsoft.com/office/officeart/2005/8/layout/hierarchy2"/>
    <dgm:cxn modelId="{D5F9AA60-BB9A-420E-B4BA-3FD4340925E0}" type="presOf" srcId="{5E4B1E2F-82BB-4918-BDA4-1CA91816EE8D}" destId="{D8D10CDB-286B-4EA9-95FE-7B21238668EB}" srcOrd="0" destOrd="0" presId="urn:microsoft.com/office/officeart/2005/8/layout/hierarchy2"/>
    <dgm:cxn modelId="{295FEB60-3542-476A-A797-B35D60388A5A}" srcId="{CB4EDD32-270C-4B9B-BEC3-BE5C2A7A2762}" destId="{74252B49-AF24-47A6-A4FF-8DA39BA0CF6D}" srcOrd="1" destOrd="0" parTransId="{5E4B1E2F-82BB-4918-BDA4-1CA91816EE8D}" sibTransId="{16BA2BDA-ED66-470D-84ED-8E4556846408}"/>
    <dgm:cxn modelId="{7A5DF361-55B2-4E79-8F6C-4DD5376FD28C}" srcId="{CB4EDD32-270C-4B9B-BEC3-BE5C2A7A2762}" destId="{691129B5-6091-4DCC-B1C1-C59474BBF13F}" srcOrd="0" destOrd="0" parTransId="{BADF1C82-A494-436A-8322-E813AFA31FDF}" sibTransId="{74F48245-B19D-4E53-9678-A3F5F5890699}"/>
    <dgm:cxn modelId="{A1058063-53C6-4BD8-8A2F-2F6D01889BB1}" type="presOf" srcId="{3DE6E071-4652-49A2-AB0C-C540B7D588F1}" destId="{DE757B7B-C6FA-4B76-A040-25D44EB9FD42}" srcOrd="0" destOrd="0" presId="urn:microsoft.com/office/officeart/2005/8/layout/hierarchy2"/>
    <dgm:cxn modelId="{DC133F47-242E-46B2-8E35-516EA6559BEA}" type="presOf" srcId="{00D9FBDE-553B-4BA7-BD57-092052146606}" destId="{4E86187E-F783-47B3-9664-7F4DDCF74ADB}" srcOrd="0" destOrd="0" presId="urn:microsoft.com/office/officeart/2005/8/layout/hierarchy2"/>
    <dgm:cxn modelId="{32E2064D-B3C5-4B98-A2EB-622FC2639765}" type="presOf" srcId="{5E4B1E2F-82BB-4918-BDA4-1CA91816EE8D}" destId="{5EE0DD3B-A710-4CFA-9DA1-3B1B11067AF2}" srcOrd="1" destOrd="0" presId="urn:microsoft.com/office/officeart/2005/8/layout/hierarchy2"/>
    <dgm:cxn modelId="{429FCC4D-D951-4F7C-8C56-8AF63B52C8F2}" type="presOf" srcId="{CB4EDD32-270C-4B9B-BEC3-BE5C2A7A2762}" destId="{F6A2ECC0-641E-41AA-B624-CB7E4C61C3B7}" srcOrd="0" destOrd="0" presId="urn:microsoft.com/office/officeart/2005/8/layout/hierarchy2"/>
    <dgm:cxn modelId="{DCCD1F52-281C-44B0-BDDA-174316DA6399}" type="presOf" srcId="{A3E9C609-F646-460E-A4F3-5510DBE51337}" destId="{205BEBD2-0677-46D9-ABF7-B34A7C46CC3F}" srcOrd="1" destOrd="0" presId="urn:microsoft.com/office/officeart/2005/8/layout/hierarchy2"/>
    <dgm:cxn modelId="{4B55037A-5A8A-43CE-800B-FAF5D0BD0B44}" type="presOf" srcId="{BADF1C82-A494-436A-8322-E813AFA31FDF}" destId="{FC800613-6FE4-40C4-8D84-74A9F384EB6D}" srcOrd="0" destOrd="0" presId="urn:microsoft.com/office/officeart/2005/8/layout/hierarchy2"/>
    <dgm:cxn modelId="{780ED67F-8BA9-495F-AAC9-B1AFDC1BA322}" srcId="{CB4EDD32-270C-4B9B-BEC3-BE5C2A7A2762}" destId="{5DEC2689-1F06-403D-9534-38291E19B637}" srcOrd="4" destOrd="0" parTransId="{A3E9C609-F646-460E-A4F3-5510DBE51337}" sibTransId="{37B64F0F-5AAE-4E9A-BBAA-67AFCD3E0D24}"/>
    <dgm:cxn modelId="{5A3B9F8F-B3F9-4FE1-B234-AE70810D40A4}" type="presOf" srcId="{00D9FBDE-553B-4BA7-BD57-092052146606}" destId="{BE807007-256A-4D6A-A976-1A0D6EE0AEF1}" srcOrd="1" destOrd="0" presId="urn:microsoft.com/office/officeart/2005/8/layout/hierarchy2"/>
    <dgm:cxn modelId="{90C63F94-4D0E-4DB5-A720-80AAA5870F21}" type="presOf" srcId="{0B199E33-DB3F-45A5-BA9F-641D566F337E}" destId="{C3F5690B-CF3D-4412-8601-7DFBB56F4149}" srcOrd="0" destOrd="0" presId="urn:microsoft.com/office/officeart/2005/8/layout/hierarchy2"/>
    <dgm:cxn modelId="{5969529D-C69F-4E15-B961-4C0CDD401985}" type="presOf" srcId="{74252B49-AF24-47A6-A4FF-8DA39BA0CF6D}" destId="{937A76AF-05D2-4C4C-BA82-2509BF072479}" srcOrd="0" destOrd="0" presId="urn:microsoft.com/office/officeart/2005/8/layout/hierarchy2"/>
    <dgm:cxn modelId="{D5781FB0-6795-43CA-86AD-202FCE141B4B}" type="presOf" srcId="{5DEC2689-1F06-403D-9534-38291E19B637}" destId="{E4A55317-14BC-4DE4-8780-60F2059D0452}" srcOrd="0" destOrd="0" presId="urn:microsoft.com/office/officeart/2005/8/layout/hierarchy2"/>
    <dgm:cxn modelId="{16E103C5-C76C-485A-86D5-81E2A197211D}" srcId="{3DE6E071-4652-49A2-AB0C-C540B7D588F1}" destId="{CB4EDD32-270C-4B9B-BEC3-BE5C2A7A2762}" srcOrd="0" destOrd="0" parTransId="{81E4BE0D-7158-48A6-8AE7-D39492C3FE9C}" sibTransId="{58DFDF72-04CF-4F30-82F6-D41FC564FDEE}"/>
    <dgm:cxn modelId="{B748C5E9-7DF7-4CEF-8A61-A8E38B904BC5}" srcId="{CB4EDD32-270C-4B9B-BEC3-BE5C2A7A2762}" destId="{0B199E33-DB3F-45A5-BA9F-641D566F337E}" srcOrd="2" destOrd="0" parTransId="{69CB7404-9CFA-4FE4-9204-F2FB1CA3EDCB}" sibTransId="{6DA60435-E376-4540-BB6A-CFF3D1B8F847}"/>
    <dgm:cxn modelId="{7362F3FB-44D3-4BD8-A843-CACAEB54C430}" type="presOf" srcId="{691129B5-6091-4DCC-B1C1-C59474BBF13F}" destId="{E41B9244-86B1-4064-8517-71910A607D67}" srcOrd="0" destOrd="0" presId="urn:microsoft.com/office/officeart/2005/8/layout/hierarchy2"/>
    <dgm:cxn modelId="{5334C7D1-71CB-427A-B55B-BB8F1E3E14B1}" type="presParOf" srcId="{DE757B7B-C6FA-4B76-A040-25D44EB9FD42}" destId="{6BD1B164-246A-41DA-B142-ED9BB3F57577}" srcOrd="0" destOrd="0" presId="urn:microsoft.com/office/officeart/2005/8/layout/hierarchy2"/>
    <dgm:cxn modelId="{C50D9BCB-E258-45F2-948B-C517C0486351}" type="presParOf" srcId="{6BD1B164-246A-41DA-B142-ED9BB3F57577}" destId="{F6A2ECC0-641E-41AA-B624-CB7E4C61C3B7}" srcOrd="0" destOrd="0" presId="urn:microsoft.com/office/officeart/2005/8/layout/hierarchy2"/>
    <dgm:cxn modelId="{03E82F7F-CC60-493A-A79A-3697236CF0EC}" type="presParOf" srcId="{6BD1B164-246A-41DA-B142-ED9BB3F57577}" destId="{AF78D02C-5431-4449-A53F-DBAFD5DB885A}" srcOrd="1" destOrd="0" presId="urn:microsoft.com/office/officeart/2005/8/layout/hierarchy2"/>
    <dgm:cxn modelId="{4A31B45F-52AD-4DB9-B299-2C9DFAA5E716}" type="presParOf" srcId="{AF78D02C-5431-4449-A53F-DBAFD5DB885A}" destId="{FC800613-6FE4-40C4-8D84-74A9F384EB6D}" srcOrd="0" destOrd="0" presId="urn:microsoft.com/office/officeart/2005/8/layout/hierarchy2"/>
    <dgm:cxn modelId="{D1A34F5B-DB39-4DAC-83B5-65F80BBA9BDE}" type="presParOf" srcId="{FC800613-6FE4-40C4-8D84-74A9F384EB6D}" destId="{5ECC4BE6-09FC-4874-9BCB-B5D53075AD4C}" srcOrd="0" destOrd="0" presId="urn:microsoft.com/office/officeart/2005/8/layout/hierarchy2"/>
    <dgm:cxn modelId="{077DF492-FABF-45B2-AC5E-677AA6E41BA0}" type="presParOf" srcId="{AF78D02C-5431-4449-A53F-DBAFD5DB885A}" destId="{1D264480-7C22-45A1-9EBF-20F098E3F686}" srcOrd="1" destOrd="0" presId="urn:microsoft.com/office/officeart/2005/8/layout/hierarchy2"/>
    <dgm:cxn modelId="{9196B593-6BDB-4431-9387-14DFC735FE6B}" type="presParOf" srcId="{1D264480-7C22-45A1-9EBF-20F098E3F686}" destId="{E41B9244-86B1-4064-8517-71910A607D67}" srcOrd="0" destOrd="0" presId="urn:microsoft.com/office/officeart/2005/8/layout/hierarchy2"/>
    <dgm:cxn modelId="{CE5B550E-2CC0-435C-B2B8-E7C266288967}" type="presParOf" srcId="{1D264480-7C22-45A1-9EBF-20F098E3F686}" destId="{D9082BC5-5879-4798-BEEA-CF170EBACD07}" srcOrd="1" destOrd="0" presId="urn:microsoft.com/office/officeart/2005/8/layout/hierarchy2"/>
    <dgm:cxn modelId="{8F603A4E-825B-46BA-841D-6956E5FA04EA}" type="presParOf" srcId="{AF78D02C-5431-4449-A53F-DBAFD5DB885A}" destId="{D8D10CDB-286B-4EA9-95FE-7B21238668EB}" srcOrd="2" destOrd="0" presId="urn:microsoft.com/office/officeart/2005/8/layout/hierarchy2"/>
    <dgm:cxn modelId="{CD7997B0-7563-4BB8-919E-861576E76493}" type="presParOf" srcId="{D8D10CDB-286B-4EA9-95FE-7B21238668EB}" destId="{5EE0DD3B-A710-4CFA-9DA1-3B1B11067AF2}" srcOrd="0" destOrd="0" presId="urn:microsoft.com/office/officeart/2005/8/layout/hierarchy2"/>
    <dgm:cxn modelId="{407A7479-46C8-462A-BCC8-C6EEA20F0967}" type="presParOf" srcId="{AF78D02C-5431-4449-A53F-DBAFD5DB885A}" destId="{8D70144E-A0AF-416A-8669-2CBCE9BF6487}" srcOrd="3" destOrd="0" presId="urn:microsoft.com/office/officeart/2005/8/layout/hierarchy2"/>
    <dgm:cxn modelId="{8D849453-332D-4E12-806D-C9FF46E0D578}" type="presParOf" srcId="{8D70144E-A0AF-416A-8669-2CBCE9BF6487}" destId="{937A76AF-05D2-4C4C-BA82-2509BF072479}" srcOrd="0" destOrd="0" presId="urn:microsoft.com/office/officeart/2005/8/layout/hierarchy2"/>
    <dgm:cxn modelId="{EC10C8BF-55BD-44AC-84FD-E195A64BE8B1}" type="presParOf" srcId="{8D70144E-A0AF-416A-8669-2CBCE9BF6487}" destId="{0591FD08-AEA1-43E2-8482-91098D096E17}" srcOrd="1" destOrd="0" presId="urn:microsoft.com/office/officeart/2005/8/layout/hierarchy2"/>
    <dgm:cxn modelId="{9EA8E25D-6EAD-4D83-BC29-FA854C87C382}" type="presParOf" srcId="{AF78D02C-5431-4449-A53F-DBAFD5DB885A}" destId="{E5B56547-A09B-44AD-858A-F680C19475DA}" srcOrd="4" destOrd="0" presId="urn:microsoft.com/office/officeart/2005/8/layout/hierarchy2"/>
    <dgm:cxn modelId="{0CF4A694-6800-49D7-BBF0-A45AFAC400DA}" type="presParOf" srcId="{E5B56547-A09B-44AD-858A-F680C19475DA}" destId="{48023D61-A3C6-40A7-98B2-B52AE04271A6}" srcOrd="0" destOrd="0" presId="urn:microsoft.com/office/officeart/2005/8/layout/hierarchy2"/>
    <dgm:cxn modelId="{D163E7B7-C418-46CF-B97A-F1A345BBC185}" type="presParOf" srcId="{AF78D02C-5431-4449-A53F-DBAFD5DB885A}" destId="{239931A4-F79B-4260-A2AD-D70B508106FA}" srcOrd="5" destOrd="0" presId="urn:microsoft.com/office/officeart/2005/8/layout/hierarchy2"/>
    <dgm:cxn modelId="{ED815FC9-D3D6-43F0-B8F6-53CCE92C2C10}" type="presParOf" srcId="{239931A4-F79B-4260-A2AD-D70B508106FA}" destId="{C3F5690B-CF3D-4412-8601-7DFBB56F4149}" srcOrd="0" destOrd="0" presId="urn:microsoft.com/office/officeart/2005/8/layout/hierarchy2"/>
    <dgm:cxn modelId="{F2255B5D-9D75-4758-B545-CB397BE469C7}" type="presParOf" srcId="{239931A4-F79B-4260-A2AD-D70B508106FA}" destId="{D5ED83BB-A0DE-4504-8286-68A7F7E00070}" srcOrd="1" destOrd="0" presId="urn:microsoft.com/office/officeart/2005/8/layout/hierarchy2"/>
    <dgm:cxn modelId="{A2158378-7FB8-4537-A3DB-6F70DDBC0669}" type="presParOf" srcId="{AF78D02C-5431-4449-A53F-DBAFD5DB885A}" destId="{4E86187E-F783-47B3-9664-7F4DDCF74ADB}" srcOrd="6" destOrd="0" presId="urn:microsoft.com/office/officeart/2005/8/layout/hierarchy2"/>
    <dgm:cxn modelId="{84C5AB8A-5EAF-4145-ACE2-3500B1B1B8E2}" type="presParOf" srcId="{4E86187E-F783-47B3-9664-7F4DDCF74ADB}" destId="{BE807007-256A-4D6A-A976-1A0D6EE0AEF1}" srcOrd="0" destOrd="0" presId="urn:microsoft.com/office/officeart/2005/8/layout/hierarchy2"/>
    <dgm:cxn modelId="{1E30FAB1-1D9D-441D-9473-355D6F8BF418}" type="presParOf" srcId="{AF78D02C-5431-4449-A53F-DBAFD5DB885A}" destId="{B36FA0F1-A26C-4791-9B5F-896377E14ED2}" srcOrd="7" destOrd="0" presId="urn:microsoft.com/office/officeart/2005/8/layout/hierarchy2"/>
    <dgm:cxn modelId="{668088B0-0335-4999-84E7-307BC2FC0567}" type="presParOf" srcId="{B36FA0F1-A26C-4791-9B5F-896377E14ED2}" destId="{CB96C5B9-E7D8-49B5-B66E-22CF7302DCDD}" srcOrd="0" destOrd="0" presId="urn:microsoft.com/office/officeart/2005/8/layout/hierarchy2"/>
    <dgm:cxn modelId="{14C329BA-261C-4132-B7C2-5825D1BC7A64}" type="presParOf" srcId="{B36FA0F1-A26C-4791-9B5F-896377E14ED2}" destId="{6BE1C308-9D4E-4BF2-BB4A-4C650D3C7196}" srcOrd="1" destOrd="0" presId="urn:microsoft.com/office/officeart/2005/8/layout/hierarchy2"/>
    <dgm:cxn modelId="{B3A7EDCF-7399-496B-BBED-F621D0FE6524}" type="presParOf" srcId="{AF78D02C-5431-4449-A53F-DBAFD5DB885A}" destId="{3B2BBB32-750B-4130-BAF2-BB94EDAB6A8E}" srcOrd="8" destOrd="0" presId="urn:microsoft.com/office/officeart/2005/8/layout/hierarchy2"/>
    <dgm:cxn modelId="{9FFDD374-2877-4118-958B-5292D50632D9}" type="presParOf" srcId="{3B2BBB32-750B-4130-BAF2-BB94EDAB6A8E}" destId="{205BEBD2-0677-46D9-ABF7-B34A7C46CC3F}" srcOrd="0" destOrd="0" presId="urn:microsoft.com/office/officeart/2005/8/layout/hierarchy2"/>
    <dgm:cxn modelId="{44CCA519-3702-47F5-A5EF-E2571E450F93}" type="presParOf" srcId="{AF78D02C-5431-4449-A53F-DBAFD5DB885A}" destId="{EF4A3BA3-B5A1-40C2-B543-753AF5372933}" srcOrd="9" destOrd="0" presId="urn:microsoft.com/office/officeart/2005/8/layout/hierarchy2"/>
    <dgm:cxn modelId="{E4EEB7C9-0D75-49B6-AB56-5FB9A86AEE06}" type="presParOf" srcId="{EF4A3BA3-B5A1-40C2-B543-753AF5372933}" destId="{E4A55317-14BC-4DE4-8780-60F2059D0452}" srcOrd="0" destOrd="0" presId="urn:microsoft.com/office/officeart/2005/8/layout/hierarchy2"/>
    <dgm:cxn modelId="{8B337A99-0F17-4F7B-9F94-F03E4DBC913D}" type="presParOf" srcId="{EF4A3BA3-B5A1-40C2-B543-753AF5372933}" destId="{A3776093-293E-4506-A622-15ED74F4E0E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320370-9BFF-4296-ACB6-896A7A1B25D8}" type="doc">
      <dgm:prSet loTypeId="urn:microsoft.com/office/officeart/2005/8/layout/venn1" loCatId="relationship" qsTypeId="urn:microsoft.com/office/officeart/2005/8/quickstyle/simple1" qsCatId="simple" csTypeId="urn:microsoft.com/office/officeart/2005/8/colors/accent1_2" csCatId="accent1" phldr="1"/>
      <dgm:spPr/>
    </dgm:pt>
    <dgm:pt modelId="{3C70E146-5348-4BE7-997C-533A77F4BD82}">
      <dgm:prSet phldrT="[Text]" custT="1"/>
      <dgm:spPr/>
      <dgm:t>
        <a:bodyPr bIns="180000"/>
        <a:lstStyle/>
        <a:p>
          <a:r>
            <a:rPr lang="en-US" sz="1200" b="1" dirty="0">
              <a:solidFill>
                <a:schemeClr val="tx1"/>
              </a:solidFill>
            </a:rPr>
            <a:t>Know Your Organization </a:t>
          </a:r>
          <a:r>
            <a:rPr lang="en-US" sz="1100" b="0" dirty="0">
              <a:solidFill>
                <a:schemeClr val="tx1"/>
              </a:solidFill>
            </a:rPr>
            <a:t>(Corporate, Subsidiaries, Directorates, Business Units, Division, Working Units, Teams, Employees)</a:t>
          </a:r>
          <a:endParaRPr lang="en-ID" sz="1100" b="0" dirty="0">
            <a:solidFill>
              <a:schemeClr val="tx1"/>
            </a:solidFill>
          </a:endParaRPr>
        </a:p>
      </dgm:t>
    </dgm:pt>
    <dgm:pt modelId="{48E84F6B-BE6F-468B-82D4-D8431E29D00C}" type="parTrans" cxnId="{DB42846D-FC4E-490E-ABBC-A5D7E249E5FF}">
      <dgm:prSet/>
      <dgm:spPr/>
      <dgm:t>
        <a:bodyPr/>
        <a:lstStyle/>
        <a:p>
          <a:endParaRPr lang="en-ID" sz="4800">
            <a:solidFill>
              <a:schemeClr val="tx1"/>
            </a:solidFill>
          </a:endParaRPr>
        </a:p>
      </dgm:t>
    </dgm:pt>
    <dgm:pt modelId="{17E2A00D-570C-4D67-B133-320C91FDE8BE}" type="sibTrans" cxnId="{DB42846D-FC4E-490E-ABBC-A5D7E249E5FF}">
      <dgm:prSet/>
      <dgm:spPr/>
      <dgm:t>
        <a:bodyPr/>
        <a:lstStyle/>
        <a:p>
          <a:endParaRPr lang="en-ID" sz="4800">
            <a:solidFill>
              <a:schemeClr val="tx1"/>
            </a:solidFill>
          </a:endParaRPr>
        </a:p>
      </dgm:t>
    </dgm:pt>
    <dgm:pt modelId="{719D1364-78A6-41F1-9160-EA114BE6EC83}">
      <dgm:prSet phldrT="[Text]" custT="1"/>
      <dgm:spPr/>
      <dgm:t>
        <a:bodyPr/>
        <a:lstStyle/>
        <a:p>
          <a:r>
            <a:rPr lang="en-US" sz="1200" b="1" dirty="0">
              <a:solidFill>
                <a:schemeClr val="tx1"/>
              </a:solidFill>
            </a:rPr>
            <a:t>Know Your Business Environment (Stakeholders, and Competitors)</a:t>
          </a:r>
          <a:endParaRPr lang="en-ID" sz="1200" b="1" dirty="0">
            <a:solidFill>
              <a:schemeClr val="tx1"/>
            </a:solidFill>
          </a:endParaRPr>
        </a:p>
      </dgm:t>
    </dgm:pt>
    <dgm:pt modelId="{023FC641-800C-480D-8448-7AE1ACA62B82}" type="parTrans" cxnId="{7B86C434-45A6-471C-B541-C8E68F40401B}">
      <dgm:prSet/>
      <dgm:spPr/>
      <dgm:t>
        <a:bodyPr/>
        <a:lstStyle/>
        <a:p>
          <a:endParaRPr lang="en-ID" sz="4800">
            <a:solidFill>
              <a:schemeClr val="tx1"/>
            </a:solidFill>
          </a:endParaRPr>
        </a:p>
      </dgm:t>
    </dgm:pt>
    <dgm:pt modelId="{B252175E-D59D-4ECC-8559-39FB381A57B5}" type="sibTrans" cxnId="{7B86C434-45A6-471C-B541-C8E68F40401B}">
      <dgm:prSet/>
      <dgm:spPr/>
      <dgm:t>
        <a:bodyPr/>
        <a:lstStyle/>
        <a:p>
          <a:endParaRPr lang="en-ID" sz="4800">
            <a:solidFill>
              <a:schemeClr val="tx1"/>
            </a:solidFill>
          </a:endParaRPr>
        </a:p>
      </dgm:t>
    </dgm:pt>
    <dgm:pt modelId="{CDB261CE-AC8E-43F1-94DA-D1DE79A3BDC1}">
      <dgm:prSet phldrT="[Text]" custT="1"/>
      <dgm:spPr/>
      <dgm:t>
        <a:bodyPr/>
        <a:lstStyle/>
        <a:p>
          <a:r>
            <a:rPr lang="en-US" sz="1200" b="1" dirty="0">
              <a:solidFill>
                <a:schemeClr val="tx1"/>
              </a:solidFill>
            </a:rPr>
            <a:t>Know Your Business Portfolio (Products &amp; Services)</a:t>
          </a:r>
          <a:endParaRPr lang="en-ID" sz="1200" b="1" dirty="0">
            <a:solidFill>
              <a:schemeClr val="tx1"/>
            </a:solidFill>
          </a:endParaRPr>
        </a:p>
      </dgm:t>
    </dgm:pt>
    <dgm:pt modelId="{A53DE999-3A6C-4EF1-9C20-AC1F208AE87A}" type="parTrans" cxnId="{4C0E6555-9D72-4DC6-8F79-5FE920D95EF0}">
      <dgm:prSet/>
      <dgm:spPr/>
      <dgm:t>
        <a:bodyPr/>
        <a:lstStyle/>
        <a:p>
          <a:endParaRPr lang="en-ID" sz="4800">
            <a:solidFill>
              <a:schemeClr val="tx1"/>
            </a:solidFill>
          </a:endParaRPr>
        </a:p>
      </dgm:t>
    </dgm:pt>
    <dgm:pt modelId="{2B045607-74D2-4EE8-A9D9-5F089CBBE025}" type="sibTrans" cxnId="{4C0E6555-9D72-4DC6-8F79-5FE920D95EF0}">
      <dgm:prSet/>
      <dgm:spPr/>
      <dgm:t>
        <a:bodyPr/>
        <a:lstStyle/>
        <a:p>
          <a:endParaRPr lang="en-ID" sz="4800">
            <a:solidFill>
              <a:schemeClr val="tx1"/>
            </a:solidFill>
          </a:endParaRPr>
        </a:p>
      </dgm:t>
    </dgm:pt>
    <dgm:pt modelId="{87715875-CCCA-4138-876E-93E68A32244D}" type="pres">
      <dgm:prSet presAssocID="{34320370-9BFF-4296-ACB6-896A7A1B25D8}" presName="compositeShape" presStyleCnt="0">
        <dgm:presLayoutVars>
          <dgm:chMax val="7"/>
          <dgm:dir/>
          <dgm:resizeHandles val="exact"/>
        </dgm:presLayoutVars>
      </dgm:prSet>
      <dgm:spPr/>
    </dgm:pt>
    <dgm:pt modelId="{667A4DC9-AFC2-4A2F-AA7B-A23F99953B16}" type="pres">
      <dgm:prSet presAssocID="{3C70E146-5348-4BE7-997C-533A77F4BD82}" presName="circ1" presStyleLbl="vennNode1" presStyleIdx="0" presStyleCnt="3"/>
      <dgm:spPr/>
    </dgm:pt>
    <dgm:pt modelId="{4A5EAFED-47E7-4DF2-91EF-D31C93EEC9C3}" type="pres">
      <dgm:prSet presAssocID="{3C70E146-5348-4BE7-997C-533A77F4BD82}" presName="circ1Tx" presStyleLbl="revTx" presStyleIdx="0" presStyleCnt="0">
        <dgm:presLayoutVars>
          <dgm:chMax val="0"/>
          <dgm:chPref val="0"/>
          <dgm:bulletEnabled val="1"/>
        </dgm:presLayoutVars>
      </dgm:prSet>
      <dgm:spPr/>
    </dgm:pt>
    <dgm:pt modelId="{BFD25B50-497D-4A3E-B499-7726BDA1CA18}" type="pres">
      <dgm:prSet presAssocID="{719D1364-78A6-41F1-9160-EA114BE6EC83}" presName="circ2" presStyleLbl="vennNode1" presStyleIdx="1" presStyleCnt="3"/>
      <dgm:spPr/>
    </dgm:pt>
    <dgm:pt modelId="{6626AA45-1CE3-4156-9FEC-DE87467ED41E}" type="pres">
      <dgm:prSet presAssocID="{719D1364-78A6-41F1-9160-EA114BE6EC83}" presName="circ2Tx" presStyleLbl="revTx" presStyleIdx="0" presStyleCnt="0">
        <dgm:presLayoutVars>
          <dgm:chMax val="0"/>
          <dgm:chPref val="0"/>
          <dgm:bulletEnabled val="1"/>
        </dgm:presLayoutVars>
      </dgm:prSet>
      <dgm:spPr/>
    </dgm:pt>
    <dgm:pt modelId="{38F77EBA-389C-4A53-B8A7-79B9E7E2DA7B}" type="pres">
      <dgm:prSet presAssocID="{CDB261CE-AC8E-43F1-94DA-D1DE79A3BDC1}" presName="circ3" presStyleLbl="vennNode1" presStyleIdx="2" presStyleCnt="3"/>
      <dgm:spPr/>
    </dgm:pt>
    <dgm:pt modelId="{DDBBF5DF-465F-4CBF-BB69-BF3D0A5193F5}" type="pres">
      <dgm:prSet presAssocID="{CDB261CE-AC8E-43F1-94DA-D1DE79A3BDC1}" presName="circ3Tx" presStyleLbl="revTx" presStyleIdx="0" presStyleCnt="0">
        <dgm:presLayoutVars>
          <dgm:chMax val="0"/>
          <dgm:chPref val="0"/>
          <dgm:bulletEnabled val="1"/>
        </dgm:presLayoutVars>
      </dgm:prSet>
      <dgm:spPr/>
    </dgm:pt>
  </dgm:ptLst>
  <dgm:cxnLst>
    <dgm:cxn modelId="{93EB842F-C7BD-40A6-9136-B51B54C7D059}" type="presOf" srcId="{719D1364-78A6-41F1-9160-EA114BE6EC83}" destId="{6626AA45-1CE3-4156-9FEC-DE87467ED41E}" srcOrd="1" destOrd="0" presId="urn:microsoft.com/office/officeart/2005/8/layout/venn1"/>
    <dgm:cxn modelId="{7B86C434-45A6-471C-B541-C8E68F40401B}" srcId="{34320370-9BFF-4296-ACB6-896A7A1B25D8}" destId="{719D1364-78A6-41F1-9160-EA114BE6EC83}" srcOrd="1" destOrd="0" parTransId="{023FC641-800C-480D-8448-7AE1ACA62B82}" sibTransId="{B252175E-D59D-4ECC-8559-39FB381A57B5}"/>
    <dgm:cxn modelId="{57F8C43A-4A92-4C6C-96E9-C41985E4F467}" type="presOf" srcId="{3C70E146-5348-4BE7-997C-533A77F4BD82}" destId="{4A5EAFED-47E7-4DF2-91EF-D31C93EEC9C3}" srcOrd="1" destOrd="0" presId="urn:microsoft.com/office/officeart/2005/8/layout/venn1"/>
    <dgm:cxn modelId="{DB42846D-FC4E-490E-ABBC-A5D7E249E5FF}" srcId="{34320370-9BFF-4296-ACB6-896A7A1B25D8}" destId="{3C70E146-5348-4BE7-997C-533A77F4BD82}" srcOrd="0" destOrd="0" parTransId="{48E84F6B-BE6F-468B-82D4-D8431E29D00C}" sibTransId="{17E2A00D-570C-4D67-B133-320C91FDE8BE}"/>
    <dgm:cxn modelId="{4C0E6555-9D72-4DC6-8F79-5FE920D95EF0}" srcId="{34320370-9BFF-4296-ACB6-896A7A1B25D8}" destId="{CDB261CE-AC8E-43F1-94DA-D1DE79A3BDC1}" srcOrd="2" destOrd="0" parTransId="{A53DE999-3A6C-4EF1-9C20-AC1F208AE87A}" sibTransId="{2B045607-74D2-4EE8-A9D9-5F089CBBE025}"/>
    <dgm:cxn modelId="{C4E5D2B7-31F1-49F4-ACAC-162B587C0BEF}" type="presOf" srcId="{CDB261CE-AC8E-43F1-94DA-D1DE79A3BDC1}" destId="{DDBBF5DF-465F-4CBF-BB69-BF3D0A5193F5}" srcOrd="1" destOrd="0" presId="urn:microsoft.com/office/officeart/2005/8/layout/venn1"/>
    <dgm:cxn modelId="{017CDBBE-2B6E-4F55-8FF9-63E4DB9A8D6B}" type="presOf" srcId="{34320370-9BFF-4296-ACB6-896A7A1B25D8}" destId="{87715875-CCCA-4138-876E-93E68A32244D}" srcOrd="0" destOrd="0" presId="urn:microsoft.com/office/officeart/2005/8/layout/venn1"/>
    <dgm:cxn modelId="{FA455FCD-94A4-43F3-AF91-CC3A6B230D3E}" type="presOf" srcId="{CDB261CE-AC8E-43F1-94DA-D1DE79A3BDC1}" destId="{38F77EBA-389C-4A53-B8A7-79B9E7E2DA7B}" srcOrd="0" destOrd="0" presId="urn:microsoft.com/office/officeart/2005/8/layout/venn1"/>
    <dgm:cxn modelId="{2FBEB1F7-13AF-4302-95A4-F0DA4DF4C070}" type="presOf" srcId="{719D1364-78A6-41F1-9160-EA114BE6EC83}" destId="{BFD25B50-497D-4A3E-B499-7726BDA1CA18}" srcOrd="0" destOrd="0" presId="urn:microsoft.com/office/officeart/2005/8/layout/venn1"/>
    <dgm:cxn modelId="{F19E4EF9-4F97-4E15-B34A-CC5B9F033E69}" type="presOf" srcId="{3C70E146-5348-4BE7-997C-533A77F4BD82}" destId="{667A4DC9-AFC2-4A2F-AA7B-A23F99953B16}" srcOrd="0" destOrd="0" presId="urn:microsoft.com/office/officeart/2005/8/layout/venn1"/>
    <dgm:cxn modelId="{77BCB65E-2885-4CAA-8352-9B5EBC8A9D05}" type="presParOf" srcId="{87715875-CCCA-4138-876E-93E68A32244D}" destId="{667A4DC9-AFC2-4A2F-AA7B-A23F99953B16}" srcOrd="0" destOrd="0" presId="urn:microsoft.com/office/officeart/2005/8/layout/venn1"/>
    <dgm:cxn modelId="{5EF42ED2-05B0-4095-9101-4AC4966357CF}" type="presParOf" srcId="{87715875-CCCA-4138-876E-93E68A32244D}" destId="{4A5EAFED-47E7-4DF2-91EF-D31C93EEC9C3}" srcOrd="1" destOrd="0" presId="urn:microsoft.com/office/officeart/2005/8/layout/venn1"/>
    <dgm:cxn modelId="{DD8CEF1D-8DF3-4EB8-9B77-2F11DA1BF171}" type="presParOf" srcId="{87715875-CCCA-4138-876E-93E68A32244D}" destId="{BFD25B50-497D-4A3E-B499-7726BDA1CA18}" srcOrd="2" destOrd="0" presId="urn:microsoft.com/office/officeart/2005/8/layout/venn1"/>
    <dgm:cxn modelId="{E6F9CD8B-0F38-4EE4-BC86-BCFC1713A1CC}" type="presParOf" srcId="{87715875-CCCA-4138-876E-93E68A32244D}" destId="{6626AA45-1CE3-4156-9FEC-DE87467ED41E}" srcOrd="3" destOrd="0" presId="urn:microsoft.com/office/officeart/2005/8/layout/venn1"/>
    <dgm:cxn modelId="{FAFFF91A-A3CD-4018-87F9-6B88DCEFDE0D}" type="presParOf" srcId="{87715875-CCCA-4138-876E-93E68A32244D}" destId="{38F77EBA-389C-4A53-B8A7-79B9E7E2DA7B}" srcOrd="4" destOrd="0" presId="urn:microsoft.com/office/officeart/2005/8/layout/venn1"/>
    <dgm:cxn modelId="{EFE9364A-6A4E-4141-9EA1-162A6BC7F349}" type="presParOf" srcId="{87715875-CCCA-4138-876E-93E68A32244D}" destId="{DDBBF5DF-465F-4CBF-BB69-BF3D0A5193F5}" srcOrd="5" destOrd="0" presId="urn:microsoft.com/office/officeart/2005/8/layout/ven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771ADE-B3E6-4D5F-BBBA-E50449A2F322}" type="doc">
      <dgm:prSet loTypeId="urn:microsoft.com/office/officeart/2005/8/layout/hList1" loCatId="list" qsTypeId="urn:microsoft.com/office/officeart/2005/8/quickstyle/simple4" qsCatId="simple" csTypeId="urn:microsoft.com/office/officeart/2005/8/colors/colorful2" csCatId="colorful" phldr="1"/>
      <dgm:spPr/>
      <dgm:t>
        <a:bodyPr/>
        <a:lstStyle/>
        <a:p>
          <a:endParaRPr lang="en-US"/>
        </a:p>
      </dgm:t>
    </dgm:pt>
    <dgm:pt modelId="{DC47F09D-2583-46E7-B5E1-1909CA34D12A}">
      <dgm:prSet phldrT="[Text]"/>
      <dgm:spPr/>
      <dgm:t>
        <a:bodyPr/>
        <a:lstStyle/>
        <a:p>
          <a:r>
            <a:rPr lang="en-US" b="1" dirty="0"/>
            <a:t>The amount and type of risk that an organization is willing to accept (pursue, retain or take) in pursuit of its business objectives: </a:t>
          </a:r>
          <a:r>
            <a:rPr lang="id-ID" i="1" dirty="0"/>
            <a:t>Jumlah dan jenis risiko yang bersedia diterima oleh organisasi (mengejar, mempertahankan, atau mengambil) dalam mengejar tujuan bisnisnya</a:t>
          </a:r>
          <a:r>
            <a:rPr lang="en-US" i="1" dirty="0"/>
            <a:t>: </a:t>
          </a:r>
          <a:r>
            <a:rPr lang="en-US" b="1" i="1" dirty="0"/>
            <a:t>WILLINGNESS TO TAKE RISK.</a:t>
          </a:r>
          <a:endParaRPr lang="en-US" i="1" dirty="0"/>
        </a:p>
      </dgm:t>
    </dgm:pt>
    <dgm:pt modelId="{BAA85FED-525E-40DA-8024-39D81E69B041}" type="parTrans" cxnId="{4C754CAC-0B60-4849-B2F7-C8BD6D50B587}">
      <dgm:prSet/>
      <dgm:spPr/>
      <dgm:t>
        <a:bodyPr/>
        <a:lstStyle/>
        <a:p>
          <a:endParaRPr lang="en-US"/>
        </a:p>
      </dgm:t>
    </dgm:pt>
    <dgm:pt modelId="{353D3FB7-629D-40E5-AA3E-DB5E1F8DE363}" type="sibTrans" cxnId="{4C754CAC-0B60-4849-B2F7-C8BD6D50B587}">
      <dgm:prSet/>
      <dgm:spPr/>
      <dgm:t>
        <a:bodyPr/>
        <a:lstStyle/>
        <a:p>
          <a:endParaRPr lang="en-US"/>
        </a:p>
      </dgm:t>
    </dgm:pt>
    <dgm:pt modelId="{2B570D3C-7BB3-4C61-BFFE-4DF415F4FCA9}">
      <dgm:prSet/>
      <dgm:spPr/>
      <dgm:t>
        <a:bodyPr/>
        <a:lstStyle/>
        <a:p>
          <a:r>
            <a:rPr lang="en-US" dirty="0"/>
            <a:t>COSO</a:t>
          </a:r>
        </a:p>
      </dgm:t>
    </dgm:pt>
    <dgm:pt modelId="{2901E548-A87C-401B-BE71-9F767C1B65BF}" type="parTrans" cxnId="{02CA5747-877E-4E12-82E7-08EADAB1D55E}">
      <dgm:prSet/>
      <dgm:spPr/>
      <dgm:t>
        <a:bodyPr/>
        <a:lstStyle/>
        <a:p>
          <a:endParaRPr lang="en-US"/>
        </a:p>
      </dgm:t>
    </dgm:pt>
    <dgm:pt modelId="{055882FC-3EFD-445B-8246-E8941283E96A}" type="sibTrans" cxnId="{02CA5747-877E-4E12-82E7-08EADAB1D55E}">
      <dgm:prSet/>
      <dgm:spPr/>
      <dgm:t>
        <a:bodyPr/>
        <a:lstStyle/>
        <a:p>
          <a:endParaRPr lang="en-US"/>
        </a:p>
      </dgm:t>
    </dgm:pt>
    <dgm:pt modelId="{AA4B654E-266D-43AF-9137-0A6E0D406A8C}">
      <dgm:prSet phldrT="[Text]"/>
      <dgm:spPr/>
      <dgm:t>
        <a:bodyPr/>
        <a:lstStyle/>
        <a:p>
          <a:r>
            <a:rPr lang="en-ID" dirty="0"/>
            <a:t>(ISO 31000)</a:t>
          </a:r>
          <a:endParaRPr lang="en-US" dirty="0"/>
        </a:p>
      </dgm:t>
    </dgm:pt>
    <dgm:pt modelId="{1A3AD1E6-A465-4FE0-9798-F7F6432AAF02}" type="parTrans" cxnId="{410E2F6E-3976-4AC9-A50A-BD47750CDC36}">
      <dgm:prSet/>
      <dgm:spPr/>
      <dgm:t>
        <a:bodyPr/>
        <a:lstStyle/>
        <a:p>
          <a:endParaRPr lang="en-US"/>
        </a:p>
      </dgm:t>
    </dgm:pt>
    <dgm:pt modelId="{A5BD6B85-0992-4DAF-A132-7A271D69135C}" type="sibTrans" cxnId="{410E2F6E-3976-4AC9-A50A-BD47750CDC36}">
      <dgm:prSet/>
      <dgm:spPr/>
      <dgm:t>
        <a:bodyPr/>
        <a:lstStyle/>
        <a:p>
          <a:endParaRPr lang="en-US"/>
        </a:p>
      </dgm:t>
    </dgm:pt>
    <dgm:pt modelId="{BF16684B-FCB4-44EC-B2C9-0D5F6F86DEE7}">
      <dgm:prSet/>
      <dgm:spPr/>
      <dgm:t>
        <a:bodyPr/>
        <a:lstStyle/>
        <a:p>
          <a:r>
            <a:rPr lang="en-US" b="1" dirty="0"/>
            <a:t>The types and amount of risk, on a broad level, an organization is willing to accept in pursuit of value: </a:t>
          </a:r>
          <a:r>
            <a:rPr lang="id-ID" i="1" dirty="0"/>
            <a:t>Jenis dan jumlah risiko, pada tingkat yang luas, yang bersedia diterima oleh organisasi dalam mengejar nilai</a:t>
          </a:r>
          <a:r>
            <a:rPr lang="en-US" i="1" dirty="0"/>
            <a:t>: </a:t>
          </a:r>
          <a:r>
            <a:rPr lang="en-US" b="1" i="1" dirty="0"/>
            <a:t>WILLINGNESS TO TAKE RISK.</a:t>
          </a:r>
          <a:endParaRPr lang="en-US" i="1" dirty="0"/>
        </a:p>
      </dgm:t>
    </dgm:pt>
    <dgm:pt modelId="{96E50F1D-9493-48ED-8A9A-335B223E805D}" type="parTrans" cxnId="{A32291A0-66BC-4DFF-A1DF-9000C5BB791D}">
      <dgm:prSet/>
      <dgm:spPr/>
      <dgm:t>
        <a:bodyPr/>
        <a:lstStyle/>
        <a:p>
          <a:endParaRPr lang="en-US"/>
        </a:p>
      </dgm:t>
    </dgm:pt>
    <dgm:pt modelId="{90313F69-B0FA-430A-863F-6BDF89D23F82}" type="sibTrans" cxnId="{A32291A0-66BC-4DFF-A1DF-9000C5BB791D}">
      <dgm:prSet/>
      <dgm:spPr/>
      <dgm:t>
        <a:bodyPr/>
        <a:lstStyle/>
        <a:p>
          <a:endParaRPr lang="en-US"/>
        </a:p>
      </dgm:t>
    </dgm:pt>
    <dgm:pt modelId="{BFB0728C-B7C3-4A08-9320-0CCE13AD2A52}">
      <dgm:prSet custT="1"/>
      <dgm:spPr/>
      <dgm:t>
        <a:bodyPr/>
        <a:lstStyle/>
        <a:p>
          <a:r>
            <a:rPr lang="en-US" sz="2000" b="1" dirty="0"/>
            <a:t>Tingkat dan </a:t>
          </a:r>
          <a:r>
            <a:rPr lang="en-US" sz="2000" b="1" dirty="0" err="1"/>
            <a:t>jenis</a:t>
          </a:r>
          <a:r>
            <a:rPr lang="en-US" sz="2000" b="1" dirty="0"/>
            <a:t> </a:t>
          </a:r>
          <a:r>
            <a:rPr lang="en-US" sz="2000" b="1" dirty="0" err="1"/>
            <a:t>Risiko</a:t>
          </a:r>
          <a:r>
            <a:rPr lang="en-US" sz="2000" b="1" dirty="0"/>
            <a:t> yang </a:t>
          </a:r>
          <a:r>
            <a:rPr lang="en-US" sz="2000" b="1" dirty="0" err="1"/>
            <a:t>bersedia</a:t>
          </a:r>
          <a:r>
            <a:rPr lang="en-US" sz="2000" b="1" dirty="0"/>
            <a:t> </a:t>
          </a:r>
          <a:r>
            <a:rPr lang="en-US" sz="2000" b="1" dirty="0" err="1"/>
            <a:t>diambil</a:t>
          </a:r>
          <a:r>
            <a:rPr lang="en-US" sz="2000" b="1" dirty="0"/>
            <a:t> oleh </a:t>
          </a:r>
          <a:r>
            <a:rPr lang="en-US" sz="2000" b="1" dirty="0" err="1"/>
            <a:t>Organisasi</a:t>
          </a:r>
          <a:r>
            <a:rPr lang="en-US" sz="2000" b="1" dirty="0"/>
            <a:t> </a:t>
          </a:r>
          <a:r>
            <a:rPr lang="en-US" sz="2000" b="1" dirty="0" err="1"/>
            <a:t>sebagaimana</a:t>
          </a:r>
          <a:r>
            <a:rPr lang="en-US" sz="2000" b="1" dirty="0"/>
            <a:t> </a:t>
          </a:r>
          <a:r>
            <a:rPr lang="en-US" sz="2000" b="1" dirty="0" err="1"/>
            <a:t>tercermin</a:t>
          </a:r>
          <a:r>
            <a:rPr lang="en-US" sz="2000" b="1" dirty="0"/>
            <a:t> </a:t>
          </a:r>
          <a:r>
            <a:rPr lang="en-US" sz="2000" b="1" dirty="0" err="1"/>
            <a:t>dalam</a:t>
          </a:r>
          <a:r>
            <a:rPr lang="en-US" sz="2000" b="1" dirty="0"/>
            <a:t> strategi </a:t>
          </a:r>
          <a:r>
            <a:rPr lang="en-US" sz="2000" b="1" dirty="0" err="1"/>
            <a:t>bisnis</a:t>
          </a:r>
          <a:r>
            <a:rPr lang="en-US" sz="2000" b="1" dirty="0"/>
            <a:t> dan </a:t>
          </a:r>
          <a:r>
            <a:rPr lang="en-US" sz="2000" b="1" dirty="0" err="1"/>
            <a:t>diambil</a:t>
          </a:r>
          <a:r>
            <a:rPr lang="en-US" sz="2000" b="1" dirty="0"/>
            <a:t> </a:t>
          </a:r>
          <a:r>
            <a:rPr lang="en-US" sz="2000" b="1" dirty="0" err="1"/>
            <a:t>dalam</a:t>
          </a:r>
          <a:r>
            <a:rPr lang="en-US" sz="2000" b="1" dirty="0"/>
            <a:t> </a:t>
          </a:r>
          <a:r>
            <a:rPr lang="en-US" sz="2000" b="1" dirty="0" err="1"/>
            <a:t>rangka</a:t>
          </a:r>
          <a:r>
            <a:rPr lang="en-US" sz="2000" b="1" dirty="0"/>
            <a:t> </a:t>
          </a:r>
          <a:r>
            <a:rPr lang="en-US" sz="2000" b="1" dirty="0" err="1"/>
            <a:t>mencapai</a:t>
          </a:r>
          <a:r>
            <a:rPr lang="en-US" sz="2000" b="1" dirty="0"/>
            <a:t> </a:t>
          </a:r>
          <a:r>
            <a:rPr lang="en-US" sz="2000" b="1" dirty="0" err="1"/>
            <a:t>sasaran</a:t>
          </a:r>
          <a:r>
            <a:rPr lang="en-US" sz="2000" b="1" dirty="0"/>
            <a:t> </a:t>
          </a:r>
          <a:r>
            <a:rPr lang="en-US" sz="2000" b="1" dirty="0" err="1"/>
            <a:t>bisnis</a:t>
          </a:r>
          <a:r>
            <a:rPr lang="en-US" sz="2000" b="1" dirty="0"/>
            <a:t> </a:t>
          </a:r>
          <a:r>
            <a:rPr lang="en-US" sz="2000" b="1" dirty="0" err="1"/>
            <a:t>Organisasi</a:t>
          </a:r>
          <a:r>
            <a:rPr lang="en-US" sz="2000" b="1" dirty="0"/>
            <a:t>: </a:t>
          </a:r>
          <a:r>
            <a:rPr lang="en-US" sz="2000" b="1" i="1" dirty="0"/>
            <a:t>WILLINGNESS TO TAKE RISK.</a:t>
          </a:r>
          <a:endParaRPr lang="en-US" sz="2000" i="1" dirty="0"/>
        </a:p>
      </dgm:t>
    </dgm:pt>
    <dgm:pt modelId="{FE9FE2A2-2911-4921-ABE0-953AB535438D}" type="parTrans" cxnId="{3AED3D1C-FE69-4EEB-94E9-86C6B961493D}">
      <dgm:prSet/>
      <dgm:spPr/>
      <dgm:t>
        <a:bodyPr/>
        <a:lstStyle/>
        <a:p>
          <a:endParaRPr lang="en-US"/>
        </a:p>
      </dgm:t>
    </dgm:pt>
    <dgm:pt modelId="{2C601897-3BFB-4BB0-8ABC-89864BA0CB3B}" type="sibTrans" cxnId="{3AED3D1C-FE69-4EEB-94E9-86C6B961493D}">
      <dgm:prSet/>
      <dgm:spPr/>
      <dgm:t>
        <a:bodyPr/>
        <a:lstStyle/>
        <a:p>
          <a:endParaRPr lang="en-US"/>
        </a:p>
      </dgm:t>
    </dgm:pt>
    <dgm:pt modelId="{C612D1C0-F9C0-4DC4-AC70-B486740264C2}">
      <dgm:prSet/>
      <dgm:spPr/>
      <dgm:t>
        <a:bodyPr/>
        <a:lstStyle/>
        <a:p>
          <a:r>
            <a:rPr lang="en-ID" dirty="0"/>
            <a:t>OJK</a:t>
          </a:r>
          <a:endParaRPr lang="en-US" dirty="0"/>
        </a:p>
      </dgm:t>
    </dgm:pt>
    <dgm:pt modelId="{F730C6BC-EB20-476E-8E17-369680BB89A7}" type="parTrans" cxnId="{6BDA0A62-EB24-4102-B438-1B907D8A8F77}">
      <dgm:prSet/>
      <dgm:spPr/>
      <dgm:t>
        <a:bodyPr/>
        <a:lstStyle/>
        <a:p>
          <a:endParaRPr lang="en-US"/>
        </a:p>
      </dgm:t>
    </dgm:pt>
    <dgm:pt modelId="{535BFA7B-4DD7-4F76-A6C1-F3EAA0B6B87B}" type="sibTrans" cxnId="{6BDA0A62-EB24-4102-B438-1B907D8A8F77}">
      <dgm:prSet/>
      <dgm:spPr/>
      <dgm:t>
        <a:bodyPr/>
        <a:lstStyle/>
        <a:p>
          <a:endParaRPr lang="en-US"/>
        </a:p>
      </dgm:t>
    </dgm:pt>
    <dgm:pt modelId="{6CE41B61-4962-45B1-8D87-E8563A8A8E65}" type="pres">
      <dgm:prSet presAssocID="{19771ADE-B3E6-4D5F-BBBA-E50449A2F322}" presName="Name0" presStyleCnt="0">
        <dgm:presLayoutVars>
          <dgm:dir/>
          <dgm:animLvl val="lvl"/>
          <dgm:resizeHandles val="exact"/>
        </dgm:presLayoutVars>
      </dgm:prSet>
      <dgm:spPr/>
    </dgm:pt>
    <dgm:pt modelId="{AC6498CB-1706-4123-8EC0-94BBBE7DE7CD}" type="pres">
      <dgm:prSet presAssocID="{AA4B654E-266D-43AF-9137-0A6E0D406A8C}" presName="composite" presStyleCnt="0"/>
      <dgm:spPr/>
    </dgm:pt>
    <dgm:pt modelId="{06FE463A-9A25-4C05-9BDA-DA33C18F434D}" type="pres">
      <dgm:prSet presAssocID="{AA4B654E-266D-43AF-9137-0A6E0D406A8C}" presName="parTx" presStyleLbl="alignNode1" presStyleIdx="0" presStyleCnt="3">
        <dgm:presLayoutVars>
          <dgm:chMax val="0"/>
          <dgm:chPref val="0"/>
          <dgm:bulletEnabled val="1"/>
        </dgm:presLayoutVars>
      </dgm:prSet>
      <dgm:spPr/>
    </dgm:pt>
    <dgm:pt modelId="{10A7DE62-747D-4F2B-BB44-940018021FB3}" type="pres">
      <dgm:prSet presAssocID="{AA4B654E-266D-43AF-9137-0A6E0D406A8C}" presName="desTx" presStyleLbl="alignAccFollowNode1" presStyleIdx="0" presStyleCnt="3">
        <dgm:presLayoutVars>
          <dgm:bulletEnabled val="1"/>
        </dgm:presLayoutVars>
      </dgm:prSet>
      <dgm:spPr/>
    </dgm:pt>
    <dgm:pt modelId="{05070A82-2400-4DF3-9D87-030407F77F5E}" type="pres">
      <dgm:prSet presAssocID="{A5BD6B85-0992-4DAF-A132-7A271D69135C}" presName="space" presStyleCnt="0"/>
      <dgm:spPr/>
    </dgm:pt>
    <dgm:pt modelId="{C07BCA6C-F7CF-4CDF-8A23-992DE8A537D3}" type="pres">
      <dgm:prSet presAssocID="{2B570D3C-7BB3-4C61-BFFE-4DF415F4FCA9}" presName="composite" presStyleCnt="0"/>
      <dgm:spPr/>
    </dgm:pt>
    <dgm:pt modelId="{910934D0-EEC9-44FF-A4A7-45881AA1DD95}" type="pres">
      <dgm:prSet presAssocID="{2B570D3C-7BB3-4C61-BFFE-4DF415F4FCA9}" presName="parTx" presStyleLbl="alignNode1" presStyleIdx="1" presStyleCnt="3">
        <dgm:presLayoutVars>
          <dgm:chMax val="0"/>
          <dgm:chPref val="0"/>
          <dgm:bulletEnabled val="1"/>
        </dgm:presLayoutVars>
      </dgm:prSet>
      <dgm:spPr/>
    </dgm:pt>
    <dgm:pt modelId="{DE78515E-68A3-4F0B-820A-87B6870E51B6}" type="pres">
      <dgm:prSet presAssocID="{2B570D3C-7BB3-4C61-BFFE-4DF415F4FCA9}" presName="desTx" presStyleLbl="alignAccFollowNode1" presStyleIdx="1" presStyleCnt="3">
        <dgm:presLayoutVars>
          <dgm:bulletEnabled val="1"/>
        </dgm:presLayoutVars>
      </dgm:prSet>
      <dgm:spPr/>
    </dgm:pt>
    <dgm:pt modelId="{0269CD54-661A-4AC5-8C7C-2EE58DDEAF52}" type="pres">
      <dgm:prSet presAssocID="{055882FC-3EFD-445B-8246-E8941283E96A}" presName="space" presStyleCnt="0"/>
      <dgm:spPr/>
    </dgm:pt>
    <dgm:pt modelId="{9E89993D-EBFD-4D9C-949F-2B650DAF7EBC}" type="pres">
      <dgm:prSet presAssocID="{C612D1C0-F9C0-4DC4-AC70-B486740264C2}" presName="composite" presStyleCnt="0"/>
      <dgm:spPr/>
    </dgm:pt>
    <dgm:pt modelId="{F2D3D537-5260-4BA7-879D-F3E032A071E2}" type="pres">
      <dgm:prSet presAssocID="{C612D1C0-F9C0-4DC4-AC70-B486740264C2}" presName="parTx" presStyleLbl="alignNode1" presStyleIdx="2" presStyleCnt="3">
        <dgm:presLayoutVars>
          <dgm:chMax val="0"/>
          <dgm:chPref val="0"/>
          <dgm:bulletEnabled val="1"/>
        </dgm:presLayoutVars>
      </dgm:prSet>
      <dgm:spPr/>
    </dgm:pt>
    <dgm:pt modelId="{BC7D03A9-EFF8-41F9-9FFF-375D40C65798}" type="pres">
      <dgm:prSet presAssocID="{C612D1C0-F9C0-4DC4-AC70-B486740264C2}" presName="desTx" presStyleLbl="alignAccFollowNode1" presStyleIdx="2" presStyleCnt="3">
        <dgm:presLayoutVars>
          <dgm:bulletEnabled val="1"/>
        </dgm:presLayoutVars>
      </dgm:prSet>
      <dgm:spPr/>
    </dgm:pt>
  </dgm:ptLst>
  <dgm:cxnLst>
    <dgm:cxn modelId="{3AED3D1C-FE69-4EEB-94E9-86C6B961493D}" srcId="{C612D1C0-F9C0-4DC4-AC70-B486740264C2}" destId="{BFB0728C-B7C3-4A08-9320-0CCE13AD2A52}" srcOrd="0" destOrd="0" parTransId="{FE9FE2A2-2911-4921-ABE0-953AB535438D}" sibTransId="{2C601897-3BFB-4BB0-8ABC-89864BA0CB3B}"/>
    <dgm:cxn modelId="{409A4B5F-52CA-463A-84D4-5D1A86EC9D0D}" type="presOf" srcId="{19771ADE-B3E6-4D5F-BBBA-E50449A2F322}" destId="{6CE41B61-4962-45B1-8D87-E8563A8A8E65}" srcOrd="0" destOrd="0" presId="urn:microsoft.com/office/officeart/2005/8/layout/hList1"/>
    <dgm:cxn modelId="{6BDA0A62-EB24-4102-B438-1B907D8A8F77}" srcId="{19771ADE-B3E6-4D5F-BBBA-E50449A2F322}" destId="{C612D1C0-F9C0-4DC4-AC70-B486740264C2}" srcOrd="2" destOrd="0" parTransId="{F730C6BC-EB20-476E-8E17-369680BB89A7}" sibTransId="{535BFA7B-4DD7-4F76-A6C1-F3EAA0B6B87B}"/>
    <dgm:cxn modelId="{02CA5747-877E-4E12-82E7-08EADAB1D55E}" srcId="{19771ADE-B3E6-4D5F-BBBA-E50449A2F322}" destId="{2B570D3C-7BB3-4C61-BFFE-4DF415F4FCA9}" srcOrd="1" destOrd="0" parTransId="{2901E548-A87C-401B-BE71-9F767C1B65BF}" sibTransId="{055882FC-3EFD-445B-8246-E8941283E96A}"/>
    <dgm:cxn modelId="{19C99D68-F3FC-4DBA-90B0-9360C868031A}" type="presOf" srcId="{BF16684B-FCB4-44EC-B2C9-0D5F6F86DEE7}" destId="{DE78515E-68A3-4F0B-820A-87B6870E51B6}" srcOrd="0" destOrd="0" presId="urn:microsoft.com/office/officeart/2005/8/layout/hList1"/>
    <dgm:cxn modelId="{410E2F6E-3976-4AC9-A50A-BD47750CDC36}" srcId="{19771ADE-B3E6-4D5F-BBBA-E50449A2F322}" destId="{AA4B654E-266D-43AF-9137-0A6E0D406A8C}" srcOrd="0" destOrd="0" parTransId="{1A3AD1E6-A465-4FE0-9798-F7F6432AAF02}" sibTransId="{A5BD6B85-0992-4DAF-A132-7A271D69135C}"/>
    <dgm:cxn modelId="{A32291A0-66BC-4DFF-A1DF-9000C5BB791D}" srcId="{2B570D3C-7BB3-4C61-BFFE-4DF415F4FCA9}" destId="{BF16684B-FCB4-44EC-B2C9-0D5F6F86DEE7}" srcOrd="0" destOrd="0" parTransId="{96E50F1D-9493-48ED-8A9A-335B223E805D}" sibTransId="{90313F69-B0FA-430A-863F-6BDF89D23F82}"/>
    <dgm:cxn modelId="{4C754CAC-0B60-4849-B2F7-C8BD6D50B587}" srcId="{AA4B654E-266D-43AF-9137-0A6E0D406A8C}" destId="{DC47F09D-2583-46E7-B5E1-1909CA34D12A}" srcOrd="0" destOrd="0" parTransId="{BAA85FED-525E-40DA-8024-39D81E69B041}" sibTransId="{353D3FB7-629D-40E5-AA3E-DB5E1F8DE363}"/>
    <dgm:cxn modelId="{7DEB87AC-3052-403C-BAFC-EFDE1650AF14}" type="presOf" srcId="{C612D1C0-F9C0-4DC4-AC70-B486740264C2}" destId="{F2D3D537-5260-4BA7-879D-F3E032A071E2}" srcOrd="0" destOrd="0" presId="urn:microsoft.com/office/officeart/2005/8/layout/hList1"/>
    <dgm:cxn modelId="{D9E15FB2-4DE1-43F4-A6B5-B82CD10CE164}" type="presOf" srcId="{2B570D3C-7BB3-4C61-BFFE-4DF415F4FCA9}" destId="{910934D0-EEC9-44FF-A4A7-45881AA1DD95}" srcOrd="0" destOrd="0" presId="urn:microsoft.com/office/officeart/2005/8/layout/hList1"/>
    <dgm:cxn modelId="{ED3155DA-B91D-4BFC-A248-9D96C1526CBA}" type="presOf" srcId="{AA4B654E-266D-43AF-9137-0A6E0D406A8C}" destId="{06FE463A-9A25-4C05-9BDA-DA33C18F434D}" srcOrd="0" destOrd="0" presId="urn:microsoft.com/office/officeart/2005/8/layout/hList1"/>
    <dgm:cxn modelId="{01C48AED-8093-47FB-B2C8-9BB9ED4EED57}" type="presOf" srcId="{DC47F09D-2583-46E7-B5E1-1909CA34D12A}" destId="{10A7DE62-747D-4F2B-BB44-940018021FB3}" srcOrd="0" destOrd="0" presId="urn:microsoft.com/office/officeart/2005/8/layout/hList1"/>
    <dgm:cxn modelId="{050C90FF-382D-43AD-A94C-5F9935985216}" type="presOf" srcId="{BFB0728C-B7C3-4A08-9320-0CCE13AD2A52}" destId="{BC7D03A9-EFF8-41F9-9FFF-375D40C65798}" srcOrd="0" destOrd="0" presId="urn:microsoft.com/office/officeart/2005/8/layout/hList1"/>
    <dgm:cxn modelId="{E90E9CF1-49E2-4B68-95B1-364DF0933073}" type="presParOf" srcId="{6CE41B61-4962-45B1-8D87-E8563A8A8E65}" destId="{AC6498CB-1706-4123-8EC0-94BBBE7DE7CD}" srcOrd="0" destOrd="0" presId="urn:microsoft.com/office/officeart/2005/8/layout/hList1"/>
    <dgm:cxn modelId="{90B1BD0A-6C60-4C4D-8CF9-F3DB51224237}" type="presParOf" srcId="{AC6498CB-1706-4123-8EC0-94BBBE7DE7CD}" destId="{06FE463A-9A25-4C05-9BDA-DA33C18F434D}" srcOrd="0" destOrd="0" presId="urn:microsoft.com/office/officeart/2005/8/layout/hList1"/>
    <dgm:cxn modelId="{17E24105-992A-487F-A405-8C0330E467DD}" type="presParOf" srcId="{AC6498CB-1706-4123-8EC0-94BBBE7DE7CD}" destId="{10A7DE62-747D-4F2B-BB44-940018021FB3}" srcOrd="1" destOrd="0" presId="urn:microsoft.com/office/officeart/2005/8/layout/hList1"/>
    <dgm:cxn modelId="{39408A9C-0889-480C-84F7-BC07C23E5444}" type="presParOf" srcId="{6CE41B61-4962-45B1-8D87-E8563A8A8E65}" destId="{05070A82-2400-4DF3-9D87-030407F77F5E}" srcOrd="1" destOrd="0" presId="urn:microsoft.com/office/officeart/2005/8/layout/hList1"/>
    <dgm:cxn modelId="{0F061A99-5B8F-44AE-A90C-513AEE5EFF2D}" type="presParOf" srcId="{6CE41B61-4962-45B1-8D87-E8563A8A8E65}" destId="{C07BCA6C-F7CF-4CDF-8A23-992DE8A537D3}" srcOrd="2" destOrd="0" presId="urn:microsoft.com/office/officeart/2005/8/layout/hList1"/>
    <dgm:cxn modelId="{8A3203BC-A747-4C63-99D7-A444578BF561}" type="presParOf" srcId="{C07BCA6C-F7CF-4CDF-8A23-992DE8A537D3}" destId="{910934D0-EEC9-44FF-A4A7-45881AA1DD95}" srcOrd="0" destOrd="0" presId="urn:microsoft.com/office/officeart/2005/8/layout/hList1"/>
    <dgm:cxn modelId="{B0186C2A-67FA-4182-BE4A-EE3C3C29AE35}" type="presParOf" srcId="{C07BCA6C-F7CF-4CDF-8A23-992DE8A537D3}" destId="{DE78515E-68A3-4F0B-820A-87B6870E51B6}" srcOrd="1" destOrd="0" presId="urn:microsoft.com/office/officeart/2005/8/layout/hList1"/>
    <dgm:cxn modelId="{EF434AD4-C5BA-4ED9-AA1F-49CE3CAC9463}" type="presParOf" srcId="{6CE41B61-4962-45B1-8D87-E8563A8A8E65}" destId="{0269CD54-661A-4AC5-8C7C-2EE58DDEAF52}" srcOrd="3" destOrd="0" presId="urn:microsoft.com/office/officeart/2005/8/layout/hList1"/>
    <dgm:cxn modelId="{0FC8F24B-87FC-44EC-9579-EF4485B581C9}" type="presParOf" srcId="{6CE41B61-4962-45B1-8D87-E8563A8A8E65}" destId="{9E89993D-EBFD-4D9C-949F-2B650DAF7EBC}" srcOrd="4" destOrd="0" presId="urn:microsoft.com/office/officeart/2005/8/layout/hList1"/>
    <dgm:cxn modelId="{CDB2F916-DE47-43E7-9A41-C69362895483}" type="presParOf" srcId="{9E89993D-EBFD-4D9C-949F-2B650DAF7EBC}" destId="{F2D3D537-5260-4BA7-879D-F3E032A071E2}" srcOrd="0" destOrd="0" presId="urn:microsoft.com/office/officeart/2005/8/layout/hList1"/>
    <dgm:cxn modelId="{8C9EB660-9F90-4B61-8E2B-DCCCED43C8AC}" type="presParOf" srcId="{9E89993D-EBFD-4D9C-949F-2B650DAF7EBC}" destId="{BC7D03A9-EFF8-41F9-9FFF-375D40C6579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A41098-AB05-45F1-96C6-AD627302E162}" type="doc">
      <dgm:prSet loTypeId="urn:microsoft.com/office/officeart/2005/8/layout/hList1" loCatId="list" qsTypeId="urn:microsoft.com/office/officeart/2005/8/quickstyle/simple4" qsCatId="simple" csTypeId="urn:microsoft.com/office/officeart/2005/8/colors/colorful5" csCatId="colorful" phldr="1"/>
      <dgm:spPr/>
      <dgm:t>
        <a:bodyPr/>
        <a:lstStyle/>
        <a:p>
          <a:endParaRPr lang="en-US"/>
        </a:p>
      </dgm:t>
    </dgm:pt>
    <dgm:pt modelId="{03C5AC53-93D7-463B-84BA-854D32B2503D}">
      <dgm:prSet phldrT="[Text]" custT="1"/>
      <dgm:spPr/>
      <dgm:t>
        <a:bodyPr/>
        <a:lstStyle/>
        <a:p>
          <a:r>
            <a:rPr lang="en-US" sz="1800" b="1" dirty="0"/>
            <a:t>Organization's or stakeholders’ readiness to bear the risk after risk “treatment” in order to achieve its objectives: </a:t>
          </a:r>
          <a:r>
            <a:rPr lang="en-ID" sz="1800" i="1" dirty="0" err="1"/>
            <a:t>Kesiapan</a:t>
          </a:r>
          <a:r>
            <a:rPr lang="en-ID" sz="1800" i="1" dirty="0"/>
            <a:t> </a:t>
          </a:r>
          <a:r>
            <a:rPr lang="en-ID" sz="1800" i="1" dirty="0" err="1"/>
            <a:t>organsisasi</a:t>
          </a:r>
          <a:r>
            <a:rPr lang="en-ID" sz="1800" i="1" dirty="0"/>
            <a:t> </a:t>
          </a:r>
          <a:r>
            <a:rPr lang="en-ID" sz="1800" i="1" dirty="0" err="1"/>
            <a:t>atau</a:t>
          </a:r>
          <a:r>
            <a:rPr lang="en-ID" sz="1800" i="1" dirty="0"/>
            <a:t> </a:t>
          </a:r>
          <a:r>
            <a:rPr lang="en-ID" sz="1800" i="1" dirty="0" err="1"/>
            <a:t>pemangku</a:t>
          </a:r>
          <a:r>
            <a:rPr lang="en-ID" sz="1800" i="1" dirty="0"/>
            <a:t> </a:t>
          </a:r>
          <a:r>
            <a:rPr lang="en-ID" sz="1800" i="1" dirty="0" err="1"/>
            <a:t>kepentingan</a:t>
          </a:r>
          <a:r>
            <a:rPr lang="en-ID" sz="1800" i="1" dirty="0"/>
            <a:t> </a:t>
          </a:r>
          <a:r>
            <a:rPr lang="en-ID" sz="1800" i="1" dirty="0" err="1"/>
            <a:t>untuk</a:t>
          </a:r>
          <a:r>
            <a:rPr lang="en-ID" sz="1800" i="1" dirty="0"/>
            <a:t> </a:t>
          </a:r>
          <a:r>
            <a:rPr lang="en-ID" sz="1800" i="1" dirty="0" err="1"/>
            <a:t>menanggung</a:t>
          </a:r>
          <a:r>
            <a:rPr lang="en-ID" sz="1800" i="1" dirty="0"/>
            <a:t> </a:t>
          </a:r>
          <a:r>
            <a:rPr lang="en-ID" sz="1800" i="1" dirty="0" err="1"/>
            <a:t>suatu</a:t>
          </a:r>
          <a:r>
            <a:rPr lang="en-ID" sz="1800" i="1" dirty="0"/>
            <a:t> </a:t>
          </a:r>
          <a:r>
            <a:rPr lang="en-ID" sz="1800" i="1" dirty="0" err="1"/>
            <a:t>risiko</a:t>
          </a:r>
          <a:r>
            <a:rPr lang="en-ID" sz="1800" i="1" dirty="0"/>
            <a:t> </a:t>
          </a:r>
          <a:r>
            <a:rPr lang="en-ID" sz="1800" i="1" dirty="0" err="1"/>
            <a:t>tertentu</a:t>
          </a:r>
          <a:r>
            <a:rPr lang="en-ID" sz="1800" i="1" dirty="0"/>
            <a:t> </a:t>
          </a:r>
          <a:r>
            <a:rPr lang="en-ID" sz="1800" i="1" dirty="0" err="1"/>
            <a:t>setelah</a:t>
          </a:r>
          <a:r>
            <a:rPr lang="en-ID" sz="1800" i="1" dirty="0"/>
            <a:t> </a:t>
          </a:r>
          <a:r>
            <a:rPr lang="en-ID" sz="1800" i="1" dirty="0" err="1"/>
            <a:t>perlakuan</a:t>
          </a:r>
          <a:r>
            <a:rPr lang="en-ID" sz="1800" i="1" dirty="0"/>
            <a:t> </a:t>
          </a:r>
          <a:r>
            <a:rPr lang="en-ID" sz="1800" i="1" dirty="0" err="1"/>
            <a:t>risiko</a:t>
          </a:r>
          <a:r>
            <a:rPr lang="en-ID" sz="1800" i="1" dirty="0"/>
            <a:t> </a:t>
          </a:r>
          <a:r>
            <a:rPr lang="en-ID" sz="1800" i="1" dirty="0" err="1"/>
            <a:t>dalam</a:t>
          </a:r>
          <a:r>
            <a:rPr lang="en-ID" sz="1800" i="1" dirty="0"/>
            <a:t> </a:t>
          </a:r>
          <a:r>
            <a:rPr lang="en-ID" sz="1800" i="1" dirty="0" err="1"/>
            <a:t>rangka</a:t>
          </a:r>
          <a:r>
            <a:rPr lang="en-ID" sz="1800" i="1" dirty="0"/>
            <a:t> </a:t>
          </a:r>
          <a:r>
            <a:rPr lang="en-ID" sz="1800" i="1" dirty="0" err="1"/>
            <a:t>mencapai</a:t>
          </a:r>
          <a:r>
            <a:rPr lang="en-ID" sz="1800" i="1" dirty="0"/>
            <a:t> </a:t>
          </a:r>
          <a:r>
            <a:rPr lang="en-ID" sz="1800" i="1" dirty="0" err="1"/>
            <a:t>sasarannya</a:t>
          </a:r>
          <a:r>
            <a:rPr lang="en-ID" sz="1800" i="1" dirty="0"/>
            <a:t>. </a:t>
          </a:r>
          <a:r>
            <a:rPr lang="en-US" sz="1800" b="1" i="1" dirty="0"/>
            <a:t>READINESS TO TAKE/ABSORB RISK AT DETERMINED MAXIMUM LEVEL</a:t>
          </a:r>
          <a:endParaRPr lang="en-US" sz="1800" i="1" dirty="0"/>
        </a:p>
      </dgm:t>
    </dgm:pt>
    <dgm:pt modelId="{55CD99AE-21C4-4D74-BB9A-2C809DD6EA43}" type="parTrans" cxnId="{96FF269F-6253-484E-92A5-3E8D07050591}">
      <dgm:prSet/>
      <dgm:spPr/>
      <dgm:t>
        <a:bodyPr/>
        <a:lstStyle/>
        <a:p>
          <a:endParaRPr lang="en-US" sz="1600"/>
        </a:p>
      </dgm:t>
    </dgm:pt>
    <dgm:pt modelId="{F8C8B8C5-B7A2-421B-B782-ADE872E0FC1F}" type="sibTrans" cxnId="{96FF269F-6253-484E-92A5-3E8D07050591}">
      <dgm:prSet/>
      <dgm:spPr/>
      <dgm:t>
        <a:bodyPr/>
        <a:lstStyle/>
        <a:p>
          <a:endParaRPr lang="en-US" sz="1600"/>
        </a:p>
      </dgm:t>
    </dgm:pt>
    <dgm:pt modelId="{0086C020-7630-493C-8A7F-41F32C24150B}">
      <dgm:prSet custT="1"/>
      <dgm:spPr/>
      <dgm:t>
        <a:bodyPr/>
        <a:lstStyle/>
        <a:p>
          <a:r>
            <a:rPr lang="en-US" sz="2800" dirty="0"/>
            <a:t>OJK</a:t>
          </a:r>
        </a:p>
      </dgm:t>
    </dgm:pt>
    <dgm:pt modelId="{895889F8-34FB-4C47-B435-EEDC7797AA17}" type="parTrans" cxnId="{90AF5724-8BD7-46B4-ABE0-578D34DF8BA3}">
      <dgm:prSet/>
      <dgm:spPr/>
      <dgm:t>
        <a:bodyPr/>
        <a:lstStyle/>
        <a:p>
          <a:endParaRPr lang="en-US" sz="1600"/>
        </a:p>
      </dgm:t>
    </dgm:pt>
    <dgm:pt modelId="{E873DFE5-BD76-43A1-9BF0-E0BBAB471129}" type="sibTrans" cxnId="{90AF5724-8BD7-46B4-ABE0-578D34DF8BA3}">
      <dgm:prSet/>
      <dgm:spPr/>
      <dgm:t>
        <a:bodyPr/>
        <a:lstStyle/>
        <a:p>
          <a:endParaRPr lang="en-US" sz="1600"/>
        </a:p>
      </dgm:t>
    </dgm:pt>
    <dgm:pt modelId="{EBE5AAA7-3739-47F7-820D-C2BE64170D29}">
      <dgm:prSet phldrT="[Text]" custT="1"/>
      <dgm:spPr/>
      <dgm:t>
        <a:bodyPr/>
        <a:lstStyle/>
        <a:p>
          <a:r>
            <a:rPr lang="en-ID" sz="2800" dirty="0"/>
            <a:t>ISO 31000</a:t>
          </a:r>
          <a:endParaRPr lang="en-US" sz="2800" dirty="0"/>
        </a:p>
      </dgm:t>
    </dgm:pt>
    <dgm:pt modelId="{120CC8EA-FD5B-4641-A0B7-4E95577FEA5E}" type="parTrans" cxnId="{18825CE5-A19F-46DD-8E33-93CB8153CA16}">
      <dgm:prSet/>
      <dgm:spPr/>
      <dgm:t>
        <a:bodyPr/>
        <a:lstStyle/>
        <a:p>
          <a:endParaRPr lang="en-US" sz="1600"/>
        </a:p>
      </dgm:t>
    </dgm:pt>
    <dgm:pt modelId="{9A911B4B-2922-4D80-8725-D4E781594C89}" type="sibTrans" cxnId="{18825CE5-A19F-46DD-8E33-93CB8153CA16}">
      <dgm:prSet/>
      <dgm:spPr/>
      <dgm:t>
        <a:bodyPr/>
        <a:lstStyle/>
        <a:p>
          <a:endParaRPr lang="en-US" sz="1600"/>
        </a:p>
      </dgm:t>
    </dgm:pt>
    <dgm:pt modelId="{1F500813-DDF3-4AA1-AFBF-CE9DAC844913}">
      <dgm:prSet custT="1"/>
      <dgm:spPr/>
      <dgm:t>
        <a:bodyPr/>
        <a:lstStyle/>
        <a:p>
          <a:r>
            <a:rPr lang="en-US" sz="1800" b="1" dirty="0"/>
            <a:t>Tingkat </a:t>
          </a:r>
          <a:r>
            <a:rPr lang="en-US" sz="1800" b="1" dirty="0" err="1"/>
            <a:t>dan</a:t>
          </a:r>
          <a:r>
            <a:rPr lang="en-US" sz="1800" b="1" dirty="0"/>
            <a:t> </a:t>
          </a:r>
          <a:r>
            <a:rPr lang="en-US" sz="1800" b="1" dirty="0" err="1"/>
            <a:t>jenis</a:t>
          </a:r>
          <a:r>
            <a:rPr lang="en-US" sz="1800" b="1" dirty="0"/>
            <a:t> </a:t>
          </a:r>
          <a:r>
            <a:rPr lang="en-US" sz="1800" b="1" dirty="0" err="1"/>
            <a:t>Risiko</a:t>
          </a:r>
          <a:r>
            <a:rPr lang="en-US" sz="1800" b="1" dirty="0"/>
            <a:t> yang </a:t>
          </a:r>
          <a:r>
            <a:rPr lang="en-US" sz="1800" b="1" dirty="0" err="1"/>
            <a:t>secara</a:t>
          </a:r>
          <a:r>
            <a:rPr lang="en-US" sz="1800" b="1" dirty="0"/>
            <a:t> </a:t>
          </a:r>
          <a:r>
            <a:rPr lang="en-US" sz="1800" b="1" dirty="0" err="1"/>
            <a:t>maksimum</a:t>
          </a:r>
          <a:r>
            <a:rPr lang="en-US" sz="1800" b="1" dirty="0"/>
            <a:t> </a:t>
          </a:r>
          <a:r>
            <a:rPr lang="en-US" sz="1800" b="1" dirty="0" err="1"/>
            <a:t>ditetapkan</a:t>
          </a:r>
          <a:r>
            <a:rPr lang="en-US" sz="1800" b="1" dirty="0"/>
            <a:t> </a:t>
          </a:r>
          <a:r>
            <a:rPr lang="en-US" sz="1800" b="1" dirty="0" err="1"/>
            <a:t>oleh</a:t>
          </a:r>
          <a:r>
            <a:rPr lang="en-US" sz="1800" b="1" dirty="0"/>
            <a:t> </a:t>
          </a:r>
          <a:r>
            <a:rPr lang="en-US" sz="1800" b="1" dirty="0" err="1"/>
            <a:t>perusahan</a:t>
          </a:r>
          <a:r>
            <a:rPr lang="en-US" sz="1800" b="1" dirty="0"/>
            <a:t>, </a:t>
          </a:r>
          <a:r>
            <a:rPr lang="en-US" sz="1800" b="1" dirty="0" err="1"/>
            <a:t>dan</a:t>
          </a:r>
          <a:r>
            <a:rPr lang="en-US" sz="1800" b="1" dirty="0"/>
            <a:t> </a:t>
          </a:r>
          <a:r>
            <a:rPr lang="en-US" sz="1800" b="1" dirty="0" err="1"/>
            <a:t>merupakan</a:t>
          </a:r>
          <a:r>
            <a:rPr lang="en-US" sz="1800" b="1" dirty="0"/>
            <a:t> </a:t>
          </a:r>
          <a:r>
            <a:rPr lang="en-US" sz="1800" b="1" dirty="0" err="1"/>
            <a:t>penjabaran</a:t>
          </a:r>
          <a:r>
            <a:rPr lang="en-US" sz="1800" b="1" dirty="0"/>
            <a:t> </a:t>
          </a:r>
          <a:r>
            <a:rPr lang="en-US" sz="1800" b="1" dirty="0" err="1"/>
            <a:t>dari</a:t>
          </a:r>
          <a:r>
            <a:rPr lang="en-US" sz="1800" b="1" dirty="0"/>
            <a:t> </a:t>
          </a:r>
          <a:r>
            <a:rPr lang="en-US" sz="1800" b="1" dirty="0" err="1"/>
            <a:t>tingkat</a:t>
          </a:r>
          <a:r>
            <a:rPr lang="en-US" sz="1800" b="1" dirty="0"/>
            <a:t> </a:t>
          </a:r>
          <a:r>
            <a:rPr lang="en-US" sz="1800" b="1" dirty="0" err="1"/>
            <a:t>Risiko</a:t>
          </a:r>
          <a:r>
            <a:rPr lang="en-US" sz="1800" b="1" dirty="0"/>
            <a:t> yang </a:t>
          </a:r>
          <a:r>
            <a:rPr lang="en-US" sz="1800" b="1" dirty="0" err="1"/>
            <a:t>akan</a:t>
          </a:r>
          <a:r>
            <a:rPr lang="en-US" sz="1800" b="1" dirty="0"/>
            <a:t> </a:t>
          </a:r>
          <a:r>
            <a:rPr lang="en-US" sz="1800" b="1" dirty="0" err="1"/>
            <a:t>diambil</a:t>
          </a:r>
          <a:r>
            <a:rPr lang="en-US" sz="1800" b="1" dirty="0"/>
            <a:t>: </a:t>
          </a:r>
          <a:r>
            <a:rPr lang="en-US" sz="2000" b="1" i="1" dirty="0"/>
            <a:t>READINESS TO TAKE/ABSORB RISK AT DETERMINED MAXIMUM LEVEL</a:t>
          </a:r>
          <a:endParaRPr lang="en-US" sz="2000" i="1" dirty="0"/>
        </a:p>
      </dgm:t>
    </dgm:pt>
    <dgm:pt modelId="{ACBB9DDA-2177-4E40-B302-370BA5A69598}" type="parTrans" cxnId="{4447F548-7938-4E31-9D9D-9A4FE28E3558}">
      <dgm:prSet/>
      <dgm:spPr/>
      <dgm:t>
        <a:bodyPr/>
        <a:lstStyle/>
        <a:p>
          <a:endParaRPr lang="en-US" sz="1600"/>
        </a:p>
      </dgm:t>
    </dgm:pt>
    <dgm:pt modelId="{F393B779-A10E-466F-B259-372FF09A0A4A}" type="sibTrans" cxnId="{4447F548-7938-4E31-9D9D-9A4FE28E3558}">
      <dgm:prSet/>
      <dgm:spPr/>
      <dgm:t>
        <a:bodyPr/>
        <a:lstStyle/>
        <a:p>
          <a:endParaRPr lang="en-US" sz="1600"/>
        </a:p>
      </dgm:t>
    </dgm:pt>
    <dgm:pt modelId="{45DAD0FC-34BF-400B-A63C-96631389D576}">
      <dgm:prSet phldrT="[Text]" custT="1"/>
      <dgm:spPr/>
      <dgm:t>
        <a:bodyPr/>
        <a:lstStyle/>
        <a:p>
          <a:r>
            <a:rPr lang="en-US" sz="2800" dirty="0"/>
            <a:t>COSO ERM</a:t>
          </a:r>
        </a:p>
      </dgm:t>
    </dgm:pt>
    <dgm:pt modelId="{7B9D9082-5D90-4C31-AD8A-53944F05DD73}" type="parTrans" cxnId="{6144EFC1-D4E6-4558-9E05-D6521E03291C}">
      <dgm:prSet/>
      <dgm:spPr/>
      <dgm:t>
        <a:bodyPr/>
        <a:lstStyle/>
        <a:p>
          <a:endParaRPr lang="en-ID"/>
        </a:p>
      </dgm:t>
    </dgm:pt>
    <dgm:pt modelId="{EF01E76C-1589-4286-A586-89803EAC7812}" type="sibTrans" cxnId="{6144EFC1-D4E6-4558-9E05-D6521E03291C}">
      <dgm:prSet/>
      <dgm:spPr/>
      <dgm:t>
        <a:bodyPr/>
        <a:lstStyle/>
        <a:p>
          <a:endParaRPr lang="en-ID"/>
        </a:p>
      </dgm:t>
    </dgm:pt>
    <dgm:pt modelId="{404EA7F2-AC93-4B83-94B4-5A4150F68776}">
      <dgm:prSet custT="1"/>
      <dgm:spPr/>
      <dgm:t>
        <a:bodyPr/>
        <a:lstStyle/>
        <a:p>
          <a:pPr marL="174625" marR="0" indent="-174625" defTabSz="914400" eaLnBrk="1" fontAlgn="auto" latinLnBrk="0" hangingPunct="1">
            <a:lnSpc>
              <a:spcPct val="100000"/>
            </a:lnSpc>
            <a:spcBef>
              <a:spcPts val="0"/>
            </a:spcBef>
            <a:spcAft>
              <a:spcPts val="0"/>
            </a:spcAft>
            <a:buClrTx/>
            <a:buSzTx/>
            <a:buFontTx/>
            <a:buNone/>
            <a:tabLst/>
            <a:defRPr/>
          </a:pPr>
          <a:r>
            <a:rPr lang="en-US" sz="1800" b="1" dirty="0"/>
            <a:t>The acceptable levels of variation in performance related to business objectives and is typically defined at the risk-specific level: </a:t>
          </a:r>
          <a:r>
            <a:rPr lang="sv-SE" sz="1800" i="1" dirty="0"/>
            <a:t>Tingkat variasi kinerja yang dapat diterima terkait dengan tujuan bisnis dan biasanya ditentukan pada tingkat risiko tertentu</a:t>
          </a:r>
          <a:r>
            <a:rPr lang="sv-SE" sz="1800" i="1"/>
            <a:t>:  </a:t>
          </a:r>
          <a:r>
            <a:rPr lang="en-US" sz="1800" b="1" i="1"/>
            <a:t>READINESS TO TAKE/ABSORB RISK AT DETERMINED MAXIMUM LEVEL</a:t>
          </a:r>
          <a:endParaRPr lang="en-ID" sz="1600" dirty="0"/>
        </a:p>
      </dgm:t>
    </dgm:pt>
    <dgm:pt modelId="{8222CEEC-3EDF-45AB-BB7B-8155C14305B2}" type="parTrans" cxnId="{EBCA62AF-2C53-40C6-98B3-46225FF1AD50}">
      <dgm:prSet/>
      <dgm:spPr/>
      <dgm:t>
        <a:bodyPr/>
        <a:lstStyle/>
        <a:p>
          <a:endParaRPr lang="en-ID"/>
        </a:p>
      </dgm:t>
    </dgm:pt>
    <dgm:pt modelId="{141E0F03-3D7C-471E-AA75-36F35D76CEE9}" type="sibTrans" cxnId="{EBCA62AF-2C53-40C6-98B3-46225FF1AD50}">
      <dgm:prSet/>
      <dgm:spPr/>
      <dgm:t>
        <a:bodyPr/>
        <a:lstStyle/>
        <a:p>
          <a:endParaRPr lang="en-ID"/>
        </a:p>
      </dgm:t>
    </dgm:pt>
    <dgm:pt modelId="{6226016F-138C-4793-A7CE-741D94C22B5E}" type="pres">
      <dgm:prSet presAssocID="{F2A41098-AB05-45F1-96C6-AD627302E162}" presName="Name0" presStyleCnt="0">
        <dgm:presLayoutVars>
          <dgm:dir/>
          <dgm:animLvl val="lvl"/>
          <dgm:resizeHandles val="exact"/>
        </dgm:presLayoutVars>
      </dgm:prSet>
      <dgm:spPr/>
    </dgm:pt>
    <dgm:pt modelId="{A682919F-D284-4883-8392-25CBFF2D0BE9}" type="pres">
      <dgm:prSet presAssocID="{EBE5AAA7-3739-47F7-820D-C2BE64170D29}" presName="composite" presStyleCnt="0"/>
      <dgm:spPr/>
    </dgm:pt>
    <dgm:pt modelId="{723C369E-CC44-4BFF-A212-9F22734F1481}" type="pres">
      <dgm:prSet presAssocID="{EBE5AAA7-3739-47F7-820D-C2BE64170D29}" presName="parTx" presStyleLbl="alignNode1" presStyleIdx="0" presStyleCnt="3">
        <dgm:presLayoutVars>
          <dgm:chMax val="0"/>
          <dgm:chPref val="0"/>
          <dgm:bulletEnabled val="1"/>
        </dgm:presLayoutVars>
      </dgm:prSet>
      <dgm:spPr/>
    </dgm:pt>
    <dgm:pt modelId="{8792B15D-93C2-462E-A70D-7BC7F660CE76}" type="pres">
      <dgm:prSet presAssocID="{EBE5AAA7-3739-47F7-820D-C2BE64170D29}" presName="desTx" presStyleLbl="alignAccFollowNode1" presStyleIdx="0" presStyleCnt="3">
        <dgm:presLayoutVars>
          <dgm:bulletEnabled val="1"/>
        </dgm:presLayoutVars>
      </dgm:prSet>
      <dgm:spPr/>
    </dgm:pt>
    <dgm:pt modelId="{10AF278D-BBA3-486A-A517-548111C5ED8B}" type="pres">
      <dgm:prSet presAssocID="{9A911B4B-2922-4D80-8725-D4E781594C89}" presName="space" presStyleCnt="0"/>
      <dgm:spPr/>
    </dgm:pt>
    <dgm:pt modelId="{C64C61DD-565E-4274-9401-E954826ED994}" type="pres">
      <dgm:prSet presAssocID="{45DAD0FC-34BF-400B-A63C-96631389D576}" presName="composite" presStyleCnt="0"/>
      <dgm:spPr/>
    </dgm:pt>
    <dgm:pt modelId="{81BE5C10-3DA6-42EC-9379-F1817F743622}" type="pres">
      <dgm:prSet presAssocID="{45DAD0FC-34BF-400B-A63C-96631389D576}" presName="parTx" presStyleLbl="alignNode1" presStyleIdx="1" presStyleCnt="3">
        <dgm:presLayoutVars>
          <dgm:chMax val="0"/>
          <dgm:chPref val="0"/>
          <dgm:bulletEnabled val="1"/>
        </dgm:presLayoutVars>
      </dgm:prSet>
      <dgm:spPr/>
    </dgm:pt>
    <dgm:pt modelId="{F7E20BE3-6237-4BD4-B110-1DB66D44C027}" type="pres">
      <dgm:prSet presAssocID="{45DAD0FC-34BF-400B-A63C-96631389D576}" presName="desTx" presStyleLbl="alignAccFollowNode1" presStyleIdx="1" presStyleCnt="3">
        <dgm:presLayoutVars>
          <dgm:bulletEnabled val="1"/>
        </dgm:presLayoutVars>
      </dgm:prSet>
      <dgm:spPr/>
    </dgm:pt>
    <dgm:pt modelId="{976983BF-4DBD-4852-BFFB-C5BF62E74C34}" type="pres">
      <dgm:prSet presAssocID="{EF01E76C-1589-4286-A586-89803EAC7812}" presName="space" presStyleCnt="0"/>
      <dgm:spPr/>
    </dgm:pt>
    <dgm:pt modelId="{F31BE633-1BA2-4624-8699-703B14C2BC8F}" type="pres">
      <dgm:prSet presAssocID="{0086C020-7630-493C-8A7F-41F32C24150B}" presName="composite" presStyleCnt="0"/>
      <dgm:spPr/>
    </dgm:pt>
    <dgm:pt modelId="{AD21D5F2-936D-4E96-8ECD-BBCD7467A91D}" type="pres">
      <dgm:prSet presAssocID="{0086C020-7630-493C-8A7F-41F32C24150B}" presName="parTx" presStyleLbl="alignNode1" presStyleIdx="2" presStyleCnt="3">
        <dgm:presLayoutVars>
          <dgm:chMax val="0"/>
          <dgm:chPref val="0"/>
          <dgm:bulletEnabled val="1"/>
        </dgm:presLayoutVars>
      </dgm:prSet>
      <dgm:spPr/>
    </dgm:pt>
    <dgm:pt modelId="{2C8A5AA6-5584-4E2B-A4A2-656A57C7C20E}" type="pres">
      <dgm:prSet presAssocID="{0086C020-7630-493C-8A7F-41F32C24150B}" presName="desTx" presStyleLbl="alignAccFollowNode1" presStyleIdx="2" presStyleCnt="3">
        <dgm:presLayoutVars>
          <dgm:bulletEnabled val="1"/>
        </dgm:presLayoutVars>
      </dgm:prSet>
      <dgm:spPr/>
    </dgm:pt>
  </dgm:ptLst>
  <dgm:cxnLst>
    <dgm:cxn modelId="{6041A906-B883-4183-8697-448AD99AC101}" type="presOf" srcId="{0086C020-7630-493C-8A7F-41F32C24150B}" destId="{AD21D5F2-936D-4E96-8ECD-BBCD7467A91D}" srcOrd="0" destOrd="0" presId="urn:microsoft.com/office/officeart/2005/8/layout/hList1"/>
    <dgm:cxn modelId="{CE718B0A-3B38-4742-95EC-42DB0C009D1A}" type="presOf" srcId="{03C5AC53-93D7-463B-84BA-854D32B2503D}" destId="{8792B15D-93C2-462E-A70D-7BC7F660CE76}" srcOrd="0" destOrd="0" presId="urn:microsoft.com/office/officeart/2005/8/layout/hList1"/>
    <dgm:cxn modelId="{90AF5724-8BD7-46B4-ABE0-578D34DF8BA3}" srcId="{F2A41098-AB05-45F1-96C6-AD627302E162}" destId="{0086C020-7630-493C-8A7F-41F32C24150B}" srcOrd="2" destOrd="0" parTransId="{895889F8-34FB-4C47-B435-EEDC7797AA17}" sibTransId="{E873DFE5-BD76-43A1-9BF0-E0BBAB471129}"/>
    <dgm:cxn modelId="{4447F548-7938-4E31-9D9D-9A4FE28E3558}" srcId="{0086C020-7630-493C-8A7F-41F32C24150B}" destId="{1F500813-DDF3-4AA1-AFBF-CE9DAC844913}" srcOrd="0" destOrd="0" parTransId="{ACBB9DDA-2177-4E40-B302-370BA5A69598}" sibTransId="{F393B779-A10E-466F-B259-372FF09A0A4A}"/>
    <dgm:cxn modelId="{C3D7A378-4CAA-4369-8502-C916477C3B8B}" type="presOf" srcId="{1F500813-DDF3-4AA1-AFBF-CE9DAC844913}" destId="{2C8A5AA6-5584-4E2B-A4A2-656A57C7C20E}" srcOrd="0" destOrd="0" presId="urn:microsoft.com/office/officeart/2005/8/layout/hList1"/>
    <dgm:cxn modelId="{5DC2A798-424A-4F34-AF8A-FC3F0864EFC0}" type="presOf" srcId="{EBE5AAA7-3739-47F7-820D-C2BE64170D29}" destId="{723C369E-CC44-4BFF-A212-9F22734F1481}" srcOrd="0" destOrd="0" presId="urn:microsoft.com/office/officeart/2005/8/layout/hList1"/>
    <dgm:cxn modelId="{FA18139E-B330-489F-905C-8FEEF1DB7D46}" type="presOf" srcId="{404EA7F2-AC93-4B83-94B4-5A4150F68776}" destId="{F7E20BE3-6237-4BD4-B110-1DB66D44C027}" srcOrd="0" destOrd="0" presId="urn:microsoft.com/office/officeart/2005/8/layout/hList1"/>
    <dgm:cxn modelId="{96FF269F-6253-484E-92A5-3E8D07050591}" srcId="{EBE5AAA7-3739-47F7-820D-C2BE64170D29}" destId="{03C5AC53-93D7-463B-84BA-854D32B2503D}" srcOrd="0" destOrd="0" parTransId="{55CD99AE-21C4-4D74-BB9A-2C809DD6EA43}" sibTransId="{F8C8B8C5-B7A2-421B-B782-ADE872E0FC1F}"/>
    <dgm:cxn modelId="{EBCA62AF-2C53-40C6-98B3-46225FF1AD50}" srcId="{45DAD0FC-34BF-400B-A63C-96631389D576}" destId="{404EA7F2-AC93-4B83-94B4-5A4150F68776}" srcOrd="0" destOrd="0" parTransId="{8222CEEC-3EDF-45AB-BB7B-8155C14305B2}" sibTransId="{141E0F03-3D7C-471E-AA75-36F35D76CEE9}"/>
    <dgm:cxn modelId="{98BD72C1-EE1E-4DEF-9252-B4F51E3428AA}" type="presOf" srcId="{45DAD0FC-34BF-400B-A63C-96631389D576}" destId="{81BE5C10-3DA6-42EC-9379-F1817F743622}" srcOrd="0" destOrd="0" presId="urn:microsoft.com/office/officeart/2005/8/layout/hList1"/>
    <dgm:cxn modelId="{6144EFC1-D4E6-4558-9E05-D6521E03291C}" srcId="{F2A41098-AB05-45F1-96C6-AD627302E162}" destId="{45DAD0FC-34BF-400B-A63C-96631389D576}" srcOrd="1" destOrd="0" parTransId="{7B9D9082-5D90-4C31-AD8A-53944F05DD73}" sibTransId="{EF01E76C-1589-4286-A586-89803EAC7812}"/>
    <dgm:cxn modelId="{5E30CCC2-0308-4AD9-B0A8-73FB0F5C442C}" type="presOf" srcId="{F2A41098-AB05-45F1-96C6-AD627302E162}" destId="{6226016F-138C-4793-A7CE-741D94C22B5E}" srcOrd="0" destOrd="0" presId="urn:microsoft.com/office/officeart/2005/8/layout/hList1"/>
    <dgm:cxn modelId="{18825CE5-A19F-46DD-8E33-93CB8153CA16}" srcId="{F2A41098-AB05-45F1-96C6-AD627302E162}" destId="{EBE5AAA7-3739-47F7-820D-C2BE64170D29}" srcOrd="0" destOrd="0" parTransId="{120CC8EA-FD5B-4641-A0B7-4E95577FEA5E}" sibTransId="{9A911B4B-2922-4D80-8725-D4E781594C89}"/>
    <dgm:cxn modelId="{C3FB3668-6FC1-4FE9-9E24-C07A9E0361B2}" type="presParOf" srcId="{6226016F-138C-4793-A7CE-741D94C22B5E}" destId="{A682919F-D284-4883-8392-25CBFF2D0BE9}" srcOrd="0" destOrd="0" presId="urn:microsoft.com/office/officeart/2005/8/layout/hList1"/>
    <dgm:cxn modelId="{811B96F7-64B2-4AF6-8C95-E65EC656CF3B}" type="presParOf" srcId="{A682919F-D284-4883-8392-25CBFF2D0BE9}" destId="{723C369E-CC44-4BFF-A212-9F22734F1481}" srcOrd="0" destOrd="0" presId="urn:microsoft.com/office/officeart/2005/8/layout/hList1"/>
    <dgm:cxn modelId="{4E35A8F0-D451-4549-926B-68E343A14658}" type="presParOf" srcId="{A682919F-D284-4883-8392-25CBFF2D0BE9}" destId="{8792B15D-93C2-462E-A70D-7BC7F660CE76}" srcOrd="1" destOrd="0" presId="urn:microsoft.com/office/officeart/2005/8/layout/hList1"/>
    <dgm:cxn modelId="{4FE478F4-EC6F-464F-A545-603F7F5633F2}" type="presParOf" srcId="{6226016F-138C-4793-A7CE-741D94C22B5E}" destId="{10AF278D-BBA3-486A-A517-548111C5ED8B}" srcOrd="1" destOrd="0" presId="urn:microsoft.com/office/officeart/2005/8/layout/hList1"/>
    <dgm:cxn modelId="{1963D817-A026-4AE9-A591-FCAE7B4CDAC7}" type="presParOf" srcId="{6226016F-138C-4793-A7CE-741D94C22B5E}" destId="{C64C61DD-565E-4274-9401-E954826ED994}" srcOrd="2" destOrd="0" presId="urn:microsoft.com/office/officeart/2005/8/layout/hList1"/>
    <dgm:cxn modelId="{C7C6AB05-7766-47BD-8D50-ED108B238514}" type="presParOf" srcId="{C64C61DD-565E-4274-9401-E954826ED994}" destId="{81BE5C10-3DA6-42EC-9379-F1817F743622}" srcOrd="0" destOrd="0" presId="urn:microsoft.com/office/officeart/2005/8/layout/hList1"/>
    <dgm:cxn modelId="{6CCB110E-D2BD-4B15-9209-91182020B20C}" type="presParOf" srcId="{C64C61DD-565E-4274-9401-E954826ED994}" destId="{F7E20BE3-6237-4BD4-B110-1DB66D44C027}" srcOrd="1" destOrd="0" presId="urn:microsoft.com/office/officeart/2005/8/layout/hList1"/>
    <dgm:cxn modelId="{0E4469DE-60B0-4749-A772-C0D778CC3EF8}" type="presParOf" srcId="{6226016F-138C-4793-A7CE-741D94C22B5E}" destId="{976983BF-4DBD-4852-BFFB-C5BF62E74C34}" srcOrd="3" destOrd="0" presId="urn:microsoft.com/office/officeart/2005/8/layout/hList1"/>
    <dgm:cxn modelId="{B26A158C-A7CA-4817-815C-6932EEF3881E}" type="presParOf" srcId="{6226016F-138C-4793-A7CE-741D94C22B5E}" destId="{F31BE633-1BA2-4624-8699-703B14C2BC8F}" srcOrd="4" destOrd="0" presId="urn:microsoft.com/office/officeart/2005/8/layout/hList1"/>
    <dgm:cxn modelId="{E4A70FB7-8EA4-4D29-95F6-6BC24AD30D15}" type="presParOf" srcId="{F31BE633-1BA2-4624-8699-703B14C2BC8F}" destId="{AD21D5F2-936D-4E96-8ECD-BBCD7467A91D}" srcOrd="0" destOrd="0" presId="urn:microsoft.com/office/officeart/2005/8/layout/hList1"/>
    <dgm:cxn modelId="{E5C148BC-F0B4-4924-9679-5B8DF5F55724}" type="presParOf" srcId="{F31BE633-1BA2-4624-8699-703B14C2BC8F}" destId="{2C8A5AA6-5584-4E2B-A4A2-656A57C7C20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FB5284F-C48B-4A29-9B88-9157E85CF0D9}"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4646CD43-0A9D-4D55-8725-8C6AAB5BAEB1}">
      <dgm:prSet phldrT="[Text]" custT="1"/>
      <dgm:spPr>
        <a:solidFill>
          <a:srgbClr val="002060"/>
        </a:solidFill>
      </dgm:spPr>
      <dgm:t>
        <a:bodyPr/>
        <a:lstStyle/>
        <a:p>
          <a:r>
            <a:rPr lang="en-US" sz="1400" dirty="0"/>
            <a:t>THE BENEFITS OF COMPLIANCE</a:t>
          </a:r>
        </a:p>
      </dgm:t>
    </dgm:pt>
    <dgm:pt modelId="{DF8CE99D-737B-4C63-8E21-CB41E2CAE360}" type="parTrans" cxnId="{5DB674CD-BB6B-437A-9783-C6BF73C09F94}">
      <dgm:prSet/>
      <dgm:spPr/>
      <dgm:t>
        <a:bodyPr/>
        <a:lstStyle/>
        <a:p>
          <a:endParaRPr lang="en-US" sz="2000"/>
        </a:p>
      </dgm:t>
    </dgm:pt>
    <dgm:pt modelId="{9DB225E3-0EBD-4054-8579-A89FD7CD10B4}" type="sibTrans" cxnId="{5DB674CD-BB6B-437A-9783-C6BF73C09F94}">
      <dgm:prSet/>
      <dgm:spPr/>
      <dgm:t>
        <a:bodyPr/>
        <a:lstStyle/>
        <a:p>
          <a:endParaRPr lang="en-US" sz="2000"/>
        </a:p>
      </dgm:t>
    </dgm:pt>
    <dgm:pt modelId="{5ACA3FDC-7BBE-4523-839A-3A94C42FAFA2}">
      <dgm:prSet phldrT="[Text]" custT="1"/>
      <dgm:spPr>
        <a:solidFill>
          <a:srgbClr val="7030A0"/>
        </a:solidFill>
      </dgm:spPr>
      <dgm:t>
        <a:bodyPr/>
        <a:lstStyle/>
        <a:p>
          <a:r>
            <a:rPr lang="en-US" sz="1400" dirty="0"/>
            <a:t>business opportunities and sustainability</a:t>
          </a:r>
        </a:p>
      </dgm:t>
    </dgm:pt>
    <dgm:pt modelId="{3EC00525-1EC5-4457-87F6-69E17253430C}" type="parTrans" cxnId="{C85E246D-7F79-4674-AE13-E4E67CD01B63}">
      <dgm:prSet custT="1"/>
      <dgm:spPr/>
      <dgm:t>
        <a:bodyPr/>
        <a:lstStyle/>
        <a:p>
          <a:endParaRPr lang="en-US" sz="1200"/>
        </a:p>
      </dgm:t>
    </dgm:pt>
    <dgm:pt modelId="{1A48121B-FD5C-43F2-A309-45F67718BD2D}" type="sibTrans" cxnId="{C85E246D-7F79-4674-AE13-E4E67CD01B63}">
      <dgm:prSet/>
      <dgm:spPr/>
      <dgm:t>
        <a:bodyPr/>
        <a:lstStyle/>
        <a:p>
          <a:endParaRPr lang="en-US" sz="2000"/>
        </a:p>
      </dgm:t>
    </dgm:pt>
    <dgm:pt modelId="{0E45D496-7BDE-417A-8B60-288FF5652FF5}">
      <dgm:prSet phldrT="[Text]" custT="1"/>
      <dgm:spPr>
        <a:solidFill>
          <a:srgbClr val="7030A0"/>
        </a:solidFill>
      </dgm:spPr>
      <dgm:t>
        <a:bodyPr/>
        <a:lstStyle/>
        <a:p>
          <a:r>
            <a:rPr lang="en-US" sz="1400" dirty="0"/>
            <a:t>Fulfill expectations of interested parties</a:t>
          </a:r>
        </a:p>
      </dgm:t>
    </dgm:pt>
    <dgm:pt modelId="{2C2B82D7-A1D2-4905-A87C-CC6DA67137E9}" type="parTrans" cxnId="{10EE42B4-E1A8-43BA-A58F-1C1C577EF5F6}">
      <dgm:prSet custT="1"/>
      <dgm:spPr/>
      <dgm:t>
        <a:bodyPr/>
        <a:lstStyle/>
        <a:p>
          <a:endParaRPr lang="en-US" sz="1200"/>
        </a:p>
      </dgm:t>
    </dgm:pt>
    <dgm:pt modelId="{A40DF09C-397B-439D-9ABB-3D16868B2EF6}" type="sibTrans" cxnId="{10EE42B4-E1A8-43BA-A58F-1C1C577EF5F6}">
      <dgm:prSet/>
      <dgm:spPr/>
      <dgm:t>
        <a:bodyPr/>
        <a:lstStyle/>
        <a:p>
          <a:endParaRPr lang="en-US" sz="2000"/>
        </a:p>
      </dgm:t>
    </dgm:pt>
    <dgm:pt modelId="{062F6F2F-D421-4B88-A857-EE626626E189}">
      <dgm:prSet phldrT="[Text]" custT="1"/>
      <dgm:spPr>
        <a:solidFill>
          <a:srgbClr val="7030A0"/>
        </a:solidFill>
      </dgm:spPr>
      <dgm:t>
        <a:bodyPr/>
        <a:lstStyle/>
        <a:p>
          <a:r>
            <a:rPr lang="en-US" sz="1400" dirty="0"/>
            <a:t>Reputation and Credibility</a:t>
          </a:r>
        </a:p>
      </dgm:t>
    </dgm:pt>
    <dgm:pt modelId="{0B606DCA-4F41-46B7-98EC-CF592BA85A03}" type="parTrans" cxnId="{73543C8A-DEEA-4D92-989A-53D239FBAAAE}">
      <dgm:prSet custT="1"/>
      <dgm:spPr/>
      <dgm:t>
        <a:bodyPr/>
        <a:lstStyle/>
        <a:p>
          <a:endParaRPr lang="en-US" sz="1200"/>
        </a:p>
      </dgm:t>
    </dgm:pt>
    <dgm:pt modelId="{490F46FB-DFDF-4CD0-894B-627EF577F322}" type="sibTrans" cxnId="{73543C8A-DEEA-4D92-989A-53D239FBAAAE}">
      <dgm:prSet/>
      <dgm:spPr/>
      <dgm:t>
        <a:bodyPr/>
        <a:lstStyle/>
        <a:p>
          <a:endParaRPr lang="en-US" sz="2000"/>
        </a:p>
      </dgm:t>
    </dgm:pt>
    <dgm:pt modelId="{3E1C798D-9BE4-419E-AF15-F5B10C9D83D7}">
      <dgm:prSet phldrT="[Text]" custT="1"/>
      <dgm:spPr>
        <a:solidFill>
          <a:srgbClr val="7030A0"/>
        </a:solidFill>
      </dgm:spPr>
      <dgm:t>
        <a:bodyPr/>
        <a:lstStyle/>
        <a:p>
          <a:r>
            <a:rPr lang="en-US" sz="1400" dirty="0"/>
            <a:t>Organization Commitment </a:t>
          </a:r>
        </a:p>
      </dgm:t>
    </dgm:pt>
    <dgm:pt modelId="{D9E41BBB-07C1-497D-923F-0C728226EA9D}" type="parTrans" cxnId="{20E95CAA-60DC-48DA-8CFB-36A3535F5D36}">
      <dgm:prSet custT="1"/>
      <dgm:spPr/>
      <dgm:t>
        <a:bodyPr/>
        <a:lstStyle/>
        <a:p>
          <a:endParaRPr lang="en-US" sz="1200"/>
        </a:p>
      </dgm:t>
    </dgm:pt>
    <dgm:pt modelId="{700298B5-61DE-41E9-915C-06FB37FF33E2}" type="sibTrans" cxnId="{20E95CAA-60DC-48DA-8CFB-36A3535F5D36}">
      <dgm:prSet/>
      <dgm:spPr/>
      <dgm:t>
        <a:bodyPr/>
        <a:lstStyle/>
        <a:p>
          <a:endParaRPr lang="en-US" sz="2000"/>
        </a:p>
      </dgm:t>
    </dgm:pt>
    <dgm:pt modelId="{3588F26D-B645-4909-A4E9-B51AB57E1486}">
      <dgm:prSet phldrT="[Text]" custT="1"/>
      <dgm:spPr>
        <a:solidFill>
          <a:srgbClr val="7030A0"/>
        </a:solidFill>
      </dgm:spPr>
      <dgm:t>
        <a:bodyPr/>
        <a:lstStyle/>
        <a:p>
          <a:r>
            <a:rPr lang="en-US" sz="1400" dirty="0"/>
            <a:t>Market Confidence</a:t>
          </a:r>
        </a:p>
      </dgm:t>
    </dgm:pt>
    <dgm:pt modelId="{84B6928B-57A7-4FAD-9786-443795A0D449}" type="parTrans" cxnId="{B44DB6EB-7907-4F3A-BF1E-42F8B5628F64}">
      <dgm:prSet custT="1"/>
      <dgm:spPr/>
      <dgm:t>
        <a:bodyPr/>
        <a:lstStyle/>
        <a:p>
          <a:endParaRPr lang="en-US" sz="1200"/>
        </a:p>
      </dgm:t>
    </dgm:pt>
    <dgm:pt modelId="{F1206B32-75DE-4F3F-986B-C62AAE652779}" type="sibTrans" cxnId="{B44DB6EB-7907-4F3A-BF1E-42F8B5628F64}">
      <dgm:prSet/>
      <dgm:spPr/>
      <dgm:t>
        <a:bodyPr/>
        <a:lstStyle/>
        <a:p>
          <a:endParaRPr lang="en-US" sz="2000"/>
        </a:p>
      </dgm:t>
    </dgm:pt>
    <dgm:pt modelId="{F2090C2A-012E-4641-AA4A-47AE65594935}">
      <dgm:prSet phldrT="[Text]" custT="1"/>
      <dgm:spPr>
        <a:solidFill>
          <a:srgbClr val="7030A0"/>
        </a:solidFill>
      </dgm:spPr>
      <dgm:t>
        <a:bodyPr/>
        <a:lstStyle/>
        <a:p>
          <a:r>
            <a:rPr lang="en-US" sz="1400" dirty="0"/>
            <a:t>Minimizing Risks</a:t>
          </a:r>
        </a:p>
      </dgm:t>
    </dgm:pt>
    <dgm:pt modelId="{44DBF8EE-3495-4A67-BDCD-2711E77FF677}" type="parTrans" cxnId="{C16239BF-26E2-4842-BE24-297043AF2E9E}">
      <dgm:prSet custT="1"/>
      <dgm:spPr/>
      <dgm:t>
        <a:bodyPr/>
        <a:lstStyle/>
        <a:p>
          <a:endParaRPr lang="en-US" sz="1200"/>
        </a:p>
      </dgm:t>
    </dgm:pt>
    <dgm:pt modelId="{3FB8839F-10F4-4DA7-9D26-2B034D8DEDB5}" type="sibTrans" cxnId="{C16239BF-26E2-4842-BE24-297043AF2E9E}">
      <dgm:prSet/>
      <dgm:spPr/>
      <dgm:t>
        <a:bodyPr/>
        <a:lstStyle/>
        <a:p>
          <a:endParaRPr lang="en-US" sz="2000"/>
        </a:p>
      </dgm:t>
    </dgm:pt>
    <dgm:pt modelId="{FA5204EE-417B-40A6-8E39-6FB206B5FCCB}" type="pres">
      <dgm:prSet presAssocID="{1FB5284F-C48B-4A29-9B88-9157E85CF0D9}" presName="Name0" presStyleCnt="0">
        <dgm:presLayoutVars>
          <dgm:chMax val="1"/>
          <dgm:dir/>
          <dgm:animLvl val="ctr"/>
          <dgm:resizeHandles val="exact"/>
        </dgm:presLayoutVars>
      </dgm:prSet>
      <dgm:spPr/>
    </dgm:pt>
    <dgm:pt modelId="{98695D07-8B45-4818-923D-5517D3A772E5}" type="pres">
      <dgm:prSet presAssocID="{4646CD43-0A9D-4D55-8725-8C6AAB5BAEB1}" presName="centerShape" presStyleLbl="node0" presStyleIdx="0" presStyleCnt="1"/>
      <dgm:spPr/>
    </dgm:pt>
    <dgm:pt modelId="{48EA406E-91BA-4E8B-9A3E-103A529ED1D6}" type="pres">
      <dgm:prSet presAssocID="{3EC00525-1EC5-4457-87F6-69E17253430C}" presName="parTrans" presStyleLbl="sibTrans2D1" presStyleIdx="0" presStyleCnt="6"/>
      <dgm:spPr/>
    </dgm:pt>
    <dgm:pt modelId="{D8D6D600-B7F5-4269-A722-01670F57BB05}" type="pres">
      <dgm:prSet presAssocID="{3EC00525-1EC5-4457-87F6-69E17253430C}" presName="connectorText" presStyleLbl="sibTrans2D1" presStyleIdx="0" presStyleCnt="6"/>
      <dgm:spPr/>
    </dgm:pt>
    <dgm:pt modelId="{F9BD5433-C190-46D1-96BA-7CB1863DDDC3}" type="pres">
      <dgm:prSet presAssocID="{5ACA3FDC-7BBE-4523-839A-3A94C42FAFA2}" presName="node" presStyleLbl="node1" presStyleIdx="0" presStyleCnt="6">
        <dgm:presLayoutVars>
          <dgm:bulletEnabled val="1"/>
        </dgm:presLayoutVars>
      </dgm:prSet>
      <dgm:spPr/>
    </dgm:pt>
    <dgm:pt modelId="{B281567B-D3EE-4A3B-9727-7E8D5C182DB2}" type="pres">
      <dgm:prSet presAssocID="{2C2B82D7-A1D2-4905-A87C-CC6DA67137E9}" presName="parTrans" presStyleLbl="sibTrans2D1" presStyleIdx="1" presStyleCnt="6"/>
      <dgm:spPr/>
    </dgm:pt>
    <dgm:pt modelId="{0F5942FC-764B-4647-8D13-920AFD5C6440}" type="pres">
      <dgm:prSet presAssocID="{2C2B82D7-A1D2-4905-A87C-CC6DA67137E9}" presName="connectorText" presStyleLbl="sibTrans2D1" presStyleIdx="1" presStyleCnt="6"/>
      <dgm:spPr/>
    </dgm:pt>
    <dgm:pt modelId="{EE15C239-F259-411C-B44B-A1C70DAF1265}" type="pres">
      <dgm:prSet presAssocID="{0E45D496-7BDE-417A-8B60-288FF5652FF5}" presName="node" presStyleLbl="node1" presStyleIdx="1" presStyleCnt="6">
        <dgm:presLayoutVars>
          <dgm:bulletEnabled val="1"/>
        </dgm:presLayoutVars>
      </dgm:prSet>
      <dgm:spPr/>
    </dgm:pt>
    <dgm:pt modelId="{FF5E13EC-98C1-4298-A3BF-5626D33582D1}" type="pres">
      <dgm:prSet presAssocID="{0B606DCA-4F41-46B7-98EC-CF592BA85A03}" presName="parTrans" presStyleLbl="sibTrans2D1" presStyleIdx="2" presStyleCnt="6"/>
      <dgm:spPr/>
    </dgm:pt>
    <dgm:pt modelId="{F5997B16-BBFF-4075-9BC1-94493B706A5A}" type="pres">
      <dgm:prSet presAssocID="{0B606DCA-4F41-46B7-98EC-CF592BA85A03}" presName="connectorText" presStyleLbl="sibTrans2D1" presStyleIdx="2" presStyleCnt="6"/>
      <dgm:spPr/>
    </dgm:pt>
    <dgm:pt modelId="{54691B6C-DA50-4952-9286-7B7EFFC20DF3}" type="pres">
      <dgm:prSet presAssocID="{062F6F2F-D421-4B88-A857-EE626626E189}" presName="node" presStyleLbl="node1" presStyleIdx="2" presStyleCnt="6">
        <dgm:presLayoutVars>
          <dgm:bulletEnabled val="1"/>
        </dgm:presLayoutVars>
      </dgm:prSet>
      <dgm:spPr/>
    </dgm:pt>
    <dgm:pt modelId="{C0D6EC29-AFB3-48C3-9C11-7FB372FC453A}" type="pres">
      <dgm:prSet presAssocID="{D9E41BBB-07C1-497D-923F-0C728226EA9D}" presName="parTrans" presStyleLbl="sibTrans2D1" presStyleIdx="3" presStyleCnt="6"/>
      <dgm:spPr/>
    </dgm:pt>
    <dgm:pt modelId="{A285979C-3789-4391-AEF1-D0F9845A0149}" type="pres">
      <dgm:prSet presAssocID="{D9E41BBB-07C1-497D-923F-0C728226EA9D}" presName="connectorText" presStyleLbl="sibTrans2D1" presStyleIdx="3" presStyleCnt="6"/>
      <dgm:spPr/>
    </dgm:pt>
    <dgm:pt modelId="{F0E9FE00-5479-4EE1-AA3B-E433A7982B7E}" type="pres">
      <dgm:prSet presAssocID="{3E1C798D-9BE4-419E-AF15-F5B10C9D83D7}" presName="node" presStyleLbl="node1" presStyleIdx="3" presStyleCnt="6">
        <dgm:presLayoutVars>
          <dgm:bulletEnabled val="1"/>
        </dgm:presLayoutVars>
      </dgm:prSet>
      <dgm:spPr/>
    </dgm:pt>
    <dgm:pt modelId="{7323FF7B-0CF7-4BF5-AC13-0BE742E5F529}" type="pres">
      <dgm:prSet presAssocID="{84B6928B-57A7-4FAD-9786-443795A0D449}" presName="parTrans" presStyleLbl="sibTrans2D1" presStyleIdx="4" presStyleCnt="6"/>
      <dgm:spPr/>
    </dgm:pt>
    <dgm:pt modelId="{8127BDE6-EE51-4DA3-8568-DD60B6188A35}" type="pres">
      <dgm:prSet presAssocID="{84B6928B-57A7-4FAD-9786-443795A0D449}" presName="connectorText" presStyleLbl="sibTrans2D1" presStyleIdx="4" presStyleCnt="6"/>
      <dgm:spPr/>
    </dgm:pt>
    <dgm:pt modelId="{A84DC550-7246-4860-A582-575A3526EF74}" type="pres">
      <dgm:prSet presAssocID="{3588F26D-B645-4909-A4E9-B51AB57E1486}" presName="node" presStyleLbl="node1" presStyleIdx="4" presStyleCnt="6">
        <dgm:presLayoutVars>
          <dgm:bulletEnabled val="1"/>
        </dgm:presLayoutVars>
      </dgm:prSet>
      <dgm:spPr/>
    </dgm:pt>
    <dgm:pt modelId="{36075DCD-3862-4748-ADF0-76773EF17755}" type="pres">
      <dgm:prSet presAssocID="{44DBF8EE-3495-4A67-BDCD-2711E77FF677}" presName="parTrans" presStyleLbl="sibTrans2D1" presStyleIdx="5" presStyleCnt="6"/>
      <dgm:spPr/>
    </dgm:pt>
    <dgm:pt modelId="{DD8EE77D-DC91-4CCD-920F-1EB4EB4EAF26}" type="pres">
      <dgm:prSet presAssocID="{44DBF8EE-3495-4A67-BDCD-2711E77FF677}" presName="connectorText" presStyleLbl="sibTrans2D1" presStyleIdx="5" presStyleCnt="6"/>
      <dgm:spPr/>
    </dgm:pt>
    <dgm:pt modelId="{6EF5701E-18BA-41A0-A62C-E1BEB1D3D9BD}" type="pres">
      <dgm:prSet presAssocID="{F2090C2A-012E-4641-AA4A-47AE65594935}" presName="node" presStyleLbl="node1" presStyleIdx="5" presStyleCnt="6">
        <dgm:presLayoutVars>
          <dgm:bulletEnabled val="1"/>
        </dgm:presLayoutVars>
      </dgm:prSet>
      <dgm:spPr/>
    </dgm:pt>
  </dgm:ptLst>
  <dgm:cxnLst>
    <dgm:cxn modelId="{E8866E0D-9770-4968-A83C-36F761D93FB2}" type="presOf" srcId="{84B6928B-57A7-4FAD-9786-443795A0D449}" destId="{8127BDE6-EE51-4DA3-8568-DD60B6188A35}" srcOrd="1" destOrd="0" presId="urn:microsoft.com/office/officeart/2005/8/layout/radial5"/>
    <dgm:cxn modelId="{4ABBE914-0204-4611-B43E-F908919E2192}" type="presOf" srcId="{2C2B82D7-A1D2-4905-A87C-CC6DA67137E9}" destId="{B281567B-D3EE-4A3B-9727-7E8D5C182DB2}" srcOrd="0" destOrd="0" presId="urn:microsoft.com/office/officeart/2005/8/layout/radial5"/>
    <dgm:cxn modelId="{0CACC31D-05E3-414F-805B-D4B4DF5F2FED}" type="presOf" srcId="{3EC00525-1EC5-4457-87F6-69E17253430C}" destId="{48EA406E-91BA-4E8B-9A3E-103A529ED1D6}" srcOrd="0" destOrd="0" presId="urn:microsoft.com/office/officeart/2005/8/layout/radial5"/>
    <dgm:cxn modelId="{A3671E3C-F4AE-42F4-892C-36BA57071978}" type="presOf" srcId="{D9E41BBB-07C1-497D-923F-0C728226EA9D}" destId="{C0D6EC29-AFB3-48C3-9C11-7FB372FC453A}" srcOrd="0" destOrd="0" presId="urn:microsoft.com/office/officeart/2005/8/layout/radial5"/>
    <dgm:cxn modelId="{4A47785B-A9DE-4A2F-B780-AFBA69689B57}" type="presOf" srcId="{3588F26D-B645-4909-A4E9-B51AB57E1486}" destId="{A84DC550-7246-4860-A582-575A3526EF74}" srcOrd="0" destOrd="0" presId="urn:microsoft.com/office/officeart/2005/8/layout/radial5"/>
    <dgm:cxn modelId="{86D31468-B28B-47C8-872E-9AF0A99A65A2}" type="presOf" srcId="{D9E41BBB-07C1-497D-923F-0C728226EA9D}" destId="{A285979C-3789-4391-AEF1-D0F9845A0149}" srcOrd="1" destOrd="0" presId="urn:microsoft.com/office/officeart/2005/8/layout/radial5"/>
    <dgm:cxn modelId="{4FD27468-1018-4C26-9DC8-13DD2E980FCD}" type="presOf" srcId="{3E1C798D-9BE4-419E-AF15-F5B10C9D83D7}" destId="{F0E9FE00-5479-4EE1-AA3B-E433A7982B7E}" srcOrd="0" destOrd="0" presId="urn:microsoft.com/office/officeart/2005/8/layout/radial5"/>
    <dgm:cxn modelId="{D2EB8E4A-4847-448F-9E8F-14AFD8659038}" type="presOf" srcId="{4646CD43-0A9D-4D55-8725-8C6AAB5BAEB1}" destId="{98695D07-8B45-4818-923D-5517D3A772E5}" srcOrd="0" destOrd="0" presId="urn:microsoft.com/office/officeart/2005/8/layout/radial5"/>
    <dgm:cxn modelId="{C85E246D-7F79-4674-AE13-E4E67CD01B63}" srcId="{4646CD43-0A9D-4D55-8725-8C6AAB5BAEB1}" destId="{5ACA3FDC-7BBE-4523-839A-3A94C42FAFA2}" srcOrd="0" destOrd="0" parTransId="{3EC00525-1EC5-4457-87F6-69E17253430C}" sibTransId="{1A48121B-FD5C-43F2-A309-45F67718BD2D}"/>
    <dgm:cxn modelId="{B56BA44E-5BE1-4CDF-B9DA-430C9AA56213}" type="presOf" srcId="{0B606DCA-4F41-46B7-98EC-CF592BA85A03}" destId="{F5997B16-BBFF-4075-9BC1-94493B706A5A}" srcOrd="1" destOrd="0" presId="urn:microsoft.com/office/officeart/2005/8/layout/radial5"/>
    <dgm:cxn modelId="{2F868855-601A-4497-8EA5-3D70FA8B3A6F}" type="presOf" srcId="{44DBF8EE-3495-4A67-BDCD-2711E77FF677}" destId="{DD8EE77D-DC91-4CCD-920F-1EB4EB4EAF26}" srcOrd="1" destOrd="0" presId="urn:microsoft.com/office/officeart/2005/8/layout/radial5"/>
    <dgm:cxn modelId="{F7FE1458-7FE9-4847-88C7-E8F329AB279F}" type="presOf" srcId="{5ACA3FDC-7BBE-4523-839A-3A94C42FAFA2}" destId="{F9BD5433-C190-46D1-96BA-7CB1863DDDC3}" srcOrd="0" destOrd="0" presId="urn:microsoft.com/office/officeart/2005/8/layout/radial5"/>
    <dgm:cxn modelId="{73543C8A-DEEA-4D92-989A-53D239FBAAAE}" srcId="{4646CD43-0A9D-4D55-8725-8C6AAB5BAEB1}" destId="{062F6F2F-D421-4B88-A857-EE626626E189}" srcOrd="2" destOrd="0" parTransId="{0B606DCA-4F41-46B7-98EC-CF592BA85A03}" sibTransId="{490F46FB-DFDF-4CD0-894B-627EF577F322}"/>
    <dgm:cxn modelId="{6F00FC9E-CDA0-40D4-8159-B3D622F720D8}" type="presOf" srcId="{062F6F2F-D421-4B88-A857-EE626626E189}" destId="{54691B6C-DA50-4952-9286-7B7EFFC20DF3}" srcOrd="0" destOrd="0" presId="urn:microsoft.com/office/officeart/2005/8/layout/radial5"/>
    <dgm:cxn modelId="{612CE3A5-217A-474A-9D33-07B0A058D51A}" type="presOf" srcId="{1FB5284F-C48B-4A29-9B88-9157E85CF0D9}" destId="{FA5204EE-417B-40A6-8E39-6FB206B5FCCB}" srcOrd="0" destOrd="0" presId="urn:microsoft.com/office/officeart/2005/8/layout/radial5"/>
    <dgm:cxn modelId="{20E95CAA-60DC-48DA-8CFB-36A3535F5D36}" srcId="{4646CD43-0A9D-4D55-8725-8C6AAB5BAEB1}" destId="{3E1C798D-9BE4-419E-AF15-F5B10C9D83D7}" srcOrd="3" destOrd="0" parTransId="{D9E41BBB-07C1-497D-923F-0C728226EA9D}" sibTransId="{700298B5-61DE-41E9-915C-06FB37FF33E2}"/>
    <dgm:cxn modelId="{10EE42B4-E1A8-43BA-A58F-1C1C577EF5F6}" srcId="{4646CD43-0A9D-4D55-8725-8C6AAB5BAEB1}" destId="{0E45D496-7BDE-417A-8B60-288FF5652FF5}" srcOrd="1" destOrd="0" parTransId="{2C2B82D7-A1D2-4905-A87C-CC6DA67137E9}" sibTransId="{A40DF09C-397B-439D-9ABB-3D16868B2EF6}"/>
    <dgm:cxn modelId="{447B05B7-98DE-4FCC-B8FD-DECB4B6F01E8}" type="presOf" srcId="{F2090C2A-012E-4641-AA4A-47AE65594935}" destId="{6EF5701E-18BA-41A0-A62C-E1BEB1D3D9BD}" srcOrd="0" destOrd="0" presId="urn:microsoft.com/office/officeart/2005/8/layout/radial5"/>
    <dgm:cxn modelId="{C992FCBB-A4B9-4758-9F21-B289D8AD3270}" type="presOf" srcId="{44DBF8EE-3495-4A67-BDCD-2711E77FF677}" destId="{36075DCD-3862-4748-ADF0-76773EF17755}" srcOrd="0" destOrd="0" presId="urn:microsoft.com/office/officeart/2005/8/layout/radial5"/>
    <dgm:cxn modelId="{708393BE-90CE-4FC7-BFD9-269AEAD75EC5}" type="presOf" srcId="{0E45D496-7BDE-417A-8B60-288FF5652FF5}" destId="{EE15C239-F259-411C-B44B-A1C70DAF1265}" srcOrd="0" destOrd="0" presId="urn:microsoft.com/office/officeart/2005/8/layout/radial5"/>
    <dgm:cxn modelId="{C16239BF-26E2-4842-BE24-297043AF2E9E}" srcId="{4646CD43-0A9D-4D55-8725-8C6AAB5BAEB1}" destId="{F2090C2A-012E-4641-AA4A-47AE65594935}" srcOrd="5" destOrd="0" parTransId="{44DBF8EE-3495-4A67-BDCD-2711E77FF677}" sibTransId="{3FB8839F-10F4-4DA7-9D26-2B034D8DEDB5}"/>
    <dgm:cxn modelId="{88C274CB-AC2F-4B3F-9864-3E44B03D1B67}" type="presOf" srcId="{2C2B82D7-A1D2-4905-A87C-CC6DA67137E9}" destId="{0F5942FC-764B-4647-8D13-920AFD5C6440}" srcOrd="1" destOrd="0" presId="urn:microsoft.com/office/officeart/2005/8/layout/radial5"/>
    <dgm:cxn modelId="{FA3F97CB-7AD7-4188-858E-2E6605F80153}" type="presOf" srcId="{0B606DCA-4F41-46B7-98EC-CF592BA85A03}" destId="{FF5E13EC-98C1-4298-A3BF-5626D33582D1}" srcOrd="0" destOrd="0" presId="urn:microsoft.com/office/officeart/2005/8/layout/radial5"/>
    <dgm:cxn modelId="{5DB674CD-BB6B-437A-9783-C6BF73C09F94}" srcId="{1FB5284F-C48B-4A29-9B88-9157E85CF0D9}" destId="{4646CD43-0A9D-4D55-8725-8C6AAB5BAEB1}" srcOrd="0" destOrd="0" parTransId="{DF8CE99D-737B-4C63-8E21-CB41E2CAE360}" sibTransId="{9DB225E3-0EBD-4054-8579-A89FD7CD10B4}"/>
    <dgm:cxn modelId="{FC6E09E3-91A4-40DE-B41D-4BD3FB497F97}" type="presOf" srcId="{3EC00525-1EC5-4457-87F6-69E17253430C}" destId="{D8D6D600-B7F5-4269-A722-01670F57BB05}" srcOrd="1" destOrd="0" presId="urn:microsoft.com/office/officeart/2005/8/layout/radial5"/>
    <dgm:cxn modelId="{473F4BE6-3C7E-4018-9A7E-03304B6B80ED}" type="presOf" srcId="{84B6928B-57A7-4FAD-9786-443795A0D449}" destId="{7323FF7B-0CF7-4BF5-AC13-0BE742E5F529}" srcOrd="0" destOrd="0" presId="urn:microsoft.com/office/officeart/2005/8/layout/radial5"/>
    <dgm:cxn modelId="{B44DB6EB-7907-4F3A-BF1E-42F8B5628F64}" srcId="{4646CD43-0A9D-4D55-8725-8C6AAB5BAEB1}" destId="{3588F26D-B645-4909-A4E9-B51AB57E1486}" srcOrd="4" destOrd="0" parTransId="{84B6928B-57A7-4FAD-9786-443795A0D449}" sibTransId="{F1206B32-75DE-4F3F-986B-C62AAE652779}"/>
    <dgm:cxn modelId="{E99D2447-6802-4B95-BE91-A24164011F60}" type="presParOf" srcId="{FA5204EE-417B-40A6-8E39-6FB206B5FCCB}" destId="{98695D07-8B45-4818-923D-5517D3A772E5}" srcOrd="0" destOrd="0" presId="urn:microsoft.com/office/officeart/2005/8/layout/radial5"/>
    <dgm:cxn modelId="{253CA641-FDB8-4FD8-B818-AD1414758C1C}" type="presParOf" srcId="{FA5204EE-417B-40A6-8E39-6FB206B5FCCB}" destId="{48EA406E-91BA-4E8B-9A3E-103A529ED1D6}" srcOrd="1" destOrd="0" presId="urn:microsoft.com/office/officeart/2005/8/layout/radial5"/>
    <dgm:cxn modelId="{450BA3E2-1F6B-4578-9B16-18CC9ED932E0}" type="presParOf" srcId="{48EA406E-91BA-4E8B-9A3E-103A529ED1D6}" destId="{D8D6D600-B7F5-4269-A722-01670F57BB05}" srcOrd="0" destOrd="0" presId="urn:microsoft.com/office/officeart/2005/8/layout/radial5"/>
    <dgm:cxn modelId="{541BBBA8-4CC7-4954-84DD-B059574C3D26}" type="presParOf" srcId="{FA5204EE-417B-40A6-8E39-6FB206B5FCCB}" destId="{F9BD5433-C190-46D1-96BA-7CB1863DDDC3}" srcOrd="2" destOrd="0" presId="urn:microsoft.com/office/officeart/2005/8/layout/radial5"/>
    <dgm:cxn modelId="{8EE44649-9033-4083-9597-9E0303EEFB4D}" type="presParOf" srcId="{FA5204EE-417B-40A6-8E39-6FB206B5FCCB}" destId="{B281567B-D3EE-4A3B-9727-7E8D5C182DB2}" srcOrd="3" destOrd="0" presId="urn:microsoft.com/office/officeart/2005/8/layout/radial5"/>
    <dgm:cxn modelId="{1ADD921B-8CFB-40CD-B667-4F9D551DF762}" type="presParOf" srcId="{B281567B-D3EE-4A3B-9727-7E8D5C182DB2}" destId="{0F5942FC-764B-4647-8D13-920AFD5C6440}" srcOrd="0" destOrd="0" presId="urn:microsoft.com/office/officeart/2005/8/layout/radial5"/>
    <dgm:cxn modelId="{D01C03B1-AC14-4156-8FB6-B71D3E27C201}" type="presParOf" srcId="{FA5204EE-417B-40A6-8E39-6FB206B5FCCB}" destId="{EE15C239-F259-411C-B44B-A1C70DAF1265}" srcOrd="4" destOrd="0" presId="urn:microsoft.com/office/officeart/2005/8/layout/radial5"/>
    <dgm:cxn modelId="{C949B50D-E9E0-4BB9-91B1-113D4255CEC3}" type="presParOf" srcId="{FA5204EE-417B-40A6-8E39-6FB206B5FCCB}" destId="{FF5E13EC-98C1-4298-A3BF-5626D33582D1}" srcOrd="5" destOrd="0" presId="urn:microsoft.com/office/officeart/2005/8/layout/radial5"/>
    <dgm:cxn modelId="{73875531-A45E-415E-86AB-71FE69F41260}" type="presParOf" srcId="{FF5E13EC-98C1-4298-A3BF-5626D33582D1}" destId="{F5997B16-BBFF-4075-9BC1-94493B706A5A}" srcOrd="0" destOrd="0" presId="urn:microsoft.com/office/officeart/2005/8/layout/radial5"/>
    <dgm:cxn modelId="{6BFE0D2F-AE86-4043-950C-3D18D2580998}" type="presParOf" srcId="{FA5204EE-417B-40A6-8E39-6FB206B5FCCB}" destId="{54691B6C-DA50-4952-9286-7B7EFFC20DF3}" srcOrd="6" destOrd="0" presId="urn:microsoft.com/office/officeart/2005/8/layout/radial5"/>
    <dgm:cxn modelId="{4BBC826A-F1C1-4415-9669-2A240D0B617A}" type="presParOf" srcId="{FA5204EE-417B-40A6-8E39-6FB206B5FCCB}" destId="{C0D6EC29-AFB3-48C3-9C11-7FB372FC453A}" srcOrd="7" destOrd="0" presId="urn:microsoft.com/office/officeart/2005/8/layout/radial5"/>
    <dgm:cxn modelId="{DC6B5E77-BD74-40C7-B6F9-E9DB4F76F4FB}" type="presParOf" srcId="{C0D6EC29-AFB3-48C3-9C11-7FB372FC453A}" destId="{A285979C-3789-4391-AEF1-D0F9845A0149}" srcOrd="0" destOrd="0" presId="urn:microsoft.com/office/officeart/2005/8/layout/radial5"/>
    <dgm:cxn modelId="{3AEA16EA-3953-49D2-9A10-4C2870D15824}" type="presParOf" srcId="{FA5204EE-417B-40A6-8E39-6FB206B5FCCB}" destId="{F0E9FE00-5479-4EE1-AA3B-E433A7982B7E}" srcOrd="8" destOrd="0" presId="urn:microsoft.com/office/officeart/2005/8/layout/radial5"/>
    <dgm:cxn modelId="{ED716480-C675-4321-84C1-5FA306BC1755}" type="presParOf" srcId="{FA5204EE-417B-40A6-8E39-6FB206B5FCCB}" destId="{7323FF7B-0CF7-4BF5-AC13-0BE742E5F529}" srcOrd="9" destOrd="0" presId="urn:microsoft.com/office/officeart/2005/8/layout/radial5"/>
    <dgm:cxn modelId="{E45E41DF-0A07-461D-87D5-D862E3F02E74}" type="presParOf" srcId="{7323FF7B-0CF7-4BF5-AC13-0BE742E5F529}" destId="{8127BDE6-EE51-4DA3-8568-DD60B6188A35}" srcOrd="0" destOrd="0" presId="urn:microsoft.com/office/officeart/2005/8/layout/radial5"/>
    <dgm:cxn modelId="{A3715A8C-EC03-445F-B107-0B24F27A7452}" type="presParOf" srcId="{FA5204EE-417B-40A6-8E39-6FB206B5FCCB}" destId="{A84DC550-7246-4860-A582-575A3526EF74}" srcOrd="10" destOrd="0" presId="urn:microsoft.com/office/officeart/2005/8/layout/radial5"/>
    <dgm:cxn modelId="{31672425-A63F-42C9-9648-5F1A7BEE98FB}" type="presParOf" srcId="{FA5204EE-417B-40A6-8E39-6FB206B5FCCB}" destId="{36075DCD-3862-4748-ADF0-76773EF17755}" srcOrd="11" destOrd="0" presId="urn:microsoft.com/office/officeart/2005/8/layout/radial5"/>
    <dgm:cxn modelId="{46FD0698-3D51-4D43-9051-585D8E2E8620}" type="presParOf" srcId="{36075DCD-3862-4748-ADF0-76773EF17755}" destId="{DD8EE77D-DC91-4CCD-920F-1EB4EB4EAF26}" srcOrd="0" destOrd="0" presId="urn:microsoft.com/office/officeart/2005/8/layout/radial5"/>
    <dgm:cxn modelId="{00B1DE05-165C-419D-9082-E3311C346784}" type="presParOf" srcId="{FA5204EE-417B-40A6-8E39-6FB206B5FCCB}" destId="{6EF5701E-18BA-41A0-A62C-E1BEB1D3D9BD}"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1CEC1-8761-43D2-9D3E-ACE9680E11F6}">
      <dsp:nvSpPr>
        <dsp:cNvPr id="0" name=""/>
        <dsp:cNvSpPr/>
      </dsp:nvSpPr>
      <dsp:spPr>
        <a:xfrm>
          <a:off x="1709053" y="1430"/>
          <a:ext cx="2209129" cy="1435934"/>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Struktur</a:t>
          </a:r>
          <a:r>
            <a:rPr lang="en-US" sz="1400" kern="1200" dirty="0"/>
            <a:t> Tata dan Pola  </a:t>
          </a:r>
          <a:r>
            <a:rPr lang="en-US" sz="1400" kern="1200" dirty="0" err="1"/>
            <a:t>Hubungan</a:t>
          </a:r>
          <a:r>
            <a:rPr lang="en-US" sz="1400" kern="1200" dirty="0"/>
            <a:t> Organ </a:t>
          </a:r>
          <a:r>
            <a:rPr lang="en-US" sz="1400" kern="1200" dirty="0" err="1"/>
            <a:t>Pokok</a:t>
          </a:r>
          <a:r>
            <a:rPr lang="en-US" sz="1400" kern="1200" dirty="0"/>
            <a:t> </a:t>
          </a:r>
          <a:r>
            <a:rPr lang="en-US" sz="1400" kern="1200" dirty="0" err="1"/>
            <a:t>Organisasi</a:t>
          </a:r>
          <a:r>
            <a:rPr lang="en-US" sz="1400" kern="1200" dirty="0"/>
            <a:t>, Shareholders dan Stakeholders </a:t>
          </a:r>
        </a:p>
      </dsp:txBody>
      <dsp:txXfrm>
        <a:off x="1779150" y="71527"/>
        <a:ext cx="2068935" cy="1295740"/>
      </dsp:txXfrm>
    </dsp:sp>
    <dsp:sp modelId="{D17B04D7-6785-4440-81E4-D3D2895DDF45}">
      <dsp:nvSpPr>
        <dsp:cNvPr id="0" name=""/>
        <dsp:cNvSpPr/>
      </dsp:nvSpPr>
      <dsp:spPr>
        <a:xfrm>
          <a:off x="899302" y="719397"/>
          <a:ext cx="3828631" cy="3828631"/>
        </a:xfrm>
        <a:custGeom>
          <a:avLst/>
          <a:gdLst/>
          <a:ahLst/>
          <a:cxnLst/>
          <a:rect l="0" t="0" r="0" b="0"/>
          <a:pathLst>
            <a:path>
              <a:moveTo>
                <a:pt x="3315111" y="609565"/>
              </a:moveTo>
              <a:arcTo wR="1914315" hR="1914315" stAng="19021988" swAng="2301091"/>
            </a:path>
          </a:pathLst>
        </a:custGeom>
        <a:noFill/>
        <a:ln w="381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09621B31-ABA7-4292-928F-093FFC85E2EA}">
      <dsp:nvSpPr>
        <dsp:cNvPr id="0" name=""/>
        <dsp:cNvSpPr/>
      </dsp:nvSpPr>
      <dsp:spPr>
        <a:xfrm>
          <a:off x="3366899" y="2872903"/>
          <a:ext cx="2209129" cy="1435934"/>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Proses yang </a:t>
          </a:r>
          <a:r>
            <a:rPr lang="en-US" sz="1400" kern="1200" dirty="0" err="1"/>
            <a:t>menjamin</a:t>
          </a:r>
          <a:r>
            <a:rPr lang="en-US" sz="1400" kern="1200" dirty="0"/>
            <a:t> </a:t>
          </a:r>
          <a:r>
            <a:rPr lang="en-US" sz="1400" kern="1200" dirty="0" err="1"/>
            <a:t>Sistem</a:t>
          </a:r>
          <a:r>
            <a:rPr lang="en-US" sz="1400" kern="1200" dirty="0"/>
            <a:t> Check and Balance </a:t>
          </a:r>
          <a:r>
            <a:rPr lang="en-US" sz="1400" kern="1200" dirty="0" err="1"/>
            <a:t>atas</a:t>
          </a:r>
          <a:r>
            <a:rPr lang="en-US" sz="1400" kern="1200" dirty="0"/>
            <a:t> </a:t>
          </a:r>
          <a:r>
            <a:rPr lang="en-US" sz="1400" kern="1200" dirty="0" err="1"/>
            <a:t>Wewenang</a:t>
          </a:r>
          <a:r>
            <a:rPr lang="en-US" sz="1400" kern="1200" dirty="0"/>
            <a:t> &amp; </a:t>
          </a:r>
          <a:r>
            <a:rPr lang="en-US" sz="1400" kern="1200" dirty="0" err="1"/>
            <a:t>Tanggung</a:t>
          </a:r>
          <a:r>
            <a:rPr lang="en-US" sz="1400" kern="1200" dirty="0"/>
            <a:t> </a:t>
          </a:r>
          <a:r>
            <a:rPr lang="en-US" sz="1400" kern="1200" dirty="0" err="1"/>
            <a:t>jawab</a:t>
          </a:r>
          <a:endParaRPr lang="en-US" sz="1400" kern="1200" dirty="0"/>
        </a:p>
      </dsp:txBody>
      <dsp:txXfrm>
        <a:off x="3436996" y="2943000"/>
        <a:ext cx="2068935" cy="1295740"/>
      </dsp:txXfrm>
    </dsp:sp>
    <dsp:sp modelId="{C17C7C87-18E8-4244-88C7-C5D35F7D92CD}">
      <dsp:nvSpPr>
        <dsp:cNvPr id="0" name=""/>
        <dsp:cNvSpPr/>
      </dsp:nvSpPr>
      <dsp:spPr>
        <a:xfrm>
          <a:off x="899302" y="719397"/>
          <a:ext cx="3828631" cy="3828631"/>
        </a:xfrm>
        <a:custGeom>
          <a:avLst/>
          <a:gdLst/>
          <a:ahLst/>
          <a:cxnLst/>
          <a:rect l="0" t="0" r="0" b="0"/>
          <a:pathLst>
            <a:path>
              <a:moveTo>
                <a:pt x="2501286" y="3736421"/>
              </a:moveTo>
              <a:arcTo wR="1914315" hR="1914315" stAng="4328654" swAng="2142693"/>
            </a:path>
          </a:pathLst>
        </a:custGeom>
        <a:noFill/>
        <a:ln w="381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8F3DBC85-3053-4967-A8F5-F83EA174103B}">
      <dsp:nvSpPr>
        <dsp:cNvPr id="0" name=""/>
        <dsp:cNvSpPr/>
      </dsp:nvSpPr>
      <dsp:spPr>
        <a:xfrm>
          <a:off x="51207" y="2872903"/>
          <a:ext cx="2209129" cy="1435934"/>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Dalam</a:t>
          </a:r>
          <a:r>
            <a:rPr lang="en-US" sz="1400" kern="1200" dirty="0"/>
            <a:t> </a:t>
          </a:r>
          <a:r>
            <a:rPr lang="en-US" sz="1400" kern="1200" dirty="0" err="1"/>
            <a:t>rangka</a:t>
          </a:r>
          <a:r>
            <a:rPr lang="en-US" sz="1400" kern="1200" dirty="0"/>
            <a:t> </a:t>
          </a:r>
          <a:r>
            <a:rPr lang="en-US" sz="1400" kern="1200" dirty="0" err="1"/>
            <a:t>mengahsilkan</a:t>
          </a:r>
          <a:r>
            <a:rPr lang="en-US" sz="1400" kern="1200" dirty="0"/>
            <a:t> </a:t>
          </a:r>
          <a:r>
            <a:rPr lang="en-US" sz="1400" kern="1200" dirty="0" err="1"/>
            <a:t>Outcomen</a:t>
          </a:r>
          <a:r>
            <a:rPr lang="en-US" sz="1400" kern="1200" dirty="0"/>
            <a:t> </a:t>
          </a:r>
          <a:r>
            <a:rPr lang="en-US" sz="1400" kern="1200" dirty="0" err="1"/>
            <a:t>sesuai</a:t>
          </a:r>
          <a:r>
            <a:rPr lang="en-US" sz="1400" kern="1200" dirty="0"/>
            <a:t> </a:t>
          </a:r>
          <a:r>
            <a:rPr lang="en-US" sz="1400" kern="1200" dirty="0" err="1"/>
            <a:t>mencapai</a:t>
          </a:r>
          <a:r>
            <a:rPr lang="en-US" sz="1400" kern="1200" dirty="0"/>
            <a:t> </a:t>
          </a:r>
          <a:r>
            <a:rPr lang="en-US" sz="1400" kern="1200" dirty="0" err="1"/>
            <a:t>Tujuan</a:t>
          </a:r>
          <a:r>
            <a:rPr lang="en-US" sz="1400" kern="1200" dirty="0"/>
            <a:t> dan </a:t>
          </a:r>
          <a:r>
            <a:rPr lang="en-US" sz="1400" kern="1200" dirty="0" err="1"/>
            <a:t>Sasaran</a:t>
          </a:r>
          <a:r>
            <a:rPr lang="en-US" sz="1400" kern="1200" dirty="0"/>
            <a:t> </a:t>
          </a:r>
          <a:r>
            <a:rPr lang="en-US" sz="1400" kern="1200" dirty="0" err="1"/>
            <a:t>sesuai</a:t>
          </a:r>
          <a:r>
            <a:rPr lang="en-US" sz="1400" kern="1200" dirty="0"/>
            <a:t> </a:t>
          </a:r>
          <a:r>
            <a:rPr lang="en-US" sz="1400" kern="1200" dirty="0" err="1"/>
            <a:t>dengan</a:t>
          </a:r>
          <a:r>
            <a:rPr lang="en-US" sz="1400" kern="1200" dirty="0"/>
            <a:t> </a:t>
          </a:r>
          <a:r>
            <a:rPr lang="en-US" sz="1400" kern="1200" dirty="0" err="1"/>
            <a:t>Visi</a:t>
          </a:r>
          <a:r>
            <a:rPr lang="en-US" sz="1400" kern="1200" dirty="0"/>
            <a:t> &amp; </a:t>
          </a:r>
          <a:r>
            <a:rPr lang="en-US" sz="1400" kern="1200" dirty="0" err="1"/>
            <a:t>Misi</a:t>
          </a:r>
          <a:r>
            <a:rPr lang="en-US" sz="1400" kern="1200" dirty="0"/>
            <a:t> </a:t>
          </a:r>
          <a:r>
            <a:rPr lang="en-US" sz="1400" kern="1200" dirty="0" err="1"/>
            <a:t>serta</a:t>
          </a:r>
          <a:r>
            <a:rPr lang="en-US" sz="1400" kern="1200" dirty="0"/>
            <a:t> Etika</a:t>
          </a:r>
        </a:p>
      </dsp:txBody>
      <dsp:txXfrm>
        <a:off x="121304" y="2943000"/>
        <a:ext cx="2068935" cy="1295740"/>
      </dsp:txXfrm>
    </dsp:sp>
    <dsp:sp modelId="{DE93EE34-F4B5-46B7-B55E-CC253693B35F}">
      <dsp:nvSpPr>
        <dsp:cNvPr id="0" name=""/>
        <dsp:cNvSpPr/>
      </dsp:nvSpPr>
      <dsp:spPr>
        <a:xfrm>
          <a:off x="899302" y="719397"/>
          <a:ext cx="3828631" cy="3828631"/>
        </a:xfrm>
        <a:custGeom>
          <a:avLst/>
          <a:gdLst/>
          <a:ahLst/>
          <a:cxnLst/>
          <a:rect l="0" t="0" r="0" b="0"/>
          <a:pathLst>
            <a:path>
              <a:moveTo>
                <a:pt x="6207" y="1760277"/>
              </a:moveTo>
              <a:arcTo wR="1914315" hR="1914315" stAng="11076922" swAng="2301091"/>
            </a:path>
          </a:pathLst>
        </a:custGeom>
        <a:noFill/>
        <a:ln w="381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02DBD-4140-4475-A147-78D772862AC8}">
      <dsp:nvSpPr>
        <dsp:cNvPr id="0" name=""/>
        <dsp:cNvSpPr/>
      </dsp:nvSpPr>
      <dsp:spPr>
        <a:xfrm>
          <a:off x="14489" y="2569414"/>
          <a:ext cx="1890634" cy="1310096"/>
        </a:xfrm>
        <a:prstGeom prst="roundRect">
          <a:avLst>
            <a:gd name="adj" fmla="val 10000"/>
          </a:avLst>
        </a:prstGeom>
        <a:solidFill>
          <a:srgbClr val="7030A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ts val="0"/>
            </a:spcAft>
            <a:buNone/>
          </a:pPr>
          <a:r>
            <a:rPr lang="en-ID" sz="1600" b="1" kern="1200" dirty="0"/>
            <a:t>G20/OECD PRINCIPLES </a:t>
          </a:r>
          <a:endParaRPr lang="en-ID" sz="1600" kern="1200" dirty="0"/>
        </a:p>
        <a:p>
          <a:pPr marL="0" lvl="0" indent="0" algn="ctr" defTabSz="711200">
            <a:lnSpc>
              <a:spcPct val="100000"/>
            </a:lnSpc>
            <a:spcBef>
              <a:spcPct val="0"/>
            </a:spcBef>
            <a:spcAft>
              <a:spcPts val="0"/>
            </a:spcAft>
            <a:buNone/>
          </a:pPr>
          <a:r>
            <a:rPr lang="en-ID" sz="1600" b="1" kern="1200" dirty="0"/>
            <a:t>OF CORPORATE GOVERNANCE</a:t>
          </a:r>
          <a:endParaRPr lang="en-ID" sz="1600" kern="1200" dirty="0"/>
        </a:p>
      </dsp:txBody>
      <dsp:txXfrm>
        <a:off x="52860" y="2607785"/>
        <a:ext cx="1813892" cy="1233354"/>
      </dsp:txXfrm>
    </dsp:sp>
    <dsp:sp modelId="{81801D34-A4CA-4D99-80B7-201A4BF36456}">
      <dsp:nvSpPr>
        <dsp:cNvPr id="0" name=""/>
        <dsp:cNvSpPr/>
      </dsp:nvSpPr>
      <dsp:spPr>
        <a:xfrm rot="17190758">
          <a:off x="1043725" y="2057451"/>
          <a:ext cx="2406905" cy="26385"/>
        </a:xfrm>
        <a:custGeom>
          <a:avLst/>
          <a:gdLst/>
          <a:ahLst/>
          <a:cxnLst/>
          <a:rect l="0" t="0" r="0" b="0"/>
          <a:pathLst>
            <a:path>
              <a:moveTo>
                <a:pt x="0" y="13192"/>
              </a:moveTo>
              <a:lnTo>
                <a:pt x="2406905"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2187005" y="2010471"/>
        <a:ext cx="120345" cy="120345"/>
      </dsp:txXfrm>
    </dsp:sp>
    <dsp:sp modelId="{E22C9A6A-8B63-40AF-845B-5EC4CDACC77C}">
      <dsp:nvSpPr>
        <dsp:cNvPr id="0" name=""/>
        <dsp:cNvSpPr/>
      </dsp:nvSpPr>
      <dsp:spPr>
        <a:xfrm>
          <a:off x="2589231" y="526196"/>
          <a:ext cx="2516434"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dirty="0"/>
            <a:t>I. Ensuring the basis for an effective </a:t>
          </a:r>
          <a:r>
            <a:rPr lang="en-ID" sz="1400" b="1" kern="1200" dirty="0"/>
            <a:t>corporate governance framework </a:t>
          </a:r>
          <a:endParaRPr lang="en-ID" sz="1400" kern="1200" dirty="0"/>
        </a:p>
      </dsp:txBody>
      <dsp:txXfrm>
        <a:off x="2612113" y="549078"/>
        <a:ext cx="2470670" cy="735493"/>
      </dsp:txXfrm>
    </dsp:sp>
    <dsp:sp modelId="{BE5CDDDE-95BC-4561-938F-685D3F5A492C}">
      <dsp:nvSpPr>
        <dsp:cNvPr id="0" name=""/>
        <dsp:cNvSpPr/>
      </dsp:nvSpPr>
      <dsp:spPr>
        <a:xfrm>
          <a:off x="5105665" y="903632"/>
          <a:ext cx="467648" cy="26385"/>
        </a:xfrm>
        <a:custGeom>
          <a:avLst/>
          <a:gdLst/>
          <a:ahLst/>
          <a:cxnLst/>
          <a:rect l="0" t="0" r="0" b="0"/>
          <a:pathLst>
            <a:path>
              <a:moveTo>
                <a:pt x="0" y="13192"/>
              </a:moveTo>
              <a:lnTo>
                <a:pt x="467648"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5327798" y="905134"/>
        <a:ext cx="23382" cy="23382"/>
      </dsp:txXfrm>
    </dsp:sp>
    <dsp:sp modelId="{6A18F596-10D5-4E3B-8CCE-74FD91713FB7}">
      <dsp:nvSpPr>
        <dsp:cNvPr id="0" name=""/>
        <dsp:cNvSpPr/>
      </dsp:nvSpPr>
      <dsp:spPr>
        <a:xfrm>
          <a:off x="5573313" y="526196"/>
          <a:ext cx="6239433"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6985" rIns="6985" bIns="6985" numCol="1" spcCol="1270" anchor="ctr" anchorCtr="0">
          <a:noAutofit/>
        </a:bodyPr>
        <a:lstStyle/>
        <a:p>
          <a:pPr marL="0" lvl="0" indent="0" algn="l" defTabSz="488950">
            <a:lnSpc>
              <a:spcPct val="90000"/>
            </a:lnSpc>
            <a:spcBef>
              <a:spcPct val="0"/>
            </a:spcBef>
            <a:spcAft>
              <a:spcPct val="35000"/>
            </a:spcAft>
            <a:buNone/>
          </a:pPr>
          <a:r>
            <a:rPr lang="en-US" sz="1100" b="1" i="1" kern="1200" dirty="0"/>
            <a:t>The corporate governance framework should promote transparent and fair markets, and the efficient allocation of resources. It should be consistent with the rule of law and support effective </a:t>
          </a:r>
          <a:r>
            <a:rPr lang="en-ID" sz="1100" b="1" i="1" kern="1200" dirty="0"/>
            <a:t>supervision and enforcement. </a:t>
          </a:r>
          <a:endParaRPr lang="en-ID" sz="1100" kern="1200" dirty="0"/>
        </a:p>
      </dsp:txBody>
      <dsp:txXfrm>
        <a:off x="5596195" y="549078"/>
        <a:ext cx="6193669" cy="735493"/>
      </dsp:txXfrm>
    </dsp:sp>
    <dsp:sp modelId="{0EE9C54E-9C33-4971-9096-3339E9C1A989}">
      <dsp:nvSpPr>
        <dsp:cNvPr id="0" name=""/>
        <dsp:cNvSpPr/>
      </dsp:nvSpPr>
      <dsp:spPr>
        <a:xfrm rot="17777609">
          <a:off x="1474993" y="2518978"/>
          <a:ext cx="1544367" cy="26385"/>
        </a:xfrm>
        <a:custGeom>
          <a:avLst/>
          <a:gdLst/>
          <a:ahLst/>
          <a:cxnLst/>
          <a:rect l="0" t="0" r="0" b="0"/>
          <a:pathLst>
            <a:path>
              <a:moveTo>
                <a:pt x="0" y="13192"/>
              </a:moveTo>
              <a:lnTo>
                <a:pt x="1544367"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2208568" y="2493562"/>
        <a:ext cx="77218" cy="77218"/>
      </dsp:txXfrm>
    </dsp:sp>
    <dsp:sp modelId="{64F90F16-5EC4-4563-9C8A-3716A3901C2C}">
      <dsp:nvSpPr>
        <dsp:cNvPr id="0" name=""/>
        <dsp:cNvSpPr/>
      </dsp:nvSpPr>
      <dsp:spPr>
        <a:xfrm>
          <a:off x="2589231" y="1449251"/>
          <a:ext cx="2516434"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dirty="0"/>
            <a:t>II. The rights and equitable treatment of shareholders and key ownership functions </a:t>
          </a:r>
          <a:endParaRPr lang="en-ID" sz="1400" kern="1200" dirty="0"/>
        </a:p>
      </dsp:txBody>
      <dsp:txXfrm>
        <a:off x="2612113" y="1472133"/>
        <a:ext cx="2470670" cy="735493"/>
      </dsp:txXfrm>
    </dsp:sp>
    <dsp:sp modelId="{98ECD5BD-D33B-4776-9A6E-8828181E40BE}">
      <dsp:nvSpPr>
        <dsp:cNvPr id="0" name=""/>
        <dsp:cNvSpPr/>
      </dsp:nvSpPr>
      <dsp:spPr>
        <a:xfrm>
          <a:off x="5105665" y="1826687"/>
          <a:ext cx="467648" cy="26385"/>
        </a:xfrm>
        <a:custGeom>
          <a:avLst/>
          <a:gdLst/>
          <a:ahLst/>
          <a:cxnLst/>
          <a:rect l="0" t="0" r="0" b="0"/>
          <a:pathLst>
            <a:path>
              <a:moveTo>
                <a:pt x="0" y="13192"/>
              </a:moveTo>
              <a:lnTo>
                <a:pt x="467648"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5327798" y="1828188"/>
        <a:ext cx="23382" cy="23382"/>
      </dsp:txXfrm>
    </dsp:sp>
    <dsp:sp modelId="{7D99E2C0-CDE2-4C53-A310-33548CD09DDF}">
      <dsp:nvSpPr>
        <dsp:cNvPr id="0" name=""/>
        <dsp:cNvSpPr/>
      </dsp:nvSpPr>
      <dsp:spPr>
        <a:xfrm>
          <a:off x="5573313" y="1449251"/>
          <a:ext cx="6239433"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6985" rIns="6985" bIns="6985" numCol="1" spcCol="1270" anchor="ctr" anchorCtr="0">
          <a:noAutofit/>
        </a:bodyPr>
        <a:lstStyle/>
        <a:p>
          <a:pPr marL="0" lvl="0" indent="0" algn="l" defTabSz="488950">
            <a:lnSpc>
              <a:spcPct val="90000"/>
            </a:lnSpc>
            <a:spcBef>
              <a:spcPct val="0"/>
            </a:spcBef>
            <a:spcAft>
              <a:spcPct val="35000"/>
            </a:spcAft>
            <a:buNone/>
          </a:pPr>
          <a:r>
            <a:rPr lang="en-US" sz="1100" b="1" i="1" kern="1200" dirty="0">
              <a:solidFill>
                <a:schemeClr val="bg1"/>
              </a:solidFill>
            </a:rPr>
            <a:t>The corporate governance framework should protect and facilitate the exercise of shareholders’ rights and ensure the equitable treatment of all shareholders, including minority and foreign shareholders.
All shareholders should have the opportunity to obtain effective redress for violation of their rights at a reasonable cost and without excessive delay.</a:t>
          </a:r>
          <a:endParaRPr lang="en-ID" sz="1100" b="1" i="1" kern="1200" dirty="0">
            <a:solidFill>
              <a:schemeClr val="bg1"/>
            </a:solidFill>
          </a:endParaRPr>
        </a:p>
      </dsp:txBody>
      <dsp:txXfrm>
        <a:off x="5596195" y="1472133"/>
        <a:ext cx="6193669" cy="735493"/>
      </dsp:txXfrm>
    </dsp:sp>
    <dsp:sp modelId="{8E075632-8E7A-4245-BD59-BDDBBB21446F}">
      <dsp:nvSpPr>
        <dsp:cNvPr id="0" name=""/>
        <dsp:cNvSpPr/>
      </dsp:nvSpPr>
      <dsp:spPr>
        <a:xfrm rot="19559684">
          <a:off x="1834561" y="2980506"/>
          <a:ext cx="825233" cy="26385"/>
        </a:xfrm>
        <a:custGeom>
          <a:avLst/>
          <a:gdLst/>
          <a:ahLst/>
          <a:cxnLst/>
          <a:rect l="0" t="0" r="0" b="0"/>
          <a:pathLst>
            <a:path>
              <a:moveTo>
                <a:pt x="0" y="13192"/>
              </a:moveTo>
              <a:lnTo>
                <a:pt x="825233"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2226546" y="2973067"/>
        <a:ext cx="41261" cy="41261"/>
      </dsp:txXfrm>
    </dsp:sp>
    <dsp:sp modelId="{762EE92C-D0A8-469A-A83C-C9CB2E5B57AA}">
      <dsp:nvSpPr>
        <dsp:cNvPr id="0" name=""/>
        <dsp:cNvSpPr/>
      </dsp:nvSpPr>
      <dsp:spPr>
        <a:xfrm>
          <a:off x="2589231" y="2372306"/>
          <a:ext cx="2516434"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8890" rIns="8890" bIns="8890" numCol="1" spcCol="1270" anchor="ctr" anchorCtr="0">
          <a:noAutofit/>
        </a:bodyPr>
        <a:lstStyle/>
        <a:p>
          <a:pPr marL="0" lvl="0" indent="0" algn="l" defTabSz="622300">
            <a:lnSpc>
              <a:spcPct val="90000"/>
            </a:lnSpc>
            <a:spcBef>
              <a:spcPct val="0"/>
            </a:spcBef>
            <a:spcAft>
              <a:spcPct val="35000"/>
            </a:spcAft>
            <a:buNone/>
          </a:pPr>
          <a:r>
            <a:rPr lang="en-ID" sz="1400" b="1" kern="1200"/>
            <a:t>III. Institutional investors, stock markets, and other intermediaries</a:t>
          </a:r>
          <a:endParaRPr lang="en-ID" sz="1400" kern="1200"/>
        </a:p>
      </dsp:txBody>
      <dsp:txXfrm>
        <a:off x="2612113" y="2395188"/>
        <a:ext cx="2470670" cy="735493"/>
      </dsp:txXfrm>
    </dsp:sp>
    <dsp:sp modelId="{E1A46FA8-F80B-41CB-A4F5-27179883CF8B}">
      <dsp:nvSpPr>
        <dsp:cNvPr id="0" name=""/>
        <dsp:cNvSpPr/>
      </dsp:nvSpPr>
      <dsp:spPr>
        <a:xfrm>
          <a:off x="5105665" y="2749742"/>
          <a:ext cx="467648" cy="26385"/>
        </a:xfrm>
        <a:custGeom>
          <a:avLst/>
          <a:gdLst/>
          <a:ahLst/>
          <a:cxnLst/>
          <a:rect l="0" t="0" r="0" b="0"/>
          <a:pathLst>
            <a:path>
              <a:moveTo>
                <a:pt x="0" y="13192"/>
              </a:moveTo>
              <a:lnTo>
                <a:pt x="467648"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5327798" y="2751243"/>
        <a:ext cx="23382" cy="23382"/>
      </dsp:txXfrm>
    </dsp:sp>
    <dsp:sp modelId="{AB71BA50-4CC9-4CAA-9F86-42C06E50F582}">
      <dsp:nvSpPr>
        <dsp:cNvPr id="0" name=""/>
        <dsp:cNvSpPr/>
      </dsp:nvSpPr>
      <dsp:spPr>
        <a:xfrm>
          <a:off x="5573313" y="2372306"/>
          <a:ext cx="6239433"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6985" rIns="6985" bIns="6985" numCol="1" spcCol="1270" anchor="ctr" anchorCtr="0">
          <a:noAutofit/>
        </a:bodyPr>
        <a:lstStyle/>
        <a:p>
          <a:pPr marL="0" lvl="0" indent="0" algn="l" defTabSz="488950">
            <a:lnSpc>
              <a:spcPct val="90000"/>
            </a:lnSpc>
            <a:spcBef>
              <a:spcPct val="0"/>
            </a:spcBef>
            <a:spcAft>
              <a:spcPct val="35000"/>
            </a:spcAft>
            <a:buNone/>
          </a:pPr>
          <a:r>
            <a:rPr lang="en-US" sz="1100" b="1" i="1" kern="1200" dirty="0"/>
            <a:t>The corporate governance framework should provide sound incentives throughout the investment chain and provide for stock markets to function in a way that contributes to good corporate governance</a:t>
          </a:r>
          <a:endParaRPr lang="en-ID" sz="1100" i="1" kern="1200" dirty="0"/>
        </a:p>
      </dsp:txBody>
      <dsp:txXfrm>
        <a:off x="5596195" y="2395188"/>
        <a:ext cx="6193669" cy="735493"/>
      </dsp:txXfrm>
    </dsp:sp>
    <dsp:sp modelId="{AD68A6FC-9A92-428F-821A-B931A28D03B3}">
      <dsp:nvSpPr>
        <dsp:cNvPr id="0" name=""/>
        <dsp:cNvSpPr/>
      </dsp:nvSpPr>
      <dsp:spPr>
        <a:xfrm rot="2040316">
          <a:off x="1834561" y="3442033"/>
          <a:ext cx="825233" cy="26385"/>
        </a:xfrm>
        <a:custGeom>
          <a:avLst/>
          <a:gdLst/>
          <a:ahLst/>
          <a:cxnLst/>
          <a:rect l="0" t="0" r="0" b="0"/>
          <a:pathLst>
            <a:path>
              <a:moveTo>
                <a:pt x="0" y="13192"/>
              </a:moveTo>
              <a:lnTo>
                <a:pt x="825233"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2226546" y="3434595"/>
        <a:ext cx="41261" cy="41261"/>
      </dsp:txXfrm>
    </dsp:sp>
    <dsp:sp modelId="{B1AE7094-70EE-49B6-A740-4EE2ABB3062B}">
      <dsp:nvSpPr>
        <dsp:cNvPr id="0" name=""/>
        <dsp:cNvSpPr/>
      </dsp:nvSpPr>
      <dsp:spPr>
        <a:xfrm>
          <a:off x="2589231" y="3295361"/>
          <a:ext cx="2516434"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8890" rIns="8890" bIns="8890" numCol="1" spcCol="1270" anchor="ctr" anchorCtr="0">
          <a:noAutofit/>
        </a:bodyPr>
        <a:lstStyle/>
        <a:p>
          <a:pPr marL="0" lvl="0" indent="0" algn="l" defTabSz="622300">
            <a:lnSpc>
              <a:spcPct val="90000"/>
            </a:lnSpc>
            <a:spcBef>
              <a:spcPct val="0"/>
            </a:spcBef>
            <a:spcAft>
              <a:spcPct val="35000"/>
            </a:spcAft>
            <a:buNone/>
          </a:pPr>
          <a:r>
            <a:rPr lang="en-ID" sz="1400" b="1" kern="1200" dirty="0"/>
            <a:t>IV. Disclosure and transparency</a:t>
          </a:r>
          <a:endParaRPr lang="en-ID" sz="1400" kern="1200" dirty="0"/>
        </a:p>
      </dsp:txBody>
      <dsp:txXfrm>
        <a:off x="2612113" y="3318243"/>
        <a:ext cx="2470670" cy="735493"/>
      </dsp:txXfrm>
    </dsp:sp>
    <dsp:sp modelId="{890ED08B-6904-417F-AF61-4084F728D328}">
      <dsp:nvSpPr>
        <dsp:cNvPr id="0" name=""/>
        <dsp:cNvSpPr/>
      </dsp:nvSpPr>
      <dsp:spPr>
        <a:xfrm>
          <a:off x="5105665" y="3672797"/>
          <a:ext cx="467648" cy="26385"/>
        </a:xfrm>
        <a:custGeom>
          <a:avLst/>
          <a:gdLst/>
          <a:ahLst/>
          <a:cxnLst/>
          <a:rect l="0" t="0" r="0" b="0"/>
          <a:pathLst>
            <a:path>
              <a:moveTo>
                <a:pt x="0" y="13192"/>
              </a:moveTo>
              <a:lnTo>
                <a:pt x="467648"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5327798" y="3674298"/>
        <a:ext cx="23382" cy="23382"/>
      </dsp:txXfrm>
    </dsp:sp>
    <dsp:sp modelId="{D0F4E3FD-BDBC-4572-8794-3E9608CBD946}">
      <dsp:nvSpPr>
        <dsp:cNvPr id="0" name=""/>
        <dsp:cNvSpPr/>
      </dsp:nvSpPr>
      <dsp:spPr>
        <a:xfrm>
          <a:off x="5573313" y="3295361"/>
          <a:ext cx="6239433"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6985" rIns="6985" bIns="6985" numCol="1" spcCol="1270" anchor="ctr" anchorCtr="0">
          <a:noAutofit/>
        </a:bodyPr>
        <a:lstStyle/>
        <a:p>
          <a:pPr marL="0" lvl="0" indent="0" algn="l" defTabSz="488950">
            <a:lnSpc>
              <a:spcPct val="90000"/>
            </a:lnSpc>
            <a:spcBef>
              <a:spcPct val="0"/>
            </a:spcBef>
            <a:spcAft>
              <a:spcPct val="35000"/>
            </a:spcAft>
            <a:buNone/>
          </a:pPr>
          <a:r>
            <a:rPr lang="en-US" sz="1100" b="1" i="1" kern="1200" dirty="0"/>
            <a:t>The corporate governance framework should ensure that timely and accurate disclosure is made on all material matters regarding the corporation, including the financial situation, performance, sustainability, ownership, and governance of the company.</a:t>
          </a:r>
          <a:endParaRPr lang="en-ID" sz="1100" b="1" i="1" kern="1200" dirty="0"/>
        </a:p>
      </dsp:txBody>
      <dsp:txXfrm>
        <a:off x="5596195" y="3318243"/>
        <a:ext cx="6193669" cy="735493"/>
      </dsp:txXfrm>
    </dsp:sp>
    <dsp:sp modelId="{A457B868-9C8A-4DF1-BAD9-4BC425448B7E}">
      <dsp:nvSpPr>
        <dsp:cNvPr id="0" name=""/>
        <dsp:cNvSpPr/>
      </dsp:nvSpPr>
      <dsp:spPr>
        <a:xfrm rot="3822391">
          <a:off x="1474993" y="3903561"/>
          <a:ext cx="1544367" cy="26385"/>
        </a:xfrm>
        <a:custGeom>
          <a:avLst/>
          <a:gdLst/>
          <a:ahLst/>
          <a:cxnLst/>
          <a:rect l="0" t="0" r="0" b="0"/>
          <a:pathLst>
            <a:path>
              <a:moveTo>
                <a:pt x="0" y="13192"/>
              </a:moveTo>
              <a:lnTo>
                <a:pt x="1544367"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2208568" y="3878144"/>
        <a:ext cx="77218" cy="77218"/>
      </dsp:txXfrm>
    </dsp:sp>
    <dsp:sp modelId="{A2AA6DB1-7463-452C-81AE-90E9C70F3DB6}">
      <dsp:nvSpPr>
        <dsp:cNvPr id="0" name=""/>
        <dsp:cNvSpPr/>
      </dsp:nvSpPr>
      <dsp:spPr>
        <a:xfrm>
          <a:off x="2589231" y="4218416"/>
          <a:ext cx="2516434"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a:t>V. The responsibilities of the board</a:t>
          </a:r>
          <a:endParaRPr lang="en-ID" sz="1400" kern="1200"/>
        </a:p>
      </dsp:txBody>
      <dsp:txXfrm>
        <a:off x="2612113" y="4241298"/>
        <a:ext cx="2470670" cy="735493"/>
      </dsp:txXfrm>
    </dsp:sp>
    <dsp:sp modelId="{C2EDE79E-9C17-46D5-9FDC-6C5555CDFD22}">
      <dsp:nvSpPr>
        <dsp:cNvPr id="0" name=""/>
        <dsp:cNvSpPr/>
      </dsp:nvSpPr>
      <dsp:spPr>
        <a:xfrm>
          <a:off x="5105665" y="4595852"/>
          <a:ext cx="467648" cy="26385"/>
        </a:xfrm>
        <a:custGeom>
          <a:avLst/>
          <a:gdLst/>
          <a:ahLst/>
          <a:cxnLst/>
          <a:rect l="0" t="0" r="0" b="0"/>
          <a:pathLst>
            <a:path>
              <a:moveTo>
                <a:pt x="0" y="13192"/>
              </a:moveTo>
              <a:lnTo>
                <a:pt x="467648"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5327798" y="4597353"/>
        <a:ext cx="23382" cy="23382"/>
      </dsp:txXfrm>
    </dsp:sp>
    <dsp:sp modelId="{4148F571-0218-4211-AEF5-6D22DFE73C5A}">
      <dsp:nvSpPr>
        <dsp:cNvPr id="0" name=""/>
        <dsp:cNvSpPr/>
      </dsp:nvSpPr>
      <dsp:spPr>
        <a:xfrm>
          <a:off x="5573313" y="4218416"/>
          <a:ext cx="6239433"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6985" rIns="6985" bIns="6985" numCol="1" spcCol="1270" anchor="ctr" anchorCtr="0">
          <a:noAutofit/>
        </a:bodyPr>
        <a:lstStyle/>
        <a:p>
          <a:pPr marL="0" lvl="0" indent="0" algn="l" defTabSz="488950">
            <a:lnSpc>
              <a:spcPct val="90000"/>
            </a:lnSpc>
            <a:spcBef>
              <a:spcPct val="0"/>
            </a:spcBef>
            <a:spcAft>
              <a:spcPct val="35000"/>
            </a:spcAft>
            <a:buNone/>
          </a:pPr>
          <a:r>
            <a:rPr lang="en-US" sz="1100" b="1" i="1" kern="1200" dirty="0"/>
            <a:t>The corporate governance framework should ensure the strategic guidance of the company, the effective monitoring of management by the board, and the board’s accountability to the company and the shareholders.</a:t>
          </a:r>
          <a:endParaRPr lang="en-ID" sz="1100" b="1" i="1" kern="1200" dirty="0"/>
        </a:p>
      </dsp:txBody>
      <dsp:txXfrm>
        <a:off x="5596195" y="4241298"/>
        <a:ext cx="6193669" cy="735493"/>
      </dsp:txXfrm>
    </dsp:sp>
    <dsp:sp modelId="{5BA2BD6D-3BCD-4505-A04E-5DEA312F3242}">
      <dsp:nvSpPr>
        <dsp:cNvPr id="0" name=""/>
        <dsp:cNvSpPr/>
      </dsp:nvSpPr>
      <dsp:spPr>
        <a:xfrm rot="4409242">
          <a:off x="1043725" y="4365088"/>
          <a:ext cx="2406905" cy="26385"/>
        </a:xfrm>
        <a:custGeom>
          <a:avLst/>
          <a:gdLst/>
          <a:ahLst/>
          <a:cxnLst/>
          <a:rect l="0" t="0" r="0" b="0"/>
          <a:pathLst>
            <a:path>
              <a:moveTo>
                <a:pt x="0" y="13192"/>
              </a:moveTo>
              <a:lnTo>
                <a:pt x="2406905"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2187005" y="4318108"/>
        <a:ext cx="120345" cy="120345"/>
      </dsp:txXfrm>
    </dsp:sp>
    <dsp:sp modelId="{CC4CFABA-84F4-4D3D-B7B2-2322144E56C2}">
      <dsp:nvSpPr>
        <dsp:cNvPr id="0" name=""/>
        <dsp:cNvSpPr/>
      </dsp:nvSpPr>
      <dsp:spPr>
        <a:xfrm>
          <a:off x="2589231" y="5141471"/>
          <a:ext cx="2516434"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8890" rIns="8890" bIns="8890" numCol="1" spcCol="1270" anchor="ctr" anchorCtr="0">
          <a:noAutofit/>
        </a:bodyPr>
        <a:lstStyle/>
        <a:p>
          <a:pPr marL="0" lvl="0" indent="0" algn="l" defTabSz="622300">
            <a:lnSpc>
              <a:spcPct val="90000"/>
            </a:lnSpc>
            <a:spcBef>
              <a:spcPct val="0"/>
            </a:spcBef>
            <a:spcAft>
              <a:spcPct val="35000"/>
            </a:spcAft>
            <a:buNone/>
          </a:pPr>
          <a:r>
            <a:rPr lang="en-ID" sz="1400" b="1" kern="1200"/>
            <a:t>VI. Sustainability and resilience</a:t>
          </a:r>
          <a:endParaRPr lang="en-ID" sz="1400" kern="1200"/>
        </a:p>
      </dsp:txBody>
      <dsp:txXfrm>
        <a:off x="2612113" y="5164353"/>
        <a:ext cx="2470670" cy="735493"/>
      </dsp:txXfrm>
    </dsp:sp>
    <dsp:sp modelId="{9FD22236-CB10-49A6-8C67-16AB9485E786}">
      <dsp:nvSpPr>
        <dsp:cNvPr id="0" name=""/>
        <dsp:cNvSpPr/>
      </dsp:nvSpPr>
      <dsp:spPr>
        <a:xfrm>
          <a:off x="5105665" y="5518907"/>
          <a:ext cx="467648" cy="26385"/>
        </a:xfrm>
        <a:custGeom>
          <a:avLst/>
          <a:gdLst/>
          <a:ahLst/>
          <a:cxnLst/>
          <a:rect l="0" t="0" r="0" b="0"/>
          <a:pathLst>
            <a:path>
              <a:moveTo>
                <a:pt x="0" y="13192"/>
              </a:moveTo>
              <a:lnTo>
                <a:pt x="467648" y="13192"/>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5327798" y="5520408"/>
        <a:ext cx="23382" cy="23382"/>
      </dsp:txXfrm>
    </dsp:sp>
    <dsp:sp modelId="{34C2F587-2BA8-45EA-AEA4-A8FBC3478B41}">
      <dsp:nvSpPr>
        <dsp:cNvPr id="0" name=""/>
        <dsp:cNvSpPr/>
      </dsp:nvSpPr>
      <dsp:spPr>
        <a:xfrm>
          <a:off x="5573313" y="5141471"/>
          <a:ext cx="6239433" cy="781257"/>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6985" rIns="6985" bIns="6985" numCol="1" spcCol="1270" anchor="ctr" anchorCtr="0">
          <a:noAutofit/>
        </a:bodyPr>
        <a:lstStyle/>
        <a:p>
          <a:pPr marL="0" lvl="0" indent="0" algn="l" defTabSz="488950">
            <a:lnSpc>
              <a:spcPct val="90000"/>
            </a:lnSpc>
            <a:spcBef>
              <a:spcPct val="0"/>
            </a:spcBef>
            <a:spcAft>
              <a:spcPct val="35000"/>
            </a:spcAft>
            <a:buNone/>
          </a:pPr>
          <a:r>
            <a:rPr lang="en-US" sz="1100" b="1" i="1" kern="1200" dirty="0"/>
            <a:t>The corporate governance framework should provide incentives for companies and their investors to make decisions and manage their risks, in a way that contributes to the sustainability and resilience of the corporation.</a:t>
          </a:r>
          <a:endParaRPr lang="en-ID" sz="1100" b="1" i="1" kern="1200" dirty="0"/>
        </a:p>
      </dsp:txBody>
      <dsp:txXfrm>
        <a:off x="5596195" y="5164353"/>
        <a:ext cx="6193669" cy="735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02DBD-4140-4475-A147-78D772862AC8}">
      <dsp:nvSpPr>
        <dsp:cNvPr id="0" name=""/>
        <dsp:cNvSpPr/>
      </dsp:nvSpPr>
      <dsp:spPr>
        <a:xfrm>
          <a:off x="0" y="2414915"/>
          <a:ext cx="1714998" cy="1364756"/>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D" sz="1600" b="1" kern="1200" dirty="0"/>
            <a:t>THE 17 PRINCIPLES OF KING IV ON CORPORATE GOVERNANCE</a:t>
          </a:r>
          <a:endParaRPr lang="en-ID" sz="1600" kern="1200" dirty="0"/>
        </a:p>
      </dsp:txBody>
      <dsp:txXfrm>
        <a:off x="39972" y="2454887"/>
        <a:ext cx="1635054" cy="1284812"/>
      </dsp:txXfrm>
    </dsp:sp>
    <dsp:sp modelId="{81801D34-A4CA-4D99-80B7-201A4BF36456}">
      <dsp:nvSpPr>
        <dsp:cNvPr id="0" name=""/>
        <dsp:cNvSpPr/>
      </dsp:nvSpPr>
      <dsp:spPr>
        <a:xfrm rot="17395617">
          <a:off x="819980" y="1815293"/>
          <a:ext cx="2715555" cy="11030"/>
        </a:xfrm>
        <a:custGeom>
          <a:avLst/>
          <a:gdLst/>
          <a:ahLst/>
          <a:cxnLst/>
          <a:rect l="0" t="0" r="0" b="0"/>
          <a:pathLst>
            <a:path>
              <a:moveTo>
                <a:pt x="0" y="5515"/>
              </a:moveTo>
              <a:lnTo>
                <a:pt x="2715555"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2109869" y="1752919"/>
        <a:ext cx="135777" cy="135777"/>
      </dsp:txXfrm>
    </dsp:sp>
    <dsp:sp modelId="{E22C9A6A-8B63-40AF-845B-5EC4CDACC77C}">
      <dsp:nvSpPr>
        <dsp:cNvPr id="0" name=""/>
        <dsp:cNvSpPr/>
      </dsp:nvSpPr>
      <dsp:spPr>
        <a:xfrm>
          <a:off x="2640518" y="270512"/>
          <a:ext cx="1885095" cy="547622"/>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dirty="0"/>
            <a:t>﻿Leadership, ethics and corporate citizenship</a:t>
          </a:r>
          <a:endParaRPr lang="en-ID" sz="1400" kern="1200" dirty="0"/>
        </a:p>
      </dsp:txBody>
      <dsp:txXfrm>
        <a:off x="2656557" y="286551"/>
        <a:ext cx="1853017" cy="515544"/>
      </dsp:txXfrm>
    </dsp:sp>
    <dsp:sp modelId="{BE5CDDDE-95BC-4561-938F-685D3F5A492C}">
      <dsp:nvSpPr>
        <dsp:cNvPr id="0" name=""/>
        <dsp:cNvSpPr/>
      </dsp:nvSpPr>
      <dsp:spPr>
        <a:xfrm rot="19358467">
          <a:off x="4469043" y="371481"/>
          <a:ext cx="551501" cy="11030"/>
        </a:xfrm>
        <a:custGeom>
          <a:avLst/>
          <a:gdLst/>
          <a:ahLst/>
          <a:cxnLst/>
          <a:rect l="0" t="0" r="0" b="0"/>
          <a:pathLst>
            <a:path>
              <a:moveTo>
                <a:pt x="0" y="5515"/>
              </a:moveTo>
              <a:lnTo>
                <a:pt x="551501"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4731007" y="363209"/>
        <a:ext cx="27575" cy="27575"/>
      </dsp:txXfrm>
    </dsp:sp>
    <dsp:sp modelId="{6A18F596-10D5-4E3B-8CCE-74FD91713FB7}">
      <dsp:nvSpPr>
        <dsp:cNvPr id="0" name=""/>
        <dsp:cNvSpPr/>
      </dsp:nvSpPr>
      <dsp:spPr>
        <a:xfrm>
          <a:off x="4963975" y="85567"/>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1: The governing body should lead ethically and effectively.</a:t>
          </a:r>
          <a:endParaRPr lang="en-ID" sz="1200" b="0" kern="1200" dirty="0"/>
        </a:p>
      </dsp:txBody>
      <dsp:txXfrm>
        <a:off x="4971245" y="92837"/>
        <a:ext cx="6206622" cy="233664"/>
      </dsp:txXfrm>
    </dsp:sp>
    <dsp:sp modelId="{55A7B3BB-7859-D943-9B4B-68CEEBAAFD5F}">
      <dsp:nvSpPr>
        <dsp:cNvPr id="0" name=""/>
        <dsp:cNvSpPr/>
      </dsp:nvSpPr>
      <dsp:spPr>
        <a:xfrm rot="552950">
          <a:off x="4522748" y="574370"/>
          <a:ext cx="444093" cy="11030"/>
        </a:xfrm>
        <a:custGeom>
          <a:avLst/>
          <a:gdLst/>
          <a:ahLst/>
          <a:cxnLst/>
          <a:rect l="0" t="0" r="0" b="0"/>
          <a:pathLst>
            <a:path>
              <a:moveTo>
                <a:pt x="0" y="5515"/>
              </a:moveTo>
              <a:lnTo>
                <a:pt x="444093"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33692" y="568783"/>
        <a:ext cx="22204" cy="22204"/>
      </dsp:txXfrm>
    </dsp:sp>
    <dsp:sp modelId="{EA1C03C1-243D-D748-8A41-0ABED243E39A}">
      <dsp:nvSpPr>
        <dsp:cNvPr id="0" name=""/>
        <dsp:cNvSpPr/>
      </dsp:nvSpPr>
      <dsp:spPr>
        <a:xfrm>
          <a:off x="4963975" y="378120"/>
          <a:ext cx="6221162" cy="474653"/>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2: The governing body should govern the ethics of the </a:t>
          </a:r>
          <a:r>
            <a:rPr lang="en-US" sz="1200" b="0" i="1" kern="1200" dirty="0" err="1"/>
            <a:t>organisation</a:t>
          </a:r>
          <a:r>
            <a:rPr lang="en-US" sz="1200" b="0" i="1" kern="1200" dirty="0"/>
            <a:t> in a way that supports the establishment of an ethical culture.</a:t>
          </a:r>
          <a:endParaRPr lang="en-ID" sz="1200" b="0" kern="1200" dirty="0"/>
        </a:p>
      </dsp:txBody>
      <dsp:txXfrm>
        <a:off x="4977877" y="392022"/>
        <a:ext cx="6193358" cy="446849"/>
      </dsp:txXfrm>
    </dsp:sp>
    <dsp:sp modelId="{3CD1192F-BEA6-194A-A3EE-BA53B75B8E5D}">
      <dsp:nvSpPr>
        <dsp:cNvPr id="0" name=""/>
        <dsp:cNvSpPr/>
      </dsp:nvSpPr>
      <dsp:spPr>
        <a:xfrm rot="2860539">
          <a:off x="4419275" y="779479"/>
          <a:ext cx="651038" cy="11030"/>
        </a:xfrm>
        <a:custGeom>
          <a:avLst/>
          <a:gdLst/>
          <a:ahLst/>
          <a:cxnLst/>
          <a:rect l="0" t="0" r="0" b="0"/>
          <a:pathLst>
            <a:path>
              <a:moveTo>
                <a:pt x="0" y="5515"/>
              </a:moveTo>
              <a:lnTo>
                <a:pt x="651038"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28518" y="768718"/>
        <a:ext cx="32551" cy="32551"/>
      </dsp:txXfrm>
    </dsp:sp>
    <dsp:sp modelId="{C7042F15-F184-2545-BC3D-069B4C3A5DC8}">
      <dsp:nvSpPr>
        <dsp:cNvPr id="0" name=""/>
        <dsp:cNvSpPr/>
      </dsp:nvSpPr>
      <dsp:spPr>
        <a:xfrm>
          <a:off x="4963975" y="901563"/>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3: Responsible corporate citizenship</a:t>
          </a:r>
          <a:endParaRPr lang="en-ID" sz="1200" b="0" kern="1200" dirty="0"/>
        </a:p>
      </dsp:txBody>
      <dsp:txXfrm>
        <a:off x="4971245" y="908833"/>
        <a:ext cx="6206622" cy="233664"/>
      </dsp:txXfrm>
    </dsp:sp>
    <dsp:sp modelId="{0EE9C54E-9C33-4971-9096-3339E9C1A989}">
      <dsp:nvSpPr>
        <dsp:cNvPr id="0" name=""/>
        <dsp:cNvSpPr/>
      </dsp:nvSpPr>
      <dsp:spPr>
        <a:xfrm rot="18229434">
          <a:off x="1346416" y="2401138"/>
          <a:ext cx="1662684" cy="11030"/>
        </a:xfrm>
        <a:custGeom>
          <a:avLst/>
          <a:gdLst/>
          <a:ahLst/>
          <a:cxnLst/>
          <a:rect l="0" t="0" r="0" b="0"/>
          <a:pathLst>
            <a:path>
              <a:moveTo>
                <a:pt x="0" y="5515"/>
              </a:moveTo>
              <a:lnTo>
                <a:pt x="1662684"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2136191" y="2365087"/>
        <a:ext cx="83134" cy="83134"/>
      </dsp:txXfrm>
    </dsp:sp>
    <dsp:sp modelId="{64F90F16-5EC4-4563-9C8A-3716A3901C2C}">
      <dsp:nvSpPr>
        <dsp:cNvPr id="0" name=""/>
        <dsp:cNvSpPr/>
      </dsp:nvSpPr>
      <dsp:spPr>
        <a:xfrm>
          <a:off x="2640518" y="1442203"/>
          <a:ext cx="1885095" cy="547622"/>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dirty="0"/>
            <a:t>﻿﻿Strategy, performance and reporting</a:t>
          </a:r>
          <a:endParaRPr lang="en-ID" sz="1400" kern="1200" dirty="0"/>
        </a:p>
      </dsp:txBody>
      <dsp:txXfrm>
        <a:off x="2656557" y="1458242"/>
        <a:ext cx="1853017" cy="515544"/>
      </dsp:txXfrm>
    </dsp:sp>
    <dsp:sp modelId="{98ECD5BD-D33B-4776-9A6E-8828181E40BE}">
      <dsp:nvSpPr>
        <dsp:cNvPr id="0" name=""/>
        <dsp:cNvSpPr/>
      </dsp:nvSpPr>
      <dsp:spPr>
        <a:xfrm rot="20104420">
          <a:off x="4503100" y="1608636"/>
          <a:ext cx="483388" cy="11030"/>
        </a:xfrm>
        <a:custGeom>
          <a:avLst/>
          <a:gdLst/>
          <a:ahLst/>
          <a:cxnLst/>
          <a:rect l="0" t="0" r="0" b="0"/>
          <a:pathLst>
            <a:path>
              <a:moveTo>
                <a:pt x="0" y="5515"/>
              </a:moveTo>
              <a:lnTo>
                <a:pt x="483388"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4732710" y="1602067"/>
        <a:ext cx="24169" cy="24169"/>
      </dsp:txXfrm>
    </dsp:sp>
    <dsp:sp modelId="{7D99E2C0-CDE2-4C53-A310-33548CD09DDF}">
      <dsp:nvSpPr>
        <dsp:cNvPr id="0" name=""/>
        <dsp:cNvSpPr/>
      </dsp:nvSpPr>
      <dsp:spPr>
        <a:xfrm>
          <a:off x="4963975" y="1234002"/>
          <a:ext cx="6221162" cy="556573"/>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solidFill>
                <a:schemeClr val="bg1"/>
              </a:solidFill>
            </a:rPr>
            <a:t>﻿Principle 4: The governing body should appreciate that the </a:t>
          </a:r>
          <a:r>
            <a:rPr lang="en-US" sz="1200" b="0" i="1" kern="1200" dirty="0" err="1">
              <a:solidFill>
                <a:schemeClr val="bg1"/>
              </a:solidFill>
            </a:rPr>
            <a:t>organisation’s</a:t>
          </a:r>
          <a:r>
            <a:rPr lang="en-US" sz="1200" b="0" i="1" kern="1200" dirty="0">
              <a:solidFill>
                <a:schemeClr val="bg1"/>
              </a:solidFill>
            </a:rPr>
            <a:t> core purpose, its risks and opportunities, strategy, business model, performance and sustainable development are all inseparable elements of the value creation process.</a:t>
          </a:r>
          <a:endParaRPr lang="en-ID" sz="1200" b="0" i="1" kern="1200" dirty="0">
            <a:solidFill>
              <a:schemeClr val="bg1"/>
            </a:solidFill>
          </a:endParaRPr>
        </a:p>
      </dsp:txBody>
      <dsp:txXfrm>
        <a:off x="4980276" y="1250303"/>
        <a:ext cx="6188560" cy="523971"/>
      </dsp:txXfrm>
    </dsp:sp>
    <dsp:sp modelId="{3B3FAF3B-4F80-C74F-A92A-8BB8640692DF}">
      <dsp:nvSpPr>
        <dsp:cNvPr id="0" name=""/>
        <dsp:cNvSpPr/>
      </dsp:nvSpPr>
      <dsp:spPr>
        <a:xfrm rot="2589498">
          <a:off x="4444327" y="1916023"/>
          <a:ext cx="600934" cy="11030"/>
        </a:xfrm>
        <a:custGeom>
          <a:avLst/>
          <a:gdLst/>
          <a:ahLst/>
          <a:cxnLst/>
          <a:rect l="0" t="0" r="0" b="0"/>
          <a:pathLst>
            <a:path>
              <a:moveTo>
                <a:pt x="0" y="5515"/>
              </a:moveTo>
              <a:lnTo>
                <a:pt x="600934"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29771" y="1906515"/>
        <a:ext cx="30046" cy="30046"/>
      </dsp:txXfrm>
    </dsp:sp>
    <dsp:sp modelId="{192592DF-C814-7C46-A555-01EEE8E387DA}">
      <dsp:nvSpPr>
        <dsp:cNvPr id="0" name=""/>
        <dsp:cNvSpPr/>
      </dsp:nvSpPr>
      <dsp:spPr>
        <a:xfrm>
          <a:off x="4963975" y="1855463"/>
          <a:ext cx="6221162" cy="543200"/>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solidFill>
                <a:schemeClr val="bg1"/>
              </a:solidFill>
            </a:rPr>
            <a:t>﻿Principle 5: The governing body should ensure that reports issued by the </a:t>
          </a:r>
          <a:r>
            <a:rPr lang="en-US" sz="1200" b="0" i="1" kern="1200" dirty="0" err="1">
              <a:solidFill>
                <a:schemeClr val="bg1"/>
              </a:solidFill>
            </a:rPr>
            <a:t>organisation</a:t>
          </a:r>
          <a:r>
            <a:rPr lang="en-US" sz="1200" b="0" i="1" kern="1200" dirty="0">
              <a:solidFill>
                <a:schemeClr val="bg1"/>
              </a:solidFill>
            </a:rPr>
            <a:t> enable stakeholders to make informed assessments of the </a:t>
          </a:r>
          <a:r>
            <a:rPr lang="en-US" sz="1200" b="0" i="1" kern="1200" dirty="0" err="1">
              <a:solidFill>
                <a:schemeClr val="bg1"/>
              </a:solidFill>
            </a:rPr>
            <a:t>organisation’s</a:t>
          </a:r>
          <a:r>
            <a:rPr lang="en-US" sz="1200" b="0" i="1" kern="1200" dirty="0">
              <a:solidFill>
                <a:schemeClr val="bg1"/>
              </a:solidFill>
            </a:rPr>
            <a:t> performance and its short-, medium- and long-term prospects.</a:t>
          </a:r>
          <a:endParaRPr lang="en-ID" sz="1200" b="0" i="1" kern="1200" dirty="0">
            <a:solidFill>
              <a:schemeClr val="bg1"/>
            </a:solidFill>
          </a:endParaRPr>
        </a:p>
      </dsp:txBody>
      <dsp:txXfrm>
        <a:off x="4979885" y="1871373"/>
        <a:ext cx="6189342" cy="511380"/>
      </dsp:txXfrm>
    </dsp:sp>
    <dsp:sp modelId="{8E075632-8E7A-4245-BD59-BDDBBB21446F}">
      <dsp:nvSpPr>
        <dsp:cNvPr id="0" name=""/>
        <dsp:cNvSpPr/>
      </dsp:nvSpPr>
      <dsp:spPr>
        <a:xfrm rot="346356">
          <a:off x="1712639" y="3138560"/>
          <a:ext cx="930237" cy="11030"/>
        </a:xfrm>
        <a:custGeom>
          <a:avLst/>
          <a:gdLst/>
          <a:ahLst/>
          <a:cxnLst/>
          <a:rect l="0" t="0" r="0" b="0"/>
          <a:pathLst>
            <a:path>
              <a:moveTo>
                <a:pt x="0" y="5515"/>
              </a:moveTo>
              <a:lnTo>
                <a:pt x="930237"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2154502" y="3120819"/>
        <a:ext cx="46511" cy="46511"/>
      </dsp:txXfrm>
    </dsp:sp>
    <dsp:sp modelId="{762EE92C-D0A8-469A-A83C-C9CB2E5B57AA}">
      <dsp:nvSpPr>
        <dsp:cNvPr id="0" name=""/>
        <dsp:cNvSpPr/>
      </dsp:nvSpPr>
      <dsp:spPr>
        <a:xfrm>
          <a:off x="2640518" y="2917045"/>
          <a:ext cx="1885095" cy="547622"/>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dirty="0"/>
            <a:t>﻿Governing structures and delegation</a:t>
          </a:r>
          <a:endParaRPr lang="en-ID" sz="1400" kern="1200" dirty="0"/>
        </a:p>
      </dsp:txBody>
      <dsp:txXfrm>
        <a:off x="2656557" y="2933084"/>
        <a:ext cx="1853017" cy="515544"/>
      </dsp:txXfrm>
    </dsp:sp>
    <dsp:sp modelId="{E1A46FA8-F80B-41CB-A4F5-27179883CF8B}">
      <dsp:nvSpPr>
        <dsp:cNvPr id="0" name=""/>
        <dsp:cNvSpPr/>
      </dsp:nvSpPr>
      <dsp:spPr>
        <a:xfrm rot="18411107">
          <a:off x="4379339" y="2892908"/>
          <a:ext cx="730910" cy="11030"/>
        </a:xfrm>
        <a:custGeom>
          <a:avLst/>
          <a:gdLst/>
          <a:ahLst/>
          <a:cxnLst/>
          <a:rect l="0" t="0" r="0" b="0"/>
          <a:pathLst>
            <a:path>
              <a:moveTo>
                <a:pt x="0" y="5515"/>
              </a:moveTo>
              <a:lnTo>
                <a:pt x="730910"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4726522" y="2880151"/>
        <a:ext cx="36545" cy="36545"/>
      </dsp:txXfrm>
    </dsp:sp>
    <dsp:sp modelId="{AB71BA50-4CC9-4CAA-9F86-42C06E50F582}">
      <dsp:nvSpPr>
        <dsp:cNvPr id="0" name=""/>
        <dsp:cNvSpPr/>
      </dsp:nvSpPr>
      <dsp:spPr>
        <a:xfrm>
          <a:off x="4963975" y="2481887"/>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6: Board as custodian of good governance</a:t>
          </a:r>
          <a:endParaRPr lang="en-ID" sz="1200" b="0" i="1" kern="1200" dirty="0"/>
        </a:p>
      </dsp:txBody>
      <dsp:txXfrm>
        <a:off x="4971245" y="2489157"/>
        <a:ext cx="6206622" cy="233664"/>
      </dsp:txXfrm>
    </dsp:sp>
    <dsp:sp modelId="{50D2E1B3-7BCB-FF4F-B6DA-497BF94A4E8D}">
      <dsp:nvSpPr>
        <dsp:cNvPr id="0" name=""/>
        <dsp:cNvSpPr/>
      </dsp:nvSpPr>
      <dsp:spPr>
        <a:xfrm rot="19593634">
          <a:off x="4482135" y="3040602"/>
          <a:ext cx="525317" cy="11030"/>
        </a:xfrm>
        <a:custGeom>
          <a:avLst/>
          <a:gdLst/>
          <a:ahLst/>
          <a:cxnLst/>
          <a:rect l="0" t="0" r="0" b="0"/>
          <a:pathLst>
            <a:path>
              <a:moveTo>
                <a:pt x="0" y="5515"/>
              </a:moveTo>
              <a:lnTo>
                <a:pt x="525317"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31661" y="3032984"/>
        <a:ext cx="26265" cy="26265"/>
      </dsp:txXfrm>
    </dsp:sp>
    <dsp:sp modelId="{4C018F4C-148E-164A-AC5C-8CABBDE1B6A8}">
      <dsp:nvSpPr>
        <dsp:cNvPr id="0" name=""/>
        <dsp:cNvSpPr/>
      </dsp:nvSpPr>
      <dsp:spPr>
        <a:xfrm>
          <a:off x="4963975" y="2777275"/>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7: Board composition</a:t>
          </a:r>
          <a:endParaRPr lang="en-ID" sz="1200" b="0" i="1" kern="1200" dirty="0"/>
        </a:p>
      </dsp:txBody>
      <dsp:txXfrm>
        <a:off x="4971245" y="2784545"/>
        <a:ext cx="6206622" cy="233664"/>
      </dsp:txXfrm>
    </dsp:sp>
    <dsp:sp modelId="{94EAB7C5-E93F-6C41-98D9-1E0E92E91AA7}">
      <dsp:nvSpPr>
        <dsp:cNvPr id="0" name=""/>
        <dsp:cNvSpPr/>
      </dsp:nvSpPr>
      <dsp:spPr>
        <a:xfrm rot="46335">
          <a:off x="4525594" y="3188296"/>
          <a:ext cx="438401" cy="11030"/>
        </a:xfrm>
        <a:custGeom>
          <a:avLst/>
          <a:gdLst/>
          <a:ahLst/>
          <a:cxnLst/>
          <a:rect l="0" t="0" r="0" b="0"/>
          <a:pathLst>
            <a:path>
              <a:moveTo>
                <a:pt x="0" y="5515"/>
              </a:moveTo>
              <a:lnTo>
                <a:pt x="438401"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33834" y="3182851"/>
        <a:ext cx="21920" cy="21920"/>
      </dsp:txXfrm>
    </dsp:sp>
    <dsp:sp modelId="{AFEE40E4-9F17-5448-BF45-AF4A7A43264F}">
      <dsp:nvSpPr>
        <dsp:cNvPr id="0" name=""/>
        <dsp:cNvSpPr/>
      </dsp:nvSpPr>
      <dsp:spPr>
        <a:xfrm>
          <a:off x="4963975" y="3072663"/>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8: Effective board structures and delegation of authority</a:t>
          </a:r>
          <a:endParaRPr lang="en-ID" sz="1200" b="0" i="1" kern="1200" dirty="0"/>
        </a:p>
      </dsp:txBody>
      <dsp:txXfrm>
        <a:off x="4971245" y="3079933"/>
        <a:ext cx="6206622" cy="233664"/>
      </dsp:txXfrm>
    </dsp:sp>
    <dsp:sp modelId="{9F0053AB-142F-FF47-A450-32DE90469385}">
      <dsp:nvSpPr>
        <dsp:cNvPr id="0" name=""/>
        <dsp:cNvSpPr/>
      </dsp:nvSpPr>
      <dsp:spPr>
        <a:xfrm rot="2015399">
          <a:off x="4481678" y="3330910"/>
          <a:ext cx="526232" cy="11030"/>
        </a:xfrm>
        <a:custGeom>
          <a:avLst/>
          <a:gdLst/>
          <a:ahLst/>
          <a:cxnLst/>
          <a:rect l="0" t="0" r="0" b="0"/>
          <a:pathLst>
            <a:path>
              <a:moveTo>
                <a:pt x="0" y="5515"/>
              </a:moveTo>
              <a:lnTo>
                <a:pt x="526232"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31639" y="3323269"/>
        <a:ext cx="26311" cy="26311"/>
      </dsp:txXfrm>
    </dsp:sp>
    <dsp:sp modelId="{3F3C6813-8954-034E-8ACD-7145A04D7421}">
      <dsp:nvSpPr>
        <dsp:cNvPr id="0" name=""/>
        <dsp:cNvSpPr/>
      </dsp:nvSpPr>
      <dsp:spPr>
        <a:xfrm>
          <a:off x="4963975" y="3357891"/>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9: Board performance evaluation</a:t>
          </a:r>
          <a:endParaRPr lang="en-ID" sz="1200" b="0" i="1" kern="1200" dirty="0"/>
        </a:p>
      </dsp:txBody>
      <dsp:txXfrm>
        <a:off x="4971245" y="3365161"/>
        <a:ext cx="6206622" cy="233664"/>
      </dsp:txXfrm>
    </dsp:sp>
    <dsp:sp modelId="{6C181689-730C-7045-91DE-ABAFCBE627F9}">
      <dsp:nvSpPr>
        <dsp:cNvPr id="0" name=""/>
        <dsp:cNvSpPr/>
      </dsp:nvSpPr>
      <dsp:spPr>
        <a:xfrm rot="3197536">
          <a:off x="4378108" y="3479312"/>
          <a:ext cx="733372" cy="11030"/>
        </a:xfrm>
        <a:custGeom>
          <a:avLst/>
          <a:gdLst/>
          <a:ahLst/>
          <a:cxnLst/>
          <a:rect l="0" t="0" r="0" b="0"/>
          <a:pathLst>
            <a:path>
              <a:moveTo>
                <a:pt x="0" y="5515"/>
              </a:moveTo>
              <a:lnTo>
                <a:pt x="733372"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26460" y="3466493"/>
        <a:ext cx="36668" cy="36668"/>
      </dsp:txXfrm>
    </dsp:sp>
    <dsp:sp modelId="{85DB40CF-2A6A-524A-AE2C-609162E31FFA}">
      <dsp:nvSpPr>
        <dsp:cNvPr id="0" name=""/>
        <dsp:cNvSpPr/>
      </dsp:nvSpPr>
      <dsp:spPr>
        <a:xfrm>
          <a:off x="4963975" y="3654696"/>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10: Board/management relationships</a:t>
          </a:r>
          <a:endParaRPr lang="en-ID" sz="1200" b="0" i="1" kern="1200" dirty="0"/>
        </a:p>
      </dsp:txBody>
      <dsp:txXfrm>
        <a:off x="4971245" y="3661966"/>
        <a:ext cx="6206622" cy="233664"/>
      </dsp:txXfrm>
    </dsp:sp>
    <dsp:sp modelId="{AD68A6FC-9A92-428F-821A-B931A28D03B3}">
      <dsp:nvSpPr>
        <dsp:cNvPr id="0" name=""/>
        <dsp:cNvSpPr/>
      </dsp:nvSpPr>
      <dsp:spPr>
        <a:xfrm rot="3492783">
          <a:off x="1299259" y="3838513"/>
          <a:ext cx="1756998" cy="11030"/>
        </a:xfrm>
        <a:custGeom>
          <a:avLst/>
          <a:gdLst/>
          <a:ahLst/>
          <a:cxnLst/>
          <a:rect l="0" t="0" r="0" b="0"/>
          <a:pathLst>
            <a:path>
              <a:moveTo>
                <a:pt x="0" y="5515"/>
              </a:moveTo>
              <a:lnTo>
                <a:pt x="1756998"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2133833" y="3800104"/>
        <a:ext cx="87849" cy="87849"/>
      </dsp:txXfrm>
    </dsp:sp>
    <dsp:sp modelId="{B1AE7094-70EE-49B6-A740-4EE2ABB3062B}">
      <dsp:nvSpPr>
        <dsp:cNvPr id="0" name=""/>
        <dsp:cNvSpPr/>
      </dsp:nvSpPr>
      <dsp:spPr>
        <a:xfrm>
          <a:off x="2640518" y="4316953"/>
          <a:ext cx="1885095" cy="547622"/>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dirty="0"/>
            <a:t>﻿Governance functional areas</a:t>
          </a:r>
          <a:endParaRPr lang="en-ID" sz="1400" kern="1200" dirty="0"/>
        </a:p>
      </dsp:txBody>
      <dsp:txXfrm>
        <a:off x="2656557" y="4332992"/>
        <a:ext cx="1853017" cy="515544"/>
      </dsp:txXfrm>
    </dsp:sp>
    <dsp:sp modelId="{890ED08B-6904-417F-AF61-4084F728D328}">
      <dsp:nvSpPr>
        <dsp:cNvPr id="0" name=""/>
        <dsp:cNvSpPr/>
      </dsp:nvSpPr>
      <dsp:spPr>
        <a:xfrm rot="18672773">
          <a:off x="4412127" y="4334995"/>
          <a:ext cx="665334" cy="11030"/>
        </a:xfrm>
        <a:custGeom>
          <a:avLst/>
          <a:gdLst/>
          <a:ahLst/>
          <a:cxnLst/>
          <a:rect l="0" t="0" r="0" b="0"/>
          <a:pathLst>
            <a:path>
              <a:moveTo>
                <a:pt x="0" y="5515"/>
              </a:moveTo>
              <a:lnTo>
                <a:pt x="665334"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4728161" y="4323876"/>
        <a:ext cx="33266" cy="33266"/>
      </dsp:txXfrm>
    </dsp:sp>
    <dsp:sp modelId="{D0F4E3FD-BDBC-4572-8794-3E9608CBD946}">
      <dsp:nvSpPr>
        <dsp:cNvPr id="0" name=""/>
        <dsp:cNvSpPr/>
      </dsp:nvSpPr>
      <dsp:spPr>
        <a:xfrm>
          <a:off x="4963975" y="3966153"/>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11 Risk governance</a:t>
          </a:r>
          <a:endParaRPr lang="en-ID" sz="1200" b="0" i="1" kern="1200" dirty="0"/>
        </a:p>
      </dsp:txBody>
      <dsp:txXfrm>
        <a:off x="4971245" y="3973423"/>
        <a:ext cx="6206622" cy="233664"/>
      </dsp:txXfrm>
    </dsp:sp>
    <dsp:sp modelId="{529C8B1A-B285-BB48-BE66-4A899C350858}">
      <dsp:nvSpPr>
        <dsp:cNvPr id="0" name=""/>
        <dsp:cNvSpPr/>
      </dsp:nvSpPr>
      <dsp:spPr>
        <a:xfrm rot="20030647">
          <a:off x="4500609" y="4477608"/>
          <a:ext cx="488371" cy="11030"/>
        </a:xfrm>
        <a:custGeom>
          <a:avLst/>
          <a:gdLst/>
          <a:ahLst/>
          <a:cxnLst/>
          <a:rect l="0" t="0" r="0" b="0"/>
          <a:pathLst>
            <a:path>
              <a:moveTo>
                <a:pt x="0" y="5515"/>
              </a:moveTo>
              <a:lnTo>
                <a:pt x="488371"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32585" y="4470914"/>
        <a:ext cx="24418" cy="24418"/>
      </dsp:txXfrm>
    </dsp:sp>
    <dsp:sp modelId="{860ADBF7-C955-9F4B-ABB2-9946BE290DA1}">
      <dsp:nvSpPr>
        <dsp:cNvPr id="0" name=""/>
        <dsp:cNvSpPr/>
      </dsp:nvSpPr>
      <dsp:spPr>
        <a:xfrm>
          <a:off x="4963975" y="4251380"/>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12 Technology and information governance</a:t>
          </a:r>
          <a:endParaRPr lang="en-ID" sz="1200" b="0" i="1" kern="1200" dirty="0"/>
        </a:p>
      </dsp:txBody>
      <dsp:txXfrm>
        <a:off x="4971245" y="4258650"/>
        <a:ext cx="6206622" cy="233664"/>
      </dsp:txXfrm>
    </dsp:sp>
    <dsp:sp modelId="{480FF246-2080-3541-98FB-908E99A80CB8}">
      <dsp:nvSpPr>
        <dsp:cNvPr id="0" name=""/>
        <dsp:cNvSpPr/>
      </dsp:nvSpPr>
      <dsp:spPr>
        <a:xfrm rot="585248">
          <a:off x="4522399" y="4622927"/>
          <a:ext cx="444791" cy="11030"/>
        </a:xfrm>
        <a:custGeom>
          <a:avLst/>
          <a:gdLst/>
          <a:ahLst/>
          <a:cxnLst/>
          <a:rect l="0" t="0" r="0" b="0"/>
          <a:pathLst>
            <a:path>
              <a:moveTo>
                <a:pt x="0" y="5515"/>
              </a:moveTo>
              <a:lnTo>
                <a:pt x="444791"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33675" y="4617323"/>
        <a:ext cx="22239" cy="22239"/>
      </dsp:txXfrm>
    </dsp:sp>
    <dsp:sp modelId="{CECD282F-CFBF-C14C-8230-E7DC69A802DA}">
      <dsp:nvSpPr>
        <dsp:cNvPr id="0" name=""/>
        <dsp:cNvSpPr/>
      </dsp:nvSpPr>
      <dsp:spPr>
        <a:xfrm>
          <a:off x="4963975" y="4542019"/>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13 Compliance governance</a:t>
          </a:r>
          <a:endParaRPr lang="en-ID" sz="1200" b="0" i="1" kern="1200" dirty="0"/>
        </a:p>
      </dsp:txBody>
      <dsp:txXfrm>
        <a:off x="4971245" y="4549289"/>
        <a:ext cx="6206622" cy="233664"/>
      </dsp:txXfrm>
    </dsp:sp>
    <dsp:sp modelId="{692FEE7E-A735-C649-B8F8-884CE4A7B404}">
      <dsp:nvSpPr>
        <dsp:cNvPr id="0" name=""/>
        <dsp:cNvSpPr/>
      </dsp:nvSpPr>
      <dsp:spPr>
        <a:xfrm rot="2325090">
          <a:off x="4463746" y="4761170"/>
          <a:ext cx="562096" cy="11030"/>
        </a:xfrm>
        <a:custGeom>
          <a:avLst/>
          <a:gdLst/>
          <a:ahLst/>
          <a:cxnLst/>
          <a:rect l="0" t="0" r="0" b="0"/>
          <a:pathLst>
            <a:path>
              <a:moveTo>
                <a:pt x="0" y="5515"/>
              </a:moveTo>
              <a:lnTo>
                <a:pt x="562096"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30742" y="4752632"/>
        <a:ext cx="28104" cy="28104"/>
      </dsp:txXfrm>
    </dsp:sp>
    <dsp:sp modelId="{69030EDF-8B24-344F-A019-25CF69A51F84}">
      <dsp:nvSpPr>
        <dsp:cNvPr id="0" name=""/>
        <dsp:cNvSpPr/>
      </dsp:nvSpPr>
      <dsp:spPr>
        <a:xfrm>
          <a:off x="4963975" y="4818503"/>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14 Remuneration governance</a:t>
          </a:r>
          <a:endParaRPr lang="en-ID" sz="1200" b="0" i="1" kern="1200" dirty="0"/>
        </a:p>
      </dsp:txBody>
      <dsp:txXfrm>
        <a:off x="4971245" y="4825773"/>
        <a:ext cx="6206622" cy="233664"/>
      </dsp:txXfrm>
    </dsp:sp>
    <dsp:sp modelId="{9BDC7B4A-55CB-F446-A203-87DC66EDBA33}">
      <dsp:nvSpPr>
        <dsp:cNvPr id="0" name=""/>
        <dsp:cNvSpPr/>
      </dsp:nvSpPr>
      <dsp:spPr>
        <a:xfrm rot="3328108">
          <a:off x="4358137" y="4903783"/>
          <a:ext cx="773315" cy="11030"/>
        </a:xfrm>
        <a:custGeom>
          <a:avLst/>
          <a:gdLst/>
          <a:ahLst/>
          <a:cxnLst/>
          <a:rect l="0" t="0" r="0" b="0"/>
          <a:pathLst>
            <a:path>
              <a:moveTo>
                <a:pt x="0" y="5515"/>
              </a:moveTo>
              <a:lnTo>
                <a:pt x="773315"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25461" y="4889966"/>
        <a:ext cx="38665" cy="38665"/>
      </dsp:txXfrm>
    </dsp:sp>
    <dsp:sp modelId="{9BD39BCB-DBBC-924C-83A2-86297FC96E33}">
      <dsp:nvSpPr>
        <dsp:cNvPr id="0" name=""/>
        <dsp:cNvSpPr/>
      </dsp:nvSpPr>
      <dsp:spPr>
        <a:xfrm>
          <a:off x="4963975" y="5103730"/>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15 Assurance</a:t>
          </a:r>
          <a:endParaRPr lang="en-ID" sz="1200" b="0" i="1" kern="1200" dirty="0"/>
        </a:p>
      </dsp:txBody>
      <dsp:txXfrm>
        <a:off x="4971245" y="5111000"/>
        <a:ext cx="6206622" cy="233664"/>
      </dsp:txXfrm>
    </dsp:sp>
    <dsp:sp modelId="{A457B868-9C8A-4DF1-BAD9-4BC425448B7E}">
      <dsp:nvSpPr>
        <dsp:cNvPr id="0" name=""/>
        <dsp:cNvSpPr/>
      </dsp:nvSpPr>
      <dsp:spPr>
        <a:xfrm rot="4204383">
          <a:off x="819980" y="4368263"/>
          <a:ext cx="2715555" cy="11030"/>
        </a:xfrm>
        <a:custGeom>
          <a:avLst/>
          <a:gdLst/>
          <a:ahLst/>
          <a:cxnLst/>
          <a:rect l="0" t="0" r="0" b="0"/>
          <a:pathLst>
            <a:path>
              <a:moveTo>
                <a:pt x="0" y="5515"/>
              </a:moveTo>
              <a:lnTo>
                <a:pt x="2715555"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2109869" y="4305889"/>
        <a:ext cx="135777" cy="135777"/>
      </dsp:txXfrm>
    </dsp:sp>
    <dsp:sp modelId="{A2AA6DB1-7463-452C-81AE-90E9C70F3DB6}">
      <dsp:nvSpPr>
        <dsp:cNvPr id="0" name=""/>
        <dsp:cNvSpPr/>
      </dsp:nvSpPr>
      <dsp:spPr>
        <a:xfrm>
          <a:off x="2640518" y="5376451"/>
          <a:ext cx="1885095" cy="547622"/>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dirty="0"/>
            <a:t>﻿Stakeholder relationships</a:t>
          </a:r>
          <a:endParaRPr lang="en-ID" sz="1400" kern="1200" dirty="0"/>
        </a:p>
      </dsp:txBody>
      <dsp:txXfrm>
        <a:off x="2656557" y="5392490"/>
        <a:ext cx="1853017" cy="515544"/>
      </dsp:txXfrm>
    </dsp:sp>
    <dsp:sp modelId="{C2EDE79E-9C17-46D5-9FDC-6C5555CDFD22}">
      <dsp:nvSpPr>
        <dsp:cNvPr id="0" name=""/>
        <dsp:cNvSpPr/>
      </dsp:nvSpPr>
      <dsp:spPr>
        <a:xfrm rot="20683502">
          <a:off x="4517587" y="5584889"/>
          <a:ext cx="454414" cy="11030"/>
        </a:xfrm>
        <a:custGeom>
          <a:avLst/>
          <a:gdLst/>
          <a:ahLst/>
          <a:cxnLst/>
          <a:rect l="0" t="0" r="0" b="0"/>
          <a:pathLst>
            <a:path>
              <a:moveTo>
                <a:pt x="0" y="5515"/>
              </a:moveTo>
              <a:lnTo>
                <a:pt x="454414"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p>
      </dsp:txBody>
      <dsp:txXfrm>
        <a:off x="4733434" y="5579044"/>
        <a:ext cx="22720" cy="22720"/>
      </dsp:txXfrm>
    </dsp:sp>
    <dsp:sp modelId="{4148F571-0218-4211-AEF5-6D22DFE73C5A}">
      <dsp:nvSpPr>
        <dsp:cNvPr id="0" name=""/>
        <dsp:cNvSpPr/>
      </dsp:nvSpPr>
      <dsp:spPr>
        <a:xfrm>
          <a:off x="4963975" y="5406444"/>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15 Assurance</a:t>
          </a:r>
          <a:endParaRPr lang="en-ID" sz="1200" b="0" i="1" kern="1200" dirty="0"/>
        </a:p>
      </dsp:txBody>
      <dsp:txXfrm>
        <a:off x="4971245" y="5413714"/>
        <a:ext cx="6206622" cy="233664"/>
      </dsp:txXfrm>
    </dsp:sp>
    <dsp:sp modelId="{6431E764-FDF0-4D4B-8FCD-3A7075F946CE}">
      <dsp:nvSpPr>
        <dsp:cNvPr id="0" name=""/>
        <dsp:cNvSpPr/>
      </dsp:nvSpPr>
      <dsp:spPr>
        <a:xfrm rot="1172844">
          <a:off x="4512209" y="5722568"/>
          <a:ext cx="465171" cy="11030"/>
        </a:xfrm>
        <a:custGeom>
          <a:avLst/>
          <a:gdLst/>
          <a:ahLst/>
          <a:cxnLst/>
          <a:rect l="0" t="0" r="0" b="0"/>
          <a:pathLst>
            <a:path>
              <a:moveTo>
                <a:pt x="0" y="5515"/>
              </a:moveTo>
              <a:lnTo>
                <a:pt x="465171" y="5515"/>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33165" y="5716454"/>
        <a:ext cx="23258" cy="23258"/>
      </dsp:txXfrm>
    </dsp:sp>
    <dsp:sp modelId="{C8E8833B-A106-784F-B571-168128E42C85}">
      <dsp:nvSpPr>
        <dsp:cNvPr id="0" name=""/>
        <dsp:cNvSpPr/>
      </dsp:nvSpPr>
      <dsp:spPr>
        <a:xfrm>
          <a:off x="4963975" y="5681801"/>
          <a:ext cx="6221162" cy="248204"/>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620" rIns="7620" bIns="7620" numCol="1" spcCol="1270" anchor="ctr" anchorCtr="0">
          <a:noAutofit/>
        </a:bodyPr>
        <a:lstStyle/>
        <a:p>
          <a:pPr marL="0" lvl="0" indent="0" algn="l" defTabSz="533400">
            <a:lnSpc>
              <a:spcPct val="90000"/>
            </a:lnSpc>
            <a:spcBef>
              <a:spcPct val="0"/>
            </a:spcBef>
            <a:spcAft>
              <a:spcPct val="35000"/>
            </a:spcAft>
            <a:buNone/>
          </a:pPr>
          <a:r>
            <a:rPr lang="en-US" sz="1200" b="0" i="1" kern="1200" dirty="0"/>
            <a:t>﻿Principle 17: Responsible investment</a:t>
          </a:r>
          <a:endParaRPr lang="en-ID" sz="1200" b="0" i="1" kern="1200" dirty="0"/>
        </a:p>
      </dsp:txBody>
      <dsp:txXfrm>
        <a:off x="4971245" y="5689071"/>
        <a:ext cx="6206622" cy="2336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CADD3-54AA-4680-92AE-9217CB2E80DA}">
      <dsp:nvSpPr>
        <dsp:cNvPr id="0" name=""/>
        <dsp:cNvSpPr/>
      </dsp:nvSpPr>
      <dsp:spPr>
        <a:xfrm>
          <a:off x="2885" y="774472"/>
          <a:ext cx="1286783" cy="1263325"/>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36000" rIns="72000" bIns="36000" numCol="1" spcCol="1270" anchor="ctr" anchorCtr="0">
          <a:noAutofit/>
        </a:bodyPr>
        <a:lstStyle/>
        <a:p>
          <a:pPr marL="0" lvl="0" indent="0" algn="ctr" defTabSz="889000">
            <a:lnSpc>
              <a:spcPct val="90000"/>
            </a:lnSpc>
            <a:spcBef>
              <a:spcPct val="0"/>
            </a:spcBef>
            <a:spcAft>
              <a:spcPct val="35000"/>
            </a:spcAft>
            <a:buNone/>
          </a:pPr>
          <a:r>
            <a:rPr lang="en-US" sz="2000" b="1" kern="1200" dirty="0"/>
            <a:t>GCG </a:t>
          </a:r>
        </a:p>
        <a:p>
          <a:pPr marL="0" lvl="0" indent="0" algn="ctr" defTabSz="889000">
            <a:lnSpc>
              <a:spcPct val="90000"/>
            </a:lnSpc>
            <a:spcBef>
              <a:spcPct val="0"/>
            </a:spcBef>
            <a:spcAft>
              <a:spcPct val="35000"/>
            </a:spcAft>
            <a:buNone/>
          </a:pPr>
          <a:r>
            <a:rPr lang="en-US" sz="1800" b="1" kern="1200" dirty="0"/>
            <a:t>AS A SYSTEM</a:t>
          </a:r>
        </a:p>
      </dsp:txBody>
      <dsp:txXfrm>
        <a:off x="39887" y="811474"/>
        <a:ext cx="1212779" cy="1189321"/>
      </dsp:txXfrm>
    </dsp:sp>
    <dsp:sp modelId="{361434CF-7217-4F6D-8D33-D425A285E2AB}">
      <dsp:nvSpPr>
        <dsp:cNvPr id="0" name=""/>
        <dsp:cNvSpPr/>
      </dsp:nvSpPr>
      <dsp:spPr>
        <a:xfrm rot="18289469">
          <a:off x="1096365" y="1015594"/>
          <a:ext cx="901322" cy="41180"/>
        </a:xfrm>
        <a:custGeom>
          <a:avLst/>
          <a:gdLst/>
          <a:ahLst/>
          <a:cxnLst/>
          <a:rect l="0" t="0" r="0" b="0"/>
          <a:pathLst>
            <a:path>
              <a:moveTo>
                <a:pt x="0" y="20590"/>
              </a:moveTo>
              <a:lnTo>
                <a:pt x="901322" y="205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US" sz="300" kern="1200"/>
        </a:p>
      </dsp:txBody>
      <dsp:txXfrm>
        <a:off x="1524493" y="1013651"/>
        <a:ext cx="45066" cy="45066"/>
      </dsp:txXfrm>
    </dsp:sp>
    <dsp:sp modelId="{2C786488-48ED-4610-8997-DA9B0DC34F77}">
      <dsp:nvSpPr>
        <dsp:cNvPr id="0" name=""/>
        <dsp:cNvSpPr/>
      </dsp:nvSpPr>
      <dsp:spPr>
        <a:xfrm>
          <a:off x="1804383" y="344538"/>
          <a:ext cx="1286783" cy="643391"/>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STRUCTURE</a:t>
          </a:r>
        </a:p>
      </dsp:txBody>
      <dsp:txXfrm>
        <a:off x="1823227" y="363382"/>
        <a:ext cx="1249095" cy="605703"/>
      </dsp:txXfrm>
    </dsp:sp>
    <dsp:sp modelId="{4D58E9F9-7882-41BC-BE2B-7EB7CCDDF79C}">
      <dsp:nvSpPr>
        <dsp:cNvPr id="0" name=""/>
        <dsp:cNvSpPr/>
      </dsp:nvSpPr>
      <dsp:spPr>
        <a:xfrm>
          <a:off x="1289669" y="1385544"/>
          <a:ext cx="514713" cy="41180"/>
        </a:xfrm>
        <a:custGeom>
          <a:avLst/>
          <a:gdLst/>
          <a:ahLst/>
          <a:cxnLst/>
          <a:rect l="0" t="0" r="0" b="0"/>
          <a:pathLst>
            <a:path>
              <a:moveTo>
                <a:pt x="0" y="20590"/>
              </a:moveTo>
              <a:lnTo>
                <a:pt x="514713" y="205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US" sz="300" kern="1200"/>
        </a:p>
      </dsp:txBody>
      <dsp:txXfrm>
        <a:off x="1534158" y="1393267"/>
        <a:ext cx="25735" cy="25735"/>
      </dsp:txXfrm>
    </dsp:sp>
    <dsp:sp modelId="{F15E6628-9599-46B8-A349-67F1F001967C}">
      <dsp:nvSpPr>
        <dsp:cNvPr id="0" name=""/>
        <dsp:cNvSpPr/>
      </dsp:nvSpPr>
      <dsp:spPr>
        <a:xfrm>
          <a:off x="1804383" y="1084439"/>
          <a:ext cx="1286783" cy="643391"/>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PROCESS</a:t>
          </a:r>
        </a:p>
      </dsp:txBody>
      <dsp:txXfrm>
        <a:off x="1823227" y="1103283"/>
        <a:ext cx="1249095" cy="605703"/>
      </dsp:txXfrm>
    </dsp:sp>
    <dsp:sp modelId="{7B925445-9352-4CE6-8835-8DA50D87508A}">
      <dsp:nvSpPr>
        <dsp:cNvPr id="0" name=""/>
        <dsp:cNvSpPr/>
      </dsp:nvSpPr>
      <dsp:spPr>
        <a:xfrm rot="3310531">
          <a:off x="1096365" y="1755495"/>
          <a:ext cx="901322" cy="41180"/>
        </a:xfrm>
        <a:custGeom>
          <a:avLst/>
          <a:gdLst/>
          <a:ahLst/>
          <a:cxnLst/>
          <a:rect l="0" t="0" r="0" b="0"/>
          <a:pathLst>
            <a:path>
              <a:moveTo>
                <a:pt x="0" y="20590"/>
              </a:moveTo>
              <a:lnTo>
                <a:pt x="901322" y="205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US" sz="300" kern="1200"/>
        </a:p>
      </dsp:txBody>
      <dsp:txXfrm>
        <a:off x="1524493" y="1753552"/>
        <a:ext cx="45066" cy="45066"/>
      </dsp:txXfrm>
    </dsp:sp>
    <dsp:sp modelId="{04CEC528-8254-4CD7-A0EE-ECF5174056DB}">
      <dsp:nvSpPr>
        <dsp:cNvPr id="0" name=""/>
        <dsp:cNvSpPr/>
      </dsp:nvSpPr>
      <dsp:spPr>
        <a:xfrm>
          <a:off x="1804383" y="1824339"/>
          <a:ext cx="1286783" cy="643391"/>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OUTCOME</a:t>
          </a:r>
        </a:p>
      </dsp:txBody>
      <dsp:txXfrm>
        <a:off x="1823227" y="1843183"/>
        <a:ext cx="1249095" cy="6057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2ECC0-641E-41AA-B624-CB7E4C61C3B7}">
      <dsp:nvSpPr>
        <dsp:cNvPr id="0" name=""/>
        <dsp:cNvSpPr/>
      </dsp:nvSpPr>
      <dsp:spPr>
        <a:xfrm>
          <a:off x="158281" y="1114340"/>
          <a:ext cx="1410010" cy="838617"/>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RISK &amp; PERFORMANCE</a:t>
          </a:r>
          <a:endParaRPr lang="en-ID" sz="1500" kern="1200" dirty="0"/>
        </a:p>
      </dsp:txBody>
      <dsp:txXfrm>
        <a:off x="182843" y="1138902"/>
        <a:ext cx="1360886" cy="789493"/>
      </dsp:txXfrm>
    </dsp:sp>
    <dsp:sp modelId="{FC800613-6FE4-40C4-8D84-74A9F384EB6D}">
      <dsp:nvSpPr>
        <dsp:cNvPr id="0" name=""/>
        <dsp:cNvSpPr/>
      </dsp:nvSpPr>
      <dsp:spPr>
        <a:xfrm rot="18645492">
          <a:off x="1279795" y="888064"/>
          <a:ext cx="1662168" cy="32124"/>
        </a:xfrm>
        <a:custGeom>
          <a:avLst/>
          <a:gdLst/>
          <a:ahLst/>
          <a:cxnLst/>
          <a:rect l="0" t="0" r="0" b="0"/>
          <a:pathLst>
            <a:path>
              <a:moveTo>
                <a:pt x="0" y="16062"/>
              </a:moveTo>
              <a:lnTo>
                <a:pt x="1662168"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2069325" y="862572"/>
        <a:ext cx="83108" cy="83108"/>
      </dsp:txXfrm>
    </dsp:sp>
    <dsp:sp modelId="{E41B9244-86B1-4064-8517-71910A607D67}">
      <dsp:nvSpPr>
        <dsp:cNvPr id="0" name=""/>
        <dsp:cNvSpPr/>
      </dsp:nvSpPr>
      <dsp:spPr>
        <a:xfrm>
          <a:off x="2653468" y="898"/>
          <a:ext cx="1094822" cy="547411"/>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Portfolio</a:t>
          </a:r>
          <a:r>
            <a:rPr lang="en-US" sz="1300" kern="1200" dirty="0"/>
            <a:t> (</a:t>
          </a:r>
          <a:r>
            <a:rPr lang="en-US" sz="1300" kern="1200" dirty="0" err="1"/>
            <a:t>Produk</a:t>
          </a:r>
          <a:r>
            <a:rPr lang="en-US" sz="1300" kern="1200" dirty="0"/>
            <a:t> &amp; </a:t>
          </a:r>
          <a:r>
            <a:rPr lang="en-US" sz="1300" kern="1200" dirty="0" err="1"/>
            <a:t>Jasa</a:t>
          </a:r>
          <a:r>
            <a:rPr lang="en-US" sz="1300" kern="1200" dirty="0"/>
            <a:t>)</a:t>
          </a:r>
          <a:endParaRPr lang="en-ID" sz="1300" kern="1200" dirty="0"/>
        </a:p>
      </dsp:txBody>
      <dsp:txXfrm>
        <a:off x="2669501" y="16931"/>
        <a:ext cx="1062756" cy="515345"/>
      </dsp:txXfrm>
    </dsp:sp>
    <dsp:sp modelId="{D8D10CDB-286B-4EA9-95FE-7B21238668EB}">
      <dsp:nvSpPr>
        <dsp:cNvPr id="0" name=""/>
        <dsp:cNvSpPr/>
      </dsp:nvSpPr>
      <dsp:spPr>
        <a:xfrm rot="19792891">
          <a:off x="1483602" y="1202826"/>
          <a:ext cx="1254554" cy="32124"/>
        </a:xfrm>
        <a:custGeom>
          <a:avLst/>
          <a:gdLst/>
          <a:ahLst/>
          <a:cxnLst/>
          <a:rect l="0" t="0" r="0" b="0"/>
          <a:pathLst>
            <a:path>
              <a:moveTo>
                <a:pt x="0" y="16062"/>
              </a:moveTo>
              <a:lnTo>
                <a:pt x="1254554"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2079515" y="1187524"/>
        <a:ext cx="62727" cy="62727"/>
      </dsp:txXfrm>
    </dsp:sp>
    <dsp:sp modelId="{937A76AF-05D2-4C4C-BA82-2509BF072479}">
      <dsp:nvSpPr>
        <dsp:cNvPr id="0" name=""/>
        <dsp:cNvSpPr/>
      </dsp:nvSpPr>
      <dsp:spPr>
        <a:xfrm>
          <a:off x="2653468" y="630421"/>
          <a:ext cx="1094822" cy="547411"/>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err="1"/>
            <a:t>Spasial</a:t>
          </a:r>
          <a:r>
            <a:rPr lang="en-US" sz="1500" kern="1200" dirty="0"/>
            <a:t>/ Wilayah</a:t>
          </a:r>
          <a:endParaRPr lang="en-ID" sz="1500" kern="1200" dirty="0"/>
        </a:p>
      </dsp:txBody>
      <dsp:txXfrm>
        <a:off x="2669501" y="646454"/>
        <a:ext cx="1062756" cy="515345"/>
      </dsp:txXfrm>
    </dsp:sp>
    <dsp:sp modelId="{E5B56547-A09B-44AD-858A-F680C19475DA}">
      <dsp:nvSpPr>
        <dsp:cNvPr id="0" name=""/>
        <dsp:cNvSpPr/>
      </dsp:nvSpPr>
      <dsp:spPr>
        <a:xfrm>
          <a:off x="1568291" y="1517587"/>
          <a:ext cx="1085176" cy="32124"/>
        </a:xfrm>
        <a:custGeom>
          <a:avLst/>
          <a:gdLst/>
          <a:ahLst/>
          <a:cxnLst/>
          <a:rect l="0" t="0" r="0" b="0"/>
          <a:pathLst>
            <a:path>
              <a:moveTo>
                <a:pt x="0" y="16062"/>
              </a:moveTo>
              <a:lnTo>
                <a:pt x="1085176"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2083750" y="1506520"/>
        <a:ext cx="54258" cy="54258"/>
      </dsp:txXfrm>
    </dsp:sp>
    <dsp:sp modelId="{C3F5690B-CF3D-4412-8601-7DFBB56F4149}">
      <dsp:nvSpPr>
        <dsp:cNvPr id="0" name=""/>
        <dsp:cNvSpPr/>
      </dsp:nvSpPr>
      <dsp:spPr>
        <a:xfrm>
          <a:off x="2653468" y="1259943"/>
          <a:ext cx="1094822" cy="547411"/>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err="1"/>
            <a:t>Jenis</a:t>
          </a:r>
          <a:r>
            <a:rPr lang="en-US" sz="1500" kern="1200" dirty="0"/>
            <a:t> </a:t>
          </a:r>
          <a:r>
            <a:rPr lang="en-US" sz="1500" kern="1200" dirty="0" err="1"/>
            <a:t>Risiko</a:t>
          </a:r>
          <a:endParaRPr lang="en-ID" sz="1500" kern="1200" dirty="0"/>
        </a:p>
      </dsp:txBody>
      <dsp:txXfrm>
        <a:off x="2669501" y="1275976"/>
        <a:ext cx="1062756" cy="515345"/>
      </dsp:txXfrm>
    </dsp:sp>
    <dsp:sp modelId="{4E86187E-F783-47B3-9664-7F4DDCF74ADB}">
      <dsp:nvSpPr>
        <dsp:cNvPr id="0" name=""/>
        <dsp:cNvSpPr/>
      </dsp:nvSpPr>
      <dsp:spPr>
        <a:xfrm rot="1807109">
          <a:off x="1483602" y="1832348"/>
          <a:ext cx="1254554" cy="32124"/>
        </a:xfrm>
        <a:custGeom>
          <a:avLst/>
          <a:gdLst/>
          <a:ahLst/>
          <a:cxnLst/>
          <a:rect l="0" t="0" r="0" b="0"/>
          <a:pathLst>
            <a:path>
              <a:moveTo>
                <a:pt x="0" y="16062"/>
              </a:moveTo>
              <a:lnTo>
                <a:pt x="1254554"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2079515" y="1817046"/>
        <a:ext cx="62727" cy="62727"/>
      </dsp:txXfrm>
    </dsp:sp>
    <dsp:sp modelId="{CB96C5B9-E7D8-49B5-B66E-22CF7302DCDD}">
      <dsp:nvSpPr>
        <dsp:cNvPr id="0" name=""/>
        <dsp:cNvSpPr/>
      </dsp:nvSpPr>
      <dsp:spPr>
        <a:xfrm>
          <a:off x="2653468" y="1889466"/>
          <a:ext cx="1094822" cy="547411"/>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err="1"/>
            <a:t>Hirarki</a:t>
          </a:r>
          <a:r>
            <a:rPr lang="en-US" sz="1500" kern="1200" dirty="0"/>
            <a:t> </a:t>
          </a:r>
          <a:r>
            <a:rPr lang="en-US" sz="1500" kern="1200" dirty="0" err="1"/>
            <a:t>Organisasi</a:t>
          </a:r>
          <a:endParaRPr lang="en-ID" sz="1500" kern="1200" dirty="0"/>
        </a:p>
      </dsp:txBody>
      <dsp:txXfrm>
        <a:off x="2669501" y="1905499"/>
        <a:ext cx="1062756" cy="515345"/>
      </dsp:txXfrm>
    </dsp:sp>
    <dsp:sp modelId="{3B2BBB32-750B-4130-BAF2-BB94EDAB6A8E}">
      <dsp:nvSpPr>
        <dsp:cNvPr id="0" name=""/>
        <dsp:cNvSpPr/>
      </dsp:nvSpPr>
      <dsp:spPr>
        <a:xfrm rot="2954508">
          <a:off x="1279795" y="2147110"/>
          <a:ext cx="1662168" cy="32124"/>
        </a:xfrm>
        <a:custGeom>
          <a:avLst/>
          <a:gdLst/>
          <a:ahLst/>
          <a:cxnLst/>
          <a:rect l="0" t="0" r="0" b="0"/>
          <a:pathLst>
            <a:path>
              <a:moveTo>
                <a:pt x="0" y="16062"/>
              </a:moveTo>
              <a:lnTo>
                <a:pt x="1662168"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2069325" y="2121617"/>
        <a:ext cx="83108" cy="83108"/>
      </dsp:txXfrm>
    </dsp:sp>
    <dsp:sp modelId="{E4A55317-14BC-4DE4-8780-60F2059D0452}">
      <dsp:nvSpPr>
        <dsp:cNvPr id="0" name=""/>
        <dsp:cNvSpPr/>
      </dsp:nvSpPr>
      <dsp:spPr>
        <a:xfrm>
          <a:off x="2653468" y="2518989"/>
          <a:ext cx="1094822" cy="547411"/>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err="1"/>
            <a:t>dlsb</a:t>
          </a:r>
          <a:endParaRPr lang="en-ID" sz="1500" kern="1200" dirty="0"/>
        </a:p>
      </dsp:txBody>
      <dsp:txXfrm>
        <a:off x="2669501" y="2535022"/>
        <a:ext cx="1062756" cy="5153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A4DC9-AFC2-4A2F-AA7B-A23F99953B16}">
      <dsp:nvSpPr>
        <dsp:cNvPr id="0" name=""/>
        <dsp:cNvSpPr/>
      </dsp:nvSpPr>
      <dsp:spPr>
        <a:xfrm>
          <a:off x="2055982" y="95765"/>
          <a:ext cx="1981363" cy="19813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18000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Know Your Organization </a:t>
          </a:r>
          <a:r>
            <a:rPr lang="en-US" sz="1100" b="0" kern="1200" dirty="0">
              <a:solidFill>
                <a:schemeClr val="tx1"/>
              </a:solidFill>
            </a:rPr>
            <a:t>(Corporate, Subsidiaries, Directorates, Business Units, Division, Working Units, Teams, Employees)</a:t>
          </a:r>
          <a:endParaRPr lang="en-ID" sz="1100" b="0" kern="1200" dirty="0">
            <a:solidFill>
              <a:schemeClr val="tx1"/>
            </a:solidFill>
          </a:endParaRPr>
        </a:p>
      </dsp:txBody>
      <dsp:txXfrm>
        <a:off x="2320163" y="442504"/>
        <a:ext cx="1453000" cy="891613"/>
      </dsp:txXfrm>
    </dsp:sp>
    <dsp:sp modelId="{BFD25B50-497D-4A3E-B499-7726BDA1CA18}">
      <dsp:nvSpPr>
        <dsp:cNvPr id="0" name=""/>
        <dsp:cNvSpPr/>
      </dsp:nvSpPr>
      <dsp:spPr>
        <a:xfrm>
          <a:off x="2770924" y="1334118"/>
          <a:ext cx="1981363" cy="19813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Know Your Business Environment (Stakeholders, and Competitors)</a:t>
          </a:r>
          <a:endParaRPr lang="en-ID" sz="1200" b="1" kern="1200" dirty="0">
            <a:solidFill>
              <a:schemeClr val="tx1"/>
            </a:solidFill>
          </a:endParaRPr>
        </a:p>
      </dsp:txBody>
      <dsp:txXfrm>
        <a:off x="3376891" y="1845970"/>
        <a:ext cx="1188818" cy="1089750"/>
      </dsp:txXfrm>
    </dsp:sp>
    <dsp:sp modelId="{38F77EBA-389C-4A53-B8A7-79B9E7E2DA7B}">
      <dsp:nvSpPr>
        <dsp:cNvPr id="0" name=""/>
        <dsp:cNvSpPr/>
      </dsp:nvSpPr>
      <dsp:spPr>
        <a:xfrm>
          <a:off x="1341039" y="1334118"/>
          <a:ext cx="1981363" cy="19813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Know Your Business Portfolio (Products &amp; Services)</a:t>
          </a:r>
          <a:endParaRPr lang="en-ID" sz="1200" b="1" kern="1200" dirty="0">
            <a:solidFill>
              <a:schemeClr val="tx1"/>
            </a:solidFill>
          </a:endParaRPr>
        </a:p>
      </dsp:txBody>
      <dsp:txXfrm>
        <a:off x="1527618" y="1845970"/>
        <a:ext cx="1188818" cy="10897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E463A-9A25-4C05-9BDA-DA33C18F434D}">
      <dsp:nvSpPr>
        <dsp:cNvPr id="0" name=""/>
        <dsp:cNvSpPr/>
      </dsp:nvSpPr>
      <dsp:spPr>
        <a:xfrm>
          <a:off x="3429" y="232057"/>
          <a:ext cx="3343275" cy="576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ID" sz="2000" kern="1200" dirty="0"/>
            <a:t>(ISO 31000)</a:t>
          </a:r>
          <a:endParaRPr lang="en-US" sz="2000" kern="1200" dirty="0"/>
        </a:p>
      </dsp:txBody>
      <dsp:txXfrm>
        <a:off x="3429" y="232057"/>
        <a:ext cx="3343275" cy="576000"/>
      </dsp:txXfrm>
    </dsp:sp>
    <dsp:sp modelId="{10A7DE62-747D-4F2B-BB44-940018021FB3}">
      <dsp:nvSpPr>
        <dsp:cNvPr id="0" name=""/>
        <dsp:cNvSpPr/>
      </dsp:nvSpPr>
      <dsp:spPr>
        <a:xfrm>
          <a:off x="3429" y="808057"/>
          <a:ext cx="3343275" cy="395279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The amount and type of risk that an organization is willing to accept (pursue, retain or take) in pursuit of its business objectives: </a:t>
          </a:r>
          <a:r>
            <a:rPr lang="id-ID" sz="2000" i="1" kern="1200" dirty="0"/>
            <a:t>Jumlah dan jenis risiko yang bersedia diterima oleh organisasi (mengejar, mempertahankan, atau mengambil) dalam mengejar tujuan bisnisnya</a:t>
          </a:r>
          <a:r>
            <a:rPr lang="en-US" sz="2000" i="1" kern="1200" dirty="0"/>
            <a:t>: </a:t>
          </a:r>
          <a:r>
            <a:rPr lang="en-US" sz="2000" b="1" i="1" kern="1200" dirty="0"/>
            <a:t>WILLINGNESS TO TAKE RISK.</a:t>
          </a:r>
          <a:endParaRPr lang="en-US" sz="2000" i="1" kern="1200" dirty="0"/>
        </a:p>
      </dsp:txBody>
      <dsp:txXfrm>
        <a:off x="3429" y="808057"/>
        <a:ext cx="3343275" cy="3952799"/>
      </dsp:txXfrm>
    </dsp:sp>
    <dsp:sp modelId="{910934D0-EEC9-44FF-A4A7-45881AA1DD95}">
      <dsp:nvSpPr>
        <dsp:cNvPr id="0" name=""/>
        <dsp:cNvSpPr/>
      </dsp:nvSpPr>
      <dsp:spPr>
        <a:xfrm>
          <a:off x="3814762" y="232057"/>
          <a:ext cx="3343275" cy="576000"/>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COSO</a:t>
          </a:r>
        </a:p>
      </dsp:txBody>
      <dsp:txXfrm>
        <a:off x="3814762" y="232057"/>
        <a:ext cx="3343275" cy="576000"/>
      </dsp:txXfrm>
    </dsp:sp>
    <dsp:sp modelId="{DE78515E-68A3-4F0B-820A-87B6870E51B6}">
      <dsp:nvSpPr>
        <dsp:cNvPr id="0" name=""/>
        <dsp:cNvSpPr/>
      </dsp:nvSpPr>
      <dsp:spPr>
        <a:xfrm>
          <a:off x="3814762" y="808057"/>
          <a:ext cx="3343275" cy="3952799"/>
        </a:xfrm>
        <a:prstGeom prst="rect">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The types and amount of risk, on a broad level, an organization is willing to accept in pursuit of value: </a:t>
          </a:r>
          <a:r>
            <a:rPr lang="id-ID" sz="2000" i="1" kern="1200" dirty="0"/>
            <a:t>Jenis dan jumlah risiko, pada tingkat yang luas, yang bersedia diterima oleh organisasi dalam mengejar nilai</a:t>
          </a:r>
          <a:r>
            <a:rPr lang="en-US" sz="2000" i="1" kern="1200" dirty="0"/>
            <a:t>: </a:t>
          </a:r>
          <a:r>
            <a:rPr lang="en-US" sz="2000" b="1" i="1" kern="1200" dirty="0"/>
            <a:t>WILLINGNESS TO TAKE RISK.</a:t>
          </a:r>
          <a:endParaRPr lang="en-US" sz="2000" i="1" kern="1200" dirty="0"/>
        </a:p>
      </dsp:txBody>
      <dsp:txXfrm>
        <a:off x="3814762" y="808057"/>
        <a:ext cx="3343275" cy="3952799"/>
      </dsp:txXfrm>
    </dsp:sp>
    <dsp:sp modelId="{F2D3D537-5260-4BA7-879D-F3E032A071E2}">
      <dsp:nvSpPr>
        <dsp:cNvPr id="0" name=""/>
        <dsp:cNvSpPr/>
      </dsp:nvSpPr>
      <dsp:spPr>
        <a:xfrm>
          <a:off x="7626096" y="232057"/>
          <a:ext cx="3343275" cy="576000"/>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ID" sz="2000" kern="1200" dirty="0"/>
            <a:t>OJK</a:t>
          </a:r>
          <a:endParaRPr lang="en-US" sz="2000" kern="1200" dirty="0"/>
        </a:p>
      </dsp:txBody>
      <dsp:txXfrm>
        <a:off x="7626096" y="232057"/>
        <a:ext cx="3343275" cy="576000"/>
      </dsp:txXfrm>
    </dsp:sp>
    <dsp:sp modelId="{BC7D03A9-EFF8-41F9-9FFF-375D40C65798}">
      <dsp:nvSpPr>
        <dsp:cNvPr id="0" name=""/>
        <dsp:cNvSpPr/>
      </dsp:nvSpPr>
      <dsp:spPr>
        <a:xfrm>
          <a:off x="7626096" y="808057"/>
          <a:ext cx="3343275" cy="3952799"/>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Tingkat dan </a:t>
          </a:r>
          <a:r>
            <a:rPr lang="en-US" sz="2000" b="1" kern="1200" dirty="0" err="1"/>
            <a:t>jenis</a:t>
          </a:r>
          <a:r>
            <a:rPr lang="en-US" sz="2000" b="1" kern="1200" dirty="0"/>
            <a:t> </a:t>
          </a:r>
          <a:r>
            <a:rPr lang="en-US" sz="2000" b="1" kern="1200" dirty="0" err="1"/>
            <a:t>Risiko</a:t>
          </a:r>
          <a:r>
            <a:rPr lang="en-US" sz="2000" b="1" kern="1200" dirty="0"/>
            <a:t> yang </a:t>
          </a:r>
          <a:r>
            <a:rPr lang="en-US" sz="2000" b="1" kern="1200" dirty="0" err="1"/>
            <a:t>bersedia</a:t>
          </a:r>
          <a:r>
            <a:rPr lang="en-US" sz="2000" b="1" kern="1200" dirty="0"/>
            <a:t> </a:t>
          </a:r>
          <a:r>
            <a:rPr lang="en-US" sz="2000" b="1" kern="1200" dirty="0" err="1"/>
            <a:t>diambil</a:t>
          </a:r>
          <a:r>
            <a:rPr lang="en-US" sz="2000" b="1" kern="1200" dirty="0"/>
            <a:t> oleh </a:t>
          </a:r>
          <a:r>
            <a:rPr lang="en-US" sz="2000" b="1" kern="1200" dirty="0" err="1"/>
            <a:t>Organisasi</a:t>
          </a:r>
          <a:r>
            <a:rPr lang="en-US" sz="2000" b="1" kern="1200" dirty="0"/>
            <a:t> </a:t>
          </a:r>
          <a:r>
            <a:rPr lang="en-US" sz="2000" b="1" kern="1200" dirty="0" err="1"/>
            <a:t>sebagaimana</a:t>
          </a:r>
          <a:r>
            <a:rPr lang="en-US" sz="2000" b="1" kern="1200" dirty="0"/>
            <a:t> </a:t>
          </a:r>
          <a:r>
            <a:rPr lang="en-US" sz="2000" b="1" kern="1200" dirty="0" err="1"/>
            <a:t>tercermin</a:t>
          </a:r>
          <a:r>
            <a:rPr lang="en-US" sz="2000" b="1" kern="1200" dirty="0"/>
            <a:t> </a:t>
          </a:r>
          <a:r>
            <a:rPr lang="en-US" sz="2000" b="1" kern="1200" dirty="0" err="1"/>
            <a:t>dalam</a:t>
          </a:r>
          <a:r>
            <a:rPr lang="en-US" sz="2000" b="1" kern="1200" dirty="0"/>
            <a:t> strategi </a:t>
          </a:r>
          <a:r>
            <a:rPr lang="en-US" sz="2000" b="1" kern="1200" dirty="0" err="1"/>
            <a:t>bisnis</a:t>
          </a:r>
          <a:r>
            <a:rPr lang="en-US" sz="2000" b="1" kern="1200" dirty="0"/>
            <a:t> dan </a:t>
          </a:r>
          <a:r>
            <a:rPr lang="en-US" sz="2000" b="1" kern="1200" dirty="0" err="1"/>
            <a:t>diambil</a:t>
          </a:r>
          <a:r>
            <a:rPr lang="en-US" sz="2000" b="1" kern="1200" dirty="0"/>
            <a:t> </a:t>
          </a:r>
          <a:r>
            <a:rPr lang="en-US" sz="2000" b="1" kern="1200" dirty="0" err="1"/>
            <a:t>dalam</a:t>
          </a:r>
          <a:r>
            <a:rPr lang="en-US" sz="2000" b="1" kern="1200" dirty="0"/>
            <a:t> </a:t>
          </a:r>
          <a:r>
            <a:rPr lang="en-US" sz="2000" b="1" kern="1200" dirty="0" err="1"/>
            <a:t>rangka</a:t>
          </a:r>
          <a:r>
            <a:rPr lang="en-US" sz="2000" b="1" kern="1200" dirty="0"/>
            <a:t> </a:t>
          </a:r>
          <a:r>
            <a:rPr lang="en-US" sz="2000" b="1" kern="1200" dirty="0" err="1"/>
            <a:t>mencapai</a:t>
          </a:r>
          <a:r>
            <a:rPr lang="en-US" sz="2000" b="1" kern="1200" dirty="0"/>
            <a:t> </a:t>
          </a:r>
          <a:r>
            <a:rPr lang="en-US" sz="2000" b="1" kern="1200" dirty="0" err="1"/>
            <a:t>sasaran</a:t>
          </a:r>
          <a:r>
            <a:rPr lang="en-US" sz="2000" b="1" kern="1200" dirty="0"/>
            <a:t> </a:t>
          </a:r>
          <a:r>
            <a:rPr lang="en-US" sz="2000" b="1" kern="1200" dirty="0" err="1"/>
            <a:t>bisnis</a:t>
          </a:r>
          <a:r>
            <a:rPr lang="en-US" sz="2000" b="1" kern="1200" dirty="0"/>
            <a:t> </a:t>
          </a:r>
          <a:r>
            <a:rPr lang="en-US" sz="2000" b="1" kern="1200" dirty="0" err="1"/>
            <a:t>Organisasi</a:t>
          </a:r>
          <a:r>
            <a:rPr lang="en-US" sz="2000" b="1" kern="1200" dirty="0"/>
            <a:t>: </a:t>
          </a:r>
          <a:r>
            <a:rPr lang="en-US" sz="2000" b="1" i="1" kern="1200" dirty="0"/>
            <a:t>WILLINGNESS TO TAKE RISK.</a:t>
          </a:r>
          <a:endParaRPr lang="en-US" sz="2000" i="1" kern="1200" dirty="0"/>
        </a:p>
      </dsp:txBody>
      <dsp:txXfrm>
        <a:off x="7626096" y="808057"/>
        <a:ext cx="3343275" cy="39527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C369E-CC44-4BFF-A212-9F22734F1481}">
      <dsp:nvSpPr>
        <dsp:cNvPr id="0" name=""/>
        <dsp:cNvSpPr/>
      </dsp:nvSpPr>
      <dsp:spPr>
        <a:xfrm>
          <a:off x="3429" y="23780"/>
          <a:ext cx="3343275" cy="62769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ID" sz="2800" kern="1200" dirty="0"/>
            <a:t>ISO 31000</a:t>
          </a:r>
          <a:endParaRPr lang="en-US" sz="2800" kern="1200" dirty="0"/>
        </a:p>
      </dsp:txBody>
      <dsp:txXfrm>
        <a:off x="3429" y="23780"/>
        <a:ext cx="3343275" cy="627690"/>
      </dsp:txXfrm>
    </dsp:sp>
    <dsp:sp modelId="{8792B15D-93C2-462E-A70D-7BC7F660CE76}">
      <dsp:nvSpPr>
        <dsp:cNvPr id="0" name=""/>
        <dsp:cNvSpPr/>
      </dsp:nvSpPr>
      <dsp:spPr>
        <a:xfrm>
          <a:off x="3429" y="651471"/>
          <a:ext cx="3343275" cy="362623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Organization's or stakeholders’ readiness to bear the risk after risk “treatment” in order to achieve its objectives: </a:t>
          </a:r>
          <a:r>
            <a:rPr lang="en-ID" sz="1800" i="1" kern="1200" dirty="0" err="1"/>
            <a:t>Kesiapan</a:t>
          </a:r>
          <a:r>
            <a:rPr lang="en-ID" sz="1800" i="1" kern="1200" dirty="0"/>
            <a:t> </a:t>
          </a:r>
          <a:r>
            <a:rPr lang="en-ID" sz="1800" i="1" kern="1200" dirty="0" err="1"/>
            <a:t>organsisasi</a:t>
          </a:r>
          <a:r>
            <a:rPr lang="en-ID" sz="1800" i="1" kern="1200" dirty="0"/>
            <a:t> </a:t>
          </a:r>
          <a:r>
            <a:rPr lang="en-ID" sz="1800" i="1" kern="1200" dirty="0" err="1"/>
            <a:t>atau</a:t>
          </a:r>
          <a:r>
            <a:rPr lang="en-ID" sz="1800" i="1" kern="1200" dirty="0"/>
            <a:t> </a:t>
          </a:r>
          <a:r>
            <a:rPr lang="en-ID" sz="1800" i="1" kern="1200" dirty="0" err="1"/>
            <a:t>pemangku</a:t>
          </a:r>
          <a:r>
            <a:rPr lang="en-ID" sz="1800" i="1" kern="1200" dirty="0"/>
            <a:t> </a:t>
          </a:r>
          <a:r>
            <a:rPr lang="en-ID" sz="1800" i="1" kern="1200" dirty="0" err="1"/>
            <a:t>kepentingan</a:t>
          </a:r>
          <a:r>
            <a:rPr lang="en-ID" sz="1800" i="1" kern="1200" dirty="0"/>
            <a:t> </a:t>
          </a:r>
          <a:r>
            <a:rPr lang="en-ID" sz="1800" i="1" kern="1200" dirty="0" err="1"/>
            <a:t>untuk</a:t>
          </a:r>
          <a:r>
            <a:rPr lang="en-ID" sz="1800" i="1" kern="1200" dirty="0"/>
            <a:t> </a:t>
          </a:r>
          <a:r>
            <a:rPr lang="en-ID" sz="1800" i="1" kern="1200" dirty="0" err="1"/>
            <a:t>menanggung</a:t>
          </a:r>
          <a:r>
            <a:rPr lang="en-ID" sz="1800" i="1" kern="1200" dirty="0"/>
            <a:t> </a:t>
          </a:r>
          <a:r>
            <a:rPr lang="en-ID" sz="1800" i="1" kern="1200" dirty="0" err="1"/>
            <a:t>suatu</a:t>
          </a:r>
          <a:r>
            <a:rPr lang="en-ID" sz="1800" i="1" kern="1200" dirty="0"/>
            <a:t> </a:t>
          </a:r>
          <a:r>
            <a:rPr lang="en-ID" sz="1800" i="1" kern="1200" dirty="0" err="1"/>
            <a:t>risiko</a:t>
          </a:r>
          <a:r>
            <a:rPr lang="en-ID" sz="1800" i="1" kern="1200" dirty="0"/>
            <a:t> </a:t>
          </a:r>
          <a:r>
            <a:rPr lang="en-ID" sz="1800" i="1" kern="1200" dirty="0" err="1"/>
            <a:t>tertentu</a:t>
          </a:r>
          <a:r>
            <a:rPr lang="en-ID" sz="1800" i="1" kern="1200" dirty="0"/>
            <a:t> </a:t>
          </a:r>
          <a:r>
            <a:rPr lang="en-ID" sz="1800" i="1" kern="1200" dirty="0" err="1"/>
            <a:t>setelah</a:t>
          </a:r>
          <a:r>
            <a:rPr lang="en-ID" sz="1800" i="1" kern="1200" dirty="0"/>
            <a:t> </a:t>
          </a:r>
          <a:r>
            <a:rPr lang="en-ID" sz="1800" i="1" kern="1200" dirty="0" err="1"/>
            <a:t>perlakuan</a:t>
          </a:r>
          <a:r>
            <a:rPr lang="en-ID" sz="1800" i="1" kern="1200" dirty="0"/>
            <a:t> </a:t>
          </a:r>
          <a:r>
            <a:rPr lang="en-ID" sz="1800" i="1" kern="1200" dirty="0" err="1"/>
            <a:t>risiko</a:t>
          </a:r>
          <a:r>
            <a:rPr lang="en-ID" sz="1800" i="1" kern="1200" dirty="0"/>
            <a:t> </a:t>
          </a:r>
          <a:r>
            <a:rPr lang="en-ID" sz="1800" i="1" kern="1200" dirty="0" err="1"/>
            <a:t>dalam</a:t>
          </a:r>
          <a:r>
            <a:rPr lang="en-ID" sz="1800" i="1" kern="1200" dirty="0"/>
            <a:t> </a:t>
          </a:r>
          <a:r>
            <a:rPr lang="en-ID" sz="1800" i="1" kern="1200" dirty="0" err="1"/>
            <a:t>rangka</a:t>
          </a:r>
          <a:r>
            <a:rPr lang="en-ID" sz="1800" i="1" kern="1200" dirty="0"/>
            <a:t> </a:t>
          </a:r>
          <a:r>
            <a:rPr lang="en-ID" sz="1800" i="1" kern="1200" dirty="0" err="1"/>
            <a:t>mencapai</a:t>
          </a:r>
          <a:r>
            <a:rPr lang="en-ID" sz="1800" i="1" kern="1200" dirty="0"/>
            <a:t> </a:t>
          </a:r>
          <a:r>
            <a:rPr lang="en-ID" sz="1800" i="1" kern="1200" dirty="0" err="1"/>
            <a:t>sasarannya</a:t>
          </a:r>
          <a:r>
            <a:rPr lang="en-ID" sz="1800" i="1" kern="1200" dirty="0"/>
            <a:t>. </a:t>
          </a:r>
          <a:r>
            <a:rPr lang="en-US" sz="1800" b="1" i="1" kern="1200" dirty="0"/>
            <a:t>READINESS TO TAKE/ABSORB RISK AT DETERMINED MAXIMUM LEVEL</a:t>
          </a:r>
          <a:endParaRPr lang="en-US" sz="1800" i="1" kern="1200" dirty="0"/>
        </a:p>
      </dsp:txBody>
      <dsp:txXfrm>
        <a:off x="3429" y="651471"/>
        <a:ext cx="3343275" cy="3626230"/>
      </dsp:txXfrm>
    </dsp:sp>
    <dsp:sp modelId="{81BE5C10-3DA6-42EC-9379-F1817F743622}">
      <dsp:nvSpPr>
        <dsp:cNvPr id="0" name=""/>
        <dsp:cNvSpPr/>
      </dsp:nvSpPr>
      <dsp:spPr>
        <a:xfrm>
          <a:off x="3814762" y="23780"/>
          <a:ext cx="3343275" cy="627690"/>
        </a:xfrm>
        <a:prstGeom prst="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w="6350" cap="flat" cmpd="sng" algn="ctr">
          <a:solidFill>
            <a:schemeClr val="accent5">
              <a:hueOff val="-3676672"/>
              <a:satOff val="-5114"/>
              <a:lumOff val="-196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COSO ERM</a:t>
          </a:r>
        </a:p>
      </dsp:txBody>
      <dsp:txXfrm>
        <a:off x="3814762" y="23780"/>
        <a:ext cx="3343275" cy="627690"/>
      </dsp:txXfrm>
    </dsp:sp>
    <dsp:sp modelId="{F7E20BE3-6237-4BD4-B110-1DB66D44C027}">
      <dsp:nvSpPr>
        <dsp:cNvPr id="0" name=""/>
        <dsp:cNvSpPr/>
      </dsp:nvSpPr>
      <dsp:spPr>
        <a:xfrm>
          <a:off x="3814762" y="651471"/>
          <a:ext cx="3343275" cy="3626230"/>
        </a:xfrm>
        <a:prstGeom prst="rect">
          <a:avLst/>
        </a:prstGeom>
        <a:solidFill>
          <a:schemeClr val="accent5">
            <a:tint val="40000"/>
            <a:alpha val="90000"/>
            <a:hueOff val="-3695877"/>
            <a:satOff val="-6408"/>
            <a:lumOff val="-644"/>
            <a:alphaOff val="0"/>
          </a:schemeClr>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4625" marR="0" lvl="1" indent="-174625" algn="l" defTabSz="914400" eaLnBrk="1" fontAlgn="auto" latinLnBrk="0" hangingPunct="1">
            <a:lnSpc>
              <a:spcPct val="100000"/>
            </a:lnSpc>
            <a:spcBef>
              <a:spcPct val="0"/>
            </a:spcBef>
            <a:spcAft>
              <a:spcPts val="0"/>
            </a:spcAft>
            <a:buClrTx/>
            <a:buSzTx/>
            <a:buFontTx/>
            <a:buNone/>
            <a:tabLst/>
            <a:defRPr/>
          </a:pPr>
          <a:r>
            <a:rPr lang="en-US" sz="1800" b="1" kern="1200" dirty="0"/>
            <a:t>The acceptable levels of variation in performance related to business objectives and is typically defined at the risk-specific level: </a:t>
          </a:r>
          <a:r>
            <a:rPr lang="sv-SE" sz="1800" i="1" kern="1200" dirty="0"/>
            <a:t>Tingkat variasi kinerja yang dapat diterima terkait dengan tujuan bisnis dan biasanya ditentukan pada tingkat risiko tertentu</a:t>
          </a:r>
          <a:r>
            <a:rPr lang="sv-SE" sz="1800" i="1" kern="1200"/>
            <a:t>:  </a:t>
          </a:r>
          <a:r>
            <a:rPr lang="en-US" sz="1800" b="1" i="1" kern="1200"/>
            <a:t>READINESS TO TAKE/ABSORB RISK AT DETERMINED MAXIMUM LEVEL</a:t>
          </a:r>
          <a:endParaRPr lang="en-ID" sz="1600" kern="1200" dirty="0"/>
        </a:p>
      </dsp:txBody>
      <dsp:txXfrm>
        <a:off x="3814762" y="651471"/>
        <a:ext cx="3343275" cy="3626230"/>
      </dsp:txXfrm>
    </dsp:sp>
    <dsp:sp modelId="{AD21D5F2-936D-4E96-8ECD-BBCD7467A91D}">
      <dsp:nvSpPr>
        <dsp:cNvPr id="0" name=""/>
        <dsp:cNvSpPr/>
      </dsp:nvSpPr>
      <dsp:spPr>
        <a:xfrm>
          <a:off x="7626096" y="23780"/>
          <a:ext cx="3343275" cy="627690"/>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OJK</a:t>
          </a:r>
        </a:p>
      </dsp:txBody>
      <dsp:txXfrm>
        <a:off x="7626096" y="23780"/>
        <a:ext cx="3343275" cy="627690"/>
      </dsp:txXfrm>
    </dsp:sp>
    <dsp:sp modelId="{2C8A5AA6-5584-4E2B-A4A2-656A57C7C20E}">
      <dsp:nvSpPr>
        <dsp:cNvPr id="0" name=""/>
        <dsp:cNvSpPr/>
      </dsp:nvSpPr>
      <dsp:spPr>
        <a:xfrm>
          <a:off x="7626096" y="651471"/>
          <a:ext cx="3343275" cy="3626230"/>
        </a:xfrm>
        <a:prstGeom prst="rect">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Tingkat </a:t>
          </a:r>
          <a:r>
            <a:rPr lang="en-US" sz="1800" b="1" kern="1200" dirty="0" err="1"/>
            <a:t>dan</a:t>
          </a:r>
          <a:r>
            <a:rPr lang="en-US" sz="1800" b="1" kern="1200" dirty="0"/>
            <a:t> </a:t>
          </a:r>
          <a:r>
            <a:rPr lang="en-US" sz="1800" b="1" kern="1200" dirty="0" err="1"/>
            <a:t>jenis</a:t>
          </a:r>
          <a:r>
            <a:rPr lang="en-US" sz="1800" b="1" kern="1200" dirty="0"/>
            <a:t> </a:t>
          </a:r>
          <a:r>
            <a:rPr lang="en-US" sz="1800" b="1" kern="1200" dirty="0" err="1"/>
            <a:t>Risiko</a:t>
          </a:r>
          <a:r>
            <a:rPr lang="en-US" sz="1800" b="1" kern="1200" dirty="0"/>
            <a:t> yang </a:t>
          </a:r>
          <a:r>
            <a:rPr lang="en-US" sz="1800" b="1" kern="1200" dirty="0" err="1"/>
            <a:t>secara</a:t>
          </a:r>
          <a:r>
            <a:rPr lang="en-US" sz="1800" b="1" kern="1200" dirty="0"/>
            <a:t> </a:t>
          </a:r>
          <a:r>
            <a:rPr lang="en-US" sz="1800" b="1" kern="1200" dirty="0" err="1"/>
            <a:t>maksimum</a:t>
          </a:r>
          <a:r>
            <a:rPr lang="en-US" sz="1800" b="1" kern="1200" dirty="0"/>
            <a:t> </a:t>
          </a:r>
          <a:r>
            <a:rPr lang="en-US" sz="1800" b="1" kern="1200" dirty="0" err="1"/>
            <a:t>ditetapkan</a:t>
          </a:r>
          <a:r>
            <a:rPr lang="en-US" sz="1800" b="1" kern="1200" dirty="0"/>
            <a:t> </a:t>
          </a:r>
          <a:r>
            <a:rPr lang="en-US" sz="1800" b="1" kern="1200" dirty="0" err="1"/>
            <a:t>oleh</a:t>
          </a:r>
          <a:r>
            <a:rPr lang="en-US" sz="1800" b="1" kern="1200" dirty="0"/>
            <a:t> </a:t>
          </a:r>
          <a:r>
            <a:rPr lang="en-US" sz="1800" b="1" kern="1200" dirty="0" err="1"/>
            <a:t>perusahan</a:t>
          </a:r>
          <a:r>
            <a:rPr lang="en-US" sz="1800" b="1" kern="1200" dirty="0"/>
            <a:t>, </a:t>
          </a:r>
          <a:r>
            <a:rPr lang="en-US" sz="1800" b="1" kern="1200" dirty="0" err="1"/>
            <a:t>dan</a:t>
          </a:r>
          <a:r>
            <a:rPr lang="en-US" sz="1800" b="1" kern="1200" dirty="0"/>
            <a:t> </a:t>
          </a:r>
          <a:r>
            <a:rPr lang="en-US" sz="1800" b="1" kern="1200" dirty="0" err="1"/>
            <a:t>merupakan</a:t>
          </a:r>
          <a:r>
            <a:rPr lang="en-US" sz="1800" b="1" kern="1200" dirty="0"/>
            <a:t> </a:t>
          </a:r>
          <a:r>
            <a:rPr lang="en-US" sz="1800" b="1" kern="1200" dirty="0" err="1"/>
            <a:t>penjabaran</a:t>
          </a:r>
          <a:r>
            <a:rPr lang="en-US" sz="1800" b="1" kern="1200" dirty="0"/>
            <a:t> </a:t>
          </a:r>
          <a:r>
            <a:rPr lang="en-US" sz="1800" b="1" kern="1200" dirty="0" err="1"/>
            <a:t>dari</a:t>
          </a:r>
          <a:r>
            <a:rPr lang="en-US" sz="1800" b="1" kern="1200" dirty="0"/>
            <a:t> </a:t>
          </a:r>
          <a:r>
            <a:rPr lang="en-US" sz="1800" b="1" kern="1200" dirty="0" err="1"/>
            <a:t>tingkat</a:t>
          </a:r>
          <a:r>
            <a:rPr lang="en-US" sz="1800" b="1" kern="1200" dirty="0"/>
            <a:t> </a:t>
          </a:r>
          <a:r>
            <a:rPr lang="en-US" sz="1800" b="1" kern="1200" dirty="0" err="1"/>
            <a:t>Risiko</a:t>
          </a:r>
          <a:r>
            <a:rPr lang="en-US" sz="1800" b="1" kern="1200" dirty="0"/>
            <a:t> yang </a:t>
          </a:r>
          <a:r>
            <a:rPr lang="en-US" sz="1800" b="1" kern="1200" dirty="0" err="1"/>
            <a:t>akan</a:t>
          </a:r>
          <a:r>
            <a:rPr lang="en-US" sz="1800" b="1" kern="1200" dirty="0"/>
            <a:t> </a:t>
          </a:r>
          <a:r>
            <a:rPr lang="en-US" sz="1800" b="1" kern="1200" dirty="0" err="1"/>
            <a:t>diambil</a:t>
          </a:r>
          <a:r>
            <a:rPr lang="en-US" sz="1800" b="1" kern="1200" dirty="0"/>
            <a:t>: </a:t>
          </a:r>
          <a:r>
            <a:rPr lang="en-US" sz="2000" b="1" i="1" kern="1200" dirty="0"/>
            <a:t>READINESS TO TAKE/ABSORB RISK AT DETERMINED MAXIMUM LEVEL</a:t>
          </a:r>
          <a:endParaRPr lang="en-US" sz="2000" i="1" kern="1200" dirty="0"/>
        </a:p>
      </dsp:txBody>
      <dsp:txXfrm>
        <a:off x="7626096" y="651471"/>
        <a:ext cx="3343275" cy="36262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95D07-8B45-4818-923D-5517D3A772E5}">
      <dsp:nvSpPr>
        <dsp:cNvPr id="0" name=""/>
        <dsp:cNvSpPr/>
      </dsp:nvSpPr>
      <dsp:spPr>
        <a:xfrm>
          <a:off x="3351609" y="1996942"/>
          <a:ext cx="1424781" cy="1424781"/>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THE BENEFITS OF COMPLIANCE</a:t>
          </a:r>
        </a:p>
      </dsp:txBody>
      <dsp:txXfrm>
        <a:off x="3560263" y="2205596"/>
        <a:ext cx="1007473" cy="1007473"/>
      </dsp:txXfrm>
    </dsp:sp>
    <dsp:sp modelId="{48EA406E-91BA-4E8B-9A3E-103A529ED1D6}">
      <dsp:nvSpPr>
        <dsp:cNvPr id="0" name=""/>
        <dsp:cNvSpPr/>
      </dsp:nvSpPr>
      <dsp:spPr>
        <a:xfrm rot="16200000">
          <a:off x="3913169" y="1478682"/>
          <a:ext cx="301660" cy="4844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958418" y="1620816"/>
        <a:ext cx="211162" cy="290655"/>
      </dsp:txXfrm>
    </dsp:sp>
    <dsp:sp modelId="{F9BD5433-C190-46D1-96BA-7CB1863DDDC3}">
      <dsp:nvSpPr>
        <dsp:cNvPr id="0" name=""/>
        <dsp:cNvSpPr/>
      </dsp:nvSpPr>
      <dsp:spPr>
        <a:xfrm>
          <a:off x="3351609" y="2990"/>
          <a:ext cx="1424781" cy="1424781"/>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business opportunities and sustainability</a:t>
          </a:r>
        </a:p>
      </dsp:txBody>
      <dsp:txXfrm>
        <a:off x="3560263" y="211644"/>
        <a:ext cx="1007473" cy="1007473"/>
      </dsp:txXfrm>
    </dsp:sp>
    <dsp:sp modelId="{B281567B-D3EE-4A3B-9727-7E8D5C182DB2}">
      <dsp:nvSpPr>
        <dsp:cNvPr id="0" name=""/>
        <dsp:cNvSpPr/>
      </dsp:nvSpPr>
      <dsp:spPr>
        <a:xfrm rot="19800000">
          <a:off x="4769182" y="1972901"/>
          <a:ext cx="301660" cy="4844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775244" y="2092411"/>
        <a:ext cx="211162" cy="290655"/>
      </dsp:txXfrm>
    </dsp:sp>
    <dsp:sp modelId="{EE15C239-F259-411C-B44B-A1C70DAF1265}">
      <dsp:nvSpPr>
        <dsp:cNvPr id="0" name=""/>
        <dsp:cNvSpPr/>
      </dsp:nvSpPr>
      <dsp:spPr>
        <a:xfrm>
          <a:off x="5078422" y="999966"/>
          <a:ext cx="1424781" cy="1424781"/>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Fulfill expectations of interested parties</a:t>
          </a:r>
        </a:p>
      </dsp:txBody>
      <dsp:txXfrm>
        <a:off x="5287076" y="1208620"/>
        <a:ext cx="1007473" cy="1007473"/>
      </dsp:txXfrm>
    </dsp:sp>
    <dsp:sp modelId="{FF5E13EC-98C1-4298-A3BF-5626D33582D1}">
      <dsp:nvSpPr>
        <dsp:cNvPr id="0" name=""/>
        <dsp:cNvSpPr/>
      </dsp:nvSpPr>
      <dsp:spPr>
        <a:xfrm rot="1800000">
          <a:off x="4769182" y="2961339"/>
          <a:ext cx="301660" cy="4844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775244" y="3035600"/>
        <a:ext cx="211162" cy="290655"/>
      </dsp:txXfrm>
    </dsp:sp>
    <dsp:sp modelId="{54691B6C-DA50-4952-9286-7B7EFFC20DF3}">
      <dsp:nvSpPr>
        <dsp:cNvPr id="0" name=""/>
        <dsp:cNvSpPr/>
      </dsp:nvSpPr>
      <dsp:spPr>
        <a:xfrm>
          <a:off x="5078422" y="2993918"/>
          <a:ext cx="1424781" cy="1424781"/>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Reputation and Credibility</a:t>
          </a:r>
        </a:p>
      </dsp:txBody>
      <dsp:txXfrm>
        <a:off x="5287076" y="3202572"/>
        <a:ext cx="1007473" cy="1007473"/>
      </dsp:txXfrm>
    </dsp:sp>
    <dsp:sp modelId="{C0D6EC29-AFB3-48C3-9C11-7FB372FC453A}">
      <dsp:nvSpPr>
        <dsp:cNvPr id="0" name=""/>
        <dsp:cNvSpPr/>
      </dsp:nvSpPr>
      <dsp:spPr>
        <a:xfrm rot="5400000">
          <a:off x="3913169" y="3455559"/>
          <a:ext cx="301660" cy="4844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958418" y="3507195"/>
        <a:ext cx="211162" cy="290655"/>
      </dsp:txXfrm>
    </dsp:sp>
    <dsp:sp modelId="{F0E9FE00-5479-4EE1-AA3B-E433A7982B7E}">
      <dsp:nvSpPr>
        <dsp:cNvPr id="0" name=""/>
        <dsp:cNvSpPr/>
      </dsp:nvSpPr>
      <dsp:spPr>
        <a:xfrm>
          <a:off x="3351609" y="3990894"/>
          <a:ext cx="1424781" cy="1424781"/>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Organization Commitment </a:t>
          </a:r>
        </a:p>
      </dsp:txBody>
      <dsp:txXfrm>
        <a:off x="3560263" y="4199548"/>
        <a:ext cx="1007473" cy="1007473"/>
      </dsp:txXfrm>
    </dsp:sp>
    <dsp:sp modelId="{7323FF7B-0CF7-4BF5-AC13-0BE742E5F529}">
      <dsp:nvSpPr>
        <dsp:cNvPr id="0" name=""/>
        <dsp:cNvSpPr/>
      </dsp:nvSpPr>
      <dsp:spPr>
        <a:xfrm rot="9000000">
          <a:off x="3057156" y="2961339"/>
          <a:ext cx="301660" cy="4844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141592" y="3035600"/>
        <a:ext cx="211162" cy="290655"/>
      </dsp:txXfrm>
    </dsp:sp>
    <dsp:sp modelId="{A84DC550-7246-4860-A582-575A3526EF74}">
      <dsp:nvSpPr>
        <dsp:cNvPr id="0" name=""/>
        <dsp:cNvSpPr/>
      </dsp:nvSpPr>
      <dsp:spPr>
        <a:xfrm>
          <a:off x="1624796" y="2993918"/>
          <a:ext cx="1424781" cy="1424781"/>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Market Confidence</a:t>
          </a:r>
        </a:p>
      </dsp:txBody>
      <dsp:txXfrm>
        <a:off x="1833450" y="3202572"/>
        <a:ext cx="1007473" cy="1007473"/>
      </dsp:txXfrm>
    </dsp:sp>
    <dsp:sp modelId="{36075DCD-3862-4748-ADF0-76773EF17755}">
      <dsp:nvSpPr>
        <dsp:cNvPr id="0" name=""/>
        <dsp:cNvSpPr/>
      </dsp:nvSpPr>
      <dsp:spPr>
        <a:xfrm rot="12600000">
          <a:off x="3057156" y="1972901"/>
          <a:ext cx="301660" cy="4844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141592" y="2092411"/>
        <a:ext cx="211162" cy="290655"/>
      </dsp:txXfrm>
    </dsp:sp>
    <dsp:sp modelId="{6EF5701E-18BA-41A0-A62C-E1BEB1D3D9BD}">
      <dsp:nvSpPr>
        <dsp:cNvPr id="0" name=""/>
        <dsp:cNvSpPr/>
      </dsp:nvSpPr>
      <dsp:spPr>
        <a:xfrm>
          <a:off x="1624796" y="999966"/>
          <a:ext cx="1424781" cy="1424781"/>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Minimizing Risks</a:t>
          </a:r>
        </a:p>
      </dsp:txBody>
      <dsp:txXfrm>
        <a:off x="1833450" y="1208620"/>
        <a:ext cx="1007473" cy="1007473"/>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EEC396-60E5-4509-831A-0ECF4F9FBC91}"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083E2-5BB0-4DD1-9353-0EB5A29A0FA4}" type="slidenum">
              <a:rPr lang="en-US" smtClean="0"/>
              <a:t>‹#›</a:t>
            </a:fld>
            <a:endParaRPr lang="en-US"/>
          </a:p>
        </p:txBody>
      </p:sp>
    </p:spTree>
    <p:extLst>
      <p:ext uri="{BB962C8B-B14F-4D97-AF65-F5344CB8AC3E}">
        <p14:creationId xmlns:p14="http://schemas.microsoft.com/office/powerpoint/2010/main" val="205697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74179-1D0C-44ED-AD1E-D1DF692E5B2B}"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030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70E45-6D24-4683-8C6E-C97192871E28}"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866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599DD-88B4-425E-ABC9-455827EF5E04}"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431280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noTextEdit="1"/>
          </p:cNvSpPr>
          <p:nvPr>
            <p:ph type="sldImg"/>
          </p:nvPr>
        </p:nvSpPr>
        <p:spPr>
          <a:xfrm>
            <a:off x="381000" y="685800"/>
            <a:ext cx="6096000" cy="3429000"/>
          </a:xfrm>
          <a:ln/>
        </p:spPr>
      </p:sp>
      <p:sp>
        <p:nvSpPr>
          <p:cNvPr id="3389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itchFamily="34" charset="0"/>
            </a:endParaRPr>
          </a:p>
        </p:txBody>
      </p:sp>
    </p:spTree>
    <p:extLst>
      <p:ext uri="{BB962C8B-B14F-4D97-AF65-F5344CB8AC3E}">
        <p14:creationId xmlns:p14="http://schemas.microsoft.com/office/powerpoint/2010/main" val="264477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noTextEdit="1"/>
          </p:cNvSpPr>
          <p:nvPr>
            <p:ph type="sldImg"/>
          </p:nvPr>
        </p:nvSpPr>
        <p:spPr>
          <a:xfrm>
            <a:off x="381000" y="685800"/>
            <a:ext cx="6096000" cy="3429000"/>
          </a:xfrm>
          <a:ln/>
        </p:spPr>
      </p:sp>
      <p:sp>
        <p:nvSpPr>
          <p:cNvPr id="3389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itchFamily="34" charset="0"/>
            </a:endParaRPr>
          </a:p>
        </p:txBody>
      </p:sp>
    </p:spTree>
    <p:extLst>
      <p:ext uri="{BB962C8B-B14F-4D97-AF65-F5344CB8AC3E}">
        <p14:creationId xmlns:p14="http://schemas.microsoft.com/office/powerpoint/2010/main" val="1516496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4294967295"/>
          </p:nvPr>
        </p:nvSpPr>
        <p:spPr bwMode="auto">
          <a:xfrm>
            <a:off x="3763235" y="9410806"/>
            <a:ext cx="2893606" cy="4878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0000"/>
                </a:solidFill>
                <a:latin typeface="Arial" pitchFamily="34" charset="0"/>
              </a:defRPr>
            </a:lvl1pPr>
            <a:lvl2pPr marL="732474" indent="-281721">
              <a:defRPr sz="1200" b="1">
                <a:solidFill>
                  <a:srgbClr val="000000"/>
                </a:solidFill>
                <a:latin typeface="Arial" pitchFamily="34" charset="0"/>
              </a:defRPr>
            </a:lvl2pPr>
            <a:lvl3pPr marL="1126884" indent="-225377">
              <a:defRPr sz="1200" b="1">
                <a:solidFill>
                  <a:srgbClr val="000000"/>
                </a:solidFill>
                <a:latin typeface="Arial" pitchFamily="34" charset="0"/>
              </a:defRPr>
            </a:lvl3pPr>
            <a:lvl4pPr marL="1577637" indent="-225377">
              <a:defRPr sz="1200" b="1">
                <a:solidFill>
                  <a:srgbClr val="000000"/>
                </a:solidFill>
                <a:latin typeface="Arial" pitchFamily="34" charset="0"/>
              </a:defRPr>
            </a:lvl4pPr>
            <a:lvl5pPr marL="2028391" indent="-225377">
              <a:defRPr sz="1200" b="1">
                <a:solidFill>
                  <a:srgbClr val="000000"/>
                </a:solidFill>
                <a:latin typeface="Arial" pitchFamily="34" charset="0"/>
              </a:defRPr>
            </a:lvl5pPr>
            <a:lvl6pPr marL="2479144" indent="-225377" eaLnBrk="0" fontAlgn="base" hangingPunct="0">
              <a:spcBef>
                <a:spcPct val="0"/>
              </a:spcBef>
              <a:spcAft>
                <a:spcPct val="0"/>
              </a:spcAft>
              <a:defRPr sz="1200" b="1">
                <a:solidFill>
                  <a:srgbClr val="000000"/>
                </a:solidFill>
                <a:latin typeface="Arial" pitchFamily="34" charset="0"/>
              </a:defRPr>
            </a:lvl6pPr>
            <a:lvl7pPr marL="2929898" indent="-225377" eaLnBrk="0" fontAlgn="base" hangingPunct="0">
              <a:spcBef>
                <a:spcPct val="0"/>
              </a:spcBef>
              <a:spcAft>
                <a:spcPct val="0"/>
              </a:spcAft>
              <a:defRPr sz="1200" b="1">
                <a:solidFill>
                  <a:srgbClr val="000000"/>
                </a:solidFill>
                <a:latin typeface="Arial" pitchFamily="34" charset="0"/>
              </a:defRPr>
            </a:lvl7pPr>
            <a:lvl8pPr marL="3380651" indent="-225377" eaLnBrk="0" fontAlgn="base" hangingPunct="0">
              <a:spcBef>
                <a:spcPct val="0"/>
              </a:spcBef>
              <a:spcAft>
                <a:spcPct val="0"/>
              </a:spcAft>
              <a:defRPr sz="1200" b="1">
                <a:solidFill>
                  <a:srgbClr val="000000"/>
                </a:solidFill>
                <a:latin typeface="Arial" pitchFamily="34" charset="0"/>
              </a:defRPr>
            </a:lvl8pPr>
            <a:lvl9pPr marL="3831405" indent="-225377" eaLnBrk="0" fontAlgn="base" hangingPunct="0">
              <a:spcBef>
                <a:spcPct val="0"/>
              </a:spcBef>
              <a:spcAft>
                <a:spcPct val="0"/>
              </a:spcAft>
              <a:defRPr sz="1200" b="1">
                <a:solidFill>
                  <a:srgbClr val="000000"/>
                </a:solidFill>
                <a:latin typeface="Arial" pitchFamily="34" charset="0"/>
              </a:defRPr>
            </a:lvl9pPr>
          </a:lstStyle>
          <a:p>
            <a:fld id="{B7C1B6FB-3DA2-44EA-8E5C-C438A3A5BE14}" type="slidenum">
              <a:rPr lang="en-US" altLang="en-US"/>
              <a:pPr/>
              <a:t>108</a:t>
            </a:fld>
            <a:endParaRPr lang="en-US" altLang="en-US"/>
          </a:p>
        </p:txBody>
      </p:sp>
      <p:sp>
        <p:nvSpPr>
          <p:cNvPr id="328706" name="Rectangle 2"/>
          <p:cNvSpPr>
            <a:spLocks noGrp="1" noRot="1" noChangeAspect="1" noChangeArrowheads="1" noTextEdit="1"/>
          </p:cNvSpPr>
          <p:nvPr>
            <p:ph type="sldImg"/>
          </p:nvPr>
        </p:nvSpPr>
        <p:spPr>
          <a:xfrm>
            <a:off x="19050" y="741363"/>
            <a:ext cx="6599238" cy="3713162"/>
          </a:xfrm>
          <a:ln/>
        </p:spPr>
      </p:sp>
      <p:sp>
        <p:nvSpPr>
          <p:cNvPr id="3287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29466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74179-1D0C-44ED-AD1E-D1DF692E5B2B}" type="slidenum">
              <a:rPr lang="id-ID" smtClean="0"/>
              <a:t>16</a:t>
            </a:fld>
            <a:endParaRPr lang="id-ID"/>
          </a:p>
        </p:txBody>
      </p:sp>
    </p:spTree>
    <p:extLst>
      <p:ext uri="{BB962C8B-B14F-4D97-AF65-F5344CB8AC3E}">
        <p14:creationId xmlns:p14="http://schemas.microsoft.com/office/powerpoint/2010/main" val="141393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74179-1D0C-44ED-AD1E-D1DF692E5B2B}" type="slidenum">
              <a:rPr lang="id-ID" smtClean="0"/>
              <a:t>23</a:t>
            </a:fld>
            <a:endParaRPr lang="id-ID"/>
          </a:p>
        </p:txBody>
      </p:sp>
    </p:spTree>
    <p:extLst>
      <p:ext uri="{BB962C8B-B14F-4D97-AF65-F5344CB8AC3E}">
        <p14:creationId xmlns:p14="http://schemas.microsoft.com/office/powerpoint/2010/main" val="1925725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6" name="Google Shape;105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67146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C88C9-F756-457B-93B1-58D32E99FAD0}"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17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C88C9-F756-457B-93B1-58D32E99FAD0}"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25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59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B8DAB3-422C-4922-82AD-D15D59829EA5}" type="slidenum">
              <a:rPr kumimoji="0" lang="id-ID"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id-ID"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04661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59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B8DAB3-422C-4922-82AD-D15D59829EA5}" type="slidenum">
              <a:rPr kumimoji="0" lang="id-ID"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id-ID"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929724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45D79-E7C4-47B6-A507-A47F4B9FA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8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4E27A-06D9-9787-1EF2-AC5187A458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C6CF7-848A-A059-4CC8-6EA4DA7AD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87522A-ECE7-00A0-97B9-D5C6871AEC3D}"/>
              </a:ext>
            </a:extLst>
          </p:cNvPr>
          <p:cNvSpPr>
            <a:spLocks noGrp="1"/>
          </p:cNvSpPr>
          <p:nvPr>
            <p:ph type="dt" sz="half" idx="10"/>
          </p:nvPr>
        </p:nvSpPr>
        <p:spPr/>
        <p:txBody>
          <a:bodyPr/>
          <a:lstStyle/>
          <a:p>
            <a:fld id="{5213EC3F-8B32-452F-9C40-7341054FDBCB}" type="datetimeFigureOut">
              <a:rPr lang="en-US" smtClean="0"/>
              <a:t>2/1/2024</a:t>
            </a:fld>
            <a:endParaRPr lang="en-US"/>
          </a:p>
        </p:txBody>
      </p:sp>
      <p:sp>
        <p:nvSpPr>
          <p:cNvPr id="5" name="Footer Placeholder 4">
            <a:extLst>
              <a:ext uri="{FF2B5EF4-FFF2-40B4-BE49-F238E27FC236}">
                <a16:creationId xmlns:a16="http://schemas.microsoft.com/office/drawing/2014/main" id="{B6C622EA-3FC2-AA1D-BDDF-2D570CCFB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467A6-43A3-62E2-5FE1-5515D010B7F0}"/>
              </a:ext>
            </a:extLst>
          </p:cNvPr>
          <p:cNvSpPr>
            <a:spLocks noGrp="1"/>
          </p:cNvSpPr>
          <p:nvPr>
            <p:ph type="sldNum" sz="quarter" idx="12"/>
          </p:nvPr>
        </p:nvSpPr>
        <p:spPr/>
        <p:txBody>
          <a:bodyPr/>
          <a:lstStyle/>
          <a:p>
            <a:fld id="{CD9B0307-DC7B-431D-B678-BA88302CAAF7}" type="slidenum">
              <a:rPr lang="en-US" smtClean="0"/>
              <a:t>‹#›</a:t>
            </a:fld>
            <a:endParaRPr lang="en-US"/>
          </a:p>
        </p:txBody>
      </p:sp>
    </p:spTree>
    <p:extLst>
      <p:ext uri="{BB962C8B-B14F-4D97-AF65-F5344CB8AC3E}">
        <p14:creationId xmlns:p14="http://schemas.microsoft.com/office/powerpoint/2010/main" val="100864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CD5B-1FCE-2C2F-1E36-110A7D7DCC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2F9DD9-436E-0B7E-B982-48C887BFAD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3CDDF-B869-18E2-C97F-5094DCF76401}"/>
              </a:ext>
            </a:extLst>
          </p:cNvPr>
          <p:cNvSpPr>
            <a:spLocks noGrp="1"/>
          </p:cNvSpPr>
          <p:nvPr>
            <p:ph type="dt" sz="half" idx="10"/>
          </p:nvPr>
        </p:nvSpPr>
        <p:spPr/>
        <p:txBody>
          <a:bodyPr/>
          <a:lstStyle/>
          <a:p>
            <a:fld id="{5213EC3F-8B32-452F-9C40-7341054FDBCB}" type="datetimeFigureOut">
              <a:rPr lang="en-US" smtClean="0"/>
              <a:t>2/1/2024</a:t>
            </a:fld>
            <a:endParaRPr lang="en-US"/>
          </a:p>
        </p:txBody>
      </p:sp>
      <p:sp>
        <p:nvSpPr>
          <p:cNvPr id="5" name="Footer Placeholder 4">
            <a:extLst>
              <a:ext uri="{FF2B5EF4-FFF2-40B4-BE49-F238E27FC236}">
                <a16:creationId xmlns:a16="http://schemas.microsoft.com/office/drawing/2014/main" id="{D9494B43-9C4D-A2DC-EE1A-E43F83619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D5C94-C9FB-BFC5-3E3F-1A7B91E8B1C5}"/>
              </a:ext>
            </a:extLst>
          </p:cNvPr>
          <p:cNvSpPr>
            <a:spLocks noGrp="1"/>
          </p:cNvSpPr>
          <p:nvPr>
            <p:ph type="sldNum" sz="quarter" idx="12"/>
          </p:nvPr>
        </p:nvSpPr>
        <p:spPr/>
        <p:txBody>
          <a:bodyPr/>
          <a:lstStyle/>
          <a:p>
            <a:fld id="{CD9B0307-DC7B-431D-B678-BA88302CAAF7}" type="slidenum">
              <a:rPr lang="en-US" smtClean="0"/>
              <a:t>‹#›</a:t>
            </a:fld>
            <a:endParaRPr lang="en-US"/>
          </a:p>
        </p:txBody>
      </p:sp>
    </p:spTree>
    <p:extLst>
      <p:ext uri="{BB962C8B-B14F-4D97-AF65-F5344CB8AC3E}">
        <p14:creationId xmlns:p14="http://schemas.microsoft.com/office/powerpoint/2010/main" val="1458224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040FCE-B7F4-E702-D1C9-D6890AD5CC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3236A-4C5A-81A5-3AC7-E01088D89B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E573B-F492-06E6-96BE-9E98ABD25BE1}"/>
              </a:ext>
            </a:extLst>
          </p:cNvPr>
          <p:cNvSpPr>
            <a:spLocks noGrp="1"/>
          </p:cNvSpPr>
          <p:nvPr>
            <p:ph type="dt" sz="half" idx="10"/>
          </p:nvPr>
        </p:nvSpPr>
        <p:spPr/>
        <p:txBody>
          <a:bodyPr/>
          <a:lstStyle/>
          <a:p>
            <a:fld id="{5213EC3F-8B32-452F-9C40-7341054FDBCB}" type="datetimeFigureOut">
              <a:rPr lang="en-US" smtClean="0"/>
              <a:t>2/1/2024</a:t>
            </a:fld>
            <a:endParaRPr lang="en-US"/>
          </a:p>
        </p:txBody>
      </p:sp>
      <p:sp>
        <p:nvSpPr>
          <p:cNvPr id="5" name="Footer Placeholder 4">
            <a:extLst>
              <a:ext uri="{FF2B5EF4-FFF2-40B4-BE49-F238E27FC236}">
                <a16:creationId xmlns:a16="http://schemas.microsoft.com/office/drawing/2014/main" id="{7C7430A3-99D2-5936-D68A-2C767BE6A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46F5E-789F-4F2F-7C35-EB266B35859E}"/>
              </a:ext>
            </a:extLst>
          </p:cNvPr>
          <p:cNvSpPr>
            <a:spLocks noGrp="1"/>
          </p:cNvSpPr>
          <p:nvPr>
            <p:ph type="sldNum" sz="quarter" idx="12"/>
          </p:nvPr>
        </p:nvSpPr>
        <p:spPr/>
        <p:txBody>
          <a:bodyPr/>
          <a:lstStyle/>
          <a:p>
            <a:fld id="{CD9B0307-DC7B-431D-B678-BA88302CAAF7}" type="slidenum">
              <a:rPr lang="en-US" smtClean="0"/>
              <a:t>‹#›</a:t>
            </a:fld>
            <a:endParaRPr lang="en-US"/>
          </a:p>
        </p:txBody>
      </p:sp>
    </p:spTree>
    <p:extLst>
      <p:ext uri="{BB962C8B-B14F-4D97-AF65-F5344CB8AC3E}">
        <p14:creationId xmlns:p14="http://schemas.microsoft.com/office/powerpoint/2010/main" val="1864497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p:cSld name="One column">
    <p:spTree>
      <p:nvGrpSpPr>
        <p:cNvPr id="1" name="Shape 390"/>
        <p:cNvGrpSpPr/>
        <p:nvPr/>
      </p:nvGrpSpPr>
      <p:grpSpPr>
        <a:xfrm>
          <a:off x="0" y="0"/>
          <a:ext cx="0" cy="0"/>
          <a:chOff x="0" y="0"/>
          <a:chExt cx="0" cy="0"/>
        </a:xfrm>
      </p:grpSpPr>
      <p:grpSp>
        <p:nvGrpSpPr>
          <p:cNvPr id="391" name="Google Shape;391;p46"/>
          <p:cNvGrpSpPr/>
          <p:nvPr/>
        </p:nvGrpSpPr>
        <p:grpSpPr>
          <a:xfrm>
            <a:off x="8550536" y="0"/>
            <a:ext cx="3641465" cy="6858000"/>
            <a:chOff x="8550535" y="0"/>
            <a:chExt cx="3641465" cy="6858000"/>
          </a:xfrm>
        </p:grpSpPr>
        <p:sp>
          <p:nvSpPr>
            <p:cNvPr id="392" name="Google Shape;392;p46"/>
            <p:cNvSpPr/>
            <p:nvPr/>
          </p:nvSpPr>
          <p:spPr>
            <a:xfrm>
              <a:off x="11022935" y="1"/>
              <a:ext cx="1169065" cy="6857999"/>
            </a:xfrm>
            <a:custGeom>
              <a:avLst/>
              <a:gdLst/>
              <a:ahLst/>
              <a:cxnLst/>
              <a:rect l="l" t="t" r="r" b="b"/>
              <a:pathLst>
                <a:path w="1169065" h="6857999" extrusionOk="0">
                  <a:moveTo>
                    <a:pt x="720447" y="0"/>
                  </a:moveTo>
                  <a:lnTo>
                    <a:pt x="1169065" y="0"/>
                  </a:lnTo>
                  <a:lnTo>
                    <a:pt x="1169065" y="6857999"/>
                  </a:lnTo>
                  <a:lnTo>
                    <a:pt x="0" y="6857999"/>
                  </a:lnTo>
                  <a:close/>
                </a:path>
              </a:pathLst>
            </a:custGeom>
            <a:solidFill>
              <a:srgbClr val="DBD9D6">
                <a:alpha val="20000"/>
              </a:srgbClr>
            </a:solidFill>
            <a:ln>
              <a:noFill/>
            </a:ln>
          </p:spPr>
          <p:txBody>
            <a:bodyPr spcFirstLastPara="1" wrap="square" lIns="0" tIns="0" rIns="0" bIns="189000" anchor="t" anchorCtr="0">
              <a:noAutofit/>
            </a:bodyPr>
            <a:lstStyle/>
            <a:p>
              <a:pPr>
                <a:buClr>
                  <a:srgbClr val="000000"/>
                </a:buClr>
                <a:buSzPts val="1400"/>
                <a:buFont typeface="Arial"/>
                <a:buNone/>
              </a:pPr>
              <a:endParaRPr sz="1867" kern="0">
                <a:solidFill>
                  <a:srgbClr val="FFFFFF"/>
                </a:solidFill>
                <a:ea typeface="Arial"/>
                <a:cs typeface="Arial"/>
                <a:sym typeface="Arial"/>
              </a:endParaRPr>
            </a:p>
          </p:txBody>
        </p:sp>
        <p:sp>
          <p:nvSpPr>
            <p:cNvPr id="393" name="Google Shape;393;p46"/>
            <p:cNvSpPr/>
            <p:nvPr/>
          </p:nvSpPr>
          <p:spPr>
            <a:xfrm>
              <a:off x="9661087" y="0"/>
              <a:ext cx="1860470" cy="6858000"/>
            </a:xfrm>
            <a:custGeom>
              <a:avLst/>
              <a:gdLst/>
              <a:ahLst/>
              <a:cxnLst/>
              <a:rect l="l" t="t" r="r" b="b"/>
              <a:pathLst>
                <a:path w="1860470" h="6858000" extrusionOk="0">
                  <a:moveTo>
                    <a:pt x="720423" y="0"/>
                  </a:moveTo>
                  <a:lnTo>
                    <a:pt x="1860470" y="0"/>
                  </a:lnTo>
                  <a:lnTo>
                    <a:pt x="1139810" y="6858000"/>
                  </a:lnTo>
                  <a:lnTo>
                    <a:pt x="0" y="6858000"/>
                  </a:lnTo>
                  <a:close/>
                </a:path>
              </a:pathLst>
            </a:custGeom>
            <a:solidFill>
              <a:srgbClr val="DBD9D6">
                <a:alpha val="20000"/>
              </a:srgbClr>
            </a:solidFill>
            <a:ln>
              <a:noFill/>
            </a:ln>
          </p:spPr>
          <p:txBody>
            <a:bodyPr spcFirstLastPara="1" wrap="square" lIns="0" tIns="0" rIns="0" bIns="189000" anchor="t" anchorCtr="0">
              <a:noAutofit/>
            </a:bodyPr>
            <a:lstStyle/>
            <a:p>
              <a:pPr>
                <a:buClr>
                  <a:srgbClr val="000000"/>
                </a:buClr>
                <a:buSzPts val="1400"/>
                <a:buFont typeface="Arial"/>
                <a:buNone/>
              </a:pPr>
              <a:endParaRPr sz="1867" kern="0">
                <a:solidFill>
                  <a:srgbClr val="FFFFFF"/>
                </a:solidFill>
                <a:ea typeface="Arial"/>
                <a:cs typeface="Arial"/>
                <a:sym typeface="Arial"/>
              </a:endParaRPr>
            </a:p>
          </p:txBody>
        </p:sp>
        <p:sp>
          <p:nvSpPr>
            <p:cNvPr id="394" name="Google Shape;394;p46"/>
            <p:cNvSpPr/>
            <p:nvPr/>
          </p:nvSpPr>
          <p:spPr>
            <a:xfrm>
              <a:off x="8550535" y="0"/>
              <a:ext cx="1830282" cy="6858000"/>
            </a:xfrm>
            <a:custGeom>
              <a:avLst/>
              <a:gdLst/>
              <a:ahLst/>
              <a:cxnLst/>
              <a:rect l="l" t="t" r="r" b="b"/>
              <a:pathLst>
                <a:path w="1830282" h="6858000" extrusionOk="0">
                  <a:moveTo>
                    <a:pt x="720899" y="0"/>
                  </a:moveTo>
                  <a:lnTo>
                    <a:pt x="1830282" y="0"/>
                  </a:lnTo>
                  <a:lnTo>
                    <a:pt x="1109860" y="6858000"/>
                  </a:lnTo>
                  <a:lnTo>
                    <a:pt x="0" y="6858000"/>
                  </a:lnTo>
                  <a:close/>
                </a:path>
              </a:pathLst>
            </a:custGeom>
            <a:gradFill>
              <a:gsLst>
                <a:gs pos="0">
                  <a:srgbClr val="7F5F52">
                    <a:alpha val="11764"/>
                  </a:srgbClr>
                </a:gs>
                <a:gs pos="20000">
                  <a:srgbClr val="7F5F52">
                    <a:alpha val="11764"/>
                  </a:srgbClr>
                </a:gs>
                <a:gs pos="91000">
                  <a:srgbClr val="DBD9D6">
                    <a:alpha val="0"/>
                  </a:srgbClr>
                </a:gs>
                <a:gs pos="100000">
                  <a:srgbClr val="DBD9D6">
                    <a:alpha val="0"/>
                  </a:srgbClr>
                </a:gs>
              </a:gsLst>
              <a:lin ang="5400012" scaled="0"/>
            </a:gradFill>
            <a:ln>
              <a:noFill/>
            </a:ln>
          </p:spPr>
          <p:txBody>
            <a:bodyPr spcFirstLastPara="1" wrap="square" lIns="0" tIns="0" rIns="0" bIns="189000" anchor="t" anchorCtr="0">
              <a:noAutofit/>
            </a:bodyPr>
            <a:lstStyle/>
            <a:p>
              <a:pPr>
                <a:buClr>
                  <a:srgbClr val="000000"/>
                </a:buClr>
                <a:buSzPts val="1400"/>
                <a:buFont typeface="Arial"/>
                <a:buNone/>
              </a:pPr>
              <a:endParaRPr sz="1867" kern="0">
                <a:solidFill>
                  <a:srgbClr val="FFFFFF"/>
                </a:solidFill>
                <a:ea typeface="Arial"/>
                <a:cs typeface="Arial"/>
                <a:sym typeface="Arial"/>
              </a:endParaRPr>
            </a:p>
          </p:txBody>
        </p:sp>
      </p:grpSp>
      <p:sp>
        <p:nvSpPr>
          <p:cNvPr id="395" name="Google Shape;395;p46"/>
          <p:cNvSpPr txBox="1">
            <a:spLocks noGrp="1"/>
          </p:cNvSpPr>
          <p:nvPr>
            <p:ph type="body" idx="1"/>
          </p:nvPr>
        </p:nvSpPr>
        <p:spPr>
          <a:xfrm>
            <a:off x="839789" y="1720851"/>
            <a:ext cx="7794400" cy="4445200"/>
          </a:xfrm>
          <a:prstGeom prst="rect">
            <a:avLst/>
          </a:prstGeom>
          <a:noFill/>
          <a:ln>
            <a:noFill/>
          </a:ln>
        </p:spPr>
        <p:txBody>
          <a:bodyPr spcFirstLastPara="1" wrap="square" lIns="0" tIns="0" rIns="0" bIns="0" anchor="t" anchorCtr="0">
            <a:noAutofit/>
          </a:bodyPr>
          <a:lstStyle>
            <a:lvl1pPr marL="609585" lvl="0" indent="-304792" algn="l">
              <a:lnSpc>
                <a:spcPct val="110000"/>
              </a:lnSpc>
              <a:spcBef>
                <a:spcPts val="0"/>
              </a:spcBef>
              <a:spcAft>
                <a:spcPts val="0"/>
              </a:spcAft>
              <a:buSzPts val="1200"/>
              <a:buNone/>
              <a:defRPr>
                <a:latin typeface="Arial"/>
                <a:ea typeface="Arial"/>
                <a:cs typeface="Arial"/>
                <a:sym typeface="Arial"/>
              </a:defRPr>
            </a:lvl1pPr>
            <a:lvl2pPr marL="1219170" lvl="1" indent="-304792" algn="l">
              <a:lnSpc>
                <a:spcPct val="110000"/>
              </a:lnSpc>
              <a:spcBef>
                <a:spcPts val="800"/>
              </a:spcBef>
              <a:spcAft>
                <a:spcPts val="0"/>
              </a:spcAft>
              <a:buSzPts val="1100"/>
              <a:buNone/>
              <a:defRPr>
                <a:latin typeface="Arial"/>
                <a:ea typeface="Arial"/>
                <a:cs typeface="Arial"/>
                <a:sym typeface="Arial"/>
              </a:defRPr>
            </a:lvl2pPr>
            <a:lvl3pPr marL="1828754" lvl="2" indent="-304792" algn="l">
              <a:lnSpc>
                <a:spcPct val="110000"/>
              </a:lnSpc>
              <a:spcBef>
                <a:spcPts val="800"/>
              </a:spcBef>
              <a:spcAft>
                <a:spcPts val="0"/>
              </a:spcAft>
              <a:buSzPts val="900"/>
              <a:buNone/>
              <a:defRPr>
                <a:latin typeface="Arial"/>
                <a:ea typeface="Arial"/>
                <a:cs typeface="Arial"/>
                <a:sym typeface="Arial"/>
              </a:defRPr>
            </a:lvl3pPr>
            <a:lvl4pPr marL="2438339" lvl="3" indent="-380990" algn="l">
              <a:lnSpc>
                <a:spcPct val="110000"/>
              </a:lnSpc>
              <a:spcBef>
                <a:spcPts val="800"/>
              </a:spcBef>
              <a:spcAft>
                <a:spcPts val="0"/>
              </a:spcAft>
              <a:buSzPts val="900"/>
              <a:buChar char="◼"/>
              <a:defRPr>
                <a:latin typeface="Arial"/>
                <a:ea typeface="Arial"/>
                <a:cs typeface="Arial"/>
                <a:sym typeface="Arial"/>
              </a:defRPr>
            </a:lvl4pPr>
            <a:lvl5pPr marL="3047924" lvl="4" indent="-380990" algn="l">
              <a:lnSpc>
                <a:spcPct val="110000"/>
              </a:lnSpc>
              <a:spcBef>
                <a:spcPts val="800"/>
              </a:spcBef>
              <a:spcAft>
                <a:spcPts val="0"/>
              </a:spcAft>
              <a:buSzPts val="900"/>
              <a:buChar char="◼"/>
              <a:defRPr>
                <a:latin typeface="Arial"/>
                <a:ea typeface="Arial"/>
                <a:cs typeface="Arial"/>
                <a:sym typeface="Arial"/>
              </a:defRPr>
            </a:lvl5pPr>
            <a:lvl6pPr marL="3657509" lvl="5" indent="-423323" algn="l">
              <a:lnSpc>
                <a:spcPct val="110000"/>
              </a:lnSpc>
              <a:spcBef>
                <a:spcPts val="800"/>
              </a:spcBef>
              <a:spcAft>
                <a:spcPts val="0"/>
              </a:spcAft>
              <a:buSzPts val="1400"/>
              <a:buChar char="◼"/>
              <a:defRPr/>
            </a:lvl6pPr>
            <a:lvl7pPr marL="4267093" lvl="6" indent="-304792" algn="l">
              <a:lnSpc>
                <a:spcPct val="110000"/>
              </a:lnSpc>
              <a:spcBef>
                <a:spcPts val="800"/>
              </a:spcBef>
              <a:spcAft>
                <a:spcPts val="0"/>
              </a:spcAft>
              <a:buClr>
                <a:schemeClr val="dk2"/>
              </a:buClr>
              <a:buSzPts val="1400"/>
              <a:buNone/>
              <a:defRPr/>
            </a:lvl7pPr>
            <a:lvl8pPr marL="4876678" lvl="7" indent="-423323" algn="l">
              <a:lnSpc>
                <a:spcPct val="90000"/>
              </a:lnSpc>
              <a:spcBef>
                <a:spcPts val="800"/>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96" name="Google Shape;396;p46"/>
          <p:cNvSpPr txBox="1">
            <a:spLocks noGrp="1"/>
          </p:cNvSpPr>
          <p:nvPr>
            <p:ph type="title"/>
          </p:nvPr>
        </p:nvSpPr>
        <p:spPr>
          <a:xfrm>
            <a:off x="838201" y="748591"/>
            <a:ext cx="8869200" cy="290849"/>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7" name="Google Shape;397;p46"/>
          <p:cNvSpPr txBox="1">
            <a:spLocks noGrp="1"/>
          </p:cNvSpPr>
          <p:nvPr>
            <p:ph type="sldNum" idx="12"/>
          </p:nvPr>
        </p:nvSpPr>
        <p:spPr>
          <a:xfrm>
            <a:off x="11352213" y="6591715"/>
            <a:ext cx="504000" cy="232400"/>
          </a:xfrm>
          <a:prstGeom prst="rect">
            <a:avLst/>
          </a:prstGeom>
          <a:noFill/>
          <a:ln>
            <a:noFill/>
          </a:ln>
        </p:spPr>
        <p:txBody>
          <a:bodyPr spcFirstLastPara="1" wrap="square" lIns="5400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811131253"/>
      </p:ext>
    </p:extLst>
  </p:cSld>
  <p:clrMapOvr>
    <a:masterClrMapping/>
  </p:clrMapOvr>
  <p:extLst>
    <p:ext uri="{DCECCB84-F9BA-43D5-87BE-67443E8EF086}">
      <p15:sldGuideLst xmlns:p15="http://schemas.microsoft.com/office/powerpoint/2012/main">
        <p15:guide id="1" pos="1511">
          <p15:clr>
            <a:srgbClr val="FBAE40"/>
          </p15:clr>
        </p15:guide>
        <p15:guide id="2" pos="1680">
          <p15:clr>
            <a:srgbClr val="FBAE40"/>
          </p15:clr>
        </p15:guide>
        <p15:guide id="3" pos="2795">
          <p15:clr>
            <a:srgbClr val="FBAE40"/>
          </p15:clr>
        </p15:guide>
        <p15:guide id="4" pos="2965">
          <p15:clr>
            <a:srgbClr val="FBAE40"/>
          </p15:clr>
        </p15:guide>
        <p15:guide id="5" pos="4079">
          <p15:clr>
            <a:srgbClr val="FBAE40"/>
          </p15:clr>
        </p15:guide>
        <p15:guide id="6" pos="424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220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201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B670-2D43-1149-9798-996B55C131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2B11E4-5BB6-9C4D-9F6E-4915328E41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2AB66E-5364-E54A-81F7-A09B2F16DEC7}"/>
              </a:ext>
            </a:extLst>
          </p:cNvPr>
          <p:cNvSpPr>
            <a:spLocks noGrp="1"/>
          </p:cNvSpPr>
          <p:nvPr>
            <p:ph type="dt" sz="half" idx="10"/>
          </p:nvPr>
        </p:nvSpPr>
        <p:spPr/>
        <p:txBody>
          <a:body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76CC67E-8B3F-1644-8950-441C39CFBCC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D6FB-7CC8-5448-B86A-FDE1095F3B11}"/>
              </a:ext>
            </a:extLst>
          </p:cNvPr>
          <p:cNvSpPr>
            <a:spLocks noGrp="1"/>
          </p:cNvSpPr>
          <p:nvPr>
            <p:ph type="sldNum" sz="quarter" idx="12"/>
          </p:nvPr>
        </p:nvSpPr>
        <p:spPr/>
        <p:txBody>
          <a:body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16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A3AC5-187B-EA4E-847D-D54385059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F9861A-441D-D64E-93AA-4B797F8FBE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0D4E5-4BD5-A54D-BF27-00CCBB96DC14}"/>
              </a:ext>
            </a:extLst>
          </p:cNvPr>
          <p:cNvSpPr>
            <a:spLocks noGrp="1"/>
          </p:cNvSpPr>
          <p:nvPr>
            <p:ph type="dt" sz="half" idx="10"/>
          </p:nvPr>
        </p:nvSpPr>
        <p:spPr/>
        <p:txBody>
          <a:body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BE23CDB-E5B9-A441-8F03-7B5CA497C36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F71FB5-CD65-8144-B744-8E791B52559C}"/>
              </a:ext>
            </a:extLst>
          </p:cNvPr>
          <p:cNvSpPr>
            <a:spLocks noGrp="1"/>
          </p:cNvSpPr>
          <p:nvPr>
            <p:ph type="sldNum" sz="quarter" idx="12"/>
          </p:nvPr>
        </p:nvSpPr>
        <p:spPr/>
        <p:txBody>
          <a:body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915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D6F4-44FE-A644-870B-F77C163538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53E6A7-7C63-B740-ABA1-51F0D38966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E56B87-655D-BD42-8E6E-91336A7CD539}"/>
              </a:ext>
            </a:extLst>
          </p:cNvPr>
          <p:cNvSpPr>
            <a:spLocks noGrp="1"/>
          </p:cNvSpPr>
          <p:nvPr>
            <p:ph type="dt" sz="half" idx="10"/>
          </p:nvPr>
        </p:nvSpPr>
        <p:spPr/>
        <p:txBody>
          <a:body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77E3BB-D078-3646-8816-ADA0BC0F23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EA8320C-4911-D54A-A24F-1FB9759B4DCF}"/>
              </a:ext>
            </a:extLst>
          </p:cNvPr>
          <p:cNvSpPr>
            <a:spLocks noGrp="1"/>
          </p:cNvSpPr>
          <p:nvPr>
            <p:ph type="sldNum" sz="quarter" idx="12"/>
          </p:nvPr>
        </p:nvSpPr>
        <p:spPr/>
        <p:txBody>
          <a:body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579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DA73-9B56-0B45-9DB7-F130516162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FB9203-F950-EC44-846A-BC83E3B23F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AED981-FB49-4148-A11B-1362F3F0B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316C80-6480-1242-A9EE-F1B805A80A73}"/>
              </a:ext>
            </a:extLst>
          </p:cNvPr>
          <p:cNvSpPr>
            <a:spLocks noGrp="1"/>
          </p:cNvSpPr>
          <p:nvPr>
            <p:ph type="dt" sz="half" idx="10"/>
          </p:nvPr>
        </p:nvSpPr>
        <p:spPr/>
        <p:txBody>
          <a:body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B0A4B20-7484-AE42-95B9-5EEE20783E6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5F6587-DA44-1645-BD1F-2A44C97F748C}"/>
              </a:ext>
            </a:extLst>
          </p:cNvPr>
          <p:cNvSpPr>
            <a:spLocks noGrp="1"/>
          </p:cNvSpPr>
          <p:nvPr>
            <p:ph type="sldNum" sz="quarter" idx="12"/>
          </p:nvPr>
        </p:nvSpPr>
        <p:spPr/>
        <p:txBody>
          <a:body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90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637B-F07A-7E43-B6F4-BC3A9553DD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F61316-FEAE-4244-8ACE-BD0080242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D4D833-2ADE-9C41-9937-83919F1AA8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25439-DED7-C14E-BDCD-C066A048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8376F9-F887-734D-874A-CD2DAB38C3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FE1845-EBC9-5A47-A9E5-1503ADD24F83}"/>
              </a:ext>
            </a:extLst>
          </p:cNvPr>
          <p:cNvSpPr>
            <a:spLocks noGrp="1"/>
          </p:cNvSpPr>
          <p:nvPr>
            <p:ph type="dt" sz="half" idx="10"/>
          </p:nvPr>
        </p:nvSpPr>
        <p:spPr/>
        <p:txBody>
          <a:body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30436FC-4F47-1A44-985F-1C902576B87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7DCC889-1E47-1641-B1E4-A2D66EA79124}"/>
              </a:ext>
            </a:extLst>
          </p:cNvPr>
          <p:cNvSpPr>
            <a:spLocks noGrp="1"/>
          </p:cNvSpPr>
          <p:nvPr>
            <p:ph type="sldNum" sz="quarter" idx="12"/>
          </p:nvPr>
        </p:nvSpPr>
        <p:spPr/>
        <p:txBody>
          <a:body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2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B239-12BB-F2A9-79AF-DC26D22663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E038CD-2F5A-6275-05DB-2E74261C1A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D9108-9F4E-7EF9-8953-4DFE69E3DFF4}"/>
              </a:ext>
            </a:extLst>
          </p:cNvPr>
          <p:cNvSpPr>
            <a:spLocks noGrp="1"/>
          </p:cNvSpPr>
          <p:nvPr>
            <p:ph type="dt" sz="half" idx="10"/>
          </p:nvPr>
        </p:nvSpPr>
        <p:spPr/>
        <p:txBody>
          <a:bodyPr/>
          <a:lstStyle/>
          <a:p>
            <a:fld id="{5213EC3F-8B32-452F-9C40-7341054FDBCB}" type="datetimeFigureOut">
              <a:rPr lang="en-US" smtClean="0"/>
              <a:t>2/1/2024</a:t>
            </a:fld>
            <a:endParaRPr lang="en-US"/>
          </a:p>
        </p:txBody>
      </p:sp>
      <p:sp>
        <p:nvSpPr>
          <p:cNvPr id="5" name="Footer Placeholder 4">
            <a:extLst>
              <a:ext uri="{FF2B5EF4-FFF2-40B4-BE49-F238E27FC236}">
                <a16:creationId xmlns:a16="http://schemas.microsoft.com/office/drawing/2014/main" id="{8B22EA09-B35E-90B9-7D8C-611946FC8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35EC3-B6F9-3E7B-A9D3-A3CF203C0B90}"/>
              </a:ext>
            </a:extLst>
          </p:cNvPr>
          <p:cNvSpPr>
            <a:spLocks noGrp="1"/>
          </p:cNvSpPr>
          <p:nvPr>
            <p:ph type="sldNum" sz="quarter" idx="12"/>
          </p:nvPr>
        </p:nvSpPr>
        <p:spPr/>
        <p:txBody>
          <a:bodyPr/>
          <a:lstStyle/>
          <a:p>
            <a:fld id="{CD9B0307-DC7B-431D-B678-BA88302CAAF7}" type="slidenum">
              <a:rPr lang="en-US" smtClean="0"/>
              <a:t>‹#›</a:t>
            </a:fld>
            <a:endParaRPr lang="en-US"/>
          </a:p>
        </p:txBody>
      </p:sp>
    </p:spTree>
    <p:extLst>
      <p:ext uri="{BB962C8B-B14F-4D97-AF65-F5344CB8AC3E}">
        <p14:creationId xmlns:p14="http://schemas.microsoft.com/office/powerpoint/2010/main" val="1006330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8793-DEAA-A244-8179-F06180E656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EF440F-B328-494A-ABD8-C1BAF9A08B52}"/>
              </a:ext>
            </a:extLst>
          </p:cNvPr>
          <p:cNvSpPr>
            <a:spLocks noGrp="1"/>
          </p:cNvSpPr>
          <p:nvPr>
            <p:ph type="dt" sz="half" idx="10"/>
          </p:nvPr>
        </p:nvSpPr>
        <p:spPr/>
        <p:txBody>
          <a:body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4574E0B-CCBE-A246-B60F-A0A18854E37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B9C7AB-C277-224A-A0F1-E2FA1473F884}"/>
              </a:ext>
            </a:extLst>
          </p:cNvPr>
          <p:cNvSpPr>
            <a:spLocks noGrp="1"/>
          </p:cNvSpPr>
          <p:nvPr>
            <p:ph type="sldNum" sz="quarter" idx="12"/>
          </p:nvPr>
        </p:nvSpPr>
        <p:spPr/>
        <p:txBody>
          <a:body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623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28E28-7F63-1D4A-9A63-0B021C5E58BF}"/>
              </a:ext>
            </a:extLst>
          </p:cNvPr>
          <p:cNvSpPr>
            <a:spLocks noGrp="1"/>
          </p:cNvSpPr>
          <p:nvPr>
            <p:ph type="dt" sz="half" idx="10"/>
          </p:nvPr>
        </p:nvSpPr>
        <p:spPr/>
        <p:txBody>
          <a:body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B8CD5C-9E1B-1C4B-808D-FCF41E0C91E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3D9747D-E320-7B4A-9367-00D965FAC829}"/>
              </a:ext>
            </a:extLst>
          </p:cNvPr>
          <p:cNvSpPr>
            <a:spLocks noGrp="1"/>
          </p:cNvSpPr>
          <p:nvPr>
            <p:ph type="sldNum" sz="quarter" idx="12"/>
          </p:nvPr>
        </p:nvSpPr>
        <p:spPr/>
        <p:txBody>
          <a:body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855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34FC-BE75-9541-886B-E683C20CE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101E87-104F-3F47-8C65-BF3BCA1EB2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A7E590-7A25-3D48-A238-7B451F580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53BB5-1A8F-CC4F-8F01-D16851132472}"/>
              </a:ext>
            </a:extLst>
          </p:cNvPr>
          <p:cNvSpPr>
            <a:spLocks noGrp="1"/>
          </p:cNvSpPr>
          <p:nvPr>
            <p:ph type="dt" sz="half" idx="10"/>
          </p:nvPr>
        </p:nvSpPr>
        <p:spPr/>
        <p:txBody>
          <a:body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029DEB-6BB9-7E41-855B-6BCA6E9C070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3B541-DBCB-DD46-89B8-5EEB449BB095}"/>
              </a:ext>
            </a:extLst>
          </p:cNvPr>
          <p:cNvSpPr>
            <a:spLocks noGrp="1"/>
          </p:cNvSpPr>
          <p:nvPr>
            <p:ph type="sldNum" sz="quarter" idx="12"/>
          </p:nvPr>
        </p:nvSpPr>
        <p:spPr/>
        <p:txBody>
          <a:body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889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FBE38-0364-DE4C-BB14-2797392528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C66D7D-D375-8D4A-91D8-A9088D4AE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DA4AF1-E891-3F4B-8908-60385F898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1255BA-0682-A046-B549-2A719BC77ADD}"/>
              </a:ext>
            </a:extLst>
          </p:cNvPr>
          <p:cNvSpPr>
            <a:spLocks noGrp="1"/>
          </p:cNvSpPr>
          <p:nvPr>
            <p:ph type="dt" sz="half" idx="10"/>
          </p:nvPr>
        </p:nvSpPr>
        <p:spPr/>
        <p:txBody>
          <a:body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17E0306-4348-6F46-A2BF-475488196FD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EB9FEDD-F0F1-1449-809F-647977D803BD}"/>
              </a:ext>
            </a:extLst>
          </p:cNvPr>
          <p:cNvSpPr>
            <a:spLocks noGrp="1"/>
          </p:cNvSpPr>
          <p:nvPr>
            <p:ph type="sldNum" sz="quarter" idx="12"/>
          </p:nvPr>
        </p:nvSpPr>
        <p:spPr/>
        <p:txBody>
          <a:body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694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60EB-74E9-AD49-B450-BC55ABF672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C2A594-99FA-9F42-A9E8-7999CB0E88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776DA-D4A8-654C-8D40-AD62686F541B}"/>
              </a:ext>
            </a:extLst>
          </p:cNvPr>
          <p:cNvSpPr>
            <a:spLocks noGrp="1"/>
          </p:cNvSpPr>
          <p:nvPr>
            <p:ph type="dt" sz="half" idx="10"/>
          </p:nvPr>
        </p:nvSpPr>
        <p:spPr/>
        <p:txBody>
          <a:body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6CE875-BF2E-0D4B-B9D3-C03CA01BCA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18BEC2-1716-5245-B1BA-D5832F523D57}"/>
              </a:ext>
            </a:extLst>
          </p:cNvPr>
          <p:cNvSpPr>
            <a:spLocks noGrp="1"/>
          </p:cNvSpPr>
          <p:nvPr>
            <p:ph type="sldNum" sz="quarter" idx="12"/>
          </p:nvPr>
        </p:nvSpPr>
        <p:spPr/>
        <p:txBody>
          <a:body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623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21A7B0-60C7-3B4C-B818-1BD1E769DA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BCF23E-9B30-054D-8CCE-41D14360B9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B1D8D-359C-F343-9757-0DE45A65D0F1}"/>
              </a:ext>
            </a:extLst>
          </p:cNvPr>
          <p:cNvSpPr>
            <a:spLocks noGrp="1"/>
          </p:cNvSpPr>
          <p:nvPr>
            <p:ph type="dt" sz="half" idx="10"/>
          </p:nvPr>
        </p:nvSpPr>
        <p:spPr/>
        <p:txBody>
          <a:body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CC369F7-3307-FC46-919D-C13105A420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A2C6F1-4660-0243-97E2-390071BBD76E}"/>
              </a:ext>
            </a:extLst>
          </p:cNvPr>
          <p:cNvSpPr>
            <a:spLocks noGrp="1"/>
          </p:cNvSpPr>
          <p:nvPr>
            <p:ph type="sldNum" sz="quarter" idx="12"/>
          </p:nvPr>
        </p:nvSpPr>
        <p:spPr/>
        <p:txBody>
          <a:body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5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074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p:cSld name="One column">
    <p:spTree>
      <p:nvGrpSpPr>
        <p:cNvPr id="1" name="Shape 390"/>
        <p:cNvGrpSpPr/>
        <p:nvPr/>
      </p:nvGrpSpPr>
      <p:grpSpPr>
        <a:xfrm>
          <a:off x="0" y="0"/>
          <a:ext cx="0" cy="0"/>
          <a:chOff x="0" y="0"/>
          <a:chExt cx="0" cy="0"/>
        </a:xfrm>
      </p:grpSpPr>
      <p:grpSp>
        <p:nvGrpSpPr>
          <p:cNvPr id="391" name="Google Shape;391;p46"/>
          <p:cNvGrpSpPr/>
          <p:nvPr/>
        </p:nvGrpSpPr>
        <p:grpSpPr>
          <a:xfrm>
            <a:off x="8550536" y="0"/>
            <a:ext cx="3641465" cy="6858000"/>
            <a:chOff x="8550535" y="0"/>
            <a:chExt cx="3641465" cy="6858000"/>
          </a:xfrm>
        </p:grpSpPr>
        <p:sp>
          <p:nvSpPr>
            <p:cNvPr id="392" name="Google Shape;392;p46"/>
            <p:cNvSpPr/>
            <p:nvPr/>
          </p:nvSpPr>
          <p:spPr>
            <a:xfrm>
              <a:off x="11022935" y="1"/>
              <a:ext cx="1169065" cy="6857999"/>
            </a:xfrm>
            <a:custGeom>
              <a:avLst/>
              <a:gdLst/>
              <a:ahLst/>
              <a:cxnLst/>
              <a:rect l="l" t="t" r="r" b="b"/>
              <a:pathLst>
                <a:path w="1169065" h="6857999" extrusionOk="0">
                  <a:moveTo>
                    <a:pt x="720447" y="0"/>
                  </a:moveTo>
                  <a:lnTo>
                    <a:pt x="1169065" y="0"/>
                  </a:lnTo>
                  <a:lnTo>
                    <a:pt x="1169065" y="6857999"/>
                  </a:lnTo>
                  <a:lnTo>
                    <a:pt x="0" y="6857999"/>
                  </a:lnTo>
                  <a:close/>
                </a:path>
              </a:pathLst>
            </a:custGeom>
            <a:solidFill>
              <a:srgbClr val="DBD9D6">
                <a:alpha val="20000"/>
              </a:srgbClr>
            </a:solidFill>
            <a:ln>
              <a:noFill/>
            </a:ln>
          </p:spPr>
          <p:txBody>
            <a:bodyPr spcFirstLastPara="1" wrap="square" lIns="0" tIns="0" rIns="0" bIns="189000" anchor="t" anchorCtr="0">
              <a:noAutofit/>
            </a:bodyPr>
            <a:lstStyle/>
            <a:p>
              <a:pPr>
                <a:buClr>
                  <a:srgbClr val="000000"/>
                </a:buClr>
                <a:buSzPts val="1400"/>
                <a:buFont typeface="Arial"/>
                <a:buNone/>
              </a:pPr>
              <a:endParaRPr sz="1867" kern="0">
                <a:solidFill>
                  <a:srgbClr val="FFFFFF"/>
                </a:solidFill>
                <a:ea typeface="Arial"/>
                <a:cs typeface="Arial"/>
                <a:sym typeface="Arial"/>
              </a:endParaRPr>
            </a:p>
          </p:txBody>
        </p:sp>
        <p:sp>
          <p:nvSpPr>
            <p:cNvPr id="393" name="Google Shape;393;p46"/>
            <p:cNvSpPr/>
            <p:nvPr/>
          </p:nvSpPr>
          <p:spPr>
            <a:xfrm>
              <a:off x="9661087" y="0"/>
              <a:ext cx="1860470" cy="6858000"/>
            </a:xfrm>
            <a:custGeom>
              <a:avLst/>
              <a:gdLst/>
              <a:ahLst/>
              <a:cxnLst/>
              <a:rect l="l" t="t" r="r" b="b"/>
              <a:pathLst>
                <a:path w="1860470" h="6858000" extrusionOk="0">
                  <a:moveTo>
                    <a:pt x="720423" y="0"/>
                  </a:moveTo>
                  <a:lnTo>
                    <a:pt x="1860470" y="0"/>
                  </a:lnTo>
                  <a:lnTo>
                    <a:pt x="1139810" y="6858000"/>
                  </a:lnTo>
                  <a:lnTo>
                    <a:pt x="0" y="6858000"/>
                  </a:lnTo>
                  <a:close/>
                </a:path>
              </a:pathLst>
            </a:custGeom>
            <a:solidFill>
              <a:srgbClr val="DBD9D6">
                <a:alpha val="20000"/>
              </a:srgbClr>
            </a:solidFill>
            <a:ln>
              <a:noFill/>
            </a:ln>
          </p:spPr>
          <p:txBody>
            <a:bodyPr spcFirstLastPara="1" wrap="square" lIns="0" tIns="0" rIns="0" bIns="189000" anchor="t" anchorCtr="0">
              <a:noAutofit/>
            </a:bodyPr>
            <a:lstStyle/>
            <a:p>
              <a:pPr>
                <a:buClr>
                  <a:srgbClr val="000000"/>
                </a:buClr>
                <a:buSzPts val="1400"/>
                <a:buFont typeface="Arial"/>
                <a:buNone/>
              </a:pPr>
              <a:endParaRPr sz="1867" kern="0">
                <a:solidFill>
                  <a:srgbClr val="FFFFFF"/>
                </a:solidFill>
                <a:ea typeface="Arial"/>
                <a:cs typeface="Arial"/>
                <a:sym typeface="Arial"/>
              </a:endParaRPr>
            </a:p>
          </p:txBody>
        </p:sp>
        <p:sp>
          <p:nvSpPr>
            <p:cNvPr id="394" name="Google Shape;394;p46"/>
            <p:cNvSpPr/>
            <p:nvPr/>
          </p:nvSpPr>
          <p:spPr>
            <a:xfrm>
              <a:off x="8550535" y="0"/>
              <a:ext cx="1830282" cy="6858000"/>
            </a:xfrm>
            <a:custGeom>
              <a:avLst/>
              <a:gdLst/>
              <a:ahLst/>
              <a:cxnLst/>
              <a:rect l="l" t="t" r="r" b="b"/>
              <a:pathLst>
                <a:path w="1830282" h="6858000" extrusionOk="0">
                  <a:moveTo>
                    <a:pt x="720899" y="0"/>
                  </a:moveTo>
                  <a:lnTo>
                    <a:pt x="1830282" y="0"/>
                  </a:lnTo>
                  <a:lnTo>
                    <a:pt x="1109860" y="6858000"/>
                  </a:lnTo>
                  <a:lnTo>
                    <a:pt x="0" y="6858000"/>
                  </a:lnTo>
                  <a:close/>
                </a:path>
              </a:pathLst>
            </a:custGeom>
            <a:gradFill>
              <a:gsLst>
                <a:gs pos="0">
                  <a:srgbClr val="7F5F52">
                    <a:alpha val="11764"/>
                  </a:srgbClr>
                </a:gs>
                <a:gs pos="20000">
                  <a:srgbClr val="7F5F52">
                    <a:alpha val="11764"/>
                  </a:srgbClr>
                </a:gs>
                <a:gs pos="91000">
                  <a:srgbClr val="DBD9D6">
                    <a:alpha val="0"/>
                  </a:srgbClr>
                </a:gs>
                <a:gs pos="100000">
                  <a:srgbClr val="DBD9D6">
                    <a:alpha val="0"/>
                  </a:srgbClr>
                </a:gs>
              </a:gsLst>
              <a:lin ang="5400012" scaled="0"/>
            </a:gradFill>
            <a:ln>
              <a:noFill/>
            </a:ln>
          </p:spPr>
          <p:txBody>
            <a:bodyPr spcFirstLastPara="1" wrap="square" lIns="0" tIns="0" rIns="0" bIns="189000" anchor="t" anchorCtr="0">
              <a:noAutofit/>
            </a:bodyPr>
            <a:lstStyle/>
            <a:p>
              <a:pPr>
                <a:buClr>
                  <a:srgbClr val="000000"/>
                </a:buClr>
                <a:buSzPts val="1400"/>
                <a:buFont typeface="Arial"/>
                <a:buNone/>
              </a:pPr>
              <a:endParaRPr sz="1867" kern="0">
                <a:solidFill>
                  <a:srgbClr val="FFFFFF"/>
                </a:solidFill>
                <a:ea typeface="Arial"/>
                <a:cs typeface="Arial"/>
                <a:sym typeface="Arial"/>
              </a:endParaRPr>
            </a:p>
          </p:txBody>
        </p:sp>
      </p:grpSp>
      <p:sp>
        <p:nvSpPr>
          <p:cNvPr id="395" name="Google Shape;395;p46"/>
          <p:cNvSpPr txBox="1">
            <a:spLocks noGrp="1"/>
          </p:cNvSpPr>
          <p:nvPr>
            <p:ph type="body" idx="1"/>
          </p:nvPr>
        </p:nvSpPr>
        <p:spPr>
          <a:xfrm>
            <a:off x="839789" y="1720851"/>
            <a:ext cx="7794400" cy="4445200"/>
          </a:xfrm>
          <a:prstGeom prst="rect">
            <a:avLst/>
          </a:prstGeom>
          <a:noFill/>
          <a:ln>
            <a:noFill/>
          </a:ln>
        </p:spPr>
        <p:txBody>
          <a:bodyPr spcFirstLastPara="1" wrap="square" lIns="0" tIns="0" rIns="0" bIns="0" anchor="t" anchorCtr="0">
            <a:noAutofit/>
          </a:bodyPr>
          <a:lstStyle>
            <a:lvl1pPr marL="609585" lvl="0" indent="-304792" algn="l">
              <a:lnSpc>
                <a:spcPct val="110000"/>
              </a:lnSpc>
              <a:spcBef>
                <a:spcPts val="0"/>
              </a:spcBef>
              <a:spcAft>
                <a:spcPts val="0"/>
              </a:spcAft>
              <a:buSzPts val="1200"/>
              <a:buNone/>
              <a:defRPr>
                <a:latin typeface="Arial"/>
                <a:ea typeface="Arial"/>
                <a:cs typeface="Arial"/>
                <a:sym typeface="Arial"/>
              </a:defRPr>
            </a:lvl1pPr>
            <a:lvl2pPr marL="1219170" lvl="1" indent="-304792" algn="l">
              <a:lnSpc>
                <a:spcPct val="110000"/>
              </a:lnSpc>
              <a:spcBef>
                <a:spcPts val="800"/>
              </a:spcBef>
              <a:spcAft>
                <a:spcPts val="0"/>
              </a:spcAft>
              <a:buSzPts val="1100"/>
              <a:buNone/>
              <a:defRPr>
                <a:latin typeface="Arial"/>
                <a:ea typeface="Arial"/>
                <a:cs typeface="Arial"/>
                <a:sym typeface="Arial"/>
              </a:defRPr>
            </a:lvl2pPr>
            <a:lvl3pPr marL="1828754" lvl="2" indent="-304792" algn="l">
              <a:lnSpc>
                <a:spcPct val="110000"/>
              </a:lnSpc>
              <a:spcBef>
                <a:spcPts val="800"/>
              </a:spcBef>
              <a:spcAft>
                <a:spcPts val="0"/>
              </a:spcAft>
              <a:buSzPts val="900"/>
              <a:buNone/>
              <a:defRPr>
                <a:latin typeface="Arial"/>
                <a:ea typeface="Arial"/>
                <a:cs typeface="Arial"/>
                <a:sym typeface="Arial"/>
              </a:defRPr>
            </a:lvl3pPr>
            <a:lvl4pPr marL="2438339" lvl="3" indent="-380990" algn="l">
              <a:lnSpc>
                <a:spcPct val="110000"/>
              </a:lnSpc>
              <a:spcBef>
                <a:spcPts val="800"/>
              </a:spcBef>
              <a:spcAft>
                <a:spcPts val="0"/>
              </a:spcAft>
              <a:buSzPts val="900"/>
              <a:buChar char="◼"/>
              <a:defRPr>
                <a:latin typeface="Arial"/>
                <a:ea typeface="Arial"/>
                <a:cs typeface="Arial"/>
                <a:sym typeface="Arial"/>
              </a:defRPr>
            </a:lvl4pPr>
            <a:lvl5pPr marL="3047924" lvl="4" indent="-380990" algn="l">
              <a:lnSpc>
                <a:spcPct val="110000"/>
              </a:lnSpc>
              <a:spcBef>
                <a:spcPts val="800"/>
              </a:spcBef>
              <a:spcAft>
                <a:spcPts val="0"/>
              </a:spcAft>
              <a:buSzPts val="900"/>
              <a:buChar char="◼"/>
              <a:defRPr>
                <a:latin typeface="Arial"/>
                <a:ea typeface="Arial"/>
                <a:cs typeface="Arial"/>
                <a:sym typeface="Arial"/>
              </a:defRPr>
            </a:lvl5pPr>
            <a:lvl6pPr marL="3657509" lvl="5" indent="-423323" algn="l">
              <a:lnSpc>
                <a:spcPct val="110000"/>
              </a:lnSpc>
              <a:spcBef>
                <a:spcPts val="800"/>
              </a:spcBef>
              <a:spcAft>
                <a:spcPts val="0"/>
              </a:spcAft>
              <a:buSzPts val="1400"/>
              <a:buChar char="◼"/>
              <a:defRPr/>
            </a:lvl6pPr>
            <a:lvl7pPr marL="4267093" lvl="6" indent="-304792" algn="l">
              <a:lnSpc>
                <a:spcPct val="110000"/>
              </a:lnSpc>
              <a:spcBef>
                <a:spcPts val="800"/>
              </a:spcBef>
              <a:spcAft>
                <a:spcPts val="0"/>
              </a:spcAft>
              <a:buClr>
                <a:schemeClr val="dk2"/>
              </a:buClr>
              <a:buSzPts val="1400"/>
              <a:buNone/>
              <a:defRPr/>
            </a:lvl7pPr>
            <a:lvl8pPr marL="4876678" lvl="7" indent="-423323" algn="l">
              <a:lnSpc>
                <a:spcPct val="90000"/>
              </a:lnSpc>
              <a:spcBef>
                <a:spcPts val="800"/>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96" name="Google Shape;396;p46"/>
          <p:cNvSpPr txBox="1">
            <a:spLocks noGrp="1"/>
          </p:cNvSpPr>
          <p:nvPr>
            <p:ph type="title"/>
          </p:nvPr>
        </p:nvSpPr>
        <p:spPr>
          <a:xfrm>
            <a:off x="838201" y="748591"/>
            <a:ext cx="8869200" cy="290849"/>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7" name="Google Shape;397;p46"/>
          <p:cNvSpPr txBox="1">
            <a:spLocks noGrp="1"/>
          </p:cNvSpPr>
          <p:nvPr>
            <p:ph type="sldNum" idx="12"/>
          </p:nvPr>
        </p:nvSpPr>
        <p:spPr>
          <a:xfrm>
            <a:off x="11352213" y="6591715"/>
            <a:ext cx="504000" cy="232400"/>
          </a:xfrm>
          <a:prstGeom prst="rect">
            <a:avLst/>
          </a:prstGeom>
          <a:noFill/>
          <a:ln>
            <a:noFill/>
          </a:ln>
        </p:spPr>
        <p:txBody>
          <a:bodyPr spcFirstLastPara="1" wrap="square" lIns="5400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287175528"/>
      </p:ext>
    </p:extLst>
  </p:cSld>
  <p:clrMapOvr>
    <a:masterClrMapping/>
  </p:clrMapOvr>
  <p:extLst>
    <p:ext uri="{DCECCB84-F9BA-43D5-87BE-67443E8EF086}">
      <p15:sldGuideLst xmlns:p15="http://schemas.microsoft.com/office/powerpoint/2012/main">
        <p15:guide id="1" pos="1511">
          <p15:clr>
            <a:srgbClr val="FBAE40"/>
          </p15:clr>
        </p15:guide>
        <p15:guide id="2" pos="1680">
          <p15:clr>
            <a:srgbClr val="FBAE40"/>
          </p15:clr>
        </p15:guide>
        <p15:guide id="3" pos="2795">
          <p15:clr>
            <a:srgbClr val="FBAE40"/>
          </p15:clr>
        </p15:guide>
        <p15:guide id="4" pos="2965">
          <p15:clr>
            <a:srgbClr val="FBAE40"/>
          </p15:clr>
        </p15:guide>
        <p15:guide id="5" pos="4079">
          <p15:clr>
            <a:srgbClr val="FBAE40"/>
          </p15:clr>
        </p15:guide>
        <p15:guide id="6" pos="424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CF3FD-13CF-4C5A-94A2-FB5058FB4FF0}"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CABC8-0C77-4000-B4FD-3B69FE95B95D}" type="slidenum">
              <a:rPr lang="en-US" smtClean="0"/>
              <a:t>‹#›</a:t>
            </a:fld>
            <a:endParaRPr lang="en-US"/>
          </a:p>
        </p:txBody>
      </p:sp>
    </p:spTree>
    <p:extLst>
      <p:ext uri="{BB962C8B-B14F-4D97-AF65-F5344CB8AC3E}">
        <p14:creationId xmlns:p14="http://schemas.microsoft.com/office/powerpoint/2010/main" val="935011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F3FD-13CF-4C5A-94A2-FB5058FB4FF0}"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CABC8-0C77-4000-B4FD-3B69FE95B95D}" type="slidenum">
              <a:rPr lang="en-US" smtClean="0"/>
              <a:t>‹#›</a:t>
            </a:fld>
            <a:endParaRPr lang="en-US"/>
          </a:p>
        </p:txBody>
      </p:sp>
    </p:spTree>
    <p:extLst>
      <p:ext uri="{BB962C8B-B14F-4D97-AF65-F5344CB8AC3E}">
        <p14:creationId xmlns:p14="http://schemas.microsoft.com/office/powerpoint/2010/main" val="243009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DFD09-055C-854C-A107-0C90F022AD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A86A26-85EE-EAD3-B061-323A720FA5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CAB196-5EAD-9B55-65BA-92F22B333837}"/>
              </a:ext>
            </a:extLst>
          </p:cNvPr>
          <p:cNvSpPr>
            <a:spLocks noGrp="1"/>
          </p:cNvSpPr>
          <p:nvPr>
            <p:ph type="dt" sz="half" idx="10"/>
          </p:nvPr>
        </p:nvSpPr>
        <p:spPr/>
        <p:txBody>
          <a:bodyPr/>
          <a:lstStyle/>
          <a:p>
            <a:fld id="{5213EC3F-8B32-452F-9C40-7341054FDBCB}" type="datetimeFigureOut">
              <a:rPr lang="en-US" smtClean="0"/>
              <a:t>2/1/2024</a:t>
            </a:fld>
            <a:endParaRPr lang="en-US"/>
          </a:p>
        </p:txBody>
      </p:sp>
      <p:sp>
        <p:nvSpPr>
          <p:cNvPr id="5" name="Footer Placeholder 4">
            <a:extLst>
              <a:ext uri="{FF2B5EF4-FFF2-40B4-BE49-F238E27FC236}">
                <a16:creationId xmlns:a16="http://schemas.microsoft.com/office/drawing/2014/main" id="{AF5B6A74-E729-7945-0F46-FDABE4DE6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E9774-09AC-02E1-BECA-E17081D61EBD}"/>
              </a:ext>
            </a:extLst>
          </p:cNvPr>
          <p:cNvSpPr>
            <a:spLocks noGrp="1"/>
          </p:cNvSpPr>
          <p:nvPr>
            <p:ph type="sldNum" sz="quarter" idx="12"/>
          </p:nvPr>
        </p:nvSpPr>
        <p:spPr/>
        <p:txBody>
          <a:bodyPr/>
          <a:lstStyle/>
          <a:p>
            <a:fld id="{CD9B0307-DC7B-431D-B678-BA88302CAAF7}" type="slidenum">
              <a:rPr lang="en-US" smtClean="0"/>
              <a:t>‹#›</a:t>
            </a:fld>
            <a:endParaRPr lang="en-US"/>
          </a:p>
        </p:txBody>
      </p:sp>
    </p:spTree>
    <p:extLst>
      <p:ext uri="{BB962C8B-B14F-4D97-AF65-F5344CB8AC3E}">
        <p14:creationId xmlns:p14="http://schemas.microsoft.com/office/powerpoint/2010/main" val="814512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CF3FD-13CF-4C5A-94A2-FB5058FB4FF0}"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CABC8-0C77-4000-B4FD-3B69FE95B95D}" type="slidenum">
              <a:rPr lang="en-US" smtClean="0"/>
              <a:t>‹#›</a:t>
            </a:fld>
            <a:endParaRPr lang="en-US"/>
          </a:p>
        </p:txBody>
      </p:sp>
    </p:spTree>
    <p:extLst>
      <p:ext uri="{BB962C8B-B14F-4D97-AF65-F5344CB8AC3E}">
        <p14:creationId xmlns:p14="http://schemas.microsoft.com/office/powerpoint/2010/main" val="3967125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CF3FD-13CF-4C5A-94A2-FB5058FB4FF0}"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CABC8-0C77-4000-B4FD-3B69FE95B95D}" type="slidenum">
              <a:rPr lang="en-US" smtClean="0"/>
              <a:t>‹#›</a:t>
            </a:fld>
            <a:endParaRPr lang="en-US"/>
          </a:p>
        </p:txBody>
      </p:sp>
    </p:spTree>
    <p:extLst>
      <p:ext uri="{BB962C8B-B14F-4D97-AF65-F5344CB8AC3E}">
        <p14:creationId xmlns:p14="http://schemas.microsoft.com/office/powerpoint/2010/main" val="202451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CF3FD-13CF-4C5A-94A2-FB5058FB4FF0}" type="datetimeFigureOut">
              <a:rPr lang="en-US" smtClean="0"/>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3CABC8-0C77-4000-B4FD-3B69FE95B95D}" type="slidenum">
              <a:rPr lang="en-US" smtClean="0"/>
              <a:t>‹#›</a:t>
            </a:fld>
            <a:endParaRPr lang="en-US"/>
          </a:p>
        </p:txBody>
      </p:sp>
    </p:spTree>
    <p:extLst>
      <p:ext uri="{BB962C8B-B14F-4D97-AF65-F5344CB8AC3E}">
        <p14:creationId xmlns:p14="http://schemas.microsoft.com/office/powerpoint/2010/main" val="76839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CF3FD-13CF-4C5A-94A2-FB5058FB4FF0}"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3CABC8-0C77-4000-B4FD-3B69FE95B95D}" type="slidenum">
              <a:rPr lang="en-US" smtClean="0"/>
              <a:t>‹#›</a:t>
            </a:fld>
            <a:endParaRPr lang="en-US"/>
          </a:p>
        </p:txBody>
      </p:sp>
    </p:spTree>
    <p:extLst>
      <p:ext uri="{BB962C8B-B14F-4D97-AF65-F5344CB8AC3E}">
        <p14:creationId xmlns:p14="http://schemas.microsoft.com/office/powerpoint/2010/main" val="234239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CF3FD-13CF-4C5A-94A2-FB5058FB4FF0}" type="datetimeFigureOut">
              <a:rPr lang="en-US" smtClean="0"/>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3CABC8-0C77-4000-B4FD-3B69FE95B95D}" type="slidenum">
              <a:rPr lang="en-US" smtClean="0"/>
              <a:t>‹#›</a:t>
            </a:fld>
            <a:endParaRPr lang="en-US"/>
          </a:p>
        </p:txBody>
      </p:sp>
    </p:spTree>
    <p:extLst>
      <p:ext uri="{BB962C8B-B14F-4D97-AF65-F5344CB8AC3E}">
        <p14:creationId xmlns:p14="http://schemas.microsoft.com/office/powerpoint/2010/main" val="378052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CF3FD-13CF-4C5A-94A2-FB5058FB4FF0}"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CABC8-0C77-4000-B4FD-3B69FE95B95D}" type="slidenum">
              <a:rPr lang="en-US" smtClean="0"/>
              <a:t>‹#›</a:t>
            </a:fld>
            <a:endParaRPr lang="en-US"/>
          </a:p>
        </p:txBody>
      </p:sp>
    </p:spTree>
    <p:extLst>
      <p:ext uri="{BB962C8B-B14F-4D97-AF65-F5344CB8AC3E}">
        <p14:creationId xmlns:p14="http://schemas.microsoft.com/office/powerpoint/2010/main" val="4283111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CF3FD-13CF-4C5A-94A2-FB5058FB4FF0}"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CABC8-0C77-4000-B4FD-3B69FE95B95D}" type="slidenum">
              <a:rPr lang="en-US" smtClean="0"/>
              <a:t>‹#›</a:t>
            </a:fld>
            <a:endParaRPr lang="en-US"/>
          </a:p>
        </p:txBody>
      </p:sp>
    </p:spTree>
    <p:extLst>
      <p:ext uri="{BB962C8B-B14F-4D97-AF65-F5344CB8AC3E}">
        <p14:creationId xmlns:p14="http://schemas.microsoft.com/office/powerpoint/2010/main" val="2992177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F3FD-13CF-4C5A-94A2-FB5058FB4FF0}"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CABC8-0C77-4000-B4FD-3B69FE95B95D}" type="slidenum">
              <a:rPr lang="en-US" smtClean="0"/>
              <a:t>‹#›</a:t>
            </a:fld>
            <a:endParaRPr lang="en-US"/>
          </a:p>
        </p:txBody>
      </p:sp>
    </p:spTree>
    <p:extLst>
      <p:ext uri="{BB962C8B-B14F-4D97-AF65-F5344CB8AC3E}">
        <p14:creationId xmlns:p14="http://schemas.microsoft.com/office/powerpoint/2010/main" val="3464361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F3FD-13CF-4C5A-94A2-FB5058FB4FF0}"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CABC8-0C77-4000-B4FD-3B69FE95B95D}" type="slidenum">
              <a:rPr lang="en-US" smtClean="0"/>
              <a:t>‹#›</a:t>
            </a:fld>
            <a:endParaRPr lang="en-US"/>
          </a:p>
        </p:txBody>
      </p:sp>
    </p:spTree>
    <p:extLst>
      <p:ext uri="{BB962C8B-B14F-4D97-AF65-F5344CB8AC3E}">
        <p14:creationId xmlns:p14="http://schemas.microsoft.com/office/powerpoint/2010/main" val="1321081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19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8D8A-A83C-C601-C2A0-B910D9EAC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3FBF7-67C8-2D08-533B-D7C99E7907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959C04-563E-B6CA-3823-E2394933BB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01C18-403B-1132-3667-8380BE3A2301}"/>
              </a:ext>
            </a:extLst>
          </p:cNvPr>
          <p:cNvSpPr>
            <a:spLocks noGrp="1"/>
          </p:cNvSpPr>
          <p:nvPr>
            <p:ph type="dt" sz="half" idx="10"/>
          </p:nvPr>
        </p:nvSpPr>
        <p:spPr/>
        <p:txBody>
          <a:bodyPr/>
          <a:lstStyle/>
          <a:p>
            <a:fld id="{5213EC3F-8B32-452F-9C40-7341054FDBCB}" type="datetimeFigureOut">
              <a:rPr lang="en-US" smtClean="0"/>
              <a:t>2/1/2024</a:t>
            </a:fld>
            <a:endParaRPr lang="en-US"/>
          </a:p>
        </p:txBody>
      </p:sp>
      <p:sp>
        <p:nvSpPr>
          <p:cNvPr id="6" name="Footer Placeholder 5">
            <a:extLst>
              <a:ext uri="{FF2B5EF4-FFF2-40B4-BE49-F238E27FC236}">
                <a16:creationId xmlns:a16="http://schemas.microsoft.com/office/drawing/2014/main" id="{DED2D00E-A468-3195-1C92-42B8D1142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9276B3-5F12-CDD0-2926-2C0D96313D6E}"/>
              </a:ext>
            </a:extLst>
          </p:cNvPr>
          <p:cNvSpPr>
            <a:spLocks noGrp="1"/>
          </p:cNvSpPr>
          <p:nvPr>
            <p:ph type="sldNum" sz="quarter" idx="12"/>
          </p:nvPr>
        </p:nvSpPr>
        <p:spPr/>
        <p:txBody>
          <a:bodyPr/>
          <a:lstStyle/>
          <a:p>
            <a:fld id="{CD9B0307-DC7B-431D-B678-BA88302CAAF7}" type="slidenum">
              <a:rPr lang="en-US" smtClean="0"/>
              <a:t>‹#›</a:t>
            </a:fld>
            <a:endParaRPr lang="en-US"/>
          </a:p>
        </p:txBody>
      </p:sp>
    </p:spTree>
    <p:extLst>
      <p:ext uri="{BB962C8B-B14F-4D97-AF65-F5344CB8AC3E}">
        <p14:creationId xmlns:p14="http://schemas.microsoft.com/office/powerpoint/2010/main" val="2538862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B8AB91F-D739-4DD5-859B-B16B125BECF6}"/>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4FE50F68-B8B8-4C88-B587-97C6AC881268}"/>
              </a:ext>
            </a:extLst>
          </p:cNvPr>
          <p:cNvSpPr>
            <a:spLocks noGrp="1"/>
          </p:cNvSpPr>
          <p:nvPr>
            <p:ph idx="1"/>
          </p:nvPr>
        </p:nvSpPr>
        <p:spPr>
          <a:xfrm>
            <a:off x="604433" y="1604212"/>
            <a:ext cx="10983131" cy="608713"/>
          </a:xfrm>
        </p:spPr>
        <p:txBody>
          <a:bodyPr/>
          <a:lstStyle>
            <a:lvl1pPr marL="0" indent="0">
              <a:spcAft>
                <a:spcPts val="1200"/>
              </a:spcAft>
              <a:buSzPct val="25000"/>
              <a:buFont typeface="Segoe UI" panose="020B0502040204020203" pitchFamily="34" charset="0"/>
              <a:buChar char=" "/>
              <a:defRPr sz="1200"/>
            </a:lvl1pPr>
            <a:lvl2pPr marL="401629" indent="7938">
              <a:spcBef>
                <a:spcPts val="600"/>
              </a:spcBef>
              <a:spcAft>
                <a:spcPts val="1200"/>
              </a:spcAft>
              <a:buFont typeface="Segoe UI" panose="020B0502040204020203" pitchFamily="34" charset="0"/>
              <a:buChar char=" "/>
              <a:defRPr sz="1200"/>
            </a:lvl2pPr>
            <a:lvl3pPr marL="1142971" indent="-228594">
              <a:buFont typeface="Segoe UI" panose="020B0502040204020203" pitchFamily="34" charset="0"/>
              <a:buChar char=" "/>
              <a:defRPr/>
            </a:lvl3pPr>
            <a:lvl4pPr marL="1600160" indent="-228594">
              <a:buFont typeface="Segoe UI" panose="020B0502040204020203" pitchFamily="34" charset="0"/>
              <a:buChar char=" "/>
              <a:defRPr/>
            </a:lvl4pPr>
            <a:lvl5pPr marL="2057349" indent="-228594">
              <a:buFont typeface="Segoe UI" panose="020B0502040204020203" pitchFamily="34" charset="0"/>
              <a:buChar char=" "/>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312294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49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697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495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626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942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962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930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7799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80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3A76-C4D6-A6E8-E774-A7BA08B3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746BB1-CBC5-9A93-B406-435A7E6620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DD376C-9362-471E-D4F4-DDDD09848A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A5FB4A-D819-7A87-7AFF-6F84BCBBBD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A53EAE-10A1-147B-ACA9-6396F732C5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6E3903-6252-7C3B-20E3-D34B1F514721}"/>
              </a:ext>
            </a:extLst>
          </p:cNvPr>
          <p:cNvSpPr>
            <a:spLocks noGrp="1"/>
          </p:cNvSpPr>
          <p:nvPr>
            <p:ph type="dt" sz="half" idx="10"/>
          </p:nvPr>
        </p:nvSpPr>
        <p:spPr/>
        <p:txBody>
          <a:bodyPr/>
          <a:lstStyle/>
          <a:p>
            <a:fld id="{5213EC3F-8B32-452F-9C40-7341054FDBCB}" type="datetimeFigureOut">
              <a:rPr lang="en-US" smtClean="0"/>
              <a:t>2/1/2024</a:t>
            </a:fld>
            <a:endParaRPr lang="en-US"/>
          </a:p>
        </p:txBody>
      </p:sp>
      <p:sp>
        <p:nvSpPr>
          <p:cNvPr id="8" name="Footer Placeholder 7">
            <a:extLst>
              <a:ext uri="{FF2B5EF4-FFF2-40B4-BE49-F238E27FC236}">
                <a16:creationId xmlns:a16="http://schemas.microsoft.com/office/drawing/2014/main" id="{161DE76B-E3BC-D1F1-4261-85F40C0323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E1DD10-7D71-0D2A-418C-215D4FEE9985}"/>
              </a:ext>
            </a:extLst>
          </p:cNvPr>
          <p:cNvSpPr>
            <a:spLocks noGrp="1"/>
          </p:cNvSpPr>
          <p:nvPr>
            <p:ph type="sldNum" sz="quarter" idx="12"/>
          </p:nvPr>
        </p:nvSpPr>
        <p:spPr/>
        <p:txBody>
          <a:bodyPr/>
          <a:lstStyle/>
          <a:p>
            <a:fld id="{CD9B0307-DC7B-431D-B678-BA88302CAAF7}" type="slidenum">
              <a:rPr lang="en-US" smtClean="0"/>
              <a:t>‹#›</a:t>
            </a:fld>
            <a:endParaRPr lang="en-US"/>
          </a:p>
        </p:txBody>
      </p:sp>
    </p:spTree>
    <p:extLst>
      <p:ext uri="{BB962C8B-B14F-4D97-AF65-F5344CB8AC3E}">
        <p14:creationId xmlns:p14="http://schemas.microsoft.com/office/powerpoint/2010/main" val="639476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7656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559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p:cSld name="One column">
    <p:spTree>
      <p:nvGrpSpPr>
        <p:cNvPr id="1" name="Shape 390"/>
        <p:cNvGrpSpPr/>
        <p:nvPr/>
      </p:nvGrpSpPr>
      <p:grpSpPr>
        <a:xfrm>
          <a:off x="0" y="0"/>
          <a:ext cx="0" cy="0"/>
          <a:chOff x="0" y="0"/>
          <a:chExt cx="0" cy="0"/>
        </a:xfrm>
      </p:grpSpPr>
      <p:grpSp>
        <p:nvGrpSpPr>
          <p:cNvPr id="391" name="Google Shape;391;p46"/>
          <p:cNvGrpSpPr/>
          <p:nvPr/>
        </p:nvGrpSpPr>
        <p:grpSpPr>
          <a:xfrm>
            <a:off x="8550536" y="0"/>
            <a:ext cx="3641465" cy="6858000"/>
            <a:chOff x="8550535" y="0"/>
            <a:chExt cx="3641465" cy="6858000"/>
          </a:xfrm>
        </p:grpSpPr>
        <p:sp>
          <p:nvSpPr>
            <p:cNvPr id="392" name="Google Shape;392;p46"/>
            <p:cNvSpPr/>
            <p:nvPr/>
          </p:nvSpPr>
          <p:spPr>
            <a:xfrm>
              <a:off x="11022935" y="1"/>
              <a:ext cx="1169065" cy="6857999"/>
            </a:xfrm>
            <a:custGeom>
              <a:avLst/>
              <a:gdLst/>
              <a:ahLst/>
              <a:cxnLst/>
              <a:rect l="l" t="t" r="r" b="b"/>
              <a:pathLst>
                <a:path w="1169065" h="6857999" extrusionOk="0">
                  <a:moveTo>
                    <a:pt x="720447" y="0"/>
                  </a:moveTo>
                  <a:lnTo>
                    <a:pt x="1169065" y="0"/>
                  </a:lnTo>
                  <a:lnTo>
                    <a:pt x="1169065" y="6857999"/>
                  </a:lnTo>
                  <a:lnTo>
                    <a:pt x="0" y="6857999"/>
                  </a:lnTo>
                  <a:close/>
                </a:path>
              </a:pathLst>
            </a:custGeom>
            <a:solidFill>
              <a:srgbClr val="DBD9D6">
                <a:alpha val="20000"/>
              </a:srgbClr>
            </a:solidFill>
            <a:ln>
              <a:noFill/>
            </a:ln>
          </p:spPr>
          <p:txBody>
            <a:bodyPr spcFirstLastPara="1" wrap="square" lIns="0" tIns="0" rIns="0" bIns="189000" anchor="t" anchorCtr="0">
              <a:noAutofit/>
            </a:bodyPr>
            <a:lstStyle/>
            <a:p>
              <a:pPr>
                <a:buClr>
                  <a:srgbClr val="000000"/>
                </a:buClr>
                <a:buSzPts val="1400"/>
                <a:buFont typeface="Arial"/>
                <a:buNone/>
              </a:pPr>
              <a:endParaRPr sz="1867" kern="0">
                <a:solidFill>
                  <a:srgbClr val="FFFFFF"/>
                </a:solidFill>
                <a:ea typeface="Arial"/>
                <a:cs typeface="Arial"/>
                <a:sym typeface="Arial"/>
              </a:endParaRPr>
            </a:p>
          </p:txBody>
        </p:sp>
        <p:sp>
          <p:nvSpPr>
            <p:cNvPr id="393" name="Google Shape;393;p46"/>
            <p:cNvSpPr/>
            <p:nvPr/>
          </p:nvSpPr>
          <p:spPr>
            <a:xfrm>
              <a:off x="9661087" y="0"/>
              <a:ext cx="1860470" cy="6858000"/>
            </a:xfrm>
            <a:custGeom>
              <a:avLst/>
              <a:gdLst/>
              <a:ahLst/>
              <a:cxnLst/>
              <a:rect l="l" t="t" r="r" b="b"/>
              <a:pathLst>
                <a:path w="1860470" h="6858000" extrusionOk="0">
                  <a:moveTo>
                    <a:pt x="720423" y="0"/>
                  </a:moveTo>
                  <a:lnTo>
                    <a:pt x="1860470" y="0"/>
                  </a:lnTo>
                  <a:lnTo>
                    <a:pt x="1139810" y="6858000"/>
                  </a:lnTo>
                  <a:lnTo>
                    <a:pt x="0" y="6858000"/>
                  </a:lnTo>
                  <a:close/>
                </a:path>
              </a:pathLst>
            </a:custGeom>
            <a:solidFill>
              <a:srgbClr val="DBD9D6">
                <a:alpha val="20000"/>
              </a:srgbClr>
            </a:solidFill>
            <a:ln>
              <a:noFill/>
            </a:ln>
          </p:spPr>
          <p:txBody>
            <a:bodyPr spcFirstLastPara="1" wrap="square" lIns="0" tIns="0" rIns="0" bIns="189000" anchor="t" anchorCtr="0">
              <a:noAutofit/>
            </a:bodyPr>
            <a:lstStyle/>
            <a:p>
              <a:pPr>
                <a:buClr>
                  <a:srgbClr val="000000"/>
                </a:buClr>
                <a:buSzPts val="1400"/>
                <a:buFont typeface="Arial"/>
                <a:buNone/>
              </a:pPr>
              <a:endParaRPr sz="1867" kern="0">
                <a:solidFill>
                  <a:srgbClr val="FFFFFF"/>
                </a:solidFill>
                <a:ea typeface="Arial"/>
                <a:cs typeface="Arial"/>
                <a:sym typeface="Arial"/>
              </a:endParaRPr>
            </a:p>
          </p:txBody>
        </p:sp>
        <p:sp>
          <p:nvSpPr>
            <p:cNvPr id="394" name="Google Shape;394;p46"/>
            <p:cNvSpPr/>
            <p:nvPr/>
          </p:nvSpPr>
          <p:spPr>
            <a:xfrm>
              <a:off x="8550535" y="0"/>
              <a:ext cx="1830282" cy="6858000"/>
            </a:xfrm>
            <a:custGeom>
              <a:avLst/>
              <a:gdLst/>
              <a:ahLst/>
              <a:cxnLst/>
              <a:rect l="l" t="t" r="r" b="b"/>
              <a:pathLst>
                <a:path w="1830282" h="6858000" extrusionOk="0">
                  <a:moveTo>
                    <a:pt x="720899" y="0"/>
                  </a:moveTo>
                  <a:lnTo>
                    <a:pt x="1830282" y="0"/>
                  </a:lnTo>
                  <a:lnTo>
                    <a:pt x="1109860" y="6858000"/>
                  </a:lnTo>
                  <a:lnTo>
                    <a:pt x="0" y="6858000"/>
                  </a:lnTo>
                  <a:close/>
                </a:path>
              </a:pathLst>
            </a:custGeom>
            <a:gradFill>
              <a:gsLst>
                <a:gs pos="0">
                  <a:srgbClr val="7F5F52">
                    <a:alpha val="11764"/>
                  </a:srgbClr>
                </a:gs>
                <a:gs pos="20000">
                  <a:srgbClr val="7F5F52">
                    <a:alpha val="11764"/>
                  </a:srgbClr>
                </a:gs>
                <a:gs pos="91000">
                  <a:srgbClr val="DBD9D6">
                    <a:alpha val="0"/>
                  </a:srgbClr>
                </a:gs>
                <a:gs pos="100000">
                  <a:srgbClr val="DBD9D6">
                    <a:alpha val="0"/>
                  </a:srgbClr>
                </a:gs>
              </a:gsLst>
              <a:lin ang="5400012" scaled="0"/>
            </a:gradFill>
            <a:ln>
              <a:noFill/>
            </a:ln>
          </p:spPr>
          <p:txBody>
            <a:bodyPr spcFirstLastPara="1" wrap="square" lIns="0" tIns="0" rIns="0" bIns="189000" anchor="t" anchorCtr="0">
              <a:noAutofit/>
            </a:bodyPr>
            <a:lstStyle/>
            <a:p>
              <a:pPr>
                <a:buClr>
                  <a:srgbClr val="000000"/>
                </a:buClr>
                <a:buSzPts val="1400"/>
                <a:buFont typeface="Arial"/>
                <a:buNone/>
              </a:pPr>
              <a:endParaRPr sz="1867" kern="0">
                <a:solidFill>
                  <a:srgbClr val="FFFFFF"/>
                </a:solidFill>
                <a:ea typeface="Arial"/>
                <a:cs typeface="Arial"/>
                <a:sym typeface="Arial"/>
              </a:endParaRPr>
            </a:p>
          </p:txBody>
        </p:sp>
      </p:grpSp>
      <p:sp>
        <p:nvSpPr>
          <p:cNvPr id="395" name="Google Shape;395;p46"/>
          <p:cNvSpPr txBox="1">
            <a:spLocks noGrp="1"/>
          </p:cNvSpPr>
          <p:nvPr>
            <p:ph type="body" idx="1"/>
          </p:nvPr>
        </p:nvSpPr>
        <p:spPr>
          <a:xfrm>
            <a:off x="839789" y="1720851"/>
            <a:ext cx="7794400" cy="4445200"/>
          </a:xfrm>
          <a:prstGeom prst="rect">
            <a:avLst/>
          </a:prstGeom>
          <a:noFill/>
          <a:ln>
            <a:noFill/>
          </a:ln>
        </p:spPr>
        <p:txBody>
          <a:bodyPr spcFirstLastPara="1" wrap="square" lIns="0" tIns="0" rIns="0" bIns="0" anchor="t" anchorCtr="0">
            <a:noAutofit/>
          </a:bodyPr>
          <a:lstStyle>
            <a:lvl1pPr marL="609585" lvl="0" indent="-304792" algn="l">
              <a:lnSpc>
                <a:spcPct val="110000"/>
              </a:lnSpc>
              <a:spcBef>
                <a:spcPts val="0"/>
              </a:spcBef>
              <a:spcAft>
                <a:spcPts val="0"/>
              </a:spcAft>
              <a:buSzPts val="1200"/>
              <a:buNone/>
              <a:defRPr>
                <a:latin typeface="Arial"/>
                <a:ea typeface="Arial"/>
                <a:cs typeface="Arial"/>
                <a:sym typeface="Arial"/>
              </a:defRPr>
            </a:lvl1pPr>
            <a:lvl2pPr marL="1219170" lvl="1" indent="-304792" algn="l">
              <a:lnSpc>
                <a:spcPct val="110000"/>
              </a:lnSpc>
              <a:spcBef>
                <a:spcPts val="800"/>
              </a:spcBef>
              <a:spcAft>
                <a:spcPts val="0"/>
              </a:spcAft>
              <a:buSzPts val="1100"/>
              <a:buNone/>
              <a:defRPr>
                <a:latin typeface="Arial"/>
                <a:ea typeface="Arial"/>
                <a:cs typeface="Arial"/>
                <a:sym typeface="Arial"/>
              </a:defRPr>
            </a:lvl2pPr>
            <a:lvl3pPr marL="1828754" lvl="2" indent="-304792" algn="l">
              <a:lnSpc>
                <a:spcPct val="110000"/>
              </a:lnSpc>
              <a:spcBef>
                <a:spcPts val="800"/>
              </a:spcBef>
              <a:spcAft>
                <a:spcPts val="0"/>
              </a:spcAft>
              <a:buSzPts val="900"/>
              <a:buNone/>
              <a:defRPr>
                <a:latin typeface="Arial"/>
                <a:ea typeface="Arial"/>
                <a:cs typeface="Arial"/>
                <a:sym typeface="Arial"/>
              </a:defRPr>
            </a:lvl3pPr>
            <a:lvl4pPr marL="2438339" lvl="3" indent="-380990" algn="l">
              <a:lnSpc>
                <a:spcPct val="110000"/>
              </a:lnSpc>
              <a:spcBef>
                <a:spcPts val="800"/>
              </a:spcBef>
              <a:spcAft>
                <a:spcPts val="0"/>
              </a:spcAft>
              <a:buSzPts val="900"/>
              <a:buChar char="◼"/>
              <a:defRPr>
                <a:latin typeface="Arial"/>
                <a:ea typeface="Arial"/>
                <a:cs typeface="Arial"/>
                <a:sym typeface="Arial"/>
              </a:defRPr>
            </a:lvl4pPr>
            <a:lvl5pPr marL="3047924" lvl="4" indent="-380990" algn="l">
              <a:lnSpc>
                <a:spcPct val="110000"/>
              </a:lnSpc>
              <a:spcBef>
                <a:spcPts val="800"/>
              </a:spcBef>
              <a:spcAft>
                <a:spcPts val="0"/>
              </a:spcAft>
              <a:buSzPts val="900"/>
              <a:buChar char="◼"/>
              <a:defRPr>
                <a:latin typeface="Arial"/>
                <a:ea typeface="Arial"/>
                <a:cs typeface="Arial"/>
                <a:sym typeface="Arial"/>
              </a:defRPr>
            </a:lvl5pPr>
            <a:lvl6pPr marL="3657509" lvl="5" indent="-423323" algn="l">
              <a:lnSpc>
                <a:spcPct val="110000"/>
              </a:lnSpc>
              <a:spcBef>
                <a:spcPts val="800"/>
              </a:spcBef>
              <a:spcAft>
                <a:spcPts val="0"/>
              </a:spcAft>
              <a:buSzPts val="1400"/>
              <a:buChar char="◼"/>
              <a:defRPr/>
            </a:lvl6pPr>
            <a:lvl7pPr marL="4267093" lvl="6" indent="-304792" algn="l">
              <a:lnSpc>
                <a:spcPct val="110000"/>
              </a:lnSpc>
              <a:spcBef>
                <a:spcPts val="800"/>
              </a:spcBef>
              <a:spcAft>
                <a:spcPts val="0"/>
              </a:spcAft>
              <a:buClr>
                <a:schemeClr val="dk2"/>
              </a:buClr>
              <a:buSzPts val="1400"/>
              <a:buNone/>
              <a:defRPr/>
            </a:lvl7pPr>
            <a:lvl8pPr marL="4876678" lvl="7" indent="-423323" algn="l">
              <a:lnSpc>
                <a:spcPct val="90000"/>
              </a:lnSpc>
              <a:spcBef>
                <a:spcPts val="800"/>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96" name="Google Shape;396;p46"/>
          <p:cNvSpPr txBox="1">
            <a:spLocks noGrp="1"/>
          </p:cNvSpPr>
          <p:nvPr>
            <p:ph type="title"/>
          </p:nvPr>
        </p:nvSpPr>
        <p:spPr>
          <a:xfrm>
            <a:off x="838201" y="748591"/>
            <a:ext cx="8869200" cy="290849"/>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7" name="Google Shape;397;p46"/>
          <p:cNvSpPr txBox="1">
            <a:spLocks noGrp="1"/>
          </p:cNvSpPr>
          <p:nvPr>
            <p:ph type="sldNum" idx="12"/>
          </p:nvPr>
        </p:nvSpPr>
        <p:spPr>
          <a:xfrm>
            <a:off x="11352213" y="6591715"/>
            <a:ext cx="504000" cy="232400"/>
          </a:xfrm>
          <a:prstGeom prst="rect">
            <a:avLst/>
          </a:prstGeom>
          <a:noFill/>
          <a:ln>
            <a:noFill/>
          </a:ln>
        </p:spPr>
        <p:txBody>
          <a:bodyPr spcFirstLastPara="1" wrap="square" lIns="54000" tIns="0" rIns="0" bIns="0" anchor="t" anchorCtr="0">
            <a:noAutofit/>
          </a:bodyPr>
          <a:lstStyle>
            <a:lvl1pPr marL="0" marR="0" lvl="0"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7" b="0" i="0" u="none" strike="noStrike" cap="none">
                <a:solidFill>
                  <a:srgbClr val="A5A5A5"/>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3501416337"/>
      </p:ext>
    </p:extLst>
  </p:cSld>
  <p:clrMapOvr>
    <a:masterClrMapping/>
  </p:clrMapOvr>
  <p:extLst>
    <p:ext uri="{DCECCB84-F9BA-43D5-87BE-67443E8EF086}">
      <p15:sldGuideLst xmlns:p15="http://schemas.microsoft.com/office/powerpoint/2012/main">
        <p15:guide id="1" pos="1511">
          <p15:clr>
            <a:srgbClr val="FBAE40"/>
          </p15:clr>
        </p15:guide>
        <p15:guide id="2" pos="1680">
          <p15:clr>
            <a:srgbClr val="FBAE40"/>
          </p15:clr>
        </p15:guide>
        <p15:guide id="3" pos="2795">
          <p15:clr>
            <a:srgbClr val="FBAE40"/>
          </p15:clr>
        </p15:guide>
        <p15:guide id="4" pos="2965">
          <p15:clr>
            <a:srgbClr val="FBAE40"/>
          </p15:clr>
        </p15:guide>
        <p15:guide id="5" pos="4079">
          <p15:clr>
            <a:srgbClr val="FBAE40"/>
          </p15:clr>
        </p15:guide>
        <p15:guide id="6" pos="424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7B29B-3E0C-43A8-8754-3A88EC95D0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584619C7-BB2A-4752-BF89-549192765B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59762034-D3EC-4F8A-92ED-EA8B0DD3FC2C}"/>
              </a:ext>
            </a:extLst>
          </p:cNvPr>
          <p:cNvSpPr>
            <a:spLocks noGrp="1"/>
          </p:cNvSpPr>
          <p:nvPr>
            <p:ph type="dt" sz="half" idx="10"/>
          </p:nvPr>
        </p:nvSpPr>
        <p:spPr/>
        <p:txBody>
          <a:bodyPr/>
          <a:lstStyle/>
          <a:p>
            <a:fld id="{BC098077-2F91-4755-ACCF-275371515D57}" type="datetimeFigureOut">
              <a:rPr lang="en-ID" smtClean="0"/>
              <a:t>01/02/2024</a:t>
            </a:fld>
            <a:endParaRPr lang="en-ID"/>
          </a:p>
        </p:txBody>
      </p:sp>
      <p:sp>
        <p:nvSpPr>
          <p:cNvPr id="5" name="Footer Placeholder 4">
            <a:extLst>
              <a:ext uri="{FF2B5EF4-FFF2-40B4-BE49-F238E27FC236}">
                <a16:creationId xmlns:a16="http://schemas.microsoft.com/office/drawing/2014/main" id="{6821693D-EB3F-4B4D-9B52-666AE781ECB3}"/>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055D9370-3BD0-4401-B789-32DC9874AB48}"/>
              </a:ext>
            </a:extLst>
          </p:cNvPr>
          <p:cNvSpPr>
            <a:spLocks noGrp="1"/>
          </p:cNvSpPr>
          <p:nvPr>
            <p:ph type="sldNum" sz="quarter" idx="12"/>
          </p:nvPr>
        </p:nvSpPr>
        <p:spPr/>
        <p:txBody>
          <a:bodyPr/>
          <a:lstStyle/>
          <a:p>
            <a:fld id="{7B7717E7-E198-4393-97C2-14667B2CDA72}" type="slidenum">
              <a:rPr lang="en-ID" smtClean="0"/>
              <a:t>‹#›</a:t>
            </a:fld>
            <a:endParaRPr lang="en-ID"/>
          </a:p>
        </p:txBody>
      </p:sp>
    </p:spTree>
    <p:extLst>
      <p:ext uri="{BB962C8B-B14F-4D97-AF65-F5344CB8AC3E}">
        <p14:creationId xmlns:p14="http://schemas.microsoft.com/office/powerpoint/2010/main" val="2293040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89B31-A4CF-483A-B1DB-5AEA2AB5EA2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CC581CCB-3642-4640-ABFF-EB7D4C0A3B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E8257BEA-6C9A-4FD9-93E6-AE9F85DB12CD}"/>
              </a:ext>
            </a:extLst>
          </p:cNvPr>
          <p:cNvSpPr>
            <a:spLocks noGrp="1"/>
          </p:cNvSpPr>
          <p:nvPr>
            <p:ph type="dt" sz="half" idx="10"/>
          </p:nvPr>
        </p:nvSpPr>
        <p:spPr/>
        <p:txBody>
          <a:bodyPr/>
          <a:lstStyle/>
          <a:p>
            <a:fld id="{BC098077-2F91-4755-ACCF-275371515D57}" type="datetimeFigureOut">
              <a:rPr lang="en-ID" smtClean="0"/>
              <a:t>01/02/2024</a:t>
            </a:fld>
            <a:endParaRPr lang="en-ID"/>
          </a:p>
        </p:txBody>
      </p:sp>
      <p:sp>
        <p:nvSpPr>
          <p:cNvPr id="5" name="Footer Placeholder 4">
            <a:extLst>
              <a:ext uri="{FF2B5EF4-FFF2-40B4-BE49-F238E27FC236}">
                <a16:creationId xmlns:a16="http://schemas.microsoft.com/office/drawing/2014/main" id="{8BCAA4A0-5DD6-4C00-A3DE-C10DA551276D}"/>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A77F0E5-E8B0-4E0A-B6E3-46BEA91351D7}"/>
              </a:ext>
            </a:extLst>
          </p:cNvPr>
          <p:cNvSpPr>
            <a:spLocks noGrp="1"/>
          </p:cNvSpPr>
          <p:nvPr>
            <p:ph type="sldNum" sz="quarter" idx="12"/>
          </p:nvPr>
        </p:nvSpPr>
        <p:spPr/>
        <p:txBody>
          <a:bodyPr/>
          <a:lstStyle/>
          <a:p>
            <a:fld id="{7B7717E7-E198-4393-97C2-14667B2CDA72}" type="slidenum">
              <a:rPr lang="en-ID" smtClean="0"/>
              <a:t>‹#›</a:t>
            </a:fld>
            <a:endParaRPr lang="en-ID"/>
          </a:p>
        </p:txBody>
      </p:sp>
    </p:spTree>
    <p:extLst>
      <p:ext uri="{BB962C8B-B14F-4D97-AF65-F5344CB8AC3E}">
        <p14:creationId xmlns:p14="http://schemas.microsoft.com/office/powerpoint/2010/main" val="1514577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467B-5F51-4BD8-B899-241851FD8E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6A02A7EF-717E-4A93-A793-9654C9DC4B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B276E3-C128-47B8-9ED7-F570C5285D4A}"/>
              </a:ext>
            </a:extLst>
          </p:cNvPr>
          <p:cNvSpPr>
            <a:spLocks noGrp="1"/>
          </p:cNvSpPr>
          <p:nvPr>
            <p:ph type="dt" sz="half" idx="10"/>
          </p:nvPr>
        </p:nvSpPr>
        <p:spPr/>
        <p:txBody>
          <a:bodyPr/>
          <a:lstStyle/>
          <a:p>
            <a:fld id="{BC098077-2F91-4755-ACCF-275371515D57}" type="datetimeFigureOut">
              <a:rPr lang="en-ID" smtClean="0"/>
              <a:t>01/02/2024</a:t>
            </a:fld>
            <a:endParaRPr lang="en-ID"/>
          </a:p>
        </p:txBody>
      </p:sp>
      <p:sp>
        <p:nvSpPr>
          <p:cNvPr id="5" name="Footer Placeholder 4">
            <a:extLst>
              <a:ext uri="{FF2B5EF4-FFF2-40B4-BE49-F238E27FC236}">
                <a16:creationId xmlns:a16="http://schemas.microsoft.com/office/drawing/2014/main" id="{8ECC4E3A-28E9-481F-958F-0200769E253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A2EA7BD-C937-48DB-AEBA-2C3369C722B4}"/>
              </a:ext>
            </a:extLst>
          </p:cNvPr>
          <p:cNvSpPr>
            <a:spLocks noGrp="1"/>
          </p:cNvSpPr>
          <p:nvPr>
            <p:ph type="sldNum" sz="quarter" idx="12"/>
          </p:nvPr>
        </p:nvSpPr>
        <p:spPr/>
        <p:txBody>
          <a:bodyPr/>
          <a:lstStyle/>
          <a:p>
            <a:fld id="{7B7717E7-E198-4393-97C2-14667B2CDA72}" type="slidenum">
              <a:rPr lang="en-ID" smtClean="0"/>
              <a:t>‹#›</a:t>
            </a:fld>
            <a:endParaRPr lang="en-ID"/>
          </a:p>
        </p:txBody>
      </p:sp>
    </p:spTree>
    <p:extLst>
      <p:ext uri="{BB962C8B-B14F-4D97-AF65-F5344CB8AC3E}">
        <p14:creationId xmlns:p14="http://schemas.microsoft.com/office/powerpoint/2010/main" val="10256059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3BD91-0899-4D2C-B799-F28C76B603A7}"/>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5BF9A309-1FEA-4A6A-AA87-7206D3BEAB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01971686-8521-48B5-BB2F-49BBE634F9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A78A5D14-7F05-413F-843D-756B6EBC8DE8}"/>
              </a:ext>
            </a:extLst>
          </p:cNvPr>
          <p:cNvSpPr>
            <a:spLocks noGrp="1"/>
          </p:cNvSpPr>
          <p:nvPr>
            <p:ph type="dt" sz="half" idx="10"/>
          </p:nvPr>
        </p:nvSpPr>
        <p:spPr/>
        <p:txBody>
          <a:bodyPr/>
          <a:lstStyle/>
          <a:p>
            <a:fld id="{BC098077-2F91-4755-ACCF-275371515D57}" type="datetimeFigureOut">
              <a:rPr lang="en-ID" smtClean="0"/>
              <a:t>01/02/2024</a:t>
            </a:fld>
            <a:endParaRPr lang="en-ID"/>
          </a:p>
        </p:txBody>
      </p:sp>
      <p:sp>
        <p:nvSpPr>
          <p:cNvPr id="6" name="Footer Placeholder 5">
            <a:extLst>
              <a:ext uri="{FF2B5EF4-FFF2-40B4-BE49-F238E27FC236}">
                <a16:creationId xmlns:a16="http://schemas.microsoft.com/office/drawing/2014/main" id="{AF5C89B6-82B2-486C-8E66-035A9F137D0E}"/>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8E28EB48-D3F1-4B24-A427-2BCBD25EA32F}"/>
              </a:ext>
            </a:extLst>
          </p:cNvPr>
          <p:cNvSpPr>
            <a:spLocks noGrp="1"/>
          </p:cNvSpPr>
          <p:nvPr>
            <p:ph type="sldNum" sz="quarter" idx="12"/>
          </p:nvPr>
        </p:nvSpPr>
        <p:spPr/>
        <p:txBody>
          <a:bodyPr/>
          <a:lstStyle/>
          <a:p>
            <a:fld id="{7B7717E7-E198-4393-97C2-14667B2CDA72}" type="slidenum">
              <a:rPr lang="en-ID" smtClean="0"/>
              <a:t>‹#›</a:t>
            </a:fld>
            <a:endParaRPr lang="en-ID"/>
          </a:p>
        </p:txBody>
      </p:sp>
    </p:spTree>
    <p:extLst>
      <p:ext uri="{BB962C8B-B14F-4D97-AF65-F5344CB8AC3E}">
        <p14:creationId xmlns:p14="http://schemas.microsoft.com/office/powerpoint/2010/main" val="3532275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FEEAF-EDE3-404A-9C34-1FF91D25039B}"/>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53296759-070C-4002-9304-763C178EF8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DDF6-D9D2-406B-AA74-B5029864CD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5FEC254C-224F-4E3F-B906-4AE4AC89BF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C5D5AA-F155-4EDA-B05B-F9939EEE13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C30ED7CC-F7B3-4011-AB0C-0D127C204A06}"/>
              </a:ext>
            </a:extLst>
          </p:cNvPr>
          <p:cNvSpPr>
            <a:spLocks noGrp="1"/>
          </p:cNvSpPr>
          <p:nvPr>
            <p:ph type="dt" sz="half" idx="10"/>
          </p:nvPr>
        </p:nvSpPr>
        <p:spPr/>
        <p:txBody>
          <a:bodyPr/>
          <a:lstStyle/>
          <a:p>
            <a:fld id="{BC098077-2F91-4755-ACCF-275371515D57}" type="datetimeFigureOut">
              <a:rPr lang="en-ID" smtClean="0"/>
              <a:t>01/02/2024</a:t>
            </a:fld>
            <a:endParaRPr lang="en-ID"/>
          </a:p>
        </p:txBody>
      </p:sp>
      <p:sp>
        <p:nvSpPr>
          <p:cNvPr id="8" name="Footer Placeholder 7">
            <a:extLst>
              <a:ext uri="{FF2B5EF4-FFF2-40B4-BE49-F238E27FC236}">
                <a16:creationId xmlns:a16="http://schemas.microsoft.com/office/drawing/2014/main" id="{24EA45CF-FFC3-4D64-9498-F7AAB5961980}"/>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EF0C257D-2F89-4156-939C-CD2BC3E7AD41}"/>
              </a:ext>
            </a:extLst>
          </p:cNvPr>
          <p:cNvSpPr>
            <a:spLocks noGrp="1"/>
          </p:cNvSpPr>
          <p:nvPr>
            <p:ph type="sldNum" sz="quarter" idx="12"/>
          </p:nvPr>
        </p:nvSpPr>
        <p:spPr/>
        <p:txBody>
          <a:bodyPr/>
          <a:lstStyle/>
          <a:p>
            <a:fld id="{7B7717E7-E198-4393-97C2-14667B2CDA72}" type="slidenum">
              <a:rPr lang="en-ID" smtClean="0"/>
              <a:t>‹#›</a:t>
            </a:fld>
            <a:endParaRPr lang="en-ID"/>
          </a:p>
        </p:txBody>
      </p:sp>
    </p:spTree>
    <p:extLst>
      <p:ext uri="{BB962C8B-B14F-4D97-AF65-F5344CB8AC3E}">
        <p14:creationId xmlns:p14="http://schemas.microsoft.com/office/powerpoint/2010/main" val="1165112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AE2CC-F149-41DE-B051-3E9544910D7A}"/>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C5045054-224E-4BDA-9FE5-445D700D4C35}"/>
              </a:ext>
            </a:extLst>
          </p:cNvPr>
          <p:cNvSpPr>
            <a:spLocks noGrp="1"/>
          </p:cNvSpPr>
          <p:nvPr>
            <p:ph type="dt" sz="half" idx="10"/>
          </p:nvPr>
        </p:nvSpPr>
        <p:spPr/>
        <p:txBody>
          <a:bodyPr/>
          <a:lstStyle/>
          <a:p>
            <a:fld id="{BC098077-2F91-4755-ACCF-275371515D57}" type="datetimeFigureOut">
              <a:rPr lang="en-ID" smtClean="0"/>
              <a:t>01/02/2024</a:t>
            </a:fld>
            <a:endParaRPr lang="en-ID"/>
          </a:p>
        </p:txBody>
      </p:sp>
      <p:sp>
        <p:nvSpPr>
          <p:cNvPr id="4" name="Footer Placeholder 3">
            <a:extLst>
              <a:ext uri="{FF2B5EF4-FFF2-40B4-BE49-F238E27FC236}">
                <a16:creationId xmlns:a16="http://schemas.microsoft.com/office/drawing/2014/main" id="{F347060A-F8AC-43F2-B1CB-E36E8E140C5B}"/>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9AE6D314-6335-4833-AE51-78B66E65770D}"/>
              </a:ext>
            </a:extLst>
          </p:cNvPr>
          <p:cNvSpPr>
            <a:spLocks noGrp="1"/>
          </p:cNvSpPr>
          <p:nvPr>
            <p:ph type="sldNum" sz="quarter" idx="12"/>
          </p:nvPr>
        </p:nvSpPr>
        <p:spPr/>
        <p:txBody>
          <a:bodyPr/>
          <a:lstStyle/>
          <a:p>
            <a:fld id="{7B7717E7-E198-4393-97C2-14667B2CDA72}" type="slidenum">
              <a:rPr lang="en-ID" smtClean="0"/>
              <a:t>‹#›</a:t>
            </a:fld>
            <a:endParaRPr lang="en-ID"/>
          </a:p>
        </p:txBody>
      </p:sp>
    </p:spTree>
    <p:extLst>
      <p:ext uri="{BB962C8B-B14F-4D97-AF65-F5344CB8AC3E}">
        <p14:creationId xmlns:p14="http://schemas.microsoft.com/office/powerpoint/2010/main" val="793431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108BB-2D6C-4918-83F0-8AFD89412A8E}"/>
              </a:ext>
            </a:extLst>
          </p:cNvPr>
          <p:cNvSpPr>
            <a:spLocks noGrp="1"/>
          </p:cNvSpPr>
          <p:nvPr>
            <p:ph type="dt" sz="half" idx="10"/>
          </p:nvPr>
        </p:nvSpPr>
        <p:spPr/>
        <p:txBody>
          <a:bodyPr/>
          <a:lstStyle/>
          <a:p>
            <a:fld id="{BC098077-2F91-4755-ACCF-275371515D57}" type="datetimeFigureOut">
              <a:rPr lang="en-ID" smtClean="0"/>
              <a:t>01/02/2024</a:t>
            </a:fld>
            <a:endParaRPr lang="en-ID"/>
          </a:p>
        </p:txBody>
      </p:sp>
      <p:sp>
        <p:nvSpPr>
          <p:cNvPr id="3" name="Footer Placeholder 2">
            <a:extLst>
              <a:ext uri="{FF2B5EF4-FFF2-40B4-BE49-F238E27FC236}">
                <a16:creationId xmlns:a16="http://schemas.microsoft.com/office/drawing/2014/main" id="{FCD6E391-3AC5-4267-98CE-B0997F12C538}"/>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E62B9F78-7E92-4AD6-8718-A489A196272E}"/>
              </a:ext>
            </a:extLst>
          </p:cNvPr>
          <p:cNvSpPr>
            <a:spLocks noGrp="1"/>
          </p:cNvSpPr>
          <p:nvPr>
            <p:ph type="sldNum" sz="quarter" idx="12"/>
          </p:nvPr>
        </p:nvSpPr>
        <p:spPr/>
        <p:txBody>
          <a:bodyPr/>
          <a:lstStyle/>
          <a:p>
            <a:fld id="{7B7717E7-E198-4393-97C2-14667B2CDA72}" type="slidenum">
              <a:rPr lang="en-ID" smtClean="0"/>
              <a:t>‹#›</a:t>
            </a:fld>
            <a:endParaRPr lang="en-ID"/>
          </a:p>
        </p:txBody>
      </p:sp>
    </p:spTree>
    <p:extLst>
      <p:ext uri="{BB962C8B-B14F-4D97-AF65-F5344CB8AC3E}">
        <p14:creationId xmlns:p14="http://schemas.microsoft.com/office/powerpoint/2010/main" val="606076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848E-1883-920C-564D-49B816FB71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8A10A5-5E41-8423-3892-83E78C2B5333}"/>
              </a:ext>
            </a:extLst>
          </p:cNvPr>
          <p:cNvSpPr>
            <a:spLocks noGrp="1"/>
          </p:cNvSpPr>
          <p:nvPr>
            <p:ph type="dt" sz="half" idx="10"/>
          </p:nvPr>
        </p:nvSpPr>
        <p:spPr/>
        <p:txBody>
          <a:bodyPr/>
          <a:lstStyle/>
          <a:p>
            <a:fld id="{5213EC3F-8B32-452F-9C40-7341054FDBCB}" type="datetimeFigureOut">
              <a:rPr lang="en-US" smtClean="0"/>
              <a:t>2/1/2024</a:t>
            </a:fld>
            <a:endParaRPr lang="en-US"/>
          </a:p>
        </p:txBody>
      </p:sp>
      <p:sp>
        <p:nvSpPr>
          <p:cNvPr id="4" name="Footer Placeholder 3">
            <a:extLst>
              <a:ext uri="{FF2B5EF4-FFF2-40B4-BE49-F238E27FC236}">
                <a16:creationId xmlns:a16="http://schemas.microsoft.com/office/drawing/2014/main" id="{547D9563-4542-5FBE-F1E3-2A7460D85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0F153F-7766-77E6-6D2F-DFE6E56D7BA0}"/>
              </a:ext>
            </a:extLst>
          </p:cNvPr>
          <p:cNvSpPr>
            <a:spLocks noGrp="1"/>
          </p:cNvSpPr>
          <p:nvPr>
            <p:ph type="sldNum" sz="quarter" idx="12"/>
          </p:nvPr>
        </p:nvSpPr>
        <p:spPr/>
        <p:txBody>
          <a:bodyPr/>
          <a:lstStyle/>
          <a:p>
            <a:fld id="{CD9B0307-DC7B-431D-B678-BA88302CAAF7}" type="slidenum">
              <a:rPr lang="en-US" smtClean="0"/>
              <a:t>‹#›</a:t>
            </a:fld>
            <a:endParaRPr lang="en-US"/>
          </a:p>
        </p:txBody>
      </p:sp>
    </p:spTree>
    <p:extLst>
      <p:ext uri="{BB962C8B-B14F-4D97-AF65-F5344CB8AC3E}">
        <p14:creationId xmlns:p14="http://schemas.microsoft.com/office/powerpoint/2010/main" val="313220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84BC5-2687-45F3-8BFC-4D7576D773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6CF07429-E95F-4BBC-9480-D1516E29E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EF190B5C-FD8E-42E5-B63C-674028F5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34A43-E750-4455-9546-3FBADC95D4F5}"/>
              </a:ext>
            </a:extLst>
          </p:cNvPr>
          <p:cNvSpPr>
            <a:spLocks noGrp="1"/>
          </p:cNvSpPr>
          <p:nvPr>
            <p:ph type="dt" sz="half" idx="10"/>
          </p:nvPr>
        </p:nvSpPr>
        <p:spPr/>
        <p:txBody>
          <a:bodyPr/>
          <a:lstStyle/>
          <a:p>
            <a:fld id="{BC098077-2F91-4755-ACCF-275371515D57}" type="datetimeFigureOut">
              <a:rPr lang="en-ID" smtClean="0"/>
              <a:t>01/02/2024</a:t>
            </a:fld>
            <a:endParaRPr lang="en-ID"/>
          </a:p>
        </p:txBody>
      </p:sp>
      <p:sp>
        <p:nvSpPr>
          <p:cNvPr id="6" name="Footer Placeholder 5">
            <a:extLst>
              <a:ext uri="{FF2B5EF4-FFF2-40B4-BE49-F238E27FC236}">
                <a16:creationId xmlns:a16="http://schemas.microsoft.com/office/drawing/2014/main" id="{3BBCC8A8-CC43-494B-A588-2BBED55256B6}"/>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BDFF4175-13B7-41FD-B13D-5DEE4C58A023}"/>
              </a:ext>
            </a:extLst>
          </p:cNvPr>
          <p:cNvSpPr>
            <a:spLocks noGrp="1"/>
          </p:cNvSpPr>
          <p:nvPr>
            <p:ph type="sldNum" sz="quarter" idx="12"/>
          </p:nvPr>
        </p:nvSpPr>
        <p:spPr/>
        <p:txBody>
          <a:bodyPr/>
          <a:lstStyle/>
          <a:p>
            <a:fld id="{7B7717E7-E198-4393-97C2-14667B2CDA72}" type="slidenum">
              <a:rPr lang="en-ID" smtClean="0"/>
              <a:t>‹#›</a:t>
            </a:fld>
            <a:endParaRPr lang="en-ID"/>
          </a:p>
        </p:txBody>
      </p:sp>
    </p:spTree>
    <p:extLst>
      <p:ext uri="{BB962C8B-B14F-4D97-AF65-F5344CB8AC3E}">
        <p14:creationId xmlns:p14="http://schemas.microsoft.com/office/powerpoint/2010/main" val="37728777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01A7B-05F6-42DC-9490-F2A66468BE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07093867-B7A7-4B7A-8885-B1F4B0A79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80A3CB9A-139B-4D50-A8B8-C5CC0CF73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CDEDC-3452-486D-866F-C93092DC8E74}"/>
              </a:ext>
            </a:extLst>
          </p:cNvPr>
          <p:cNvSpPr>
            <a:spLocks noGrp="1"/>
          </p:cNvSpPr>
          <p:nvPr>
            <p:ph type="dt" sz="half" idx="10"/>
          </p:nvPr>
        </p:nvSpPr>
        <p:spPr/>
        <p:txBody>
          <a:bodyPr/>
          <a:lstStyle/>
          <a:p>
            <a:fld id="{BC098077-2F91-4755-ACCF-275371515D57}" type="datetimeFigureOut">
              <a:rPr lang="en-ID" smtClean="0"/>
              <a:t>01/02/2024</a:t>
            </a:fld>
            <a:endParaRPr lang="en-ID"/>
          </a:p>
        </p:txBody>
      </p:sp>
      <p:sp>
        <p:nvSpPr>
          <p:cNvPr id="6" name="Footer Placeholder 5">
            <a:extLst>
              <a:ext uri="{FF2B5EF4-FFF2-40B4-BE49-F238E27FC236}">
                <a16:creationId xmlns:a16="http://schemas.microsoft.com/office/drawing/2014/main" id="{2104954B-ADFA-4D4A-BCA3-EC06E16EC02E}"/>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69595D95-755A-4ED8-B724-BF5B2142E4D3}"/>
              </a:ext>
            </a:extLst>
          </p:cNvPr>
          <p:cNvSpPr>
            <a:spLocks noGrp="1"/>
          </p:cNvSpPr>
          <p:nvPr>
            <p:ph type="sldNum" sz="quarter" idx="12"/>
          </p:nvPr>
        </p:nvSpPr>
        <p:spPr/>
        <p:txBody>
          <a:bodyPr/>
          <a:lstStyle/>
          <a:p>
            <a:fld id="{7B7717E7-E198-4393-97C2-14667B2CDA72}" type="slidenum">
              <a:rPr lang="en-ID" smtClean="0"/>
              <a:t>‹#›</a:t>
            </a:fld>
            <a:endParaRPr lang="en-ID"/>
          </a:p>
        </p:txBody>
      </p:sp>
    </p:spTree>
    <p:extLst>
      <p:ext uri="{BB962C8B-B14F-4D97-AF65-F5344CB8AC3E}">
        <p14:creationId xmlns:p14="http://schemas.microsoft.com/office/powerpoint/2010/main" val="9130603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CE18-6D09-4421-8C0D-E106063A0F9C}"/>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5728AE22-E7D0-429F-9CF4-58E8912F41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8D1CD66-4D61-4698-80CF-F1554C8049C2}"/>
              </a:ext>
            </a:extLst>
          </p:cNvPr>
          <p:cNvSpPr>
            <a:spLocks noGrp="1"/>
          </p:cNvSpPr>
          <p:nvPr>
            <p:ph type="dt" sz="half" idx="10"/>
          </p:nvPr>
        </p:nvSpPr>
        <p:spPr/>
        <p:txBody>
          <a:bodyPr/>
          <a:lstStyle/>
          <a:p>
            <a:fld id="{BC098077-2F91-4755-ACCF-275371515D57}" type="datetimeFigureOut">
              <a:rPr lang="en-ID" smtClean="0"/>
              <a:t>01/02/2024</a:t>
            </a:fld>
            <a:endParaRPr lang="en-ID"/>
          </a:p>
        </p:txBody>
      </p:sp>
      <p:sp>
        <p:nvSpPr>
          <p:cNvPr id="5" name="Footer Placeholder 4">
            <a:extLst>
              <a:ext uri="{FF2B5EF4-FFF2-40B4-BE49-F238E27FC236}">
                <a16:creationId xmlns:a16="http://schemas.microsoft.com/office/drawing/2014/main" id="{AF29AFA5-ACF8-42E9-8EC8-C71A86FE031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525BA01-FA2B-4A51-B235-F75B15CD2D73}"/>
              </a:ext>
            </a:extLst>
          </p:cNvPr>
          <p:cNvSpPr>
            <a:spLocks noGrp="1"/>
          </p:cNvSpPr>
          <p:nvPr>
            <p:ph type="sldNum" sz="quarter" idx="12"/>
          </p:nvPr>
        </p:nvSpPr>
        <p:spPr/>
        <p:txBody>
          <a:bodyPr/>
          <a:lstStyle/>
          <a:p>
            <a:fld id="{7B7717E7-E198-4393-97C2-14667B2CDA72}" type="slidenum">
              <a:rPr lang="en-ID" smtClean="0"/>
              <a:t>‹#›</a:t>
            </a:fld>
            <a:endParaRPr lang="en-ID"/>
          </a:p>
        </p:txBody>
      </p:sp>
    </p:spTree>
    <p:extLst>
      <p:ext uri="{BB962C8B-B14F-4D97-AF65-F5344CB8AC3E}">
        <p14:creationId xmlns:p14="http://schemas.microsoft.com/office/powerpoint/2010/main" val="33965374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190677-74F7-471D-B13E-69D59F1EF4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B256B56E-2F35-41E0-B60A-BA1FC0EBBE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137CD9B9-1F6A-4E95-B3EE-6C93C65B8D57}"/>
              </a:ext>
            </a:extLst>
          </p:cNvPr>
          <p:cNvSpPr>
            <a:spLocks noGrp="1"/>
          </p:cNvSpPr>
          <p:nvPr>
            <p:ph type="dt" sz="half" idx="10"/>
          </p:nvPr>
        </p:nvSpPr>
        <p:spPr/>
        <p:txBody>
          <a:bodyPr/>
          <a:lstStyle/>
          <a:p>
            <a:fld id="{BC098077-2F91-4755-ACCF-275371515D57}" type="datetimeFigureOut">
              <a:rPr lang="en-ID" smtClean="0"/>
              <a:t>01/02/2024</a:t>
            </a:fld>
            <a:endParaRPr lang="en-ID"/>
          </a:p>
        </p:txBody>
      </p:sp>
      <p:sp>
        <p:nvSpPr>
          <p:cNvPr id="5" name="Footer Placeholder 4">
            <a:extLst>
              <a:ext uri="{FF2B5EF4-FFF2-40B4-BE49-F238E27FC236}">
                <a16:creationId xmlns:a16="http://schemas.microsoft.com/office/drawing/2014/main" id="{03DEB2A4-FA18-423C-A302-C9B0E138C7F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FCBF539-BF2D-454C-8782-E8A01481B088}"/>
              </a:ext>
            </a:extLst>
          </p:cNvPr>
          <p:cNvSpPr>
            <a:spLocks noGrp="1"/>
          </p:cNvSpPr>
          <p:nvPr>
            <p:ph type="sldNum" sz="quarter" idx="12"/>
          </p:nvPr>
        </p:nvSpPr>
        <p:spPr/>
        <p:txBody>
          <a:bodyPr/>
          <a:lstStyle/>
          <a:p>
            <a:fld id="{7B7717E7-E198-4393-97C2-14667B2CDA72}" type="slidenum">
              <a:rPr lang="en-ID" smtClean="0"/>
              <a:t>‹#›</a:t>
            </a:fld>
            <a:endParaRPr lang="en-ID"/>
          </a:p>
        </p:txBody>
      </p:sp>
    </p:spTree>
    <p:extLst>
      <p:ext uri="{BB962C8B-B14F-4D97-AF65-F5344CB8AC3E}">
        <p14:creationId xmlns:p14="http://schemas.microsoft.com/office/powerpoint/2010/main" val="10452405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36F81-EDDB-F22B-333C-D6690AA0EA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3CBC4951-C070-03AC-AE0F-958EE8104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C267C21E-F159-300C-612E-025C60AF0862}"/>
              </a:ext>
            </a:extLst>
          </p:cNvPr>
          <p:cNvSpPr>
            <a:spLocks noGrp="1"/>
          </p:cNvSpPr>
          <p:nvPr>
            <p:ph type="dt" sz="half" idx="10"/>
          </p:nvPr>
        </p:nvSpPr>
        <p:spPr/>
        <p:txBody>
          <a:bodyPr/>
          <a:lstStyle/>
          <a:p>
            <a:fld id="{F23762EB-BB28-4134-968E-E64BC6B005B8}" type="datetimeFigureOut">
              <a:rPr lang="en-ID" smtClean="0"/>
              <a:t>01/02/2024</a:t>
            </a:fld>
            <a:endParaRPr lang="en-ID"/>
          </a:p>
        </p:txBody>
      </p:sp>
      <p:sp>
        <p:nvSpPr>
          <p:cNvPr id="5" name="Footer Placeholder 4">
            <a:extLst>
              <a:ext uri="{FF2B5EF4-FFF2-40B4-BE49-F238E27FC236}">
                <a16:creationId xmlns:a16="http://schemas.microsoft.com/office/drawing/2014/main" id="{8F5484E4-2414-A11C-27C9-5587799DE287}"/>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328DA14F-33EB-DC40-27E1-21CD4A619781}"/>
              </a:ext>
            </a:extLst>
          </p:cNvPr>
          <p:cNvSpPr>
            <a:spLocks noGrp="1"/>
          </p:cNvSpPr>
          <p:nvPr>
            <p:ph type="sldNum" sz="quarter" idx="12"/>
          </p:nvPr>
        </p:nvSpPr>
        <p:spPr/>
        <p:txBody>
          <a:bodyPr/>
          <a:lstStyle/>
          <a:p>
            <a:fld id="{3C2CCCC0-9BA0-4EBA-B05A-4C10E17C3A65}" type="slidenum">
              <a:rPr lang="en-ID" smtClean="0"/>
              <a:t>‹#›</a:t>
            </a:fld>
            <a:endParaRPr lang="en-ID"/>
          </a:p>
        </p:txBody>
      </p:sp>
    </p:spTree>
    <p:extLst>
      <p:ext uri="{BB962C8B-B14F-4D97-AF65-F5344CB8AC3E}">
        <p14:creationId xmlns:p14="http://schemas.microsoft.com/office/powerpoint/2010/main" val="29997887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CE2AD-3B57-97B4-D427-D8038973C0E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E3486A9D-3AF8-A429-01BA-BD7AC3AD8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A5CCF491-C2B1-0D5D-161D-28C75ED5DD72}"/>
              </a:ext>
            </a:extLst>
          </p:cNvPr>
          <p:cNvSpPr>
            <a:spLocks noGrp="1"/>
          </p:cNvSpPr>
          <p:nvPr>
            <p:ph type="dt" sz="half" idx="10"/>
          </p:nvPr>
        </p:nvSpPr>
        <p:spPr/>
        <p:txBody>
          <a:bodyPr/>
          <a:lstStyle/>
          <a:p>
            <a:fld id="{F23762EB-BB28-4134-968E-E64BC6B005B8}" type="datetimeFigureOut">
              <a:rPr lang="en-ID" smtClean="0"/>
              <a:t>01/02/2024</a:t>
            </a:fld>
            <a:endParaRPr lang="en-ID"/>
          </a:p>
        </p:txBody>
      </p:sp>
      <p:sp>
        <p:nvSpPr>
          <p:cNvPr id="5" name="Footer Placeholder 4">
            <a:extLst>
              <a:ext uri="{FF2B5EF4-FFF2-40B4-BE49-F238E27FC236}">
                <a16:creationId xmlns:a16="http://schemas.microsoft.com/office/drawing/2014/main" id="{F9241E79-FFAA-F7A1-D67D-F2CC29EACB30}"/>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B2359CB-9C88-8CED-B48B-8D7FD270B8F6}"/>
              </a:ext>
            </a:extLst>
          </p:cNvPr>
          <p:cNvSpPr>
            <a:spLocks noGrp="1"/>
          </p:cNvSpPr>
          <p:nvPr>
            <p:ph type="sldNum" sz="quarter" idx="12"/>
          </p:nvPr>
        </p:nvSpPr>
        <p:spPr/>
        <p:txBody>
          <a:bodyPr/>
          <a:lstStyle/>
          <a:p>
            <a:fld id="{3C2CCCC0-9BA0-4EBA-B05A-4C10E17C3A65}" type="slidenum">
              <a:rPr lang="en-ID" smtClean="0"/>
              <a:t>‹#›</a:t>
            </a:fld>
            <a:endParaRPr lang="en-ID"/>
          </a:p>
        </p:txBody>
      </p:sp>
    </p:spTree>
    <p:extLst>
      <p:ext uri="{BB962C8B-B14F-4D97-AF65-F5344CB8AC3E}">
        <p14:creationId xmlns:p14="http://schemas.microsoft.com/office/powerpoint/2010/main" val="3867134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2D39-0873-A977-4E29-D55D65E6E9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42920844-23F2-2FE2-8E93-8AE6A6CD59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A568E5-0891-6230-0BA8-58DD548BDE51}"/>
              </a:ext>
            </a:extLst>
          </p:cNvPr>
          <p:cNvSpPr>
            <a:spLocks noGrp="1"/>
          </p:cNvSpPr>
          <p:nvPr>
            <p:ph type="dt" sz="half" idx="10"/>
          </p:nvPr>
        </p:nvSpPr>
        <p:spPr/>
        <p:txBody>
          <a:bodyPr/>
          <a:lstStyle/>
          <a:p>
            <a:fld id="{F23762EB-BB28-4134-968E-E64BC6B005B8}" type="datetimeFigureOut">
              <a:rPr lang="en-ID" smtClean="0"/>
              <a:t>01/02/2024</a:t>
            </a:fld>
            <a:endParaRPr lang="en-ID"/>
          </a:p>
        </p:txBody>
      </p:sp>
      <p:sp>
        <p:nvSpPr>
          <p:cNvPr id="5" name="Footer Placeholder 4">
            <a:extLst>
              <a:ext uri="{FF2B5EF4-FFF2-40B4-BE49-F238E27FC236}">
                <a16:creationId xmlns:a16="http://schemas.microsoft.com/office/drawing/2014/main" id="{221753FC-020B-3EEC-7203-2F97F901EF9A}"/>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FF5F4987-0DEE-D13F-EE06-F17F45E38767}"/>
              </a:ext>
            </a:extLst>
          </p:cNvPr>
          <p:cNvSpPr>
            <a:spLocks noGrp="1"/>
          </p:cNvSpPr>
          <p:nvPr>
            <p:ph type="sldNum" sz="quarter" idx="12"/>
          </p:nvPr>
        </p:nvSpPr>
        <p:spPr/>
        <p:txBody>
          <a:bodyPr/>
          <a:lstStyle/>
          <a:p>
            <a:fld id="{3C2CCCC0-9BA0-4EBA-B05A-4C10E17C3A65}" type="slidenum">
              <a:rPr lang="en-ID" smtClean="0"/>
              <a:t>‹#›</a:t>
            </a:fld>
            <a:endParaRPr lang="en-ID"/>
          </a:p>
        </p:txBody>
      </p:sp>
    </p:spTree>
    <p:extLst>
      <p:ext uri="{BB962C8B-B14F-4D97-AF65-F5344CB8AC3E}">
        <p14:creationId xmlns:p14="http://schemas.microsoft.com/office/powerpoint/2010/main" val="1801873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4765-8FB6-3D87-25F0-627681306677}"/>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C9B8F7F1-6A5E-FFEB-9F6A-C8A955D0BF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E23827D4-D275-A5F4-2505-EE7EBDEC1A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53A31F67-45F6-FE49-A61A-600E6F6F4212}"/>
              </a:ext>
            </a:extLst>
          </p:cNvPr>
          <p:cNvSpPr>
            <a:spLocks noGrp="1"/>
          </p:cNvSpPr>
          <p:nvPr>
            <p:ph type="dt" sz="half" idx="10"/>
          </p:nvPr>
        </p:nvSpPr>
        <p:spPr/>
        <p:txBody>
          <a:bodyPr/>
          <a:lstStyle/>
          <a:p>
            <a:fld id="{F23762EB-BB28-4134-968E-E64BC6B005B8}" type="datetimeFigureOut">
              <a:rPr lang="en-ID" smtClean="0"/>
              <a:t>01/02/2024</a:t>
            </a:fld>
            <a:endParaRPr lang="en-ID"/>
          </a:p>
        </p:txBody>
      </p:sp>
      <p:sp>
        <p:nvSpPr>
          <p:cNvPr id="6" name="Footer Placeholder 5">
            <a:extLst>
              <a:ext uri="{FF2B5EF4-FFF2-40B4-BE49-F238E27FC236}">
                <a16:creationId xmlns:a16="http://schemas.microsoft.com/office/drawing/2014/main" id="{DE8E90B1-EB84-5CE8-2318-12CA8B6B85A2}"/>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CFDA8820-0EC9-656A-54C5-9B1E23898C9B}"/>
              </a:ext>
            </a:extLst>
          </p:cNvPr>
          <p:cNvSpPr>
            <a:spLocks noGrp="1"/>
          </p:cNvSpPr>
          <p:nvPr>
            <p:ph type="sldNum" sz="quarter" idx="12"/>
          </p:nvPr>
        </p:nvSpPr>
        <p:spPr/>
        <p:txBody>
          <a:bodyPr/>
          <a:lstStyle/>
          <a:p>
            <a:fld id="{3C2CCCC0-9BA0-4EBA-B05A-4C10E17C3A65}" type="slidenum">
              <a:rPr lang="en-ID" smtClean="0"/>
              <a:t>‹#›</a:t>
            </a:fld>
            <a:endParaRPr lang="en-ID"/>
          </a:p>
        </p:txBody>
      </p:sp>
    </p:spTree>
    <p:extLst>
      <p:ext uri="{BB962C8B-B14F-4D97-AF65-F5344CB8AC3E}">
        <p14:creationId xmlns:p14="http://schemas.microsoft.com/office/powerpoint/2010/main" val="2252270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88D36-0001-B3FF-D2D2-84B66F809F84}"/>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B69772B-63AB-CDDB-0988-4B3E7AD19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C89609-0B05-4E77-5175-202B3B9F17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B1555099-0BF2-98B7-67CE-D8A0F4FC8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8B9A53-52C4-BB55-3B92-9097E832DC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AFB3FF65-46F0-C0B3-6B8D-528550373FBC}"/>
              </a:ext>
            </a:extLst>
          </p:cNvPr>
          <p:cNvSpPr>
            <a:spLocks noGrp="1"/>
          </p:cNvSpPr>
          <p:nvPr>
            <p:ph type="dt" sz="half" idx="10"/>
          </p:nvPr>
        </p:nvSpPr>
        <p:spPr/>
        <p:txBody>
          <a:bodyPr/>
          <a:lstStyle/>
          <a:p>
            <a:fld id="{F23762EB-BB28-4134-968E-E64BC6B005B8}" type="datetimeFigureOut">
              <a:rPr lang="en-ID" smtClean="0"/>
              <a:t>01/02/2024</a:t>
            </a:fld>
            <a:endParaRPr lang="en-ID"/>
          </a:p>
        </p:txBody>
      </p:sp>
      <p:sp>
        <p:nvSpPr>
          <p:cNvPr id="8" name="Footer Placeholder 7">
            <a:extLst>
              <a:ext uri="{FF2B5EF4-FFF2-40B4-BE49-F238E27FC236}">
                <a16:creationId xmlns:a16="http://schemas.microsoft.com/office/drawing/2014/main" id="{5ABFD88A-CFCF-4DDE-6D5B-1C357C1F26E1}"/>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9AAAAA13-BF11-8837-C988-3C42F347068B}"/>
              </a:ext>
            </a:extLst>
          </p:cNvPr>
          <p:cNvSpPr>
            <a:spLocks noGrp="1"/>
          </p:cNvSpPr>
          <p:nvPr>
            <p:ph type="sldNum" sz="quarter" idx="12"/>
          </p:nvPr>
        </p:nvSpPr>
        <p:spPr/>
        <p:txBody>
          <a:bodyPr/>
          <a:lstStyle/>
          <a:p>
            <a:fld id="{3C2CCCC0-9BA0-4EBA-B05A-4C10E17C3A65}" type="slidenum">
              <a:rPr lang="en-ID" smtClean="0"/>
              <a:t>‹#›</a:t>
            </a:fld>
            <a:endParaRPr lang="en-ID"/>
          </a:p>
        </p:txBody>
      </p:sp>
    </p:spTree>
    <p:extLst>
      <p:ext uri="{BB962C8B-B14F-4D97-AF65-F5344CB8AC3E}">
        <p14:creationId xmlns:p14="http://schemas.microsoft.com/office/powerpoint/2010/main" val="4271606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1521-D7E6-79DF-2029-952DC0A62BFD}"/>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14F3EE27-3C64-6309-23F2-BC12CD75F9C4}"/>
              </a:ext>
            </a:extLst>
          </p:cNvPr>
          <p:cNvSpPr>
            <a:spLocks noGrp="1"/>
          </p:cNvSpPr>
          <p:nvPr>
            <p:ph type="dt" sz="half" idx="10"/>
          </p:nvPr>
        </p:nvSpPr>
        <p:spPr/>
        <p:txBody>
          <a:bodyPr/>
          <a:lstStyle/>
          <a:p>
            <a:fld id="{F23762EB-BB28-4134-968E-E64BC6B005B8}" type="datetimeFigureOut">
              <a:rPr lang="en-ID" smtClean="0"/>
              <a:t>01/02/2024</a:t>
            </a:fld>
            <a:endParaRPr lang="en-ID"/>
          </a:p>
        </p:txBody>
      </p:sp>
      <p:sp>
        <p:nvSpPr>
          <p:cNvPr id="4" name="Footer Placeholder 3">
            <a:extLst>
              <a:ext uri="{FF2B5EF4-FFF2-40B4-BE49-F238E27FC236}">
                <a16:creationId xmlns:a16="http://schemas.microsoft.com/office/drawing/2014/main" id="{290F828A-9BEB-7B2D-7CC4-E06A2B9A8AC8}"/>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16758A9F-E3B0-287F-988A-70E32F617CBE}"/>
              </a:ext>
            </a:extLst>
          </p:cNvPr>
          <p:cNvSpPr>
            <a:spLocks noGrp="1"/>
          </p:cNvSpPr>
          <p:nvPr>
            <p:ph type="sldNum" sz="quarter" idx="12"/>
          </p:nvPr>
        </p:nvSpPr>
        <p:spPr/>
        <p:txBody>
          <a:bodyPr/>
          <a:lstStyle/>
          <a:p>
            <a:fld id="{3C2CCCC0-9BA0-4EBA-B05A-4C10E17C3A65}" type="slidenum">
              <a:rPr lang="en-ID" smtClean="0"/>
              <a:t>‹#›</a:t>
            </a:fld>
            <a:endParaRPr lang="en-ID"/>
          </a:p>
        </p:txBody>
      </p:sp>
    </p:spTree>
    <p:extLst>
      <p:ext uri="{BB962C8B-B14F-4D97-AF65-F5344CB8AC3E}">
        <p14:creationId xmlns:p14="http://schemas.microsoft.com/office/powerpoint/2010/main" val="202072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C9860-A423-95F8-7BD1-1B759ED6D945}"/>
              </a:ext>
            </a:extLst>
          </p:cNvPr>
          <p:cNvSpPr>
            <a:spLocks noGrp="1"/>
          </p:cNvSpPr>
          <p:nvPr>
            <p:ph type="dt" sz="half" idx="10"/>
          </p:nvPr>
        </p:nvSpPr>
        <p:spPr/>
        <p:txBody>
          <a:bodyPr/>
          <a:lstStyle/>
          <a:p>
            <a:fld id="{5213EC3F-8B32-452F-9C40-7341054FDBCB}" type="datetimeFigureOut">
              <a:rPr lang="en-US" smtClean="0"/>
              <a:t>2/1/2024</a:t>
            </a:fld>
            <a:endParaRPr lang="en-US"/>
          </a:p>
        </p:txBody>
      </p:sp>
      <p:sp>
        <p:nvSpPr>
          <p:cNvPr id="3" name="Footer Placeholder 2">
            <a:extLst>
              <a:ext uri="{FF2B5EF4-FFF2-40B4-BE49-F238E27FC236}">
                <a16:creationId xmlns:a16="http://schemas.microsoft.com/office/drawing/2014/main" id="{A5C15AA6-71BE-29C3-E955-87E510DAC1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064151-66EA-2EA2-9BD4-5190B066B911}"/>
              </a:ext>
            </a:extLst>
          </p:cNvPr>
          <p:cNvSpPr>
            <a:spLocks noGrp="1"/>
          </p:cNvSpPr>
          <p:nvPr>
            <p:ph type="sldNum" sz="quarter" idx="12"/>
          </p:nvPr>
        </p:nvSpPr>
        <p:spPr/>
        <p:txBody>
          <a:bodyPr/>
          <a:lstStyle/>
          <a:p>
            <a:fld id="{CD9B0307-DC7B-431D-B678-BA88302CAAF7}" type="slidenum">
              <a:rPr lang="en-US" smtClean="0"/>
              <a:t>‹#›</a:t>
            </a:fld>
            <a:endParaRPr lang="en-US"/>
          </a:p>
        </p:txBody>
      </p:sp>
    </p:spTree>
    <p:extLst>
      <p:ext uri="{BB962C8B-B14F-4D97-AF65-F5344CB8AC3E}">
        <p14:creationId xmlns:p14="http://schemas.microsoft.com/office/powerpoint/2010/main" val="2300041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20950-51C4-63D8-D689-4F466E4EE7AC}"/>
              </a:ext>
            </a:extLst>
          </p:cNvPr>
          <p:cNvSpPr>
            <a:spLocks noGrp="1"/>
          </p:cNvSpPr>
          <p:nvPr>
            <p:ph type="dt" sz="half" idx="10"/>
          </p:nvPr>
        </p:nvSpPr>
        <p:spPr/>
        <p:txBody>
          <a:bodyPr/>
          <a:lstStyle/>
          <a:p>
            <a:fld id="{F23762EB-BB28-4134-968E-E64BC6B005B8}" type="datetimeFigureOut">
              <a:rPr lang="en-ID" smtClean="0"/>
              <a:t>01/02/2024</a:t>
            </a:fld>
            <a:endParaRPr lang="en-ID"/>
          </a:p>
        </p:txBody>
      </p:sp>
      <p:sp>
        <p:nvSpPr>
          <p:cNvPr id="3" name="Footer Placeholder 2">
            <a:extLst>
              <a:ext uri="{FF2B5EF4-FFF2-40B4-BE49-F238E27FC236}">
                <a16:creationId xmlns:a16="http://schemas.microsoft.com/office/drawing/2014/main" id="{D4AAA679-F113-6BB1-16D9-0E6AE8039EF9}"/>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54E0D0D5-C9C5-152D-A834-EC6D328054FB}"/>
              </a:ext>
            </a:extLst>
          </p:cNvPr>
          <p:cNvSpPr>
            <a:spLocks noGrp="1"/>
          </p:cNvSpPr>
          <p:nvPr>
            <p:ph type="sldNum" sz="quarter" idx="12"/>
          </p:nvPr>
        </p:nvSpPr>
        <p:spPr/>
        <p:txBody>
          <a:bodyPr/>
          <a:lstStyle/>
          <a:p>
            <a:fld id="{3C2CCCC0-9BA0-4EBA-B05A-4C10E17C3A65}" type="slidenum">
              <a:rPr lang="en-ID" smtClean="0"/>
              <a:t>‹#›</a:t>
            </a:fld>
            <a:endParaRPr lang="en-ID"/>
          </a:p>
        </p:txBody>
      </p:sp>
    </p:spTree>
    <p:extLst>
      <p:ext uri="{BB962C8B-B14F-4D97-AF65-F5344CB8AC3E}">
        <p14:creationId xmlns:p14="http://schemas.microsoft.com/office/powerpoint/2010/main" val="3458485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CB13-21AE-52BD-0B09-9871FA2DB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F2C8562F-999F-E8CD-0F1D-B25844A61A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90193520-F37B-D6C7-1DCE-1A417C11C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5B403-4218-A282-377F-DA7D27AEE086}"/>
              </a:ext>
            </a:extLst>
          </p:cNvPr>
          <p:cNvSpPr>
            <a:spLocks noGrp="1"/>
          </p:cNvSpPr>
          <p:nvPr>
            <p:ph type="dt" sz="half" idx="10"/>
          </p:nvPr>
        </p:nvSpPr>
        <p:spPr/>
        <p:txBody>
          <a:bodyPr/>
          <a:lstStyle/>
          <a:p>
            <a:fld id="{F23762EB-BB28-4134-968E-E64BC6B005B8}" type="datetimeFigureOut">
              <a:rPr lang="en-ID" smtClean="0"/>
              <a:t>01/02/2024</a:t>
            </a:fld>
            <a:endParaRPr lang="en-ID"/>
          </a:p>
        </p:txBody>
      </p:sp>
      <p:sp>
        <p:nvSpPr>
          <p:cNvPr id="6" name="Footer Placeholder 5">
            <a:extLst>
              <a:ext uri="{FF2B5EF4-FFF2-40B4-BE49-F238E27FC236}">
                <a16:creationId xmlns:a16="http://schemas.microsoft.com/office/drawing/2014/main" id="{26424B89-9B6B-4C76-1E0F-16404771A9D7}"/>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529793B7-1C75-ABBB-10E4-E8AE8033EA36}"/>
              </a:ext>
            </a:extLst>
          </p:cNvPr>
          <p:cNvSpPr>
            <a:spLocks noGrp="1"/>
          </p:cNvSpPr>
          <p:nvPr>
            <p:ph type="sldNum" sz="quarter" idx="12"/>
          </p:nvPr>
        </p:nvSpPr>
        <p:spPr/>
        <p:txBody>
          <a:bodyPr/>
          <a:lstStyle/>
          <a:p>
            <a:fld id="{3C2CCCC0-9BA0-4EBA-B05A-4C10E17C3A65}" type="slidenum">
              <a:rPr lang="en-ID" smtClean="0"/>
              <a:t>‹#›</a:t>
            </a:fld>
            <a:endParaRPr lang="en-ID"/>
          </a:p>
        </p:txBody>
      </p:sp>
    </p:spTree>
    <p:extLst>
      <p:ext uri="{BB962C8B-B14F-4D97-AF65-F5344CB8AC3E}">
        <p14:creationId xmlns:p14="http://schemas.microsoft.com/office/powerpoint/2010/main" val="10266636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7080B-77A8-CB9F-1E80-D5A57C8FF4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C4085C94-07A9-4B33-908B-98B2BB159F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BDFF8F66-2E67-FF9E-3E07-71F12EE9D9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CA2DDE-B688-E997-1EA1-AC48ADD5C031}"/>
              </a:ext>
            </a:extLst>
          </p:cNvPr>
          <p:cNvSpPr>
            <a:spLocks noGrp="1"/>
          </p:cNvSpPr>
          <p:nvPr>
            <p:ph type="dt" sz="half" idx="10"/>
          </p:nvPr>
        </p:nvSpPr>
        <p:spPr/>
        <p:txBody>
          <a:bodyPr/>
          <a:lstStyle/>
          <a:p>
            <a:fld id="{F23762EB-BB28-4134-968E-E64BC6B005B8}" type="datetimeFigureOut">
              <a:rPr lang="en-ID" smtClean="0"/>
              <a:t>01/02/2024</a:t>
            </a:fld>
            <a:endParaRPr lang="en-ID"/>
          </a:p>
        </p:txBody>
      </p:sp>
      <p:sp>
        <p:nvSpPr>
          <p:cNvPr id="6" name="Footer Placeholder 5">
            <a:extLst>
              <a:ext uri="{FF2B5EF4-FFF2-40B4-BE49-F238E27FC236}">
                <a16:creationId xmlns:a16="http://schemas.microsoft.com/office/drawing/2014/main" id="{13D40A1D-0089-C21A-08F0-56D56A84E66D}"/>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C04F9B8D-D11F-048A-4AEE-F135255A7A23}"/>
              </a:ext>
            </a:extLst>
          </p:cNvPr>
          <p:cNvSpPr>
            <a:spLocks noGrp="1"/>
          </p:cNvSpPr>
          <p:nvPr>
            <p:ph type="sldNum" sz="quarter" idx="12"/>
          </p:nvPr>
        </p:nvSpPr>
        <p:spPr/>
        <p:txBody>
          <a:bodyPr/>
          <a:lstStyle/>
          <a:p>
            <a:fld id="{3C2CCCC0-9BA0-4EBA-B05A-4C10E17C3A65}" type="slidenum">
              <a:rPr lang="en-ID" smtClean="0"/>
              <a:t>‹#›</a:t>
            </a:fld>
            <a:endParaRPr lang="en-ID"/>
          </a:p>
        </p:txBody>
      </p:sp>
    </p:spTree>
    <p:extLst>
      <p:ext uri="{BB962C8B-B14F-4D97-AF65-F5344CB8AC3E}">
        <p14:creationId xmlns:p14="http://schemas.microsoft.com/office/powerpoint/2010/main" val="3208540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D7FF-11B3-B5B4-FD11-522650782BEA}"/>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1541F90B-C61E-0816-20C4-E76A2B3BA2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5D4FBDD7-78EF-B2D6-C8DE-E4F1E7ABECEC}"/>
              </a:ext>
            </a:extLst>
          </p:cNvPr>
          <p:cNvSpPr>
            <a:spLocks noGrp="1"/>
          </p:cNvSpPr>
          <p:nvPr>
            <p:ph type="dt" sz="half" idx="10"/>
          </p:nvPr>
        </p:nvSpPr>
        <p:spPr/>
        <p:txBody>
          <a:bodyPr/>
          <a:lstStyle/>
          <a:p>
            <a:fld id="{F23762EB-BB28-4134-968E-E64BC6B005B8}" type="datetimeFigureOut">
              <a:rPr lang="en-ID" smtClean="0"/>
              <a:t>01/02/2024</a:t>
            </a:fld>
            <a:endParaRPr lang="en-ID"/>
          </a:p>
        </p:txBody>
      </p:sp>
      <p:sp>
        <p:nvSpPr>
          <p:cNvPr id="5" name="Footer Placeholder 4">
            <a:extLst>
              <a:ext uri="{FF2B5EF4-FFF2-40B4-BE49-F238E27FC236}">
                <a16:creationId xmlns:a16="http://schemas.microsoft.com/office/drawing/2014/main" id="{AE99C3E5-37E5-BCB2-8DE5-BF47D38D3E13}"/>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76A9AD5-CC84-F655-7C57-ED7136EE91A7}"/>
              </a:ext>
            </a:extLst>
          </p:cNvPr>
          <p:cNvSpPr>
            <a:spLocks noGrp="1"/>
          </p:cNvSpPr>
          <p:nvPr>
            <p:ph type="sldNum" sz="quarter" idx="12"/>
          </p:nvPr>
        </p:nvSpPr>
        <p:spPr/>
        <p:txBody>
          <a:bodyPr/>
          <a:lstStyle/>
          <a:p>
            <a:fld id="{3C2CCCC0-9BA0-4EBA-B05A-4C10E17C3A65}" type="slidenum">
              <a:rPr lang="en-ID" smtClean="0"/>
              <a:t>‹#›</a:t>
            </a:fld>
            <a:endParaRPr lang="en-ID"/>
          </a:p>
        </p:txBody>
      </p:sp>
    </p:spTree>
    <p:extLst>
      <p:ext uri="{BB962C8B-B14F-4D97-AF65-F5344CB8AC3E}">
        <p14:creationId xmlns:p14="http://schemas.microsoft.com/office/powerpoint/2010/main" val="565994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70816B-2FE6-C03C-464E-7C88F959B1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8874BB17-837A-4473-32C0-EFA2F21170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37C6275F-124E-478E-1598-B75DCDFEA590}"/>
              </a:ext>
            </a:extLst>
          </p:cNvPr>
          <p:cNvSpPr>
            <a:spLocks noGrp="1"/>
          </p:cNvSpPr>
          <p:nvPr>
            <p:ph type="dt" sz="half" idx="10"/>
          </p:nvPr>
        </p:nvSpPr>
        <p:spPr/>
        <p:txBody>
          <a:bodyPr/>
          <a:lstStyle/>
          <a:p>
            <a:fld id="{F23762EB-BB28-4134-968E-E64BC6B005B8}" type="datetimeFigureOut">
              <a:rPr lang="en-ID" smtClean="0"/>
              <a:t>01/02/2024</a:t>
            </a:fld>
            <a:endParaRPr lang="en-ID"/>
          </a:p>
        </p:txBody>
      </p:sp>
      <p:sp>
        <p:nvSpPr>
          <p:cNvPr id="5" name="Footer Placeholder 4">
            <a:extLst>
              <a:ext uri="{FF2B5EF4-FFF2-40B4-BE49-F238E27FC236}">
                <a16:creationId xmlns:a16="http://schemas.microsoft.com/office/drawing/2014/main" id="{F2429616-3A12-67C1-2D05-B269AD491C47}"/>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9812BFF9-C8C6-9332-E881-07530DBE2E51}"/>
              </a:ext>
            </a:extLst>
          </p:cNvPr>
          <p:cNvSpPr>
            <a:spLocks noGrp="1"/>
          </p:cNvSpPr>
          <p:nvPr>
            <p:ph type="sldNum" sz="quarter" idx="12"/>
          </p:nvPr>
        </p:nvSpPr>
        <p:spPr/>
        <p:txBody>
          <a:bodyPr/>
          <a:lstStyle/>
          <a:p>
            <a:fld id="{3C2CCCC0-9BA0-4EBA-B05A-4C10E17C3A65}" type="slidenum">
              <a:rPr lang="en-ID" smtClean="0"/>
              <a:t>‹#›</a:t>
            </a:fld>
            <a:endParaRPr lang="en-ID"/>
          </a:p>
        </p:txBody>
      </p:sp>
    </p:spTree>
    <p:extLst>
      <p:ext uri="{BB962C8B-B14F-4D97-AF65-F5344CB8AC3E}">
        <p14:creationId xmlns:p14="http://schemas.microsoft.com/office/powerpoint/2010/main" val="3606277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A7EA6-E424-71B0-420A-5893B619D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C04B91-C3DF-E0EB-91D2-EC882176E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B68BDF-3F17-9C68-5804-0518C3E70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2202B2-83F4-E7B9-FA71-7BC1F4BC3684}"/>
              </a:ext>
            </a:extLst>
          </p:cNvPr>
          <p:cNvSpPr>
            <a:spLocks noGrp="1"/>
          </p:cNvSpPr>
          <p:nvPr>
            <p:ph type="dt" sz="half" idx="10"/>
          </p:nvPr>
        </p:nvSpPr>
        <p:spPr/>
        <p:txBody>
          <a:bodyPr/>
          <a:lstStyle/>
          <a:p>
            <a:fld id="{5213EC3F-8B32-452F-9C40-7341054FDBCB}" type="datetimeFigureOut">
              <a:rPr lang="en-US" smtClean="0"/>
              <a:t>2/1/2024</a:t>
            </a:fld>
            <a:endParaRPr lang="en-US"/>
          </a:p>
        </p:txBody>
      </p:sp>
      <p:sp>
        <p:nvSpPr>
          <p:cNvPr id="6" name="Footer Placeholder 5">
            <a:extLst>
              <a:ext uri="{FF2B5EF4-FFF2-40B4-BE49-F238E27FC236}">
                <a16:creationId xmlns:a16="http://schemas.microsoft.com/office/drawing/2014/main" id="{A921F2E8-0582-2C04-58EA-86C3A0C45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CF4E3-C492-4E97-678A-A18282B408EF}"/>
              </a:ext>
            </a:extLst>
          </p:cNvPr>
          <p:cNvSpPr>
            <a:spLocks noGrp="1"/>
          </p:cNvSpPr>
          <p:nvPr>
            <p:ph type="sldNum" sz="quarter" idx="12"/>
          </p:nvPr>
        </p:nvSpPr>
        <p:spPr/>
        <p:txBody>
          <a:bodyPr/>
          <a:lstStyle/>
          <a:p>
            <a:fld id="{CD9B0307-DC7B-431D-B678-BA88302CAAF7}" type="slidenum">
              <a:rPr lang="en-US" smtClean="0"/>
              <a:t>‹#›</a:t>
            </a:fld>
            <a:endParaRPr lang="en-US"/>
          </a:p>
        </p:txBody>
      </p:sp>
    </p:spTree>
    <p:extLst>
      <p:ext uri="{BB962C8B-B14F-4D97-AF65-F5344CB8AC3E}">
        <p14:creationId xmlns:p14="http://schemas.microsoft.com/office/powerpoint/2010/main" val="288717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D09A-7CB7-DD2C-D8EB-ED8CC4AEC5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B38A58-5310-40D5-4631-E6534BDC65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4E199E-2A2A-0A83-49DF-583C86486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1B3A3-3ACF-F1E9-C27D-D21E3EFD1DEA}"/>
              </a:ext>
            </a:extLst>
          </p:cNvPr>
          <p:cNvSpPr>
            <a:spLocks noGrp="1"/>
          </p:cNvSpPr>
          <p:nvPr>
            <p:ph type="dt" sz="half" idx="10"/>
          </p:nvPr>
        </p:nvSpPr>
        <p:spPr/>
        <p:txBody>
          <a:bodyPr/>
          <a:lstStyle/>
          <a:p>
            <a:fld id="{5213EC3F-8B32-452F-9C40-7341054FDBCB}" type="datetimeFigureOut">
              <a:rPr lang="en-US" smtClean="0"/>
              <a:t>2/1/2024</a:t>
            </a:fld>
            <a:endParaRPr lang="en-US"/>
          </a:p>
        </p:txBody>
      </p:sp>
      <p:sp>
        <p:nvSpPr>
          <p:cNvPr id="6" name="Footer Placeholder 5">
            <a:extLst>
              <a:ext uri="{FF2B5EF4-FFF2-40B4-BE49-F238E27FC236}">
                <a16:creationId xmlns:a16="http://schemas.microsoft.com/office/drawing/2014/main" id="{3CE9D129-136F-52BC-B9F0-1DCD7A472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37A7D-3016-3DE6-8DCC-0DB61083D065}"/>
              </a:ext>
            </a:extLst>
          </p:cNvPr>
          <p:cNvSpPr>
            <a:spLocks noGrp="1"/>
          </p:cNvSpPr>
          <p:nvPr>
            <p:ph type="sldNum" sz="quarter" idx="12"/>
          </p:nvPr>
        </p:nvSpPr>
        <p:spPr/>
        <p:txBody>
          <a:bodyPr/>
          <a:lstStyle/>
          <a:p>
            <a:fld id="{CD9B0307-DC7B-431D-B678-BA88302CAAF7}" type="slidenum">
              <a:rPr lang="en-US" smtClean="0"/>
              <a:t>‹#›</a:t>
            </a:fld>
            <a:endParaRPr lang="en-US"/>
          </a:p>
        </p:txBody>
      </p:sp>
    </p:spTree>
    <p:extLst>
      <p:ext uri="{BB962C8B-B14F-4D97-AF65-F5344CB8AC3E}">
        <p14:creationId xmlns:p14="http://schemas.microsoft.com/office/powerpoint/2010/main" val="4091521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C103E7-9874-887C-54BB-72E76F993D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9F7353-48F1-B1F1-60A6-1E67E5119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116B3-4F4D-F812-D7DF-FB8363424A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3EC3F-8B32-452F-9C40-7341054FDBCB}" type="datetimeFigureOut">
              <a:rPr lang="en-US" smtClean="0"/>
              <a:t>2/1/2024</a:t>
            </a:fld>
            <a:endParaRPr lang="en-US"/>
          </a:p>
        </p:txBody>
      </p:sp>
      <p:sp>
        <p:nvSpPr>
          <p:cNvPr id="5" name="Footer Placeholder 4">
            <a:extLst>
              <a:ext uri="{FF2B5EF4-FFF2-40B4-BE49-F238E27FC236}">
                <a16:creationId xmlns:a16="http://schemas.microsoft.com/office/drawing/2014/main" id="{E9D1FE16-A2C2-2BA7-6527-776475A2A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9801FB-7AE0-5D51-6B52-EDEC8E688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B0307-DC7B-431D-B678-BA88302CAAF7}" type="slidenum">
              <a:rPr lang="en-US" smtClean="0"/>
              <a:t>‹#›</a:t>
            </a:fld>
            <a:endParaRPr lang="en-US"/>
          </a:p>
        </p:txBody>
      </p:sp>
    </p:spTree>
    <p:extLst>
      <p:ext uri="{BB962C8B-B14F-4D97-AF65-F5344CB8AC3E}">
        <p14:creationId xmlns:p14="http://schemas.microsoft.com/office/powerpoint/2010/main" val="1347603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11" r:id="rId13"/>
    <p:sldLayoutId id="214748373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1A2A75-F7D1-9C4A-BDDE-AA06FD5A0F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61FAA0-5AF7-1A40-9991-7D1772644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5ED6F-A793-D748-B113-B4018A482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C40C9-4FC5-7945-8BDC-D9B8F8D35593}"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DEF498D-D5AF-8A42-AA4E-B457B4785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BA10FB9-4748-444F-B9B7-A2E57EB488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3D7F74-2223-4E48-9BC7-BB998ABEB4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6099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CF3FD-13CF-4C5A-94A2-FB5058FB4FF0}" type="datetimeFigureOut">
              <a:rPr lang="en-US" smtClean="0"/>
              <a:t>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CABC8-0C77-4000-B4FD-3B69FE95B95D}" type="slidenum">
              <a:rPr lang="en-US" smtClean="0"/>
              <a:t>‹#›</a:t>
            </a:fld>
            <a:endParaRPr lang="en-US"/>
          </a:p>
        </p:txBody>
      </p:sp>
    </p:spTree>
    <p:extLst>
      <p:ext uri="{BB962C8B-B14F-4D97-AF65-F5344CB8AC3E}">
        <p14:creationId xmlns:p14="http://schemas.microsoft.com/office/powerpoint/2010/main" val="34579527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96547-5F5D-4951-B246-55046CDBFDC5}" type="datetimeFigureOut">
              <a:rPr lang="en-US" smtClean="0">
                <a:solidFill>
                  <a:prstClr val="black">
                    <a:tint val="75000"/>
                  </a:prstClr>
                </a:solidFill>
              </a:rPr>
              <a:pPr/>
              <a:t>2/1/2024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6917C-66FC-4DBC-B820-78E5F513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8101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2104EC-9084-44DA-90D3-79A637451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9CB6BE45-27A4-4233-B2F6-F978CFAD7D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BE9B54A-B215-4054-A49A-5ED8FCBFB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98077-2F91-4755-ACCF-275371515D57}" type="datetimeFigureOut">
              <a:rPr lang="en-ID" smtClean="0"/>
              <a:t>01/02/2024</a:t>
            </a:fld>
            <a:endParaRPr lang="en-ID"/>
          </a:p>
        </p:txBody>
      </p:sp>
      <p:sp>
        <p:nvSpPr>
          <p:cNvPr id="5" name="Footer Placeholder 4">
            <a:extLst>
              <a:ext uri="{FF2B5EF4-FFF2-40B4-BE49-F238E27FC236}">
                <a16:creationId xmlns:a16="http://schemas.microsoft.com/office/drawing/2014/main" id="{53377407-C8BA-4D6E-915A-1EFEA89BA1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3B30DB7F-73BF-4F3E-B8BC-775F14FC70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717E7-E198-4393-97C2-14667B2CDA72}" type="slidenum">
              <a:rPr lang="en-ID" smtClean="0"/>
              <a:t>‹#›</a:t>
            </a:fld>
            <a:endParaRPr lang="en-ID"/>
          </a:p>
        </p:txBody>
      </p:sp>
    </p:spTree>
    <p:extLst>
      <p:ext uri="{BB962C8B-B14F-4D97-AF65-F5344CB8AC3E}">
        <p14:creationId xmlns:p14="http://schemas.microsoft.com/office/powerpoint/2010/main" val="216017744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B18B5-3587-59C0-D506-B0A777A5CD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591ECE5-44EB-2BD7-F906-E10B348C2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FA889E9-DAD3-32D0-0454-1A69AE4C70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3762EB-BB28-4134-968E-E64BC6B005B8}" type="datetimeFigureOut">
              <a:rPr lang="en-ID" smtClean="0"/>
              <a:t>01/02/2024</a:t>
            </a:fld>
            <a:endParaRPr lang="en-ID"/>
          </a:p>
        </p:txBody>
      </p:sp>
      <p:sp>
        <p:nvSpPr>
          <p:cNvPr id="5" name="Footer Placeholder 4">
            <a:extLst>
              <a:ext uri="{FF2B5EF4-FFF2-40B4-BE49-F238E27FC236}">
                <a16:creationId xmlns:a16="http://schemas.microsoft.com/office/drawing/2014/main" id="{59E1CAFB-5F32-F716-FCBA-5453D4B1AE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A4A0408B-A914-2AA5-BE9C-43281A7E12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CCCC0-9BA0-4EBA-B05A-4C10E17C3A65}" type="slidenum">
              <a:rPr lang="en-ID" smtClean="0"/>
              <a:t>‹#›</a:t>
            </a:fld>
            <a:endParaRPr lang="en-ID"/>
          </a:p>
        </p:txBody>
      </p:sp>
    </p:spTree>
    <p:extLst>
      <p:ext uri="{BB962C8B-B14F-4D97-AF65-F5344CB8AC3E}">
        <p14:creationId xmlns:p14="http://schemas.microsoft.com/office/powerpoint/2010/main" val="209735394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08.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 Id="rId5" Type="http://schemas.openxmlformats.org/officeDocument/2006/relationships/image" Target="../media/image48.jpe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1.xml"/><Relationship Id="rId5" Type="http://schemas.openxmlformats.org/officeDocument/2006/relationships/image" Target="../media/image45.pn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8.jpe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47.jpeg"/><Relationship Id="rId9"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34.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68.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2.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6.xml"/><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6.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jp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913" y="3986411"/>
            <a:ext cx="10247087" cy="2553864"/>
          </a:xfrm>
        </p:spPr>
        <p:txBody>
          <a:bodyPr>
            <a:normAutofit fontScale="70000" lnSpcReduction="20000"/>
          </a:bodyPr>
          <a:lstStyle/>
          <a:p>
            <a:endParaRPr lang="en-US" sz="4400" b="1" dirty="0">
              <a:solidFill>
                <a:schemeClr val="bg1"/>
              </a:solidFill>
            </a:endParaRPr>
          </a:p>
          <a:p>
            <a:endParaRPr lang="en-US" sz="4400" b="1" dirty="0">
              <a:solidFill>
                <a:schemeClr val="bg1"/>
              </a:solidFill>
            </a:endParaRPr>
          </a:p>
          <a:p>
            <a:endParaRPr lang="en-US" sz="4400" b="1" dirty="0">
              <a:solidFill>
                <a:schemeClr val="bg1"/>
              </a:solidFill>
            </a:endParaRPr>
          </a:p>
          <a:p>
            <a:endParaRPr lang="en-US" sz="4400" b="1" dirty="0">
              <a:solidFill>
                <a:schemeClr val="bg1"/>
              </a:solidFill>
            </a:endParaRPr>
          </a:p>
          <a:p>
            <a:r>
              <a:rPr lang="en-US" b="1" dirty="0">
                <a:solidFill>
                  <a:schemeClr val="bg1"/>
                </a:solidFill>
              </a:rPr>
              <a:t>By:</a:t>
            </a:r>
          </a:p>
          <a:p>
            <a:r>
              <a:rPr lang="en-US" b="1" dirty="0">
                <a:solidFill>
                  <a:schemeClr val="bg1"/>
                </a:solidFill>
              </a:rPr>
              <a:t>Jerry</a:t>
            </a:r>
            <a:endParaRPr lang="en-US" b="1" dirty="0"/>
          </a:p>
        </p:txBody>
      </p:sp>
      <p:sp>
        <p:nvSpPr>
          <p:cNvPr id="4" name="Rectangle 3"/>
          <p:cNvSpPr/>
          <p:nvPr/>
        </p:nvSpPr>
        <p:spPr>
          <a:xfrm>
            <a:off x="-1" y="1997987"/>
            <a:ext cx="12191999" cy="1200329"/>
          </a:xfrm>
          <a:prstGeom prst="rect">
            <a:avLst/>
          </a:prstGeom>
        </p:spPr>
        <p:txBody>
          <a:bodyPr wrap="square">
            <a:spAutoFit/>
          </a:bodyPr>
          <a:lstStyle/>
          <a:p>
            <a:pPr algn="ctr"/>
            <a:r>
              <a:rPr lang="en-US" sz="3600" b="1" dirty="0"/>
              <a:t>AN OVERVIEW OF </a:t>
            </a:r>
          </a:p>
          <a:p>
            <a:pPr algn="ctr"/>
            <a:r>
              <a:rPr lang="en-US" sz="3600" b="1" dirty="0"/>
              <a:t>GOVERNANCE, RISK, AND COMPLIANCE FOR ORGANIZATION</a:t>
            </a:r>
          </a:p>
        </p:txBody>
      </p:sp>
      <p:pic>
        <p:nvPicPr>
          <p:cNvPr id="6" name="Picture 5">
            <a:extLst>
              <a:ext uri="{FF2B5EF4-FFF2-40B4-BE49-F238E27FC236}">
                <a16:creationId xmlns:a16="http://schemas.microsoft.com/office/drawing/2014/main" id="{3F4F506A-B666-D439-43F2-1020053FCD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18" r="11965" b="14187"/>
          <a:stretch/>
        </p:blipFill>
        <p:spPr>
          <a:xfrm>
            <a:off x="235898" y="215024"/>
            <a:ext cx="2044063" cy="1933915"/>
          </a:xfrm>
          <a:prstGeom prst="rect">
            <a:avLst/>
          </a:prstGeom>
        </p:spPr>
      </p:pic>
      <p:pic>
        <p:nvPicPr>
          <p:cNvPr id="8" name="Picture 7">
            <a:extLst>
              <a:ext uri="{FF2B5EF4-FFF2-40B4-BE49-F238E27FC236}">
                <a16:creationId xmlns:a16="http://schemas.microsoft.com/office/drawing/2014/main" id="{E7008D96-B3EC-BBE5-CEA0-1BD88C044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6689" y="215024"/>
            <a:ext cx="3069413" cy="1200329"/>
          </a:xfrm>
          <a:prstGeom prst="rect">
            <a:avLst/>
          </a:prstGeom>
        </p:spPr>
      </p:pic>
      <p:pic>
        <p:nvPicPr>
          <p:cNvPr id="10" name="Picture 9">
            <a:extLst>
              <a:ext uri="{FF2B5EF4-FFF2-40B4-BE49-F238E27FC236}">
                <a16:creationId xmlns:a16="http://schemas.microsoft.com/office/drawing/2014/main" id="{A17AFBE3-7EA4-18E1-A008-FF314EFDEA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8" y="5562601"/>
            <a:ext cx="2657106" cy="1024094"/>
          </a:xfrm>
          <a:prstGeom prst="rect">
            <a:avLst/>
          </a:prstGeom>
        </p:spPr>
      </p:pic>
      <p:pic>
        <p:nvPicPr>
          <p:cNvPr id="9" name="Picture 8">
            <a:extLst>
              <a:ext uri="{FF2B5EF4-FFF2-40B4-BE49-F238E27FC236}">
                <a16:creationId xmlns:a16="http://schemas.microsoft.com/office/drawing/2014/main" id="{67E68C19-1433-79FC-E54C-8BBDB5F84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856" y="3503395"/>
            <a:ext cx="2920287" cy="2105785"/>
          </a:xfrm>
          <a:prstGeom prst="rect">
            <a:avLst/>
          </a:prstGeom>
          <a:solidFill>
            <a:schemeClr val="bg1"/>
          </a:solidFill>
        </p:spPr>
      </p:pic>
      <p:pic>
        <p:nvPicPr>
          <p:cNvPr id="5" name="Picture 4">
            <a:extLst>
              <a:ext uri="{FF2B5EF4-FFF2-40B4-BE49-F238E27FC236}">
                <a16:creationId xmlns:a16="http://schemas.microsoft.com/office/drawing/2014/main" id="{B0B06C6B-7E5A-FBF0-19C7-445FC8BC41FB}"/>
              </a:ext>
            </a:extLst>
          </p:cNvPr>
          <p:cNvPicPr>
            <a:picLocks noChangeAspect="1"/>
          </p:cNvPicPr>
          <p:nvPr/>
        </p:nvPicPr>
        <p:blipFill>
          <a:blip r:embed="rId6"/>
          <a:stretch>
            <a:fillRect/>
          </a:stretch>
        </p:blipFill>
        <p:spPr>
          <a:xfrm>
            <a:off x="10080634" y="5609180"/>
            <a:ext cx="1794731" cy="1248820"/>
          </a:xfrm>
          <a:prstGeom prst="rect">
            <a:avLst/>
          </a:prstGeom>
        </p:spPr>
      </p:pic>
    </p:spTree>
    <p:extLst>
      <p:ext uri="{BB962C8B-B14F-4D97-AF65-F5344CB8AC3E}">
        <p14:creationId xmlns:p14="http://schemas.microsoft.com/office/powerpoint/2010/main" val="1468563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79" y="-619"/>
            <a:ext cx="12192000" cy="634299"/>
          </a:xfrm>
          <a:prstGeom prst="rect">
            <a:avLst/>
          </a:prstGeom>
          <a:solidFill>
            <a:srgbClr val="002060"/>
          </a:solidFill>
        </p:spPr>
        <p:txBody>
          <a:bodyPr vert="horz" lIns="76200" tIns="38100" rIns="76200" bIns="381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500"/>
              </a:spcBef>
            </a:pPr>
            <a:r>
              <a:rPr lang="en-SG" sz="3200" b="1" dirty="0">
                <a:solidFill>
                  <a:prstClr val="white"/>
                </a:solidFill>
                <a:latin typeface="Candara" pitchFamily="34" charset="0"/>
                <a:ea typeface="Times New Roman" pitchFamily="18" charset="0"/>
                <a:cs typeface="Arial" pitchFamily="34" charset="0"/>
              </a:rPr>
              <a:t>GLOBAL RISK OUTLOOK 2022</a:t>
            </a:r>
            <a:endParaRPr lang="sv-SE" sz="2800" i="1" dirty="0">
              <a:solidFill>
                <a:prstClr val="white"/>
              </a:solidFill>
              <a:latin typeface="Candara" pitchFamily="34" charset="0"/>
              <a:ea typeface="Times New Roman" pitchFamily="18"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34" y="633680"/>
            <a:ext cx="11883290" cy="56178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459" y="6200683"/>
            <a:ext cx="6201640" cy="657317"/>
          </a:xfrm>
          <a:prstGeom prst="rect">
            <a:avLst/>
          </a:prstGeom>
        </p:spPr>
      </p:pic>
      <p:sp>
        <p:nvSpPr>
          <p:cNvPr id="3" name="TextBox 2">
            <a:extLst>
              <a:ext uri="{FF2B5EF4-FFF2-40B4-BE49-F238E27FC236}">
                <a16:creationId xmlns:a16="http://schemas.microsoft.com/office/drawing/2014/main" id="{F69D1310-24A5-4A4E-AC96-253751C3936C}"/>
              </a:ext>
            </a:extLst>
          </p:cNvPr>
          <p:cNvSpPr txBox="1"/>
          <p:nvPr/>
        </p:nvSpPr>
        <p:spPr>
          <a:xfrm>
            <a:off x="347472" y="6224320"/>
            <a:ext cx="2715768" cy="261610"/>
          </a:xfrm>
          <a:prstGeom prst="rect">
            <a:avLst/>
          </a:prstGeom>
          <a:noFill/>
        </p:spPr>
        <p:txBody>
          <a:bodyPr wrap="square" rtlCol="0">
            <a:spAutoFit/>
          </a:bodyPr>
          <a:lstStyle/>
          <a:p>
            <a:r>
              <a:rPr lang="en-US" sz="1100" dirty="0"/>
              <a:t>Source: World Economic Forum</a:t>
            </a:r>
            <a:endParaRPr lang="en-ID" sz="1100" dirty="0"/>
          </a:p>
        </p:txBody>
      </p:sp>
      <p:sp>
        <p:nvSpPr>
          <p:cNvPr id="7" name="Rectangle 6">
            <a:extLst>
              <a:ext uri="{FF2B5EF4-FFF2-40B4-BE49-F238E27FC236}">
                <a16:creationId xmlns:a16="http://schemas.microsoft.com/office/drawing/2014/main" id="{EDA918E5-3353-45F0-9558-51F9495B192F}"/>
              </a:ext>
            </a:extLst>
          </p:cNvPr>
          <p:cNvSpPr/>
          <p:nvPr/>
        </p:nvSpPr>
        <p:spPr>
          <a:xfrm>
            <a:off x="755374" y="1693628"/>
            <a:ext cx="3315694" cy="261597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2E74C534-2EF2-4034-91CF-F7360E9C8366}"/>
              </a:ext>
            </a:extLst>
          </p:cNvPr>
          <p:cNvSpPr txBox="1"/>
          <p:nvPr/>
        </p:nvSpPr>
        <p:spPr>
          <a:xfrm>
            <a:off x="288029" y="2216787"/>
            <a:ext cx="407902" cy="1569660"/>
          </a:xfrm>
          <a:prstGeom prst="rect">
            <a:avLst/>
          </a:prstGeom>
          <a:noFill/>
        </p:spPr>
        <p:txBody>
          <a:bodyPr wrap="square" rtlCol="0">
            <a:spAutoFit/>
          </a:bodyPr>
          <a:lstStyle/>
          <a:p>
            <a:r>
              <a:rPr lang="en-US" sz="3200" b="1" dirty="0">
                <a:solidFill>
                  <a:srgbClr val="FF0000"/>
                </a:solidFill>
              </a:rPr>
              <a:t>ESG</a:t>
            </a:r>
            <a:endParaRPr lang="en-ID" sz="3200" b="1" dirty="0">
              <a:solidFill>
                <a:srgbClr val="FF0000"/>
              </a:solidFill>
            </a:endParaRPr>
          </a:p>
        </p:txBody>
      </p:sp>
      <p:sp>
        <p:nvSpPr>
          <p:cNvPr id="10" name="TextBox 9">
            <a:extLst>
              <a:ext uri="{FF2B5EF4-FFF2-40B4-BE49-F238E27FC236}">
                <a16:creationId xmlns:a16="http://schemas.microsoft.com/office/drawing/2014/main" id="{6FE3A79C-4B0D-43BF-A91C-195F4272E6F5}"/>
              </a:ext>
            </a:extLst>
          </p:cNvPr>
          <p:cNvSpPr txBox="1"/>
          <p:nvPr/>
        </p:nvSpPr>
        <p:spPr>
          <a:xfrm>
            <a:off x="153076" y="723470"/>
            <a:ext cx="4841757" cy="461665"/>
          </a:xfrm>
          <a:prstGeom prst="rect">
            <a:avLst/>
          </a:prstGeom>
          <a:noFill/>
        </p:spPr>
        <p:txBody>
          <a:bodyPr wrap="square" rtlCol="0">
            <a:spAutoFit/>
          </a:bodyPr>
          <a:lstStyle/>
          <a:p>
            <a:pPr algn="ctr"/>
            <a:r>
              <a:rPr lang="en-US" sz="2400" b="1" dirty="0">
                <a:solidFill>
                  <a:srgbClr val="FF0000"/>
                </a:solidFill>
              </a:rPr>
              <a:t>ESG SEMAKIN MENJADI ISU UTAMA </a:t>
            </a:r>
            <a:endParaRPr lang="en-ID" sz="2400" b="1" dirty="0">
              <a:solidFill>
                <a:srgbClr val="FF0000"/>
              </a:solidFill>
            </a:endParaRPr>
          </a:p>
        </p:txBody>
      </p:sp>
      <p:sp>
        <p:nvSpPr>
          <p:cNvPr id="9" name="TextBox 8">
            <a:extLst>
              <a:ext uri="{FF2B5EF4-FFF2-40B4-BE49-F238E27FC236}">
                <a16:creationId xmlns:a16="http://schemas.microsoft.com/office/drawing/2014/main" id="{32CAC6BF-AED8-42B9-BBA0-95DB3E260753}"/>
              </a:ext>
            </a:extLst>
          </p:cNvPr>
          <p:cNvSpPr txBox="1"/>
          <p:nvPr/>
        </p:nvSpPr>
        <p:spPr>
          <a:xfrm>
            <a:off x="8580619" y="606491"/>
            <a:ext cx="3517748" cy="1138773"/>
          </a:xfrm>
          <a:prstGeom prst="rect">
            <a:avLst/>
          </a:prstGeom>
          <a:noFill/>
        </p:spPr>
        <p:txBody>
          <a:bodyPr wrap="square" rtlCol="0">
            <a:spAutoFit/>
          </a:bodyPr>
          <a:lstStyle/>
          <a:p>
            <a:pPr algn="ctr"/>
            <a:r>
              <a:rPr lang="en-US" sz="2800" b="1" dirty="0">
                <a:solidFill>
                  <a:srgbClr val="FF0000"/>
                </a:solidFill>
                <a:latin typeface="Candara" panose="020E0502030303020204" pitchFamily="34" charset="0"/>
              </a:rPr>
              <a:t>WARNING !!!</a:t>
            </a:r>
          </a:p>
          <a:p>
            <a:pPr algn="ctr"/>
            <a:r>
              <a:rPr lang="en-US" sz="4000" b="1" dirty="0">
                <a:solidFill>
                  <a:srgbClr val="FF0000"/>
                </a:solidFill>
                <a:latin typeface="Candara" panose="020E0502030303020204" pitchFamily="34" charset="0"/>
              </a:rPr>
              <a:t>ESG ISSUES</a:t>
            </a:r>
            <a:endParaRPr lang="en-ID" sz="4000" b="1" dirty="0">
              <a:solidFill>
                <a:srgbClr val="FF0000"/>
              </a:solidFill>
              <a:latin typeface="Candara" panose="020E0502030303020204" pitchFamily="34" charset="0"/>
            </a:endParaRPr>
          </a:p>
        </p:txBody>
      </p:sp>
    </p:spTree>
    <p:extLst>
      <p:ext uri="{BB962C8B-B14F-4D97-AF65-F5344CB8AC3E}">
        <p14:creationId xmlns:p14="http://schemas.microsoft.com/office/powerpoint/2010/main" val="18943807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iia.org.uk/media/1689290/digitalis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411" y="804041"/>
            <a:ext cx="5959642" cy="59596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81263" y="160472"/>
            <a:ext cx="11598442" cy="643569"/>
          </a:xfrm>
          <a:noFill/>
        </p:spPr>
        <p:txBody>
          <a:bodyPr>
            <a:noAutofit/>
          </a:bodyPr>
          <a:lstStyle/>
          <a:p>
            <a:r>
              <a:rPr lang="en-US" sz="3600" b="1" dirty="0">
                <a:solidFill>
                  <a:srgbClr val="760000"/>
                </a:solidFill>
                <a:latin typeface="Candara" panose="020E0502030303020204" pitchFamily="34" charset="0"/>
              </a:rPr>
              <a:t>PEOPLE IS THE NUCLEOUS OF GRC</a:t>
            </a:r>
          </a:p>
        </p:txBody>
      </p:sp>
      <p:sp>
        <p:nvSpPr>
          <p:cNvPr id="2" name="Speech Bubble: Rectangle 1">
            <a:extLst>
              <a:ext uri="{FF2B5EF4-FFF2-40B4-BE49-F238E27FC236}">
                <a16:creationId xmlns:a16="http://schemas.microsoft.com/office/drawing/2014/main" id="{1D49E3EE-37C3-44B7-A329-1A4B84F7B9CF}"/>
              </a:ext>
            </a:extLst>
          </p:cNvPr>
          <p:cNvSpPr/>
          <p:nvPr/>
        </p:nvSpPr>
        <p:spPr>
          <a:xfrm>
            <a:off x="336885" y="2085474"/>
            <a:ext cx="3336757" cy="1698246"/>
          </a:xfrm>
          <a:prstGeom prst="wedgeRectCallout">
            <a:avLst>
              <a:gd name="adj1" fmla="val 182108"/>
              <a:gd name="adj2" fmla="val 4159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rPr>
              <a:t>PEOPLE IS THE NUCLEOUS IN GRC IMPLEMENTATION.</a:t>
            </a:r>
          </a:p>
        </p:txBody>
      </p:sp>
      <p:sp>
        <p:nvSpPr>
          <p:cNvPr id="3" name="Oval 2">
            <a:extLst>
              <a:ext uri="{FF2B5EF4-FFF2-40B4-BE49-F238E27FC236}">
                <a16:creationId xmlns:a16="http://schemas.microsoft.com/office/drawing/2014/main" id="{5582AB8C-202F-4B0F-94BB-8CB8E8C1AE78}"/>
              </a:ext>
            </a:extLst>
          </p:cNvPr>
          <p:cNvSpPr/>
          <p:nvPr/>
        </p:nvSpPr>
        <p:spPr>
          <a:xfrm>
            <a:off x="336884" y="4716379"/>
            <a:ext cx="3336757" cy="16982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prstClr val="white"/>
                </a:solidFill>
              </a:rPr>
              <a:t>PEOPLE MEANS </a:t>
            </a:r>
            <a:r>
              <a:rPr lang="en-US" sz="3600" b="1" dirty="0">
                <a:solidFill>
                  <a:prstClr val="white"/>
                </a:solidFill>
              </a:rPr>
              <a:t>CULTURE !!</a:t>
            </a:r>
            <a:endParaRPr lang="en-ID" sz="2400" b="1" dirty="0">
              <a:solidFill>
                <a:prstClr val="white"/>
              </a:solidFill>
            </a:endParaRPr>
          </a:p>
        </p:txBody>
      </p:sp>
      <p:sp>
        <p:nvSpPr>
          <p:cNvPr id="6" name="Arrow: Up-Down 5">
            <a:extLst>
              <a:ext uri="{FF2B5EF4-FFF2-40B4-BE49-F238E27FC236}">
                <a16:creationId xmlns:a16="http://schemas.microsoft.com/office/drawing/2014/main" id="{FBFFDA28-00D5-41B0-BCC1-5D7C9E475203}"/>
              </a:ext>
            </a:extLst>
          </p:cNvPr>
          <p:cNvSpPr/>
          <p:nvPr/>
        </p:nvSpPr>
        <p:spPr>
          <a:xfrm>
            <a:off x="1836820" y="3815804"/>
            <a:ext cx="336884" cy="852449"/>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endParaRPr>
          </a:p>
        </p:txBody>
      </p:sp>
    </p:spTree>
    <p:extLst>
      <p:ext uri="{BB962C8B-B14F-4D97-AF65-F5344CB8AC3E}">
        <p14:creationId xmlns:p14="http://schemas.microsoft.com/office/powerpoint/2010/main" val="21123488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855"/>
            <a:ext cx="12192000" cy="838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ndara" panose="020E0502030303020204" pitchFamily="34" charset="0"/>
              </a:rPr>
              <a:t>DISTRIBUTION OF COMPLIANCE ADOPTION </a:t>
            </a:r>
          </a:p>
        </p:txBody>
      </p:sp>
      <p:pic>
        <p:nvPicPr>
          <p:cNvPr id="11" name="Picture 10">
            <a:extLst>
              <a:ext uri="{FF2B5EF4-FFF2-40B4-BE49-F238E27FC236}">
                <a16:creationId xmlns:a16="http://schemas.microsoft.com/office/drawing/2014/main" id="{C782EDA8-CA73-40D3-9C08-472F6351D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4345"/>
            <a:ext cx="12192000" cy="6033655"/>
          </a:xfrm>
          <a:prstGeom prst="rect">
            <a:avLst/>
          </a:prstGeom>
        </p:spPr>
      </p:pic>
      <p:sp>
        <p:nvSpPr>
          <p:cNvPr id="5" name="TextBox 4">
            <a:extLst>
              <a:ext uri="{FF2B5EF4-FFF2-40B4-BE49-F238E27FC236}">
                <a16:creationId xmlns:a16="http://schemas.microsoft.com/office/drawing/2014/main" id="{07D4EFCB-4EE2-4528-A8DA-6B3D2429A9F7}"/>
              </a:ext>
            </a:extLst>
          </p:cNvPr>
          <p:cNvSpPr txBox="1"/>
          <p:nvPr/>
        </p:nvSpPr>
        <p:spPr>
          <a:xfrm>
            <a:off x="1928829" y="6472243"/>
            <a:ext cx="2715768" cy="261610"/>
          </a:xfrm>
          <a:prstGeom prst="rect">
            <a:avLst/>
          </a:prstGeom>
          <a:noFill/>
        </p:spPr>
        <p:txBody>
          <a:bodyPr wrap="square" rtlCol="0">
            <a:spAutoFit/>
          </a:bodyPr>
          <a:lstStyle/>
          <a:p>
            <a:r>
              <a:rPr lang="en-US" sz="1100" dirty="0">
                <a:solidFill>
                  <a:schemeClr val="bg1"/>
                </a:solidFill>
              </a:rPr>
              <a:t>Source: Rogers, 1962</a:t>
            </a:r>
            <a:endParaRPr lang="en-ID" sz="1100" dirty="0">
              <a:solidFill>
                <a:schemeClr val="bg1"/>
              </a:solidFill>
            </a:endParaRPr>
          </a:p>
        </p:txBody>
      </p:sp>
    </p:spTree>
    <p:extLst>
      <p:ext uri="{BB962C8B-B14F-4D97-AF65-F5344CB8AC3E}">
        <p14:creationId xmlns:p14="http://schemas.microsoft.com/office/powerpoint/2010/main" val="30833730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44"/>
          <p:cNvSpPr>
            <a:spLocks/>
          </p:cNvSpPr>
          <p:nvPr/>
        </p:nvSpPr>
        <p:spPr bwMode="auto">
          <a:xfrm>
            <a:off x="5709141" y="1646238"/>
            <a:ext cx="5730631" cy="3741737"/>
          </a:xfrm>
          <a:custGeom>
            <a:avLst/>
            <a:gdLst>
              <a:gd name="T0" fmla="*/ 0 w 3168"/>
              <a:gd name="T1" fmla="*/ 2147483647 h 1584"/>
              <a:gd name="T2" fmla="*/ 2147483647 w 3168"/>
              <a:gd name="T3" fmla="*/ 2147483647 h 1584"/>
              <a:gd name="T4" fmla="*/ 2147483647 w 3168"/>
              <a:gd name="T5" fmla="*/ 2147483647 h 1584"/>
              <a:gd name="T6" fmla="*/ 2147483647 w 3168"/>
              <a:gd name="T7" fmla="*/ 2147483647 h 1584"/>
              <a:gd name="T8" fmla="*/ 2147483647 w 3168"/>
              <a:gd name="T9" fmla="*/ 2147483647 h 1584"/>
              <a:gd name="T10" fmla="*/ 2147483647 w 3168"/>
              <a:gd name="T11" fmla="*/ 0 h 1584"/>
              <a:gd name="T12" fmla="*/ 0 60000 65536"/>
              <a:gd name="T13" fmla="*/ 0 60000 65536"/>
              <a:gd name="T14" fmla="*/ 0 60000 65536"/>
              <a:gd name="T15" fmla="*/ 0 60000 65536"/>
              <a:gd name="T16" fmla="*/ 0 60000 65536"/>
              <a:gd name="T17" fmla="*/ 0 60000 65536"/>
              <a:gd name="T18" fmla="*/ 0 w 3168"/>
              <a:gd name="T19" fmla="*/ 0 h 1584"/>
              <a:gd name="T20" fmla="*/ 3168 w 3168"/>
              <a:gd name="T21" fmla="*/ 1584 h 1584"/>
            </a:gdLst>
            <a:ahLst/>
            <a:cxnLst>
              <a:cxn ang="T12">
                <a:pos x="T0" y="T1"/>
              </a:cxn>
              <a:cxn ang="T13">
                <a:pos x="T2" y="T3"/>
              </a:cxn>
              <a:cxn ang="T14">
                <a:pos x="T4" y="T5"/>
              </a:cxn>
              <a:cxn ang="T15">
                <a:pos x="T6" y="T7"/>
              </a:cxn>
              <a:cxn ang="T16">
                <a:pos x="T8" y="T9"/>
              </a:cxn>
              <a:cxn ang="T17">
                <a:pos x="T10" y="T11"/>
              </a:cxn>
            </a:cxnLst>
            <a:rect l="T18" t="T19" r="T20" b="T21"/>
            <a:pathLst>
              <a:path w="3168" h="1584">
                <a:moveTo>
                  <a:pt x="0" y="1584"/>
                </a:moveTo>
                <a:cubicBezTo>
                  <a:pt x="264" y="1580"/>
                  <a:pt x="528" y="1576"/>
                  <a:pt x="768" y="1536"/>
                </a:cubicBezTo>
                <a:cubicBezTo>
                  <a:pt x="1008" y="1496"/>
                  <a:pt x="1192" y="1440"/>
                  <a:pt x="1440" y="1344"/>
                </a:cubicBezTo>
                <a:cubicBezTo>
                  <a:pt x="1688" y="1248"/>
                  <a:pt x="2024" y="1104"/>
                  <a:pt x="2256" y="960"/>
                </a:cubicBezTo>
                <a:cubicBezTo>
                  <a:pt x="2488" y="816"/>
                  <a:pt x="2680" y="640"/>
                  <a:pt x="2832" y="480"/>
                </a:cubicBezTo>
                <a:cubicBezTo>
                  <a:pt x="2984" y="320"/>
                  <a:pt x="3076" y="160"/>
                  <a:pt x="3168" y="0"/>
                </a:cubicBezTo>
              </a:path>
            </a:pathLst>
          </a:custGeom>
          <a:noFill/>
          <a:ln w="38100">
            <a:solidFill>
              <a:schemeClr val="accent2">
                <a:lumMod val="50000"/>
              </a:schemeClr>
            </a:solidFill>
            <a:round/>
            <a:headEnd/>
            <a:tailEnd/>
          </a:ln>
        </p:spPr>
        <p:txBody>
          <a:bodyPr/>
          <a:lstStyle/>
          <a:p>
            <a:pPr>
              <a:defRPr/>
            </a:pPr>
            <a:endParaRPr lang="en-US">
              <a:solidFill>
                <a:prstClr val="black"/>
              </a:solidFill>
              <a:latin typeface="Arial" charset="0"/>
            </a:endParaRPr>
          </a:p>
        </p:txBody>
      </p:sp>
      <p:grpSp>
        <p:nvGrpSpPr>
          <p:cNvPr id="337922" name="Group 101"/>
          <p:cNvGrpSpPr>
            <a:grpSpLocks/>
          </p:cNvGrpSpPr>
          <p:nvPr/>
        </p:nvGrpSpPr>
        <p:grpSpPr bwMode="auto">
          <a:xfrm>
            <a:off x="6940062" y="4986341"/>
            <a:ext cx="494324" cy="401637"/>
            <a:chOff x="4462362" y="4445758"/>
            <a:chExt cx="981275" cy="981275"/>
          </a:xfrm>
        </p:grpSpPr>
        <p:sp>
          <p:nvSpPr>
            <p:cNvPr id="99" name="Oval 98"/>
            <p:cNvSpPr/>
            <p:nvPr/>
          </p:nvSpPr>
          <p:spPr>
            <a:xfrm>
              <a:off x="4462362" y="4445758"/>
              <a:ext cx="981275" cy="981275"/>
            </a:xfrm>
            <a:prstGeom prst="ellipse">
              <a:avLst/>
            </a:prstGeom>
            <a:solidFill>
              <a:srgbClr val="0066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00" name="Oval 99"/>
            <p:cNvSpPr/>
            <p:nvPr/>
          </p:nvSpPr>
          <p:spPr>
            <a:xfrm>
              <a:off x="4660169" y="4643563"/>
              <a:ext cx="585660" cy="585664"/>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01" name="Oval 100"/>
            <p:cNvSpPr/>
            <p:nvPr/>
          </p:nvSpPr>
          <p:spPr>
            <a:xfrm>
              <a:off x="4854097" y="4837492"/>
              <a:ext cx="197805" cy="197808"/>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grpSp>
      <p:sp>
        <p:nvSpPr>
          <p:cNvPr id="337923" name="TextBox 102"/>
          <p:cNvSpPr txBox="1">
            <a:spLocks noChangeArrowheads="1"/>
          </p:cNvSpPr>
          <p:nvPr/>
        </p:nvSpPr>
        <p:spPr bwMode="auto">
          <a:xfrm>
            <a:off x="6615724" y="5335588"/>
            <a:ext cx="127195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r>
              <a:rPr lang="en-US" altLang="en-US" sz="1200">
                <a:solidFill>
                  <a:srgbClr val="000000"/>
                </a:solidFill>
                <a:latin typeface="Calibri" pitchFamily="34" charset="0"/>
                <a:ea typeface="Calibri" pitchFamily="34" charset="0"/>
                <a:cs typeface="Calibri" pitchFamily="34" charset="0"/>
              </a:rPr>
              <a:t>Awareness</a:t>
            </a:r>
          </a:p>
        </p:txBody>
      </p:sp>
      <p:grpSp>
        <p:nvGrpSpPr>
          <p:cNvPr id="337924" name="Group 103"/>
          <p:cNvGrpSpPr>
            <a:grpSpLocks/>
          </p:cNvGrpSpPr>
          <p:nvPr/>
        </p:nvGrpSpPr>
        <p:grpSpPr bwMode="auto">
          <a:xfrm>
            <a:off x="8606693" y="4311653"/>
            <a:ext cx="494323" cy="403225"/>
            <a:chOff x="4462362" y="4445758"/>
            <a:chExt cx="981275" cy="981275"/>
          </a:xfrm>
        </p:grpSpPr>
        <p:sp>
          <p:nvSpPr>
            <p:cNvPr id="105" name="Oval 104"/>
            <p:cNvSpPr/>
            <p:nvPr/>
          </p:nvSpPr>
          <p:spPr>
            <a:xfrm>
              <a:off x="4462362" y="4445758"/>
              <a:ext cx="981275" cy="981275"/>
            </a:xfrm>
            <a:prstGeom prst="ellipse">
              <a:avLst/>
            </a:prstGeom>
            <a:solidFill>
              <a:srgbClr val="0066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06" name="Oval 105"/>
            <p:cNvSpPr/>
            <p:nvPr/>
          </p:nvSpPr>
          <p:spPr>
            <a:xfrm>
              <a:off x="4660167" y="4642787"/>
              <a:ext cx="585664" cy="587220"/>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07" name="Oval 106"/>
            <p:cNvSpPr/>
            <p:nvPr/>
          </p:nvSpPr>
          <p:spPr>
            <a:xfrm>
              <a:off x="4854096" y="4839813"/>
              <a:ext cx="197808" cy="193164"/>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grpSp>
      <p:sp>
        <p:nvSpPr>
          <p:cNvPr id="337925" name="TextBox 107"/>
          <p:cNvSpPr txBox="1">
            <a:spLocks noChangeArrowheads="1"/>
          </p:cNvSpPr>
          <p:nvPr/>
        </p:nvSpPr>
        <p:spPr bwMode="auto">
          <a:xfrm>
            <a:off x="8561753" y="4819653"/>
            <a:ext cx="148297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r>
              <a:rPr lang="en-US" altLang="en-US" sz="1200">
                <a:solidFill>
                  <a:srgbClr val="000000"/>
                </a:solidFill>
                <a:latin typeface="Calibri" pitchFamily="34" charset="0"/>
                <a:ea typeface="Calibri" pitchFamily="34" charset="0"/>
                <a:cs typeface="Calibri" pitchFamily="34" charset="0"/>
              </a:rPr>
              <a:t>Understanding</a:t>
            </a:r>
          </a:p>
        </p:txBody>
      </p:sp>
      <p:grpSp>
        <p:nvGrpSpPr>
          <p:cNvPr id="337926" name="Group 108"/>
          <p:cNvGrpSpPr>
            <a:grpSpLocks/>
          </p:cNvGrpSpPr>
          <p:nvPr/>
        </p:nvGrpSpPr>
        <p:grpSpPr bwMode="auto">
          <a:xfrm>
            <a:off x="10044725" y="3195641"/>
            <a:ext cx="494323" cy="401637"/>
            <a:chOff x="4462362" y="4445758"/>
            <a:chExt cx="981275" cy="981275"/>
          </a:xfrm>
        </p:grpSpPr>
        <p:sp>
          <p:nvSpPr>
            <p:cNvPr id="110" name="Oval 109"/>
            <p:cNvSpPr/>
            <p:nvPr/>
          </p:nvSpPr>
          <p:spPr>
            <a:xfrm>
              <a:off x="4462362" y="4445758"/>
              <a:ext cx="981275" cy="981275"/>
            </a:xfrm>
            <a:prstGeom prst="ellipse">
              <a:avLst/>
            </a:prstGeom>
            <a:solidFill>
              <a:srgbClr val="0066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11" name="Oval 110"/>
            <p:cNvSpPr/>
            <p:nvPr/>
          </p:nvSpPr>
          <p:spPr>
            <a:xfrm>
              <a:off x="4660167" y="4643563"/>
              <a:ext cx="585664" cy="585664"/>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19" name="Oval 118"/>
            <p:cNvSpPr/>
            <p:nvPr/>
          </p:nvSpPr>
          <p:spPr>
            <a:xfrm>
              <a:off x="4854096" y="4837492"/>
              <a:ext cx="197808" cy="197808"/>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grpSp>
      <p:sp>
        <p:nvSpPr>
          <p:cNvPr id="337927" name="TextBox 119"/>
          <p:cNvSpPr txBox="1">
            <a:spLocks noChangeArrowheads="1"/>
          </p:cNvSpPr>
          <p:nvPr/>
        </p:nvSpPr>
        <p:spPr bwMode="auto">
          <a:xfrm>
            <a:off x="10892695" y="2490791"/>
            <a:ext cx="148101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r>
              <a:rPr lang="en-US" altLang="en-US" sz="1200">
                <a:solidFill>
                  <a:srgbClr val="000000"/>
                </a:solidFill>
                <a:latin typeface="Calibri" pitchFamily="34" charset="0"/>
                <a:ea typeface="Calibri" pitchFamily="34" charset="0"/>
                <a:cs typeface="Calibri" pitchFamily="34" charset="0"/>
              </a:rPr>
              <a:t>Commitment</a:t>
            </a:r>
          </a:p>
        </p:txBody>
      </p:sp>
      <p:pic>
        <p:nvPicPr>
          <p:cNvPr id="3379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987" y="1339853"/>
            <a:ext cx="5042876"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29" name="Group 120"/>
          <p:cNvGrpSpPr>
            <a:grpSpLocks/>
          </p:cNvGrpSpPr>
          <p:nvPr/>
        </p:nvGrpSpPr>
        <p:grpSpPr bwMode="auto">
          <a:xfrm>
            <a:off x="10861432" y="2079625"/>
            <a:ext cx="494323" cy="401638"/>
            <a:chOff x="4462362" y="4445758"/>
            <a:chExt cx="981275" cy="981275"/>
          </a:xfrm>
        </p:grpSpPr>
        <p:sp>
          <p:nvSpPr>
            <p:cNvPr id="122" name="Oval 121"/>
            <p:cNvSpPr/>
            <p:nvPr/>
          </p:nvSpPr>
          <p:spPr>
            <a:xfrm>
              <a:off x="4462362" y="4445758"/>
              <a:ext cx="981275" cy="981275"/>
            </a:xfrm>
            <a:prstGeom prst="ellipse">
              <a:avLst/>
            </a:prstGeom>
            <a:solidFill>
              <a:srgbClr val="0066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23" name="Oval 122"/>
            <p:cNvSpPr/>
            <p:nvPr/>
          </p:nvSpPr>
          <p:spPr>
            <a:xfrm>
              <a:off x="4660167" y="4643565"/>
              <a:ext cx="585664" cy="585660"/>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24" name="Oval 123"/>
            <p:cNvSpPr/>
            <p:nvPr/>
          </p:nvSpPr>
          <p:spPr>
            <a:xfrm>
              <a:off x="4854096" y="4837493"/>
              <a:ext cx="197808" cy="197805"/>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grpSp>
      <p:sp>
        <p:nvSpPr>
          <p:cNvPr id="337930" name="TextBox 124"/>
          <p:cNvSpPr txBox="1">
            <a:spLocks noChangeArrowheads="1"/>
          </p:cNvSpPr>
          <p:nvPr/>
        </p:nvSpPr>
        <p:spPr bwMode="auto">
          <a:xfrm>
            <a:off x="10144371" y="3643316"/>
            <a:ext cx="148101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r>
              <a:rPr lang="en-US" altLang="en-US" sz="1200">
                <a:solidFill>
                  <a:srgbClr val="000000"/>
                </a:solidFill>
                <a:latin typeface="Calibri" pitchFamily="34" charset="0"/>
                <a:ea typeface="Calibri" pitchFamily="34" charset="0"/>
                <a:cs typeface="Calibri" pitchFamily="34" charset="0"/>
              </a:rPr>
              <a:t>Involvement</a:t>
            </a:r>
          </a:p>
        </p:txBody>
      </p:sp>
      <p:cxnSp>
        <p:nvCxnSpPr>
          <p:cNvPr id="337932" name="Straight Connector 127"/>
          <p:cNvCxnSpPr>
            <a:cxnSpLocks noChangeShapeType="1"/>
          </p:cNvCxnSpPr>
          <p:nvPr/>
        </p:nvCxnSpPr>
        <p:spPr bwMode="auto">
          <a:xfrm flipV="1">
            <a:off x="298942" y="1090616"/>
            <a:ext cx="5113215" cy="7937"/>
          </a:xfrm>
          <a:prstGeom prst="line">
            <a:avLst/>
          </a:prstGeom>
          <a:noFill/>
          <a:ln w="9525">
            <a:solidFill>
              <a:schemeClr val="bg2"/>
            </a:solidFill>
            <a:round/>
            <a:headEnd type="arrow" w="med" len="med"/>
            <a:tailEnd type="arrow" w="med" len="med"/>
          </a:ln>
          <a:extLst>
            <a:ext uri="{909E8E84-426E-40DD-AFC4-6F175D3DCCD1}">
              <a14:hiddenFill xmlns:a14="http://schemas.microsoft.com/office/drawing/2010/main">
                <a:noFill/>
              </a14:hiddenFill>
            </a:ext>
          </a:extLst>
        </p:spPr>
      </p:cxnSp>
      <p:sp>
        <p:nvSpPr>
          <p:cNvPr id="337933" name="TextBox 128"/>
          <p:cNvSpPr txBox="1">
            <a:spLocks noChangeArrowheads="1"/>
          </p:cNvSpPr>
          <p:nvPr/>
        </p:nvSpPr>
        <p:spPr bwMode="auto">
          <a:xfrm>
            <a:off x="1795587" y="868366"/>
            <a:ext cx="1580661" cy="401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a:lnSpc>
                <a:spcPts val="1200"/>
              </a:lnSpc>
            </a:pPr>
            <a:r>
              <a:rPr lang="en-US" altLang="en-US" sz="1200">
                <a:solidFill>
                  <a:srgbClr val="000000"/>
                </a:solidFill>
                <a:latin typeface="Calibri" pitchFamily="34" charset="0"/>
                <a:ea typeface="Calibri" pitchFamily="34" charset="0"/>
                <a:cs typeface="Calibri" pitchFamily="34" charset="0"/>
              </a:rPr>
              <a:t>Strategi Pengembangan</a:t>
            </a:r>
          </a:p>
        </p:txBody>
      </p:sp>
      <p:cxnSp>
        <p:nvCxnSpPr>
          <p:cNvPr id="337934" name="Straight Connector 129"/>
          <p:cNvCxnSpPr>
            <a:cxnSpLocks noChangeShapeType="1"/>
          </p:cNvCxnSpPr>
          <p:nvPr/>
        </p:nvCxnSpPr>
        <p:spPr bwMode="auto">
          <a:xfrm>
            <a:off x="5681786" y="1093788"/>
            <a:ext cx="5787292" cy="4762"/>
          </a:xfrm>
          <a:prstGeom prst="line">
            <a:avLst/>
          </a:prstGeom>
          <a:noFill/>
          <a:ln w="9525">
            <a:solidFill>
              <a:schemeClr val="bg2"/>
            </a:solidFill>
            <a:round/>
            <a:headEnd type="arrow" w="med" len="med"/>
            <a:tailEnd type="arrow" w="med" len="med"/>
          </a:ln>
          <a:extLst>
            <a:ext uri="{909E8E84-426E-40DD-AFC4-6F175D3DCCD1}">
              <a14:hiddenFill xmlns:a14="http://schemas.microsoft.com/office/drawing/2010/main">
                <a:noFill/>
              </a14:hiddenFill>
            </a:ext>
          </a:extLst>
        </p:spPr>
      </p:cxnSp>
      <p:sp>
        <p:nvSpPr>
          <p:cNvPr id="337935" name="TextBox 130"/>
          <p:cNvSpPr txBox="1">
            <a:spLocks noChangeArrowheads="1"/>
          </p:cNvSpPr>
          <p:nvPr/>
        </p:nvSpPr>
        <p:spPr bwMode="auto">
          <a:xfrm>
            <a:off x="7451970" y="863601"/>
            <a:ext cx="1578708"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a:lnSpc>
                <a:spcPts val="1200"/>
              </a:lnSpc>
            </a:pPr>
            <a:r>
              <a:rPr lang="en-US" altLang="en-US" sz="1200">
                <a:solidFill>
                  <a:srgbClr val="000000"/>
                </a:solidFill>
                <a:latin typeface="Calibri" pitchFamily="34" charset="0"/>
                <a:ea typeface="Calibri" pitchFamily="34" charset="0"/>
                <a:cs typeface="Calibri" pitchFamily="34" charset="0"/>
              </a:rPr>
              <a:t>Strategi Komunikasi</a:t>
            </a:r>
          </a:p>
        </p:txBody>
      </p:sp>
      <p:cxnSp>
        <p:nvCxnSpPr>
          <p:cNvPr id="337936" name="Straight Connector 133"/>
          <p:cNvCxnSpPr>
            <a:cxnSpLocks noChangeShapeType="1"/>
          </p:cNvCxnSpPr>
          <p:nvPr/>
        </p:nvCxnSpPr>
        <p:spPr bwMode="auto">
          <a:xfrm>
            <a:off x="5527433" y="2881316"/>
            <a:ext cx="5222631" cy="1587"/>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37" name="Straight Connector 137"/>
          <p:cNvCxnSpPr>
            <a:cxnSpLocks noChangeShapeType="1"/>
          </p:cNvCxnSpPr>
          <p:nvPr/>
        </p:nvCxnSpPr>
        <p:spPr bwMode="auto">
          <a:xfrm>
            <a:off x="5527432" y="3894141"/>
            <a:ext cx="4216400" cy="1587"/>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sp>
        <p:nvSpPr>
          <p:cNvPr id="337938" name="TextBox 141"/>
          <p:cNvSpPr txBox="1">
            <a:spLocks noChangeArrowheads="1"/>
          </p:cNvSpPr>
          <p:nvPr/>
        </p:nvSpPr>
        <p:spPr bwMode="auto">
          <a:xfrm>
            <a:off x="5529386" y="3962401"/>
            <a:ext cx="296789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algn="r"/>
            <a:r>
              <a:rPr lang="en-US" altLang="en-US" sz="1100">
                <a:solidFill>
                  <a:srgbClr val="000000"/>
                </a:solidFill>
                <a:latin typeface="Calibri" pitchFamily="34" charset="0"/>
              </a:rPr>
              <a:t>Setiap pegawai memahami dan menyadari manfaat dan biaya </a:t>
            </a:r>
            <a:r>
              <a:rPr lang="en-US" altLang="en-US" sz="1100" i="1">
                <a:solidFill>
                  <a:srgbClr val="000000"/>
                </a:solidFill>
                <a:latin typeface="Calibri" pitchFamily="34" charset="0"/>
              </a:rPr>
              <a:t>(benefit and risk) </a:t>
            </a:r>
            <a:r>
              <a:rPr lang="en-US" altLang="en-US" sz="1100">
                <a:solidFill>
                  <a:srgbClr val="000000"/>
                </a:solidFill>
                <a:latin typeface="Calibri" pitchFamily="34" charset="0"/>
              </a:rPr>
              <a:t>di setiap  aktivitas/transaksi yang dilakukan</a:t>
            </a:r>
          </a:p>
        </p:txBody>
      </p:sp>
      <p:sp>
        <p:nvSpPr>
          <p:cNvPr id="337939" name="TextBox 143"/>
          <p:cNvSpPr txBox="1">
            <a:spLocks noChangeArrowheads="1"/>
          </p:cNvSpPr>
          <p:nvPr/>
        </p:nvSpPr>
        <p:spPr bwMode="auto">
          <a:xfrm>
            <a:off x="6580555" y="2979741"/>
            <a:ext cx="296789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algn="r"/>
            <a:r>
              <a:rPr lang="sv-SE" altLang="en-US" sz="1100">
                <a:solidFill>
                  <a:srgbClr val="000000"/>
                </a:solidFill>
                <a:latin typeface="Calibri" pitchFamily="34" charset="0"/>
              </a:rPr>
              <a:t>Setiap pegawai terlengkapi dengan baik sehingga mampu mengambil keputusan yang menghasilkan </a:t>
            </a:r>
            <a:r>
              <a:rPr lang="sv-SE" altLang="en-US" sz="1100" i="1">
                <a:solidFill>
                  <a:srgbClr val="000000"/>
                </a:solidFill>
                <a:latin typeface="Calibri" pitchFamily="34" charset="0"/>
              </a:rPr>
              <a:t>risk and return assesment</a:t>
            </a:r>
            <a:r>
              <a:rPr lang="sv-SE" altLang="en-US" sz="1100">
                <a:solidFill>
                  <a:srgbClr val="000000"/>
                </a:solidFill>
                <a:latin typeface="Calibri" pitchFamily="34" charset="0"/>
              </a:rPr>
              <a:t> yang tepat</a:t>
            </a:r>
            <a:endParaRPr lang="en-US" altLang="en-US" sz="1100">
              <a:solidFill>
                <a:srgbClr val="000000"/>
              </a:solidFill>
              <a:latin typeface="Calibri" pitchFamily="34" charset="0"/>
            </a:endParaRPr>
          </a:p>
        </p:txBody>
      </p:sp>
      <p:sp>
        <p:nvSpPr>
          <p:cNvPr id="337940" name="TextBox 145"/>
          <p:cNvSpPr txBox="1">
            <a:spLocks noChangeArrowheads="1"/>
          </p:cNvSpPr>
          <p:nvPr/>
        </p:nvSpPr>
        <p:spPr bwMode="auto">
          <a:xfrm>
            <a:off x="7563339" y="1978026"/>
            <a:ext cx="296789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algn="r"/>
            <a:r>
              <a:rPr lang="sv-SE" altLang="en-US" sz="1100">
                <a:solidFill>
                  <a:srgbClr val="000000"/>
                </a:solidFill>
                <a:latin typeface="Calibri" pitchFamily="34" charset="0"/>
              </a:rPr>
              <a:t>Setiap pegawai pegawai termotivasi melakukan </a:t>
            </a:r>
            <a:r>
              <a:rPr lang="sv-SE" altLang="en-US" sz="1100" i="1">
                <a:solidFill>
                  <a:srgbClr val="000000"/>
                </a:solidFill>
                <a:latin typeface="Calibri" pitchFamily="34" charset="0"/>
              </a:rPr>
              <a:t>risk and return assessment </a:t>
            </a:r>
            <a:r>
              <a:rPr lang="sv-SE" altLang="en-US" sz="1100">
                <a:solidFill>
                  <a:srgbClr val="000000"/>
                </a:solidFill>
                <a:latin typeface="Calibri" pitchFamily="34" charset="0"/>
              </a:rPr>
              <a:t>yang tepat didukung sistem insentif dan sanksi yang jelas.</a:t>
            </a:r>
          </a:p>
        </p:txBody>
      </p:sp>
      <p:cxnSp>
        <p:nvCxnSpPr>
          <p:cNvPr id="337941" name="Straight Connector 148"/>
          <p:cNvCxnSpPr>
            <a:cxnSpLocks noChangeShapeType="1"/>
          </p:cNvCxnSpPr>
          <p:nvPr/>
        </p:nvCxnSpPr>
        <p:spPr bwMode="auto">
          <a:xfrm rot="10800000">
            <a:off x="681895" y="2481266"/>
            <a:ext cx="504092" cy="1587"/>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42" name="Straight Connector 150"/>
          <p:cNvCxnSpPr>
            <a:cxnSpLocks noChangeShapeType="1"/>
          </p:cNvCxnSpPr>
          <p:nvPr/>
        </p:nvCxnSpPr>
        <p:spPr bwMode="auto">
          <a:xfrm rot="10800000">
            <a:off x="687755" y="3298825"/>
            <a:ext cx="504092" cy="1588"/>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43" name="Straight Connector 151"/>
          <p:cNvCxnSpPr>
            <a:cxnSpLocks noChangeShapeType="1"/>
          </p:cNvCxnSpPr>
          <p:nvPr/>
        </p:nvCxnSpPr>
        <p:spPr bwMode="auto">
          <a:xfrm rot="10800000">
            <a:off x="681895" y="4198941"/>
            <a:ext cx="504092" cy="1587"/>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44" name="Straight Connector 152"/>
          <p:cNvCxnSpPr>
            <a:cxnSpLocks noChangeShapeType="1"/>
          </p:cNvCxnSpPr>
          <p:nvPr/>
        </p:nvCxnSpPr>
        <p:spPr bwMode="auto">
          <a:xfrm rot="10800000">
            <a:off x="654540" y="5035550"/>
            <a:ext cx="502139" cy="1588"/>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45" name="Straight Connector 153"/>
          <p:cNvCxnSpPr>
            <a:cxnSpLocks noChangeShapeType="1"/>
          </p:cNvCxnSpPr>
          <p:nvPr/>
        </p:nvCxnSpPr>
        <p:spPr bwMode="auto">
          <a:xfrm rot="10800000">
            <a:off x="648677" y="6000750"/>
            <a:ext cx="502139" cy="1588"/>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46" name="Straight Connector 155"/>
          <p:cNvCxnSpPr>
            <a:cxnSpLocks noChangeShapeType="1"/>
          </p:cNvCxnSpPr>
          <p:nvPr/>
        </p:nvCxnSpPr>
        <p:spPr bwMode="auto">
          <a:xfrm rot="5400000" flipH="1" flipV="1">
            <a:off x="-1215108" y="4103749"/>
            <a:ext cx="3760787" cy="33216"/>
          </a:xfrm>
          <a:prstGeom prst="line">
            <a:avLst/>
          </a:prstGeom>
          <a:noFill/>
          <a:ln w="9525">
            <a:solidFill>
              <a:schemeClr val="bg2"/>
            </a:solidFill>
            <a:round/>
            <a:headEnd/>
            <a:tailEnd type="arrow" w="med" len="med"/>
          </a:ln>
          <a:extLst>
            <a:ext uri="{909E8E84-426E-40DD-AFC4-6F175D3DCCD1}">
              <a14:hiddenFill xmlns:a14="http://schemas.microsoft.com/office/drawing/2010/main">
                <a:noFill/>
              </a14:hiddenFill>
            </a:ext>
          </a:extLst>
        </p:spPr>
      </p:cxnSp>
      <p:sp>
        <p:nvSpPr>
          <p:cNvPr id="337947" name="Slide Number Placeholder 1"/>
          <p:cNvSpPr txBox="1">
            <a:spLocks/>
          </p:cNvSpPr>
          <p:nvPr/>
        </p:nvSpPr>
        <p:spPr bwMode="auto">
          <a:xfrm>
            <a:off x="101600" y="6416678"/>
            <a:ext cx="711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algn="ctr">
              <a:lnSpc>
                <a:spcPct val="80000"/>
              </a:lnSpc>
            </a:pPr>
            <a:endParaRPr lang="en-US" altLang="en-US" sz="1000">
              <a:solidFill>
                <a:srgbClr val="000000"/>
              </a:solidFill>
            </a:endParaRPr>
          </a:p>
        </p:txBody>
      </p:sp>
      <p:sp>
        <p:nvSpPr>
          <p:cNvPr id="42" name="Title 1"/>
          <p:cNvSpPr txBox="1">
            <a:spLocks/>
          </p:cNvSpPr>
          <p:nvPr/>
        </p:nvSpPr>
        <p:spPr>
          <a:xfrm>
            <a:off x="0" y="-24413"/>
            <a:ext cx="12192000" cy="753375"/>
          </a:xfrm>
          <a:prstGeom prst="rect">
            <a:avLst/>
          </a:prstGeom>
          <a:solidFill>
            <a:srgbClr val="002060"/>
          </a:solidFill>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2300"/>
              </a:lnSpc>
              <a:defRPr/>
            </a:pPr>
            <a:r>
              <a:rPr lang="en-US" sz="2400" b="1" kern="0" dirty="0">
                <a:solidFill>
                  <a:prstClr val="white"/>
                </a:solidFill>
                <a:latin typeface="Arial" charset="0"/>
              </a:rPr>
              <a:t>GRC CULTURE DEVELOPMENT AND COMMUNICATION STRATEGY</a:t>
            </a:r>
          </a:p>
        </p:txBody>
      </p:sp>
      <p:pic>
        <p:nvPicPr>
          <p:cNvPr id="44" name="Picture 1">
            <a:extLst>
              <a:ext uri="{FF2B5EF4-FFF2-40B4-BE49-F238E27FC236}">
                <a16:creationId xmlns:a16="http://schemas.microsoft.com/office/drawing/2014/main" id="{6EA6F39C-3B01-4F3A-844A-7A5E5453B2F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0" y="1197899"/>
            <a:ext cx="1731927" cy="92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7820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7932" name="Straight Connector 127"/>
          <p:cNvCxnSpPr>
            <a:cxnSpLocks noChangeShapeType="1"/>
          </p:cNvCxnSpPr>
          <p:nvPr/>
        </p:nvCxnSpPr>
        <p:spPr bwMode="auto">
          <a:xfrm flipV="1">
            <a:off x="298942" y="1090616"/>
            <a:ext cx="5113215" cy="7937"/>
          </a:xfrm>
          <a:prstGeom prst="line">
            <a:avLst/>
          </a:prstGeom>
          <a:noFill/>
          <a:ln w="9525">
            <a:solidFill>
              <a:schemeClr val="bg2"/>
            </a:solidFill>
            <a:round/>
            <a:headEnd type="arrow" w="med" len="med"/>
            <a:tailEnd type="arrow" w="med" len="med"/>
          </a:ln>
          <a:extLst>
            <a:ext uri="{909E8E84-426E-40DD-AFC4-6F175D3DCCD1}">
              <a14:hiddenFill xmlns:a14="http://schemas.microsoft.com/office/drawing/2010/main">
                <a:noFill/>
              </a14:hiddenFill>
            </a:ext>
          </a:extLst>
        </p:spPr>
      </p:cxnSp>
      <p:cxnSp>
        <p:nvCxnSpPr>
          <p:cNvPr id="337934" name="Straight Connector 129"/>
          <p:cNvCxnSpPr>
            <a:cxnSpLocks noChangeShapeType="1"/>
          </p:cNvCxnSpPr>
          <p:nvPr/>
        </p:nvCxnSpPr>
        <p:spPr bwMode="auto">
          <a:xfrm>
            <a:off x="5681786" y="1093788"/>
            <a:ext cx="5787292" cy="4762"/>
          </a:xfrm>
          <a:prstGeom prst="line">
            <a:avLst/>
          </a:prstGeom>
          <a:noFill/>
          <a:ln w="9525">
            <a:solidFill>
              <a:schemeClr val="bg2"/>
            </a:solidFill>
            <a:round/>
            <a:headEnd type="arrow" w="med" len="med"/>
            <a:tailEnd type="arrow" w="med" len="med"/>
          </a:ln>
          <a:extLst>
            <a:ext uri="{909E8E84-426E-40DD-AFC4-6F175D3DCCD1}">
              <a14:hiddenFill xmlns:a14="http://schemas.microsoft.com/office/drawing/2010/main">
                <a:noFill/>
              </a14:hiddenFill>
            </a:ext>
          </a:extLst>
        </p:spPr>
      </p:cxnSp>
      <p:grpSp>
        <p:nvGrpSpPr>
          <p:cNvPr id="2" name="Group 1"/>
          <p:cNvGrpSpPr/>
          <p:nvPr/>
        </p:nvGrpSpPr>
        <p:grpSpPr>
          <a:xfrm>
            <a:off x="648677" y="930166"/>
            <a:ext cx="10483644" cy="5084834"/>
            <a:chOff x="1972817" y="1668628"/>
            <a:chExt cx="7488682" cy="3978311"/>
          </a:xfrm>
        </p:grpSpPr>
        <p:sp>
          <p:nvSpPr>
            <p:cNvPr id="97" name="Freeform 44"/>
            <p:cNvSpPr>
              <a:spLocks/>
            </p:cNvSpPr>
            <p:nvPr/>
          </p:nvSpPr>
          <p:spPr bwMode="auto">
            <a:xfrm>
              <a:off x="2333870" y="1668628"/>
              <a:ext cx="5730631" cy="3741737"/>
            </a:xfrm>
            <a:custGeom>
              <a:avLst/>
              <a:gdLst>
                <a:gd name="T0" fmla="*/ 0 w 3168"/>
                <a:gd name="T1" fmla="*/ 2147483647 h 1584"/>
                <a:gd name="T2" fmla="*/ 2147483647 w 3168"/>
                <a:gd name="T3" fmla="*/ 2147483647 h 1584"/>
                <a:gd name="T4" fmla="*/ 2147483647 w 3168"/>
                <a:gd name="T5" fmla="*/ 2147483647 h 1584"/>
                <a:gd name="T6" fmla="*/ 2147483647 w 3168"/>
                <a:gd name="T7" fmla="*/ 2147483647 h 1584"/>
                <a:gd name="T8" fmla="*/ 2147483647 w 3168"/>
                <a:gd name="T9" fmla="*/ 2147483647 h 1584"/>
                <a:gd name="T10" fmla="*/ 2147483647 w 3168"/>
                <a:gd name="T11" fmla="*/ 0 h 1584"/>
                <a:gd name="T12" fmla="*/ 0 60000 65536"/>
                <a:gd name="T13" fmla="*/ 0 60000 65536"/>
                <a:gd name="T14" fmla="*/ 0 60000 65536"/>
                <a:gd name="T15" fmla="*/ 0 60000 65536"/>
                <a:gd name="T16" fmla="*/ 0 60000 65536"/>
                <a:gd name="T17" fmla="*/ 0 60000 65536"/>
                <a:gd name="T18" fmla="*/ 0 w 3168"/>
                <a:gd name="T19" fmla="*/ 0 h 1584"/>
                <a:gd name="T20" fmla="*/ 3168 w 3168"/>
                <a:gd name="T21" fmla="*/ 1584 h 1584"/>
              </a:gdLst>
              <a:ahLst/>
              <a:cxnLst>
                <a:cxn ang="T12">
                  <a:pos x="T0" y="T1"/>
                </a:cxn>
                <a:cxn ang="T13">
                  <a:pos x="T2" y="T3"/>
                </a:cxn>
                <a:cxn ang="T14">
                  <a:pos x="T4" y="T5"/>
                </a:cxn>
                <a:cxn ang="T15">
                  <a:pos x="T6" y="T7"/>
                </a:cxn>
                <a:cxn ang="T16">
                  <a:pos x="T8" y="T9"/>
                </a:cxn>
                <a:cxn ang="T17">
                  <a:pos x="T10" y="T11"/>
                </a:cxn>
              </a:cxnLst>
              <a:rect l="T18" t="T19" r="T20" b="T21"/>
              <a:pathLst>
                <a:path w="3168" h="1584">
                  <a:moveTo>
                    <a:pt x="0" y="1584"/>
                  </a:moveTo>
                  <a:cubicBezTo>
                    <a:pt x="264" y="1580"/>
                    <a:pt x="528" y="1576"/>
                    <a:pt x="768" y="1536"/>
                  </a:cubicBezTo>
                  <a:cubicBezTo>
                    <a:pt x="1008" y="1496"/>
                    <a:pt x="1192" y="1440"/>
                    <a:pt x="1440" y="1344"/>
                  </a:cubicBezTo>
                  <a:cubicBezTo>
                    <a:pt x="1688" y="1248"/>
                    <a:pt x="2024" y="1104"/>
                    <a:pt x="2256" y="960"/>
                  </a:cubicBezTo>
                  <a:cubicBezTo>
                    <a:pt x="2488" y="816"/>
                    <a:pt x="2680" y="640"/>
                    <a:pt x="2832" y="480"/>
                  </a:cubicBezTo>
                  <a:cubicBezTo>
                    <a:pt x="2984" y="320"/>
                    <a:pt x="3076" y="160"/>
                    <a:pt x="3168" y="0"/>
                  </a:cubicBezTo>
                </a:path>
              </a:pathLst>
            </a:custGeom>
            <a:noFill/>
            <a:ln w="38100">
              <a:solidFill>
                <a:schemeClr val="accent2">
                  <a:lumMod val="50000"/>
                </a:schemeClr>
              </a:solidFill>
              <a:round/>
              <a:headEnd/>
              <a:tailEnd/>
            </a:ln>
          </p:spPr>
          <p:txBody>
            <a:bodyPr/>
            <a:lstStyle/>
            <a:p>
              <a:pPr>
                <a:defRPr/>
              </a:pPr>
              <a:endParaRPr lang="en-US" sz="2800">
                <a:latin typeface="Arial" charset="0"/>
              </a:endParaRPr>
            </a:p>
          </p:txBody>
        </p:sp>
        <p:grpSp>
          <p:nvGrpSpPr>
            <p:cNvPr id="337922" name="Group 101"/>
            <p:cNvGrpSpPr>
              <a:grpSpLocks/>
            </p:cNvGrpSpPr>
            <p:nvPr/>
          </p:nvGrpSpPr>
          <p:grpSpPr bwMode="auto">
            <a:xfrm>
              <a:off x="3564791" y="5008731"/>
              <a:ext cx="494324" cy="401637"/>
              <a:chOff x="4462362" y="4445758"/>
              <a:chExt cx="981275" cy="981275"/>
            </a:xfrm>
          </p:grpSpPr>
          <p:sp>
            <p:nvSpPr>
              <p:cNvPr id="99" name="Oval 98"/>
              <p:cNvSpPr/>
              <p:nvPr/>
            </p:nvSpPr>
            <p:spPr>
              <a:xfrm>
                <a:off x="4462362" y="4445758"/>
                <a:ext cx="981275" cy="981275"/>
              </a:xfrm>
              <a:prstGeom prst="ellipse">
                <a:avLst/>
              </a:prstGeom>
              <a:solidFill>
                <a:srgbClr val="0066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00" name="Oval 99"/>
              <p:cNvSpPr/>
              <p:nvPr/>
            </p:nvSpPr>
            <p:spPr>
              <a:xfrm>
                <a:off x="4660169" y="4643563"/>
                <a:ext cx="585660" cy="585664"/>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01" name="Oval 100"/>
              <p:cNvSpPr/>
              <p:nvPr/>
            </p:nvSpPr>
            <p:spPr>
              <a:xfrm>
                <a:off x="4854097" y="4837492"/>
                <a:ext cx="197805" cy="197808"/>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grpSp>
        <p:sp>
          <p:nvSpPr>
            <p:cNvPr id="337923" name="TextBox 102"/>
            <p:cNvSpPr txBox="1">
              <a:spLocks noChangeArrowheads="1"/>
            </p:cNvSpPr>
            <p:nvPr/>
          </p:nvSpPr>
          <p:spPr bwMode="auto">
            <a:xfrm>
              <a:off x="3240453" y="5357978"/>
              <a:ext cx="1271955" cy="28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r>
                <a:rPr lang="en-US" altLang="en-US" sz="1800">
                  <a:solidFill>
                    <a:srgbClr val="000000"/>
                  </a:solidFill>
                  <a:latin typeface="Calibri" pitchFamily="34" charset="0"/>
                  <a:ea typeface="Calibri" pitchFamily="34" charset="0"/>
                  <a:cs typeface="Calibri" pitchFamily="34" charset="0"/>
                </a:rPr>
                <a:t>Awareness</a:t>
              </a:r>
            </a:p>
          </p:txBody>
        </p:sp>
        <p:grpSp>
          <p:nvGrpSpPr>
            <p:cNvPr id="337924" name="Group 103"/>
            <p:cNvGrpSpPr>
              <a:grpSpLocks/>
            </p:cNvGrpSpPr>
            <p:nvPr/>
          </p:nvGrpSpPr>
          <p:grpSpPr bwMode="auto">
            <a:xfrm>
              <a:off x="5231422" y="4334043"/>
              <a:ext cx="494323" cy="403225"/>
              <a:chOff x="4462362" y="4445758"/>
              <a:chExt cx="981275" cy="981275"/>
            </a:xfrm>
          </p:grpSpPr>
          <p:sp>
            <p:nvSpPr>
              <p:cNvPr id="105" name="Oval 104"/>
              <p:cNvSpPr/>
              <p:nvPr/>
            </p:nvSpPr>
            <p:spPr>
              <a:xfrm>
                <a:off x="4462362" y="4445758"/>
                <a:ext cx="981275" cy="981275"/>
              </a:xfrm>
              <a:prstGeom prst="ellipse">
                <a:avLst/>
              </a:prstGeom>
              <a:solidFill>
                <a:srgbClr val="0066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06" name="Oval 105"/>
              <p:cNvSpPr/>
              <p:nvPr/>
            </p:nvSpPr>
            <p:spPr>
              <a:xfrm>
                <a:off x="4660167" y="4642787"/>
                <a:ext cx="585664" cy="587220"/>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07" name="Oval 106"/>
              <p:cNvSpPr/>
              <p:nvPr/>
            </p:nvSpPr>
            <p:spPr>
              <a:xfrm>
                <a:off x="4854096" y="4839813"/>
                <a:ext cx="197808" cy="193164"/>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grpSp>
        <p:sp>
          <p:nvSpPr>
            <p:cNvPr id="337925" name="TextBox 107"/>
            <p:cNvSpPr txBox="1">
              <a:spLocks noChangeArrowheads="1"/>
            </p:cNvSpPr>
            <p:nvPr/>
          </p:nvSpPr>
          <p:spPr bwMode="auto">
            <a:xfrm>
              <a:off x="5005716" y="4837771"/>
              <a:ext cx="1482971" cy="28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r>
                <a:rPr lang="en-US" altLang="en-US" sz="1800" dirty="0">
                  <a:solidFill>
                    <a:srgbClr val="000000"/>
                  </a:solidFill>
                  <a:latin typeface="Calibri" pitchFamily="34" charset="0"/>
                  <a:ea typeface="Calibri" pitchFamily="34" charset="0"/>
                  <a:cs typeface="Calibri" pitchFamily="34" charset="0"/>
                </a:rPr>
                <a:t>Understanding</a:t>
              </a:r>
            </a:p>
          </p:txBody>
        </p:sp>
        <p:grpSp>
          <p:nvGrpSpPr>
            <p:cNvPr id="337926" name="Group 108"/>
            <p:cNvGrpSpPr>
              <a:grpSpLocks/>
            </p:cNvGrpSpPr>
            <p:nvPr/>
          </p:nvGrpSpPr>
          <p:grpSpPr bwMode="auto">
            <a:xfrm>
              <a:off x="6669454" y="3218031"/>
              <a:ext cx="494323" cy="401637"/>
              <a:chOff x="4462362" y="4445758"/>
              <a:chExt cx="981275" cy="981275"/>
            </a:xfrm>
          </p:grpSpPr>
          <p:sp>
            <p:nvSpPr>
              <p:cNvPr id="110" name="Oval 109"/>
              <p:cNvSpPr/>
              <p:nvPr/>
            </p:nvSpPr>
            <p:spPr>
              <a:xfrm>
                <a:off x="4462362" y="4445758"/>
                <a:ext cx="981275" cy="981275"/>
              </a:xfrm>
              <a:prstGeom prst="ellipse">
                <a:avLst/>
              </a:prstGeom>
              <a:solidFill>
                <a:srgbClr val="0066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11" name="Oval 110"/>
              <p:cNvSpPr/>
              <p:nvPr/>
            </p:nvSpPr>
            <p:spPr>
              <a:xfrm>
                <a:off x="4660167" y="4643563"/>
                <a:ext cx="585664" cy="585664"/>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19" name="Oval 118"/>
              <p:cNvSpPr/>
              <p:nvPr/>
            </p:nvSpPr>
            <p:spPr>
              <a:xfrm>
                <a:off x="4854096" y="4837492"/>
                <a:ext cx="197808" cy="197808"/>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grpSp>
        <p:sp>
          <p:nvSpPr>
            <p:cNvPr id="337927" name="TextBox 119"/>
            <p:cNvSpPr txBox="1">
              <a:spLocks noChangeArrowheads="1"/>
            </p:cNvSpPr>
            <p:nvPr/>
          </p:nvSpPr>
          <p:spPr bwMode="auto">
            <a:xfrm>
              <a:off x="7980484" y="2198835"/>
              <a:ext cx="1481015" cy="28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r>
                <a:rPr lang="en-US" altLang="en-US" sz="1800" dirty="0">
                  <a:solidFill>
                    <a:srgbClr val="000000"/>
                  </a:solidFill>
                  <a:latin typeface="Calibri" pitchFamily="34" charset="0"/>
                  <a:ea typeface="Calibri" pitchFamily="34" charset="0"/>
                  <a:cs typeface="Calibri" pitchFamily="34" charset="0"/>
                </a:rPr>
                <a:t>Commitment</a:t>
              </a:r>
            </a:p>
          </p:txBody>
        </p:sp>
        <p:grpSp>
          <p:nvGrpSpPr>
            <p:cNvPr id="337929" name="Group 120"/>
            <p:cNvGrpSpPr>
              <a:grpSpLocks/>
            </p:cNvGrpSpPr>
            <p:nvPr/>
          </p:nvGrpSpPr>
          <p:grpSpPr bwMode="auto">
            <a:xfrm>
              <a:off x="7486161" y="2102015"/>
              <a:ext cx="494323" cy="401638"/>
              <a:chOff x="4462362" y="4445758"/>
              <a:chExt cx="981275" cy="981275"/>
            </a:xfrm>
          </p:grpSpPr>
          <p:sp>
            <p:nvSpPr>
              <p:cNvPr id="122" name="Oval 121"/>
              <p:cNvSpPr/>
              <p:nvPr/>
            </p:nvSpPr>
            <p:spPr>
              <a:xfrm>
                <a:off x="4462362" y="4445758"/>
                <a:ext cx="981275" cy="981275"/>
              </a:xfrm>
              <a:prstGeom prst="ellipse">
                <a:avLst/>
              </a:prstGeom>
              <a:solidFill>
                <a:srgbClr val="0066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23" name="Oval 122"/>
              <p:cNvSpPr/>
              <p:nvPr/>
            </p:nvSpPr>
            <p:spPr>
              <a:xfrm>
                <a:off x="4660167" y="4643565"/>
                <a:ext cx="585664" cy="585660"/>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sp>
            <p:nvSpPr>
              <p:cNvPr id="124" name="Oval 123"/>
              <p:cNvSpPr/>
              <p:nvPr/>
            </p:nvSpPr>
            <p:spPr>
              <a:xfrm>
                <a:off x="4854096" y="4837493"/>
                <a:ext cx="197808" cy="197805"/>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MY"/>
              </a:p>
            </p:txBody>
          </p:sp>
        </p:grpSp>
        <p:sp>
          <p:nvSpPr>
            <p:cNvPr id="337930" name="TextBox 124"/>
            <p:cNvSpPr txBox="1">
              <a:spLocks noChangeArrowheads="1"/>
            </p:cNvSpPr>
            <p:nvPr/>
          </p:nvSpPr>
          <p:spPr bwMode="auto">
            <a:xfrm>
              <a:off x="6586086" y="3695830"/>
              <a:ext cx="1016064" cy="28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r>
                <a:rPr lang="en-US" altLang="en-US" sz="1800" dirty="0">
                  <a:solidFill>
                    <a:srgbClr val="000000"/>
                  </a:solidFill>
                  <a:latin typeface="Calibri" pitchFamily="34" charset="0"/>
                  <a:ea typeface="Calibri" pitchFamily="34" charset="0"/>
                  <a:cs typeface="Calibri" pitchFamily="34" charset="0"/>
                </a:rPr>
                <a:t>Involvement</a:t>
              </a:r>
            </a:p>
          </p:txBody>
        </p:sp>
        <p:cxnSp>
          <p:nvCxnSpPr>
            <p:cNvPr id="337936" name="Straight Connector 133"/>
            <p:cNvCxnSpPr>
              <a:cxnSpLocks noChangeShapeType="1"/>
            </p:cNvCxnSpPr>
            <p:nvPr/>
          </p:nvCxnSpPr>
          <p:spPr bwMode="auto">
            <a:xfrm>
              <a:off x="2152162" y="2903706"/>
              <a:ext cx="5222631" cy="1587"/>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37" name="Straight Connector 137"/>
            <p:cNvCxnSpPr>
              <a:cxnSpLocks noChangeShapeType="1"/>
            </p:cNvCxnSpPr>
            <p:nvPr/>
          </p:nvCxnSpPr>
          <p:spPr bwMode="auto">
            <a:xfrm>
              <a:off x="2152161" y="3916531"/>
              <a:ext cx="4216400" cy="1587"/>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sp>
          <p:nvSpPr>
            <p:cNvPr id="337938" name="TextBox 141"/>
            <p:cNvSpPr txBox="1">
              <a:spLocks noChangeArrowheads="1"/>
            </p:cNvSpPr>
            <p:nvPr/>
          </p:nvSpPr>
          <p:spPr bwMode="auto">
            <a:xfrm>
              <a:off x="1972817" y="4247978"/>
              <a:ext cx="2967893" cy="65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algn="r"/>
              <a:r>
                <a:rPr lang="en-US" altLang="en-US" sz="1600" dirty="0" err="1">
                  <a:solidFill>
                    <a:srgbClr val="000000"/>
                  </a:solidFill>
                  <a:latin typeface="Calibri" pitchFamily="34" charset="0"/>
                </a:rPr>
                <a:t>Setiap</a:t>
              </a:r>
              <a:r>
                <a:rPr lang="en-US" altLang="en-US" sz="1600" dirty="0">
                  <a:solidFill>
                    <a:srgbClr val="000000"/>
                  </a:solidFill>
                  <a:latin typeface="Calibri" pitchFamily="34" charset="0"/>
                </a:rPr>
                <a:t> </a:t>
              </a:r>
              <a:r>
                <a:rPr lang="en-US" altLang="en-US" sz="1600" dirty="0" err="1">
                  <a:solidFill>
                    <a:srgbClr val="000000"/>
                  </a:solidFill>
                  <a:latin typeface="Calibri" pitchFamily="34" charset="0"/>
                </a:rPr>
                <a:t>pegawai</a:t>
              </a:r>
              <a:r>
                <a:rPr lang="en-US" altLang="en-US" sz="1600" dirty="0">
                  <a:solidFill>
                    <a:srgbClr val="000000"/>
                  </a:solidFill>
                  <a:latin typeface="Calibri" pitchFamily="34" charset="0"/>
                </a:rPr>
                <a:t> </a:t>
              </a:r>
              <a:r>
                <a:rPr lang="en-US" altLang="en-US" sz="1600" dirty="0" err="1">
                  <a:solidFill>
                    <a:srgbClr val="000000"/>
                  </a:solidFill>
                  <a:latin typeface="Calibri" pitchFamily="34" charset="0"/>
                </a:rPr>
                <a:t>memahami</a:t>
              </a:r>
              <a:r>
                <a:rPr lang="en-US" altLang="en-US" sz="1600" dirty="0">
                  <a:solidFill>
                    <a:srgbClr val="000000"/>
                  </a:solidFill>
                  <a:latin typeface="Calibri" pitchFamily="34" charset="0"/>
                </a:rPr>
                <a:t> </a:t>
              </a:r>
              <a:r>
                <a:rPr lang="en-US" altLang="en-US" sz="1600" dirty="0" err="1">
                  <a:solidFill>
                    <a:srgbClr val="000000"/>
                  </a:solidFill>
                  <a:latin typeface="Calibri" pitchFamily="34" charset="0"/>
                </a:rPr>
                <a:t>dan</a:t>
              </a:r>
              <a:r>
                <a:rPr lang="en-US" altLang="en-US" sz="1600" dirty="0">
                  <a:solidFill>
                    <a:srgbClr val="000000"/>
                  </a:solidFill>
                  <a:latin typeface="Calibri" pitchFamily="34" charset="0"/>
                </a:rPr>
                <a:t> </a:t>
              </a:r>
              <a:r>
                <a:rPr lang="en-US" altLang="en-US" sz="1600" dirty="0" err="1">
                  <a:solidFill>
                    <a:srgbClr val="000000"/>
                  </a:solidFill>
                  <a:latin typeface="Calibri" pitchFamily="34" charset="0"/>
                </a:rPr>
                <a:t>menyadari</a:t>
              </a:r>
              <a:r>
                <a:rPr lang="en-US" altLang="en-US" sz="1600" dirty="0">
                  <a:solidFill>
                    <a:srgbClr val="000000"/>
                  </a:solidFill>
                  <a:latin typeface="Calibri" pitchFamily="34" charset="0"/>
                </a:rPr>
                <a:t> </a:t>
              </a:r>
              <a:r>
                <a:rPr lang="en-US" altLang="en-US" sz="1600" dirty="0" err="1">
                  <a:solidFill>
                    <a:srgbClr val="000000"/>
                  </a:solidFill>
                  <a:latin typeface="Calibri" pitchFamily="34" charset="0"/>
                </a:rPr>
                <a:t>manfaat</a:t>
              </a:r>
              <a:r>
                <a:rPr lang="en-US" altLang="en-US" sz="1600" dirty="0">
                  <a:solidFill>
                    <a:srgbClr val="000000"/>
                  </a:solidFill>
                  <a:latin typeface="Calibri" pitchFamily="34" charset="0"/>
                </a:rPr>
                <a:t> </a:t>
              </a:r>
              <a:r>
                <a:rPr lang="en-US" altLang="en-US" sz="1600" dirty="0" err="1">
                  <a:solidFill>
                    <a:srgbClr val="000000"/>
                  </a:solidFill>
                  <a:latin typeface="Calibri" pitchFamily="34" charset="0"/>
                </a:rPr>
                <a:t>dan</a:t>
              </a:r>
              <a:r>
                <a:rPr lang="en-US" altLang="en-US" sz="1600" dirty="0">
                  <a:solidFill>
                    <a:srgbClr val="000000"/>
                  </a:solidFill>
                  <a:latin typeface="Calibri" pitchFamily="34" charset="0"/>
                </a:rPr>
                <a:t> </a:t>
              </a:r>
              <a:r>
                <a:rPr lang="en-US" altLang="en-US" sz="1600" dirty="0" err="1">
                  <a:solidFill>
                    <a:srgbClr val="000000"/>
                  </a:solidFill>
                  <a:latin typeface="Calibri" pitchFamily="34" charset="0"/>
                </a:rPr>
                <a:t>biaya</a:t>
              </a:r>
              <a:r>
                <a:rPr lang="en-US" altLang="en-US" sz="1600" dirty="0">
                  <a:solidFill>
                    <a:srgbClr val="000000"/>
                  </a:solidFill>
                  <a:latin typeface="Calibri" pitchFamily="34" charset="0"/>
                </a:rPr>
                <a:t> </a:t>
              </a:r>
              <a:r>
                <a:rPr lang="en-US" altLang="en-US" sz="1600" i="1" dirty="0">
                  <a:solidFill>
                    <a:srgbClr val="000000"/>
                  </a:solidFill>
                  <a:latin typeface="Calibri" pitchFamily="34" charset="0"/>
                </a:rPr>
                <a:t>(benefit and risk) </a:t>
              </a:r>
              <a:r>
                <a:rPr lang="en-US" altLang="en-US" sz="1600" dirty="0">
                  <a:solidFill>
                    <a:srgbClr val="000000"/>
                  </a:solidFill>
                  <a:latin typeface="Calibri" pitchFamily="34" charset="0"/>
                </a:rPr>
                <a:t>di </a:t>
              </a:r>
              <a:r>
                <a:rPr lang="en-US" altLang="en-US" sz="1600" dirty="0" err="1">
                  <a:solidFill>
                    <a:srgbClr val="000000"/>
                  </a:solidFill>
                  <a:latin typeface="Calibri" pitchFamily="34" charset="0"/>
                </a:rPr>
                <a:t>setiap</a:t>
              </a:r>
              <a:r>
                <a:rPr lang="en-US" altLang="en-US" sz="1600" dirty="0">
                  <a:solidFill>
                    <a:srgbClr val="000000"/>
                  </a:solidFill>
                  <a:latin typeface="Calibri" pitchFamily="34" charset="0"/>
                </a:rPr>
                <a:t>  </a:t>
              </a:r>
              <a:r>
                <a:rPr lang="en-US" altLang="en-US" sz="1600" dirty="0" err="1">
                  <a:solidFill>
                    <a:srgbClr val="000000"/>
                  </a:solidFill>
                  <a:latin typeface="Calibri" pitchFamily="34" charset="0"/>
                </a:rPr>
                <a:t>aktivitas</a:t>
              </a:r>
              <a:r>
                <a:rPr lang="en-US" altLang="en-US" sz="1600" dirty="0">
                  <a:solidFill>
                    <a:srgbClr val="000000"/>
                  </a:solidFill>
                  <a:latin typeface="Calibri" pitchFamily="34" charset="0"/>
                </a:rPr>
                <a:t>/</a:t>
              </a:r>
              <a:r>
                <a:rPr lang="en-US" altLang="en-US" sz="1600" dirty="0" err="1">
                  <a:solidFill>
                    <a:srgbClr val="000000"/>
                  </a:solidFill>
                  <a:latin typeface="Calibri" pitchFamily="34" charset="0"/>
                </a:rPr>
                <a:t>transaksi</a:t>
              </a:r>
              <a:r>
                <a:rPr lang="en-US" altLang="en-US" sz="1600" dirty="0">
                  <a:solidFill>
                    <a:srgbClr val="000000"/>
                  </a:solidFill>
                  <a:latin typeface="Calibri" pitchFamily="34" charset="0"/>
                </a:rPr>
                <a:t> yang </a:t>
              </a:r>
              <a:r>
                <a:rPr lang="en-US" altLang="en-US" sz="1600" dirty="0" err="1">
                  <a:solidFill>
                    <a:srgbClr val="000000"/>
                  </a:solidFill>
                  <a:latin typeface="Calibri" pitchFamily="34" charset="0"/>
                </a:rPr>
                <a:t>dilakukan</a:t>
              </a:r>
              <a:endParaRPr lang="en-US" altLang="en-US" sz="1600" dirty="0">
                <a:solidFill>
                  <a:srgbClr val="000000"/>
                </a:solidFill>
                <a:latin typeface="Calibri" pitchFamily="34" charset="0"/>
              </a:endParaRPr>
            </a:p>
          </p:txBody>
        </p:sp>
        <p:sp>
          <p:nvSpPr>
            <p:cNvPr id="337939" name="TextBox 143"/>
            <p:cNvSpPr txBox="1">
              <a:spLocks noChangeArrowheads="1"/>
            </p:cNvSpPr>
            <p:nvPr/>
          </p:nvSpPr>
          <p:spPr bwMode="auto">
            <a:xfrm>
              <a:off x="3205284" y="3002131"/>
              <a:ext cx="2967893" cy="84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algn="r"/>
              <a:r>
                <a:rPr lang="sv-SE" altLang="en-US" sz="1600" dirty="0">
                  <a:solidFill>
                    <a:srgbClr val="000000"/>
                  </a:solidFill>
                  <a:latin typeface="Calibri" pitchFamily="34" charset="0"/>
                </a:rPr>
                <a:t>Setiap pegawai terlengkapi dengan baik sehingga mampu mengambil keputusan yang menghasilkan </a:t>
              </a:r>
              <a:r>
                <a:rPr lang="sv-SE" altLang="en-US" sz="1600" i="1" dirty="0">
                  <a:solidFill>
                    <a:srgbClr val="000000"/>
                  </a:solidFill>
                  <a:latin typeface="Calibri" pitchFamily="34" charset="0"/>
                </a:rPr>
                <a:t>risk and return assesment</a:t>
              </a:r>
              <a:r>
                <a:rPr lang="sv-SE" altLang="en-US" sz="1600" dirty="0">
                  <a:solidFill>
                    <a:srgbClr val="000000"/>
                  </a:solidFill>
                  <a:latin typeface="Calibri" pitchFamily="34" charset="0"/>
                </a:rPr>
                <a:t> yang tepat</a:t>
              </a:r>
              <a:endParaRPr lang="en-US" altLang="en-US" sz="1600" dirty="0">
                <a:solidFill>
                  <a:srgbClr val="000000"/>
                </a:solidFill>
                <a:latin typeface="Calibri" pitchFamily="34" charset="0"/>
              </a:endParaRPr>
            </a:p>
          </p:txBody>
        </p:sp>
        <p:sp>
          <p:nvSpPr>
            <p:cNvPr id="337940" name="TextBox 145"/>
            <p:cNvSpPr txBox="1">
              <a:spLocks noChangeArrowheads="1"/>
            </p:cNvSpPr>
            <p:nvPr/>
          </p:nvSpPr>
          <p:spPr bwMode="auto">
            <a:xfrm>
              <a:off x="4188068" y="2000416"/>
              <a:ext cx="2967892" cy="65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algn="r"/>
              <a:r>
                <a:rPr lang="sv-SE" altLang="en-US" sz="1600">
                  <a:solidFill>
                    <a:srgbClr val="000000"/>
                  </a:solidFill>
                  <a:latin typeface="Calibri" pitchFamily="34" charset="0"/>
                </a:rPr>
                <a:t>Setiap pegawai pegawai termotivasi melakukan </a:t>
              </a:r>
              <a:r>
                <a:rPr lang="sv-SE" altLang="en-US" sz="1600" i="1">
                  <a:solidFill>
                    <a:srgbClr val="000000"/>
                  </a:solidFill>
                  <a:latin typeface="Calibri" pitchFamily="34" charset="0"/>
                </a:rPr>
                <a:t>risk and return assessment </a:t>
              </a:r>
              <a:r>
                <a:rPr lang="sv-SE" altLang="en-US" sz="1600">
                  <a:solidFill>
                    <a:srgbClr val="000000"/>
                  </a:solidFill>
                  <a:latin typeface="Calibri" pitchFamily="34" charset="0"/>
                </a:rPr>
                <a:t>yang tepat didukung sistem insentif dan sanksi yang jelas.</a:t>
              </a:r>
            </a:p>
          </p:txBody>
        </p:sp>
      </p:grpSp>
      <p:cxnSp>
        <p:nvCxnSpPr>
          <p:cNvPr id="337941" name="Straight Connector 148"/>
          <p:cNvCxnSpPr>
            <a:cxnSpLocks noChangeShapeType="1"/>
          </p:cNvCxnSpPr>
          <p:nvPr/>
        </p:nvCxnSpPr>
        <p:spPr bwMode="auto">
          <a:xfrm rot="10800000">
            <a:off x="681895" y="2481266"/>
            <a:ext cx="504092" cy="1587"/>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42" name="Straight Connector 150"/>
          <p:cNvCxnSpPr>
            <a:cxnSpLocks noChangeShapeType="1"/>
          </p:cNvCxnSpPr>
          <p:nvPr/>
        </p:nvCxnSpPr>
        <p:spPr bwMode="auto">
          <a:xfrm rot="10800000">
            <a:off x="687755" y="3298825"/>
            <a:ext cx="504092" cy="1588"/>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43" name="Straight Connector 151"/>
          <p:cNvCxnSpPr>
            <a:cxnSpLocks noChangeShapeType="1"/>
          </p:cNvCxnSpPr>
          <p:nvPr/>
        </p:nvCxnSpPr>
        <p:spPr bwMode="auto">
          <a:xfrm rot="10800000">
            <a:off x="681895" y="4198941"/>
            <a:ext cx="504092" cy="1587"/>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44" name="Straight Connector 152"/>
          <p:cNvCxnSpPr>
            <a:cxnSpLocks noChangeShapeType="1"/>
          </p:cNvCxnSpPr>
          <p:nvPr/>
        </p:nvCxnSpPr>
        <p:spPr bwMode="auto">
          <a:xfrm rot="10800000">
            <a:off x="654540" y="5035550"/>
            <a:ext cx="502139" cy="1588"/>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45" name="Straight Connector 153"/>
          <p:cNvCxnSpPr>
            <a:cxnSpLocks noChangeShapeType="1"/>
          </p:cNvCxnSpPr>
          <p:nvPr/>
        </p:nvCxnSpPr>
        <p:spPr bwMode="auto">
          <a:xfrm rot="10800000">
            <a:off x="648677" y="6000750"/>
            <a:ext cx="502139" cy="1588"/>
          </a:xfrm>
          <a:prstGeom prst="line">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cxnSp>
        <p:nvCxnSpPr>
          <p:cNvPr id="337946" name="Straight Connector 155"/>
          <p:cNvCxnSpPr>
            <a:cxnSpLocks noChangeShapeType="1"/>
          </p:cNvCxnSpPr>
          <p:nvPr/>
        </p:nvCxnSpPr>
        <p:spPr bwMode="auto">
          <a:xfrm rot="5400000" flipH="1" flipV="1">
            <a:off x="-1215108" y="4103749"/>
            <a:ext cx="3760787" cy="33216"/>
          </a:xfrm>
          <a:prstGeom prst="line">
            <a:avLst/>
          </a:prstGeom>
          <a:noFill/>
          <a:ln w="9525">
            <a:solidFill>
              <a:schemeClr val="bg2"/>
            </a:solidFill>
            <a:round/>
            <a:headEnd/>
            <a:tailEnd type="arrow" w="med" len="med"/>
          </a:ln>
          <a:extLst>
            <a:ext uri="{909E8E84-426E-40DD-AFC4-6F175D3DCCD1}">
              <a14:hiddenFill xmlns:a14="http://schemas.microsoft.com/office/drawing/2010/main">
                <a:noFill/>
              </a14:hiddenFill>
            </a:ext>
          </a:extLst>
        </p:spPr>
      </p:cxnSp>
      <p:sp>
        <p:nvSpPr>
          <p:cNvPr id="337947" name="Slide Number Placeholder 1"/>
          <p:cNvSpPr txBox="1">
            <a:spLocks/>
          </p:cNvSpPr>
          <p:nvPr/>
        </p:nvSpPr>
        <p:spPr bwMode="auto">
          <a:xfrm>
            <a:off x="101600" y="6416678"/>
            <a:ext cx="711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algn="ctr">
              <a:lnSpc>
                <a:spcPct val="80000"/>
              </a:lnSpc>
            </a:pPr>
            <a:endParaRPr lang="en-US" altLang="en-US" sz="1000" b="0">
              <a:solidFill>
                <a:srgbClr val="000000"/>
              </a:solidFill>
            </a:endParaRPr>
          </a:p>
        </p:txBody>
      </p:sp>
      <p:sp>
        <p:nvSpPr>
          <p:cNvPr id="42" name="Title 1"/>
          <p:cNvSpPr txBox="1">
            <a:spLocks/>
          </p:cNvSpPr>
          <p:nvPr/>
        </p:nvSpPr>
        <p:spPr>
          <a:xfrm>
            <a:off x="0" y="-24413"/>
            <a:ext cx="12192000" cy="753375"/>
          </a:xfrm>
          <a:prstGeom prst="rect">
            <a:avLst/>
          </a:prstGeom>
          <a:solidFill>
            <a:srgbClr val="002060"/>
          </a:solidFill>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2300"/>
              </a:lnSpc>
              <a:defRPr/>
            </a:pPr>
            <a:r>
              <a:rPr lang="en-US" sz="2800" b="1" kern="0" dirty="0">
                <a:solidFill>
                  <a:schemeClr val="bg1"/>
                </a:solidFill>
                <a:latin typeface="Candara" panose="020E0502030303020204" pitchFamily="34" charset="0"/>
              </a:rPr>
              <a:t>GRC  COMMUNICATION STRATEGY: </a:t>
            </a:r>
            <a:r>
              <a:rPr lang="en-US" sz="2800" b="1" i="1" kern="0" dirty="0">
                <a:solidFill>
                  <a:schemeClr val="bg1"/>
                </a:solidFill>
                <a:latin typeface="Candara" panose="020E0502030303020204" pitchFamily="34" charset="0"/>
              </a:rPr>
              <a:t>A-I-E-T-A Strategy</a:t>
            </a:r>
          </a:p>
        </p:txBody>
      </p:sp>
      <p:sp>
        <p:nvSpPr>
          <p:cNvPr id="3" name="TextBox 2"/>
          <p:cNvSpPr txBox="1"/>
          <p:nvPr/>
        </p:nvSpPr>
        <p:spPr>
          <a:xfrm>
            <a:off x="2082172" y="6321974"/>
            <a:ext cx="2121759" cy="369332"/>
          </a:xfrm>
          <a:prstGeom prst="rect">
            <a:avLst/>
          </a:prstGeom>
          <a:noFill/>
        </p:spPr>
        <p:txBody>
          <a:bodyPr wrap="square" rtlCol="0">
            <a:spAutoFit/>
          </a:bodyPr>
          <a:lstStyle/>
          <a:p>
            <a:r>
              <a:rPr lang="en-US" b="1" dirty="0"/>
              <a:t>AWARENESS (A)</a:t>
            </a:r>
          </a:p>
        </p:txBody>
      </p:sp>
      <p:sp>
        <p:nvSpPr>
          <p:cNvPr id="44" name="TextBox 43"/>
          <p:cNvSpPr txBox="1"/>
          <p:nvPr/>
        </p:nvSpPr>
        <p:spPr>
          <a:xfrm>
            <a:off x="4104493" y="6342553"/>
            <a:ext cx="2121759" cy="369332"/>
          </a:xfrm>
          <a:prstGeom prst="rect">
            <a:avLst/>
          </a:prstGeom>
          <a:noFill/>
        </p:spPr>
        <p:txBody>
          <a:bodyPr wrap="square" rtlCol="0">
            <a:spAutoFit/>
          </a:bodyPr>
          <a:lstStyle/>
          <a:p>
            <a:r>
              <a:rPr lang="en-US" b="1" dirty="0"/>
              <a:t>INTEREST (I)</a:t>
            </a:r>
          </a:p>
        </p:txBody>
      </p:sp>
      <p:sp>
        <p:nvSpPr>
          <p:cNvPr id="45" name="TextBox 44"/>
          <p:cNvSpPr txBox="1"/>
          <p:nvPr/>
        </p:nvSpPr>
        <p:spPr>
          <a:xfrm>
            <a:off x="5654410" y="6342553"/>
            <a:ext cx="2121759" cy="369332"/>
          </a:xfrm>
          <a:prstGeom prst="rect">
            <a:avLst/>
          </a:prstGeom>
          <a:noFill/>
        </p:spPr>
        <p:txBody>
          <a:bodyPr wrap="square" rtlCol="0">
            <a:spAutoFit/>
          </a:bodyPr>
          <a:lstStyle/>
          <a:p>
            <a:r>
              <a:rPr lang="en-US" b="1" dirty="0"/>
              <a:t>EVALUATION (E)</a:t>
            </a:r>
          </a:p>
        </p:txBody>
      </p:sp>
      <p:sp>
        <p:nvSpPr>
          <p:cNvPr id="46" name="TextBox 45"/>
          <p:cNvSpPr txBox="1"/>
          <p:nvPr/>
        </p:nvSpPr>
        <p:spPr>
          <a:xfrm>
            <a:off x="7431630" y="6342665"/>
            <a:ext cx="1398410" cy="369332"/>
          </a:xfrm>
          <a:prstGeom prst="rect">
            <a:avLst/>
          </a:prstGeom>
          <a:noFill/>
        </p:spPr>
        <p:txBody>
          <a:bodyPr wrap="square" rtlCol="0">
            <a:spAutoFit/>
          </a:bodyPr>
          <a:lstStyle/>
          <a:p>
            <a:r>
              <a:rPr lang="en-US" b="1"/>
              <a:t>TRIAL (T)</a:t>
            </a:r>
            <a:endParaRPr lang="en-US" b="1" dirty="0"/>
          </a:p>
        </p:txBody>
      </p:sp>
      <p:sp>
        <p:nvSpPr>
          <p:cNvPr id="47" name="TextBox 46"/>
          <p:cNvSpPr txBox="1"/>
          <p:nvPr/>
        </p:nvSpPr>
        <p:spPr>
          <a:xfrm>
            <a:off x="8830641" y="6342553"/>
            <a:ext cx="1688567" cy="369332"/>
          </a:xfrm>
          <a:prstGeom prst="rect">
            <a:avLst/>
          </a:prstGeom>
          <a:noFill/>
        </p:spPr>
        <p:txBody>
          <a:bodyPr wrap="square" rtlCol="0">
            <a:spAutoFit/>
          </a:bodyPr>
          <a:lstStyle/>
          <a:p>
            <a:r>
              <a:rPr lang="en-US" b="1" dirty="0"/>
              <a:t>ADOPTION (A)</a:t>
            </a:r>
          </a:p>
        </p:txBody>
      </p:sp>
      <p:cxnSp>
        <p:nvCxnSpPr>
          <p:cNvPr id="5" name="Straight Arrow Connector 4"/>
          <p:cNvCxnSpPr/>
          <p:nvPr/>
        </p:nvCxnSpPr>
        <p:spPr>
          <a:xfrm flipH="1" flipV="1">
            <a:off x="3143051" y="5894213"/>
            <a:ext cx="1" cy="45929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4" idx="0"/>
          </p:cNvCxnSpPr>
          <p:nvPr/>
        </p:nvCxnSpPr>
        <p:spPr>
          <a:xfrm flipH="1" flipV="1">
            <a:off x="5165372" y="5382810"/>
            <a:ext cx="1" cy="95974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124463" y="5388078"/>
            <a:ext cx="4526" cy="88659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7" idx="0"/>
          </p:cNvCxnSpPr>
          <p:nvPr/>
        </p:nvCxnSpPr>
        <p:spPr>
          <a:xfrm flipH="1" flipV="1">
            <a:off x="9674924" y="1997444"/>
            <a:ext cx="1" cy="434510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915666" y="3890544"/>
            <a:ext cx="0" cy="245212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4174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1C97-491E-074F-8F53-E19A73EE47BB}"/>
              </a:ext>
            </a:extLst>
          </p:cNvPr>
          <p:cNvSpPr>
            <a:spLocks noGrp="1"/>
          </p:cNvSpPr>
          <p:nvPr>
            <p:ph type="title"/>
          </p:nvPr>
        </p:nvSpPr>
        <p:spPr>
          <a:xfrm>
            <a:off x="0" y="-22126"/>
            <a:ext cx="12192000" cy="1325563"/>
          </a:xfrm>
        </p:spPr>
        <p:txBody>
          <a:bodyPr lIns="396000">
            <a:normAutofit/>
          </a:bodyPr>
          <a:lstStyle/>
          <a:p>
            <a:r>
              <a:rPr lang="en-US" sz="3200" b="1" dirty="0">
                <a:solidFill>
                  <a:srgbClr val="002060"/>
                </a:solidFill>
                <a:latin typeface="Candara" panose="020E0502030303020204" pitchFamily="34" charset="0"/>
              </a:rPr>
              <a:t>INTISARI PENERAPAN GRC PADA DASARNYA </a:t>
            </a:r>
            <a:br>
              <a:rPr lang="en-US" sz="3200" b="1" dirty="0">
                <a:solidFill>
                  <a:srgbClr val="002060"/>
                </a:solidFill>
                <a:latin typeface="Candara" panose="020E0502030303020204" pitchFamily="34" charset="0"/>
              </a:rPr>
            </a:br>
            <a:r>
              <a:rPr lang="en-US" sz="3200" b="1" dirty="0">
                <a:solidFill>
                  <a:srgbClr val="002060"/>
                </a:solidFill>
                <a:latin typeface="Candara" panose="020E0502030303020204" pitchFamily="34" charset="0"/>
              </a:rPr>
              <a:t>ADALAH PERSOALAN MANUSIA DAN BUDAYA</a:t>
            </a:r>
            <a:endParaRPr lang="en-US" sz="3200" dirty="0">
              <a:solidFill>
                <a:srgbClr val="002060"/>
              </a:solidFill>
              <a:latin typeface="Candara" panose="020E0502030303020204" pitchFamily="34" charset="0"/>
            </a:endParaRPr>
          </a:p>
        </p:txBody>
      </p:sp>
      <p:grpSp>
        <p:nvGrpSpPr>
          <p:cNvPr id="9" name="Group 8"/>
          <p:cNvGrpSpPr/>
          <p:nvPr/>
        </p:nvGrpSpPr>
        <p:grpSpPr>
          <a:xfrm>
            <a:off x="5749087" y="1303437"/>
            <a:ext cx="5354053" cy="5354054"/>
            <a:chOff x="3721767" y="1303437"/>
            <a:chExt cx="5354053" cy="5354054"/>
          </a:xfrm>
        </p:grpSpPr>
        <p:pic>
          <p:nvPicPr>
            <p:cNvPr id="19" name="Picture 2" descr="https://www.iia.org.uk/media/1689290/digitalisation.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1767" y="1303437"/>
              <a:ext cx="5354053" cy="53540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49087" y="3472633"/>
              <a:ext cx="1299411" cy="1015663"/>
            </a:xfrm>
            <a:prstGeom prst="rect">
              <a:avLst/>
            </a:prstGeom>
            <a:noFill/>
          </p:spPr>
          <p:txBody>
            <a:bodyPr wrap="square" rtlCol="0">
              <a:spAutoFit/>
            </a:bodyPr>
            <a:lstStyle/>
            <a:p>
              <a:pPr algn="ctr"/>
              <a:r>
                <a:rPr lang="en-US" sz="2000" b="1" dirty="0">
                  <a:latin typeface="Candara" panose="020E0502030303020204" pitchFamily="34" charset="0"/>
                </a:rPr>
                <a:t>PEOPLE </a:t>
              </a:r>
            </a:p>
            <a:p>
              <a:pPr algn="ctr"/>
              <a:r>
                <a:rPr lang="en-US" sz="2000" b="1" dirty="0">
                  <a:latin typeface="Candara" panose="020E0502030303020204" pitchFamily="34" charset="0"/>
                </a:rPr>
                <a:t>&amp; GRC CULTURE</a:t>
              </a:r>
            </a:p>
          </p:txBody>
        </p:sp>
      </p:grpSp>
      <p:sp>
        <p:nvSpPr>
          <p:cNvPr id="10" name="Rectangle 9"/>
          <p:cNvSpPr/>
          <p:nvPr/>
        </p:nvSpPr>
        <p:spPr>
          <a:xfrm>
            <a:off x="1027693" y="1303437"/>
            <a:ext cx="4087731" cy="5478423"/>
          </a:xfrm>
          <a:prstGeom prst="rect">
            <a:avLst/>
          </a:prstGeom>
        </p:spPr>
        <p:txBody>
          <a:bodyPr wrap="square">
            <a:spAutoFit/>
          </a:bodyPr>
          <a:lstStyle/>
          <a:p>
            <a:pPr>
              <a:lnSpc>
                <a:spcPts val="2800"/>
              </a:lnSpc>
            </a:pPr>
            <a:r>
              <a:rPr lang="en-US" sz="2000" dirty="0" err="1">
                <a:solidFill>
                  <a:srgbClr val="202124"/>
                </a:solidFill>
                <a:latin typeface="arial" panose="020B0604020202020204" pitchFamily="34" charset="0"/>
              </a:rPr>
              <a:t>Budaya</a:t>
            </a:r>
            <a:r>
              <a:rPr lang="en-US" sz="2000" dirty="0">
                <a:solidFill>
                  <a:srgbClr val="202124"/>
                </a:solidFill>
                <a:latin typeface="arial" panose="020B0604020202020204" pitchFamily="34" charset="0"/>
              </a:rPr>
              <a:t> GRC (</a:t>
            </a:r>
            <a:r>
              <a:rPr lang="en-US" sz="2000" b="1" dirty="0">
                <a:solidFill>
                  <a:srgbClr val="202124"/>
                </a:solidFill>
                <a:latin typeface="arial" panose="020B0604020202020204" pitchFamily="34" charset="0"/>
              </a:rPr>
              <a:t>GRC Culture</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merupakan</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integrasi</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dari</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Pola</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Pikir</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kognitif</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Pola</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Sikap</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afketif</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dan</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Pola</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Perilaku</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psikomotorik</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semua</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personil</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dalam</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organisasi</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berpersepsi</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berinteraksi</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bereaksi</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secara</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proaktif</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dan</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adaptif</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terhadap</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segala</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sesuatu</a:t>
            </a:r>
            <a:r>
              <a:rPr lang="en-US" sz="2000" dirty="0">
                <a:solidFill>
                  <a:srgbClr val="202124"/>
                </a:solidFill>
                <a:latin typeface="arial" panose="020B0604020202020204" pitchFamily="34" charset="0"/>
              </a:rPr>
              <a:t> yang </a:t>
            </a:r>
            <a:r>
              <a:rPr lang="en-US" sz="2000" dirty="0" err="1">
                <a:solidFill>
                  <a:srgbClr val="202124"/>
                </a:solidFill>
                <a:latin typeface="arial" panose="020B0604020202020204" pitchFamily="34" charset="0"/>
              </a:rPr>
              <a:t>berkaitan</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dengan</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aspek</a:t>
            </a:r>
            <a:r>
              <a:rPr lang="en-US" sz="2000" dirty="0">
                <a:solidFill>
                  <a:srgbClr val="202124"/>
                </a:solidFill>
                <a:latin typeface="arial" panose="020B0604020202020204" pitchFamily="34" charset="0"/>
              </a:rPr>
              <a:t> GRC  yang </a:t>
            </a:r>
            <a:r>
              <a:rPr lang="en-US" sz="2000" dirty="0" err="1">
                <a:solidFill>
                  <a:srgbClr val="202124"/>
                </a:solidFill>
                <a:latin typeface="arial" panose="020B0604020202020204" pitchFamily="34" charset="0"/>
              </a:rPr>
              <a:t>dihadapi</a:t>
            </a:r>
            <a:r>
              <a:rPr lang="en-US" sz="2000" dirty="0">
                <a:solidFill>
                  <a:srgbClr val="202124"/>
                </a:solidFill>
                <a:latin typeface="arial" panose="020B0604020202020204" pitchFamily="34" charset="0"/>
              </a:rPr>
              <a:t>/</a:t>
            </a:r>
            <a:r>
              <a:rPr lang="en-US" sz="2000" dirty="0" err="1">
                <a:solidFill>
                  <a:srgbClr val="202124"/>
                </a:solidFill>
                <a:latin typeface="arial" panose="020B0604020202020204" pitchFamily="34" charset="0"/>
              </a:rPr>
              <a:t>dialami</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organisasi</a:t>
            </a:r>
            <a:r>
              <a:rPr lang="en-US" sz="2000" dirty="0">
                <a:solidFill>
                  <a:srgbClr val="202124"/>
                </a:solidFill>
                <a:latin typeface="arial" panose="020B0604020202020204" pitchFamily="34" charset="0"/>
              </a:rPr>
              <a:t>. </a:t>
            </a:r>
          </a:p>
          <a:p>
            <a:pPr>
              <a:lnSpc>
                <a:spcPts val="2800"/>
              </a:lnSpc>
            </a:pPr>
            <a:r>
              <a:rPr lang="en-US" sz="2000" dirty="0" err="1">
                <a:solidFill>
                  <a:srgbClr val="202124"/>
                </a:solidFill>
                <a:latin typeface="arial" panose="020B0604020202020204" pitchFamily="34" charset="0"/>
              </a:rPr>
              <a:t>Persepsi</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dan</a:t>
            </a:r>
            <a:r>
              <a:rPr lang="en-US" sz="2000" dirty="0">
                <a:solidFill>
                  <a:srgbClr val="202124"/>
                </a:solidFill>
                <a:latin typeface="arial" panose="020B0604020202020204" pitchFamily="34" charset="0"/>
              </a:rPr>
              <a:t> Praxis </a:t>
            </a:r>
            <a:r>
              <a:rPr lang="en-US" sz="2000" dirty="0" err="1">
                <a:solidFill>
                  <a:srgbClr val="202124"/>
                </a:solidFill>
                <a:latin typeface="arial" panose="020B0604020202020204" pitchFamily="34" charset="0"/>
              </a:rPr>
              <a:t>tentang</a:t>
            </a:r>
            <a:r>
              <a:rPr lang="en-US" sz="2000" dirty="0">
                <a:solidFill>
                  <a:srgbClr val="202124"/>
                </a:solidFill>
                <a:latin typeface="arial" panose="020B0604020202020204" pitchFamily="34" charset="0"/>
              </a:rPr>
              <a:t> GRC </a:t>
            </a:r>
            <a:r>
              <a:rPr lang="en-US" sz="2000" dirty="0" err="1">
                <a:solidFill>
                  <a:srgbClr val="202124"/>
                </a:solidFill>
                <a:latin typeface="arial" panose="020B0604020202020204" pitchFamily="34" charset="0"/>
              </a:rPr>
              <a:t>tersebut</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akan</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terefleksi</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dalam</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keputusan-keputusan</a:t>
            </a:r>
            <a:r>
              <a:rPr lang="en-US" sz="2000" dirty="0">
                <a:solidFill>
                  <a:srgbClr val="202124"/>
                </a:solidFill>
                <a:latin typeface="arial" panose="020B0604020202020204" pitchFamily="34" charset="0"/>
              </a:rPr>
              <a:t> yang </a:t>
            </a:r>
            <a:r>
              <a:rPr lang="en-US" sz="2000" dirty="0" err="1">
                <a:solidFill>
                  <a:srgbClr val="202124"/>
                </a:solidFill>
                <a:latin typeface="arial" panose="020B0604020202020204" pitchFamily="34" charset="0"/>
              </a:rPr>
              <a:t>diambil</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dan</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cara</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melakukan</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aktivitas</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organisasi</a:t>
            </a:r>
            <a:r>
              <a:rPr lang="en-US" sz="2000" dirty="0">
                <a:solidFill>
                  <a:srgbClr val="202124"/>
                </a:solidFill>
                <a:latin typeface="arial" panose="020B0604020202020204" pitchFamily="34" charset="0"/>
              </a:rPr>
              <a:t>.</a:t>
            </a:r>
            <a:endParaRPr lang="en-US" sz="2000" dirty="0"/>
          </a:p>
        </p:txBody>
      </p:sp>
    </p:spTree>
    <p:extLst>
      <p:ext uri="{BB962C8B-B14F-4D97-AF65-F5344CB8AC3E}">
        <p14:creationId xmlns:p14="http://schemas.microsoft.com/office/powerpoint/2010/main" val="2824484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F06BF-4127-4D7D-BEA2-98ED13F97F87}"/>
              </a:ext>
            </a:extLst>
          </p:cNvPr>
          <p:cNvSpPr>
            <a:spLocks noGrp="1"/>
          </p:cNvSpPr>
          <p:nvPr>
            <p:ph type="title"/>
          </p:nvPr>
        </p:nvSpPr>
        <p:spPr>
          <a:xfrm>
            <a:off x="619626" y="271883"/>
            <a:ext cx="10952747" cy="749802"/>
          </a:xfrm>
        </p:spPr>
        <p:txBody>
          <a:bodyPr>
            <a:normAutofit/>
          </a:bodyPr>
          <a:lstStyle/>
          <a:p>
            <a:r>
              <a:rPr lang="en-US" sz="3600" b="1" dirty="0">
                <a:latin typeface="Candara" panose="020E0502030303020204" pitchFamily="34" charset="0"/>
              </a:rPr>
              <a:t>CULTURAL GENERAL CATEGORIES: </a:t>
            </a:r>
            <a:r>
              <a:rPr lang="en-US" sz="3600" i="1" dirty="0">
                <a:latin typeface="Candara" panose="020E0502030303020204" pitchFamily="34" charset="0"/>
              </a:rPr>
              <a:t>Lewis’ Model</a:t>
            </a:r>
            <a:endParaRPr lang="en-ID" sz="3600" i="1" dirty="0">
              <a:latin typeface="Candara" panose="020E0502030303020204" pitchFamily="34" charset="0"/>
            </a:endParaRPr>
          </a:p>
        </p:txBody>
      </p:sp>
      <p:grpSp>
        <p:nvGrpSpPr>
          <p:cNvPr id="19" name="Group 18">
            <a:extLst>
              <a:ext uri="{FF2B5EF4-FFF2-40B4-BE49-F238E27FC236}">
                <a16:creationId xmlns:a16="http://schemas.microsoft.com/office/drawing/2014/main" id="{15CAC568-AB74-4B09-B210-75F4B2789E0D}"/>
              </a:ext>
            </a:extLst>
          </p:cNvPr>
          <p:cNvGrpSpPr/>
          <p:nvPr/>
        </p:nvGrpSpPr>
        <p:grpSpPr>
          <a:xfrm>
            <a:off x="213672" y="1300860"/>
            <a:ext cx="11696172" cy="5243276"/>
            <a:chOff x="213672" y="1300860"/>
            <a:chExt cx="11696172" cy="5243276"/>
          </a:xfrm>
        </p:grpSpPr>
        <p:pic>
          <p:nvPicPr>
            <p:cNvPr id="7" name="Picture 6">
              <a:extLst>
                <a:ext uri="{FF2B5EF4-FFF2-40B4-BE49-F238E27FC236}">
                  <a16:creationId xmlns:a16="http://schemas.microsoft.com/office/drawing/2014/main" id="{8C9182D1-D328-4DB0-B4FB-956E3C9B2B00}"/>
                </a:ext>
              </a:extLst>
            </p:cNvPr>
            <p:cNvPicPr>
              <a:picLocks noChangeAspect="1"/>
            </p:cNvPicPr>
            <p:nvPr/>
          </p:nvPicPr>
          <p:blipFill>
            <a:blip r:embed="rId2"/>
            <a:stretch>
              <a:fillRect/>
            </a:stretch>
          </p:blipFill>
          <p:spPr>
            <a:xfrm>
              <a:off x="7554264" y="2763523"/>
              <a:ext cx="4355580" cy="3777477"/>
            </a:xfrm>
            <a:prstGeom prst="rect">
              <a:avLst/>
            </a:prstGeom>
          </p:spPr>
        </p:pic>
        <p:pic>
          <p:nvPicPr>
            <p:cNvPr id="9" name="Picture 8">
              <a:extLst>
                <a:ext uri="{FF2B5EF4-FFF2-40B4-BE49-F238E27FC236}">
                  <a16:creationId xmlns:a16="http://schemas.microsoft.com/office/drawing/2014/main" id="{D84722C0-0CA1-471A-BF27-DFD1117F8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72" y="1300860"/>
              <a:ext cx="7267658" cy="5243276"/>
            </a:xfrm>
            <a:prstGeom prst="rect">
              <a:avLst/>
            </a:prstGeom>
          </p:spPr>
        </p:pic>
        <p:sp>
          <p:nvSpPr>
            <p:cNvPr id="10" name="Oval 9">
              <a:extLst>
                <a:ext uri="{FF2B5EF4-FFF2-40B4-BE49-F238E27FC236}">
                  <a16:creationId xmlns:a16="http://schemas.microsoft.com/office/drawing/2014/main" id="{00683072-EC2F-4A4D-A071-363A883FBBDA}"/>
                </a:ext>
              </a:extLst>
            </p:cNvPr>
            <p:cNvSpPr/>
            <p:nvPr/>
          </p:nvSpPr>
          <p:spPr>
            <a:xfrm>
              <a:off x="3594611" y="1538809"/>
              <a:ext cx="613954" cy="618223"/>
            </a:xfrm>
            <a:prstGeom prst="ellipse">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1100" b="1" dirty="0">
                  <a:solidFill>
                    <a:prstClr val="white"/>
                  </a:solidFill>
                </a:rPr>
                <a:t>MULTI-ACTIVE</a:t>
              </a:r>
              <a:endParaRPr lang="en-ID" sz="1100" b="1" dirty="0">
                <a:solidFill>
                  <a:prstClr val="white"/>
                </a:solidFill>
              </a:endParaRPr>
            </a:p>
          </p:txBody>
        </p:sp>
        <p:sp>
          <p:nvSpPr>
            <p:cNvPr id="12" name="Oval 11">
              <a:extLst>
                <a:ext uri="{FF2B5EF4-FFF2-40B4-BE49-F238E27FC236}">
                  <a16:creationId xmlns:a16="http://schemas.microsoft.com/office/drawing/2014/main" id="{BF14EA31-F6B6-428B-81DE-B0A5D9553096}"/>
                </a:ext>
              </a:extLst>
            </p:cNvPr>
            <p:cNvSpPr/>
            <p:nvPr/>
          </p:nvSpPr>
          <p:spPr>
            <a:xfrm>
              <a:off x="1177983" y="5685860"/>
              <a:ext cx="635725" cy="61822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1050" b="1" dirty="0">
                  <a:solidFill>
                    <a:prstClr val="white"/>
                  </a:solidFill>
                </a:rPr>
                <a:t>LINEAR-ACTIVE</a:t>
              </a:r>
              <a:endParaRPr lang="en-ID" sz="1050" b="1" dirty="0">
                <a:solidFill>
                  <a:prstClr val="white"/>
                </a:solidFill>
              </a:endParaRPr>
            </a:p>
          </p:txBody>
        </p:sp>
        <p:sp>
          <p:nvSpPr>
            <p:cNvPr id="11" name="TextBox 10">
              <a:extLst>
                <a:ext uri="{FF2B5EF4-FFF2-40B4-BE49-F238E27FC236}">
                  <a16:creationId xmlns:a16="http://schemas.microsoft.com/office/drawing/2014/main" id="{06ECDFA6-6375-4E9C-B9A6-2084D373E36B}"/>
                </a:ext>
              </a:extLst>
            </p:cNvPr>
            <p:cNvSpPr txBox="1"/>
            <p:nvPr/>
          </p:nvSpPr>
          <p:spPr>
            <a:xfrm>
              <a:off x="2561837" y="5013756"/>
              <a:ext cx="640080" cy="184666"/>
            </a:xfrm>
            <a:prstGeom prst="rect">
              <a:avLst/>
            </a:prstGeom>
            <a:solidFill>
              <a:schemeClr val="bg1"/>
            </a:solidFill>
          </p:spPr>
          <p:txBody>
            <a:bodyPr wrap="square" lIns="0" tIns="0" rIns="0" bIns="0" rtlCol="0">
              <a:spAutoFit/>
            </a:bodyPr>
            <a:lstStyle/>
            <a:p>
              <a:pPr algn="ctr">
                <a:defRPr/>
              </a:pPr>
              <a:r>
                <a:rPr lang="en-US" sz="1200" dirty="0">
                  <a:solidFill>
                    <a:prstClr val="black"/>
                  </a:solidFill>
                  <a:highlight>
                    <a:srgbClr val="FFFF00"/>
                  </a:highlight>
                </a:rPr>
                <a:t>YELLOW</a:t>
              </a:r>
              <a:endParaRPr lang="en-ID" sz="1200" dirty="0">
                <a:solidFill>
                  <a:prstClr val="black"/>
                </a:solidFill>
                <a:highlight>
                  <a:srgbClr val="FFFF00"/>
                </a:highlight>
              </a:endParaRPr>
            </a:p>
          </p:txBody>
        </p:sp>
        <p:sp>
          <p:nvSpPr>
            <p:cNvPr id="14" name="TextBox 13">
              <a:extLst>
                <a:ext uri="{FF2B5EF4-FFF2-40B4-BE49-F238E27FC236}">
                  <a16:creationId xmlns:a16="http://schemas.microsoft.com/office/drawing/2014/main" id="{F83C6723-6C01-4A94-833F-28AB319BDA2F}"/>
                </a:ext>
              </a:extLst>
            </p:cNvPr>
            <p:cNvSpPr txBox="1"/>
            <p:nvPr/>
          </p:nvSpPr>
          <p:spPr>
            <a:xfrm>
              <a:off x="2823722" y="4594385"/>
              <a:ext cx="378195" cy="184666"/>
            </a:xfrm>
            <a:prstGeom prst="rect">
              <a:avLst/>
            </a:prstGeom>
            <a:solidFill>
              <a:schemeClr val="bg1"/>
            </a:solidFill>
          </p:spPr>
          <p:txBody>
            <a:bodyPr wrap="square" lIns="0" tIns="0" rIns="0" bIns="0" rtlCol="0">
              <a:spAutoFit/>
            </a:bodyPr>
            <a:lstStyle/>
            <a:p>
              <a:pPr algn="ctr">
                <a:defRPr/>
              </a:pPr>
              <a:r>
                <a:rPr lang="en-US" sz="1200" dirty="0">
                  <a:solidFill>
                    <a:prstClr val="black"/>
                  </a:solidFill>
                  <a:highlight>
                    <a:srgbClr val="FF0000"/>
                  </a:highlight>
                </a:rPr>
                <a:t>RED</a:t>
              </a:r>
              <a:endParaRPr lang="en-ID" sz="1200" dirty="0">
                <a:solidFill>
                  <a:prstClr val="black"/>
                </a:solidFill>
                <a:highlight>
                  <a:srgbClr val="FF0000"/>
                </a:highlight>
              </a:endParaRPr>
            </a:p>
          </p:txBody>
        </p:sp>
        <p:sp>
          <p:nvSpPr>
            <p:cNvPr id="15" name="TextBox 14">
              <a:extLst>
                <a:ext uri="{FF2B5EF4-FFF2-40B4-BE49-F238E27FC236}">
                  <a16:creationId xmlns:a16="http://schemas.microsoft.com/office/drawing/2014/main" id="{C78DDA41-03D5-453A-B35F-4443702BF28D}"/>
                </a:ext>
              </a:extLst>
            </p:cNvPr>
            <p:cNvSpPr txBox="1"/>
            <p:nvPr/>
          </p:nvSpPr>
          <p:spPr>
            <a:xfrm>
              <a:off x="2823722" y="4175014"/>
              <a:ext cx="378196" cy="184666"/>
            </a:xfrm>
            <a:prstGeom prst="rect">
              <a:avLst/>
            </a:prstGeom>
            <a:solidFill>
              <a:schemeClr val="bg1"/>
            </a:solidFill>
          </p:spPr>
          <p:txBody>
            <a:bodyPr wrap="square" lIns="0" tIns="0" rIns="0" bIns="0" rtlCol="0">
              <a:spAutoFit/>
            </a:bodyPr>
            <a:lstStyle/>
            <a:p>
              <a:pPr algn="ctr">
                <a:defRPr/>
              </a:pPr>
              <a:r>
                <a:rPr lang="en-US" sz="1200" dirty="0">
                  <a:solidFill>
                    <a:prstClr val="white"/>
                  </a:solidFill>
                  <a:highlight>
                    <a:srgbClr val="0000FF"/>
                  </a:highlight>
                </a:rPr>
                <a:t>BLUE</a:t>
              </a:r>
              <a:endParaRPr lang="en-ID" sz="1200" dirty="0">
                <a:solidFill>
                  <a:prstClr val="white"/>
                </a:solidFill>
                <a:highlight>
                  <a:srgbClr val="0000FF"/>
                </a:highlight>
              </a:endParaRPr>
            </a:p>
          </p:txBody>
        </p:sp>
        <p:sp>
          <p:nvSpPr>
            <p:cNvPr id="13" name="Rectangle 12">
              <a:extLst>
                <a:ext uri="{FF2B5EF4-FFF2-40B4-BE49-F238E27FC236}">
                  <a16:creationId xmlns:a16="http://schemas.microsoft.com/office/drawing/2014/main" id="{84B3D581-CC9A-430F-A364-77CCF410B347}"/>
                </a:ext>
              </a:extLst>
            </p:cNvPr>
            <p:cNvSpPr/>
            <p:nvPr/>
          </p:nvSpPr>
          <p:spPr>
            <a:xfrm>
              <a:off x="5784659" y="1499515"/>
              <a:ext cx="1691930" cy="76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dirty="0">
                <a:solidFill>
                  <a:prstClr val="white"/>
                </a:solidFill>
              </a:endParaRPr>
            </a:p>
          </p:txBody>
        </p:sp>
        <p:sp>
          <p:nvSpPr>
            <p:cNvPr id="17" name="Rectangle 16">
              <a:extLst>
                <a:ext uri="{FF2B5EF4-FFF2-40B4-BE49-F238E27FC236}">
                  <a16:creationId xmlns:a16="http://schemas.microsoft.com/office/drawing/2014/main" id="{44B021AF-E9F4-48C7-AD87-E991A437360F}"/>
                </a:ext>
              </a:extLst>
            </p:cNvPr>
            <p:cNvSpPr/>
            <p:nvPr/>
          </p:nvSpPr>
          <p:spPr>
            <a:xfrm>
              <a:off x="220233" y="1330262"/>
              <a:ext cx="1691930" cy="76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dirty="0">
                <a:solidFill>
                  <a:prstClr val="white"/>
                </a:solidFill>
              </a:endParaRPr>
            </a:p>
          </p:txBody>
        </p:sp>
        <p:sp>
          <p:nvSpPr>
            <p:cNvPr id="18" name="Oval 17">
              <a:extLst>
                <a:ext uri="{FF2B5EF4-FFF2-40B4-BE49-F238E27FC236}">
                  <a16:creationId xmlns:a16="http://schemas.microsoft.com/office/drawing/2014/main" id="{28F0380D-297D-4A74-893D-DF41B3A8953D}"/>
                </a:ext>
              </a:extLst>
            </p:cNvPr>
            <p:cNvSpPr/>
            <p:nvPr/>
          </p:nvSpPr>
          <p:spPr>
            <a:xfrm>
              <a:off x="4989095" y="4126888"/>
              <a:ext cx="2053390" cy="604037"/>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endParaRPr>
            </a:p>
          </p:txBody>
        </p:sp>
      </p:grpSp>
      <p:sp>
        <p:nvSpPr>
          <p:cNvPr id="21" name="TextBox 20">
            <a:extLst>
              <a:ext uri="{FF2B5EF4-FFF2-40B4-BE49-F238E27FC236}">
                <a16:creationId xmlns:a16="http://schemas.microsoft.com/office/drawing/2014/main" id="{9451901D-23AB-4F76-A71E-C93C37A1D45A}"/>
              </a:ext>
            </a:extLst>
          </p:cNvPr>
          <p:cNvSpPr txBox="1"/>
          <p:nvPr/>
        </p:nvSpPr>
        <p:spPr>
          <a:xfrm>
            <a:off x="6443887" y="1230744"/>
            <a:ext cx="5527880" cy="1200329"/>
          </a:xfrm>
          <a:prstGeom prst="rect">
            <a:avLst/>
          </a:prstGeom>
          <a:noFill/>
        </p:spPr>
        <p:txBody>
          <a:bodyPr wrap="square" rtlCol="0">
            <a:spAutoFit/>
          </a:bodyPr>
          <a:lstStyle/>
          <a:p>
            <a:pPr>
              <a:defRPr/>
            </a:pPr>
            <a:r>
              <a:rPr lang="en-US" sz="2400" dirty="0">
                <a:solidFill>
                  <a:srgbClr val="FF0000"/>
                </a:solidFill>
              </a:rPr>
              <a:t>Survival for the Fittest implies: Kita </a:t>
            </a:r>
            <a:r>
              <a:rPr lang="en-US" sz="2400" dirty="0" err="1">
                <a:solidFill>
                  <a:srgbClr val="FF0000"/>
                </a:solidFill>
              </a:rPr>
              <a:t>harus</a:t>
            </a:r>
            <a:r>
              <a:rPr lang="en-US" sz="2400" dirty="0">
                <a:solidFill>
                  <a:srgbClr val="FF0000"/>
                </a:solidFill>
              </a:rPr>
              <a:t> </a:t>
            </a:r>
            <a:r>
              <a:rPr lang="en-US" sz="2400" dirty="0" err="1">
                <a:solidFill>
                  <a:srgbClr val="FF0000"/>
                </a:solidFill>
              </a:rPr>
              <a:t>beradaptasi</a:t>
            </a:r>
            <a:r>
              <a:rPr lang="en-US" sz="2400" dirty="0">
                <a:solidFill>
                  <a:srgbClr val="FF0000"/>
                </a:solidFill>
              </a:rPr>
              <a:t> </a:t>
            </a:r>
            <a:r>
              <a:rPr lang="en-US" sz="2400" dirty="0" err="1">
                <a:solidFill>
                  <a:srgbClr val="FF0000"/>
                </a:solidFill>
              </a:rPr>
              <a:t>dengan</a:t>
            </a:r>
            <a:r>
              <a:rPr lang="en-US" sz="2400" dirty="0">
                <a:solidFill>
                  <a:srgbClr val="FF0000"/>
                </a:solidFill>
              </a:rPr>
              <a:t> </a:t>
            </a:r>
            <a:r>
              <a:rPr lang="en-US" sz="2400" dirty="0" err="1">
                <a:solidFill>
                  <a:srgbClr val="FF0000"/>
                </a:solidFill>
              </a:rPr>
              <a:t>Budaya</a:t>
            </a:r>
            <a:r>
              <a:rPr lang="en-US" sz="2400" dirty="0">
                <a:solidFill>
                  <a:srgbClr val="FF0000"/>
                </a:solidFill>
              </a:rPr>
              <a:t> </a:t>
            </a:r>
            <a:r>
              <a:rPr lang="en-US" sz="2400" dirty="0" err="1">
                <a:solidFill>
                  <a:srgbClr val="FF0000"/>
                </a:solidFill>
              </a:rPr>
              <a:t>sembari</a:t>
            </a:r>
            <a:r>
              <a:rPr lang="en-US" sz="2400" dirty="0">
                <a:solidFill>
                  <a:srgbClr val="FF0000"/>
                </a:solidFill>
              </a:rPr>
              <a:t> </a:t>
            </a:r>
            <a:r>
              <a:rPr lang="en-US" sz="2400" dirty="0" err="1">
                <a:solidFill>
                  <a:srgbClr val="FF0000"/>
                </a:solidFill>
              </a:rPr>
              <a:t>melakukan</a:t>
            </a:r>
            <a:r>
              <a:rPr lang="en-US" sz="2400" dirty="0">
                <a:solidFill>
                  <a:srgbClr val="FF0000"/>
                </a:solidFill>
              </a:rPr>
              <a:t> Cultural Change Management.</a:t>
            </a:r>
            <a:endParaRPr lang="en-ID" sz="2400" dirty="0">
              <a:solidFill>
                <a:srgbClr val="FF0000"/>
              </a:solidFill>
            </a:endParaRPr>
          </a:p>
        </p:txBody>
      </p:sp>
    </p:spTree>
    <p:extLst>
      <p:ext uri="{BB962C8B-B14F-4D97-AF65-F5344CB8AC3E}">
        <p14:creationId xmlns:p14="http://schemas.microsoft.com/office/powerpoint/2010/main" val="4735646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B59C5-995F-4DC8-8D30-4530CDBF814B}"/>
              </a:ext>
            </a:extLst>
          </p:cNvPr>
          <p:cNvSpPr>
            <a:spLocks noGrp="1"/>
          </p:cNvSpPr>
          <p:nvPr>
            <p:ph type="title"/>
          </p:nvPr>
        </p:nvSpPr>
        <p:spPr>
          <a:xfrm>
            <a:off x="260685" y="72456"/>
            <a:ext cx="10515600" cy="1325563"/>
          </a:xfrm>
        </p:spPr>
        <p:txBody>
          <a:bodyPr>
            <a:normAutofit/>
          </a:bodyPr>
          <a:lstStyle/>
          <a:p>
            <a:r>
              <a:rPr lang="en-US" sz="3600" b="1" dirty="0">
                <a:latin typeface="Candara" panose="020E0502030303020204" pitchFamily="34" charset="0"/>
              </a:rPr>
              <a:t>ASPEK DAN KERANGKA BUDAYA RISIKO</a:t>
            </a:r>
            <a:endParaRPr lang="en-ID" sz="3600" b="1" dirty="0">
              <a:latin typeface="Candara" panose="020E0502030303020204" pitchFamily="34" charset="0"/>
            </a:endParaRPr>
          </a:p>
        </p:txBody>
      </p:sp>
      <p:grpSp>
        <p:nvGrpSpPr>
          <p:cNvPr id="7" name="Group 6">
            <a:extLst>
              <a:ext uri="{FF2B5EF4-FFF2-40B4-BE49-F238E27FC236}">
                <a16:creationId xmlns:a16="http://schemas.microsoft.com/office/drawing/2014/main" id="{4387AB2C-9C25-4742-9A74-1AC160E3A1F1}"/>
              </a:ext>
            </a:extLst>
          </p:cNvPr>
          <p:cNvGrpSpPr/>
          <p:nvPr/>
        </p:nvGrpSpPr>
        <p:grpSpPr>
          <a:xfrm>
            <a:off x="6830380" y="1149739"/>
            <a:ext cx="5662863" cy="5708376"/>
            <a:chOff x="6497053" y="641683"/>
            <a:chExt cx="5837775" cy="6109430"/>
          </a:xfrm>
        </p:grpSpPr>
        <p:pic>
          <p:nvPicPr>
            <p:cNvPr id="4" name="Picture 2">
              <a:extLst>
                <a:ext uri="{FF2B5EF4-FFF2-40B4-BE49-F238E27FC236}">
                  <a16:creationId xmlns:a16="http://schemas.microsoft.com/office/drawing/2014/main" id="{48E5B504-45FE-4A80-95B3-17A9E1211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7053" y="1142326"/>
              <a:ext cx="5391697" cy="534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89BA14EB-DBD5-433D-BF6D-FD1032DC4743}"/>
                </a:ext>
              </a:extLst>
            </p:cNvPr>
            <p:cNvSpPr txBox="1"/>
            <p:nvPr/>
          </p:nvSpPr>
          <p:spPr>
            <a:xfrm>
              <a:off x="9752049" y="6504892"/>
              <a:ext cx="2582779" cy="246221"/>
            </a:xfrm>
            <a:prstGeom prst="rect">
              <a:avLst/>
            </a:prstGeom>
            <a:noFill/>
          </p:spPr>
          <p:txBody>
            <a:bodyPr wrap="square" rtlCol="0">
              <a:spAutoFit/>
            </a:bodyPr>
            <a:lstStyle/>
            <a:p>
              <a:pPr>
                <a:defRPr/>
              </a:pPr>
              <a:r>
                <a:rPr lang="en-US" sz="1000" dirty="0">
                  <a:solidFill>
                    <a:prstClr val="black"/>
                  </a:solidFill>
                </a:rPr>
                <a:t>Source: IRM Risk Culture Framework</a:t>
              </a:r>
              <a:endParaRPr lang="en-ID" sz="1000" dirty="0">
                <a:solidFill>
                  <a:prstClr val="black"/>
                </a:solidFill>
              </a:endParaRPr>
            </a:p>
          </p:txBody>
        </p:sp>
        <p:sp>
          <p:nvSpPr>
            <p:cNvPr id="6" name="Speech Bubble: Rectangle 5">
              <a:extLst>
                <a:ext uri="{FF2B5EF4-FFF2-40B4-BE49-F238E27FC236}">
                  <a16:creationId xmlns:a16="http://schemas.microsoft.com/office/drawing/2014/main" id="{C7C6690E-37D3-48CA-8504-B94A35AF81B7}"/>
                </a:ext>
              </a:extLst>
            </p:cNvPr>
            <p:cNvSpPr/>
            <p:nvPr/>
          </p:nvSpPr>
          <p:spPr>
            <a:xfrm>
              <a:off x="10313524" y="641683"/>
              <a:ext cx="1459831" cy="694561"/>
            </a:xfrm>
            <a:prstGeom prst="wedgeRectCallout">
              <a:avLst>
                <a:gd name="adj1" fmla="val -107645"/>
                <a:gd name="adj2" fmla="val 388199"/>
              </a:avLst>
            </a:prstGeom>
            <a:solidFill>
              <a:srgbClr val="6D84B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dirty="0" err="1">
                  <a:solidFill>
                    <a:srgbClr val="FFFF00"/>
                  </a:solidFill>
                </a:rPr>
                <a:t>Perilaku</a:t>
              </a:r>
              <a:r>
                <a:rPr lang="en-US" sz="1400" dirty="0">
                  <a:solidFill>
                    <a:srgbClr val="FFFF00"/>
                  </a:solidFill>
                </a:rPr>
                <a:t> </a:t>
              </a:r>
              <a:r>
                <a:rPr lang="en-US" sz="1400" dirty="0" err="1">
                  <a:solidFill>
                    <a:srgbClr val="FFFF00"/>
                  </a:solidFill>
                </a:rPr>
                <a:t>Individu</a:t>
              </a:r>
              <a:r>
                <a:rPr lang="en-US" sz="1400" dirty="0">
                  <a:solidFill>
                    <a:srgbClr val="FFFF00"/>
                  </a:solidFill>
                </a:rPr>
                <a:t>, Group, dan </a:t>
              </a:r>
              <a:r>
                <a:rPr lang="en-US" sz="1400" dirty="0" err="1">
                  <a:solidFill>
                    <a:srgbClr val="FFFF00"/>
                  </a:solidFill>
                </a:rPr>
                <a:t>Organisasi</a:t>
              </a:r>
              <a:endParaRPr lang="en-ID" sz="1400" dirty="0">
                <a:solidFill>
                  <a:srgbClr val="FFFF00"/>
                </a:solidFill>
              </a:endParaRPr>
            </a:p>
          </p:txBody>
        </p:sp>
      </p:grpSp>
      <p:grpSp>
        <p:nvGrpSpPr>
          <p:cNvPr id="30" name="Group 29">
            <a:extLst>
              <a:ext uri="{FF2B5EF4-FFF2-40B4-BE49-F238E27FC236}">
                <a16:creationId xmlns:a16="http://schemas.microsoft.com/office/drawing/2014/main" id="{F10449AD-6B01-4D5B-82C8-FE707CBBF142}"/>
              </a:ext>
            </a:extLst>
          </p:cNvPr>
          <p:cNvGrpSpPr/>
          <p:nvPr/>
        </p:nvGrpSpPr>
        <p:grpSpPr>
          <a:xfrm>
            <a:off x="131470" y="1487796"/>
            <a:ext cx="6673516" cy="4562205"/>
            <a:chOff x="126787" y="2065797"/>
            <a:chExt cx="6673516" cy="4562205"/>
          </a:xfrm>
        </p:grpSpPr>
        <p:pic>
          <p:nvPicPr>
            <p:cNvPr id="8" name="Picture 2">
              <a:extLst>
                <a:ext uri="{FF2B5EF4-FFF2-40B4-BE49-F238E27FC236}">
                  <a16:creationId xmlns:a16="http://schemas.microsoft.com/office/drawing/2014/main" id="{76C1DBD4-B6C2-4D7E-8D36-B17163D0C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87" y="2065797"/>
              <a:ext cx="6673516" cy="456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7F5802EA-762F-47CE-B8CA-AEA5F2A9AAEF}"/>
                </a:ext>
              </a:extLst>
            </p:cNvPr>
            <p:cNvSpPr txBox="1"/>
            <p:nvPr/>
          </p:nvSpPr>
          <p:spPr>
            <a:xfrm>
              <a:off x="1251284" y="2799165"/>
              <a:ext cx="1957137" cy="307777"/>
            </a:xfrm>
            <a:prstGeom prst="rect">
              <a:avLst/>
            </a:prstGeom>
            <a:noFill/>
          </p:spPr>
          <p:txBody>
            <a:bodyPr wrap="square">
              <a:spAutoFit/>
            </a:bodyPr>
            <a:lstStyle/>
            <a:p>
              <a:pPr algn="ctr">
                <a:defRPr/>
              </a:pPr>
              <a:r>
                <a:rPr lang="en-US" sz="1400" dirty="0">
                  <a:solidFill>
                    <a:prstClr val="white"/>
                  </a:solidFill>
                </a:rPr>
                <a:t>(Clarity of Direction)</a:t>
              </a:r>
              <a:endParaRPr lang="en-ID" sz="1400" dirty="0">
                <a:solidFill>
                  <a:prstClr val="white"/>
                </a:solidFill>
              </a:endParaRPr>
            </a:p>
          </p:txBody>
        </p:sp>
        <p:sp>
          <p:nvSpPr>
            <p:cNvPr id="14" name="Rectangle 13">
              <a:extLst>
                <a:ext uri="{FF2B5EF4-FFF2-40B4-BE49-F238E27FC236}">
                  <a16:creationId xmlns:a16="http://schemas.microsoft.com/office/drawing/2014/main" id="{A831E7AE-5213-4CF8-A8F2-B762183BF0FC}"/>
                </a:ext>
              </a:extLst>
            </p:cNvPr>
            <p:cNvSpPr/>
            <p:nvPr/>
          </p:nvSpPr>
          <p:spPr>
            <a:xfrm>
              <a:off x="1411705" y="4588042"/>
              <a:ext cx="1796716" cy="577516"/>
            </a:xfrm>
            <a:prstGeom prst="rect">
              <a:avLst/>
            </a:prstGeom>
            <a:solidFill>
              <a:srgbClr val="104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endParaRPr>
            </a:p>
          </p:txBody>
        </p:sp>
        <p:sp>
          <p:nvSpPr>
            <p:cNvPr id="12" name="TextBox 11">
              <a:extLst>
                <a:ext uri="{FF2B5EF4-FFF2-40B4-BE49-F238E27FC236}">
                  <a16:creationId xmlns:a16="http://schemas.microsoft.com/office/drawing/2014/main" id="{3044661F-CAD2-4DB2-A7EF-E08F1B18833A}"/>
                </a:ext>
              </a:extLst>
            </p:cNvPr>
            <p:cNvSpPr txBox="1"/>
            <p:nvPr/>
          </p:nvSpPr>
          <p:spPr>
            <a:xfrm>
              <a:off x="1018673" y="4410425"/>
              <a:ext cx="2422360" cy="938719"/>
            </a:xfrm>
            <a:prstGeom prst="rect">
              <a:avLst/>
            </a:prstGeom>
            <a:noFill/>
          </p:spPr>
          <p:txBody>
            <a:bodyPr wrap="square">
              <a:spAutoFit/>
            </a:bodyPr>
            <a:lstStyle/>
            <a:p>
              <a:pPr algn="ctr">
                <a:lnSpc>
                  <a:spcPts val="1800"/>
                </a:lnSpc>
                <a:defRPr/>
              </a:pPr>
              <a:r>
                <a:rPr lang="en-US" b="1" dirty="0">
                  <a:solidFill>
                    <a:prstClr val="white"/>
                  </a:solidFill>
                </a:rPr>
                <a:t>Accountability &amp; Responsibility </a:t>
              </a:r>
            </a:p>
            <a:p>
              <a:pPr>
                <a:lnSpc>
                  <a:spcPts val="1500"/>
                </a:lnSpc>
                <a:defRPr/>
              </a:pPr>
              <a:r>
                <a:rPr lang="en-US" sz="1300" dirty="0">
                  <a:solidFill>
                    <a:prstClr val="white"/>
                  </a:solidFill>
                </a:rPr>
                <a:t>(The Clarity of Accountability and Responsibility for Managing Risk)</a:t>
              </a:r>
            </a:p>
          </p:txBody>
        </p:sp>
        <p:sp>
          <p:nvSpPr>
            <p:cNvPr id="18" name="Rectangle 17">
              <a:extLst>
                <a:ext uri="{FF2B5EF4-FFF2-40B4-BE49-F238E27FC236}">
                  <a16:creationId xmlns:a16="http://schemas.microsoft.com/office/drawing/2014/main" id="{F96A2B2B-6C92-42BC-A119-3E23CDCADA0B}"/>
                </a:ext>
              </a:extLst>
            </p:cNvPr>
            <p:cNvSpPr/>
            <p:nvPr/>
          </p:nvSpPr>
          <p:spPr>
            <a:xfrm>
              <a:off x="3846095" y="4588042"/>
              <a:ext cx="1672390" cy="577516"/>
            </a:xfrm>
            <a:prstGeom prst="rect">
              <a:avLst/>
            </a:prstGeom>
            <a:solidFill>
              <a:srgbClr val="104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endParaRPr>
            </a:p>
          </p:txBody>
        </p:sp>
        <p:sp>
          <p:nvSpPr>
            <p:cNvPr id="16" name="TextBox 15">
              <a:extLst>
                <a:ext uri="{FF2B5EF4-FFF2-40B4-BE49-F238E27FC236}">
                  <a16:creationId xmlns:a16="http://schemas.microsoft.com/office/drawing/2014/main" id="{8471CB07-5B77-4627-901C-2F2057BC9981}"/>
                </a:ext>
              </a:extLst>
            </p:cNvPr>
            <p:cNvSpPr txBox="1"/>
            <p:nvPr/>
          </p:nvSpPr>
          <p:spPr>
            <a:xfrm>
              <a:off x="3471110" y="4441203"/>
              <a:ext cx="2422360" cy="907941"/>
            </a:xfrm>
            <a:prstGeom prst="rect">
              <a:avLst/>
            </a:prstGeom>
            <a:noFill/>
          </p:spPr>
          <p:txBody>
            <a:bodyPr wrap="square">
              <a:spAutoFit/>
            </a:bodyPr>
            <a:lstStyle/>
            <a:p>
              <a:pPr algn="ctr">
                <a:defRPr/>
              </a:pPr>
              <a:r>
                <a:rPr lang="en-US" b="1" dirty="0">
                  <a:solidFill>
                    <a:prstClr val="white"/>
                  </a:solidFill>
                </a:rPr>
                <a:t>Risk Resources </a:t>
              </a:r>
            </a:p>
            <a:p>
              <a:pPr algn="ctr">
                <a:lnSpc>
                  <a:spcPts val="1400"/>
                </a:lnSpc>
                <a:defRPr/>
              </a:pPr>
              <a:r>
                <a:rPr lang="en-US" sz="1300" dirty="0">
                  <a:solidFill>
                    <a:prstClr val="white"/>
                  </a:solidFill>
                </a:rPr>
                <a:t>(The Status, Resources and Empowerment of The Risk Functions)</a:t>
              </a:r>
            </a:p>
          </p:txBody>
        </p:sp>
        <p:sp>
          <p:nvSpPr>
            <p:cNvPr id="21" name="Rectangle 20">
              <a:extLst>
                <a:ext uri="{FF2B5EF4-FFF2-40B4-BE49-F238E27FC236}">
                  <a16:creationId xmlns:a16="http://schemas.microsoft.com/office/drawing/2014/main" id="{677FE3DB-94E7-4A3E-AA8E-1BC69BDA2BAC}"/>
                </a:ext>
              </a:extLst>
            </p:cNvPr>
            <p:cNvSpPr/>
            <p:nvPr/>
          </p:nvSpPr>
          <p:spPr>
            <a:xfrm>
              <a:off x="4024564" y="5649193"/>
              <a:ext cx="1315452" cy="487254"/>
            </a:xfrm>
            <a:prstGeom prst="rect">
              <a:avLst/>
            </a:prstGeom>
            <a:solidFill>
              <a:srgbClr val="911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endParaRPr>
            </a:p>
          </p:txBody>
        </p:sp>
        <p:sp>
          <p:nvSpPr>
            <p:cNvPr id="20" name="TextBox 19">
              <a:extLst>
                <a:ext uri="{FF2B5EF4-FFF2-40B4-BE49-F238E27FC236}">
                  <a16:creationId xmlns:a16="http://schemas.microsoft.com/office/drawing/2014/main" id="{3DFAA710-C69B-4B2E-A325-75F68BA9CEE8}"/>
                </a:ext>
              </a:extLst>
            </p:cNvPr>
            <p:cNvSpPr txBox="1"/>
            <p:nvPr/>
          </p:nvSpPr>
          <p:spPr>
            <a:xfrm>
              <a:off x="3496405" y="5545614"/>
              <a:ext cx="2422360" cy="969496"/>
            </a:xfrm>
            <a:prstGeom prst="rect">
              <a:avLst/>
            </a:prstGeom>
            <a:noFill/>
          </p:spPr>
          <p:txBody>
            <a:bodyPr wrap="square">
              <a:spAutoFit/>
            </a:bodyPr>
            <a:lstStyle/>
            <a:p>
              <a:pPr algn="ctr">
                <a:defRPr/>
              </a:pPr>
              <a:r>
                <a:rPr lang="en-US" b="1" dirty="0">
                  <a:solidFill>
                    <a:prstClr val="white"/>
                  </a:solidFill>
                </a:rPr>
                <a:t>Risk Skills</a:t>
              </a:r>
            </a:p>
            <a:p>
              <a:pPr algn="ctr">
                <a:defRPr/>
              </a:pPr>
              <a:r>
                <a:rPr lang="en-US" sz="1300" dirty="0">
                  <a:solidFill>
                    <a:prstClr val="white"/>
                  </a:solidFill>
                </a:rPr>
                <a:t>(Embedding of  Risk Management Skills across the Organization)</a:t>
              </a:r>
              <a:endParaRPr lang="en-ID" sz="1300" dirty="0">
                <a:solidFill>
                  <a:prstClr val="white"/>
                </a:solidFill>
              </a:endParaRPr>
            </a:p>
          </p:txBody>
        </p:sp>
        <p:sp>
          <p:nvSpPr>
            <p:cNvPr id="24" name="Rectangle 23">
              <a:extLst>
                <a:ext uri="{FF2B5EF4-FFF2-40B4-BE49-F238E27FC236}">
                  <a16:creationId xmlns:a16="http://schemas.microsoft.com/office/drawing/2014/main" id="{3062B19E-BAC4-4D2C-AF0E-ED172CB4CFD8}"/>
                </a:ext>
              </a:extLst>
            </p:cNvPr>
            <p:cNvSpPr/>
            <p:nvPr/>
          </p:nvSpPr>
          <p:spPr>
            <a:xfrm>
              <a:off x="4024564" y="3646630"/>
              <a:ext cx="1493921" cy="397736"/>
            </a:xfrm>
            <a:prstGeom prst="rect">
              <a:avLst/>
            </a:prstGeom>
            <a:solidFill>
              <a:srgbClr val="911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endParaRPr>
            </a:p>
          </p:txBody>
        </p:sp>
        <p:sp>
          <p:nvSpPr>
            <p:cNvPr id="23" name="TextBox 22">
              <a:extLst>
                <a:ext uri="{FF2B5EF4-FFF2-40B4-BE49-F238E27FC236}">
                  <a16:creationId xmlns:a16="http://schemas.microsoft.com/office/drawing/2014/main" id="{FA0B61E2-9A6E-4630-A4DB-64C419F223D0}"/>
                </a:ext>
              </a:extLst>
            </p:cNvPr>
            <p:cNvSpPr txBox="1"/>
            <p:nvPr/>
          </p:nvSpPr>
          <p:spPr>
            <a:xfrm>
              <a:off x="3392907" y="3324673"/>
              <a:ext cx="2582780" cy="907941"/>
            </a:xfrm>
            <a:prstGeom prst="rect">
              <a:avLst/>
            </a:prstGeom>
            <a:noFill/>
          </p:spPr>
          <p:txBody>
            <a:bodyPr wrap="square">
              <a:spAutoFit/>
            </a:bodyPr>
            <a:lstStyle/>
            <a:p>
              <a:pPr algn="ctr">
                <a:defRPr/>
              </a:pPr>
              <a:r>
                <a:rPr lang="en-US" b="1" dirty="0">
                  <a:solidFill>
                    <a:prstClr val="white"/>
                  </a:solidFill>
                </a:rPr>
                <a:t>Reward &amp; Fairness</a:t>
              </a:r>
            </a:p>
            <a:p>
              <a:pPr algn="ctr">
                <a:lnSpc>
                  <a:spcPts val="1400"/>
                </a:lnSpc>
                <a:defRPr/>
              </a:pPr>
              <a:r>
                <a:rPr lang="en-US" sz="1300" dirty="0">
                  <a:solidFill>
                    <a:prstClr val="white"/>
                  </a:solidFill>
                </a:rPr>
                <a:t>Appropriate Risk Taking Rewarded and Performance Management Linked to Risk Taking</a:t>
              </a:r>
            </a:p>
          </p:txBody>
        </p:sp>
        <p:sp>
          <p:nvSpPr>
            <p:cNvPr id="27" name="Rectangle 26">
              <a:extLst>
                <a:ext uri="{FF2B5EF4-FFF2-40B4-BE49-F238E27FC236}">
                  <a16:creationId xmlns:a16="http://schemas.microsoft.com/office/drawing/2014/main" id="{4CF10FA9-9983-48BF-9263-2D3BA02329CA}"/>
                </a:ext>
              </a:extLst>
            </p:cNvPr>
            <p:cNvSpPr/>
            <p:nvPr/>
          </p:nvSpPr>
          <p:spPr>
            <a:xfrm>
              <a:off x="1411705" y="5726963"/>
              <a:ext cx="1620253" cy="561542"/>
            </a:xfrm>
            <a:prstGeom prst="rect">
              <a:avLst/>
            </a:prstGeom>
            <a:solidFill>
              <a:srgbClr val="104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D">
                <a:solidFill>
                  <a:prstClr val="white"/>
                </a:solidFill>
              </a:endParaRPr>
            </a:p>
          </p:txBody>
        </p:sp>
        <p:sp>
          <p:nvSpPr>
            <p:cNvPr id="26" name="TextBox 25">
              <a:extLst>
                <a:ext uri="{FF2B5EF4-FFF2-40B4-BE49-F238E27FC236}">
                  <a16:creationId xmlns:a16="http://schemas.microsoft.com/office/drawing/2014/main" id="{4FE40F98-42C7-42C7-BE34-2DADF3124146}"/>
                </a:ext>
              </a:extLst>
            </p:cNvPr>
            <p:cNvSpPr txBox="1"/>
            <p:nvPr/>
          </p:nvSpPr>
          <p:spPr>
            <a:xfrm>
              <a:off x="1128575" y="5476865"/>
              <a:ext cx="2422360" cy="1095108"/>
            </a:xfrm>
            <a:prstGeom prst="rect">
              <a:avLst/>
            </a:prstGeom>
            <a:noFill/>
          </p:spPr>
          <p:txBody>
            <a:bodyPr wrap="square">
              <a:spAutoFit/>
            </a:bodyPr>
            <a:lstStyle/>
            <a:p>
              <a:pPr algn="ctr">
                <a:lnSpc>
                  <a:spcPts val="1800"/>
                </a:lnSpc>
                <a:defRPr/>
              </a:pPr>
              <a:r>
                <a:rPr lang="en-US" b="1" dirty="0">
                  <a:solidFill>
                    <a:prstClr val="white"/>
                  </a:solidFill>
                </a:rPr>
                <a:t>Transparency &amp; Independency </a:t>
              </a:r>
            </a:p>
            <a:p>
              <a:pPr algn="ctr">
                <a:lnSpc>
                  <a:spcPts val="1400"/>
                </a:lnSpc>
                <a:defRPr/>
              </a:pPr>
              <a:r>
                <a:rPr lang="en-US" sz="1400" dirty="0">
                  <a:solidFill>
                    <a:prstClr val="white"/>
                  </a:solidFill>
                </a:rPr>
                <a:t>The Transparency, Independency and Timeless of Risk Information</a:t>
              </a:r>
            </a:p>
          </p:txBody>
        </p:sp>
        <p:sp>
          <p:nvSpPr>
            <p:cNvPr id="29" name="TextBox 28">
              <a:extLst>
                <a:ext uri="{FF2B5EF4-FFF2-40B4-BE49-F238E27FC236}">
                  <a16:creationId xmlns:a16="http://schemas.microsoft.com/office/drawing/2014/main" id="{ECB2A17F-F154-430A-A870-75C903322FA9}"/>
                </a:ext>
              </a:extLst>
            </p:cNvPr>
            <p:cNvSpPr txBox="1"/>
            <p:nvPr/>
          </p:nvSpPr>
          <p:spPr>
            <a:xfrm>
              <a:off x="4425617" y="2205405"/>
              <a:ext cx="631657" cy="369332"/>
            </a:xfrm>
            <a:prstGeom prst="rect">
              <a:avLst/>
            </a:prstGeom>
            <a:noFill/>
          </p:spPr>
          <p:txBody>
            <a:bodyPr wrap="square">
              <a:spAutoFit/>
            </a:bodyPr>
            <a:lstStyle/>
            <a:p>
              <a:pPr algn="ctr">
                <a:defRPr/>
              </a:pPr>
              <a:r>
                <a:rPr lang="en-US" b="1" dirty="0">
                  <a:solidFill>
                    <a:prstClr val="white"/>
                  </a:solidFill>
                </a:rPr>
                <a:t>Well</a:t>
              </a:r>
            </a:p>
          </p:txBody>
        </p:sp>
      </p:grpSp>
    </p:spTree>
    <p:extLst>
      <p:ext uri="{BB962C8B-B14F-4D97-AF65-F5344CB8AC3E}">
        <p14:creationId xmlns:p14="http://schemas.microsoft.com/office/powerpoint/2010/main" val="11039186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02614" y="3358243"/>
            <a:ext cx="25400" cy="25400"/>
          </a:xfrm>
          <a:prstGeom prst="rect">
            <a:avLst/>
          </a:prstGeom>
        </p:spPr>
      </p:pic>
      <p:sp>
        <p:nvSpPr>
          <p:cNvPr id="27" name="Title 1"/>
          <p:cNvSpPr>
            <a:spLocks noGrp="1"/>
          </p:cNvSpPr>
          <p:nvPr>
            <p:ph type="title"/>
          </p:nvPr>
        </p:nvSpPr>
        <p:spPr>
          <a:xfrm>
            <a:off x="0" y="0"/>
            <a:ext cx="12192000" cy="911584"/>
          </a:xfrm>
          <a:noFill/>
        </p:spPr>
        <p:txBody>
          <a:bodyPr>
            <a:noAutofit/>
          </a:bodyPr>
          <a:lstStyle/>
          <a:p>
            <a:pPr algn="ctr"/>
            <a:r>
              <a:rPr lang="en-US" sz="3200" b="1" dirty="0">
                <a:solidFill>
                  <a:srgbClr val="C00000"/>
                </a:solidFill>
                <a:latin typeface="Candara" panose="020E0502030303020204" pitchFamily="34" charset="0"/>
              </a:rPr>
              <a:t>CONTOH PROBLEMA GRC YANG BERAKAR DARI BUDAYA</a:t>
            </a:r>
            <a:endParaRPr lang="en-US" sz="3100" b="1" dirty="0">
              <a:solidFill>
                <a:srgbClr val="C00000"/>
              </a:solidFill>
              <a:latin typeface="Candara" panose="020E0502030303020204" pitchFamily="34" charset="0"/>
            </a:endParaRPr>
          </a:p>
        </p:txBody>
      </p:sp>
      <p:grpSp>
        <p:nvGrpSpPr>
          <p:cNvPr id="3" name="Group 2"/>
          <p:cNvGrpSpPr/>
          <p:nvPr/>
        </p:nvGrpSpPr>
        <p:grpSpPr>
          <a:xfrm>
            <a:off x="579364" y="1064100"/>
            <a:ext cx="10802061" cy="5595963"/>
            <a:chOff x="3001200" y="1122157"/>
            <a:chExt cx="6154016" cy="5595963"/>
          </a:xfrm>
        </p:grpSpPr>
        <p:sp>
          <p:nvSpPr>
            <p:cNvPr id="4" name="Freeform 3"/>
            <p:cNvSpPr/>
            <p:nvPr/>
          </p:nvSpPr>
          <p:spPr>
            <a:xfrm>
              <a:off x="5008052" y="3510206"/>
              <a:ext cx="2089269" cy="2055022"/>
            </a:xfrm>
            <a:custGeom>
              <a:avLst/>
              <a:gdLst>
                <a:gd name="connsiteX0" fmla="*/ 0 w 1845448"/>
                <a:gd name="connsiteY0" fmla="*/ 897186 h 1794372"/>
                <a:gd name="connsiteX1" fmla="*/ 922724 w 1845448"/>
                <a:gd name="connsiteY1" fmla="*/ 0 h 1794372"/>
                <a:gd name="connsiteX2" fmla="*/ 1845448 w 1845448"/>
                <a:gd name="connsiteY2" fmla="*/ 897186 h 1794372"/>
                <a:gd name="connsiteX3" fmla="*/ 922724 w 1845448"/>
                <a:gd name="connsiteY3" fmla="*/ 1794372 h 1794372"/>
                <a:gd name="connsiteX4" fmla="*/ 0 w 1845448"/>
                <a:gd name="connsiteY4" fmla="*/ 897186 h 179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448" h="1794372">
                  <a:moveTo>
                    <a:pt x="0" y="897186"/>
                  </a:moveTo>
                  <a:cubicBezTo>
                    <a:pt x="0" y="401684"/>
                    <a:pt x="413118" y="0"/>
                    <a:pt x="922724" y="0"/>
                  </a:cubicBezTo>
                  <a:cubicBezTo>
                    <a:pt x="1432330" y="0"/>
                    <a:pt x="1845448" y="401684"/>
                    <a:pt x="1845448" y="897186"/>
                  </a:cubicBezTo>
                  <a:cubicBezTo>
                    <a:pt x="1845448" y="1392688"/>
                    <a:pt x="1432330" y="1794372"/>
                    <a:pt x="922724" y="1794372"/>
                  </a:cubicBezTo>
                  <a:cubicBezTo>
                    <a:pt x="413118" y="1794372"/>
                    <a:pt x="0" y="1392688"/>
                    <a:pt x="0" y="897186"/>
                  </a:cubicBezTo>
                  <a:close/>
                </a:path>
              </a:pathLst>
            </a:cu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288000" numCol="1" spcCol="1270" anchor="ctr" anchorCtr="0">
              <a:noAutofit/>
            </a:bodyPr>
            <a:lstStyle/>
            <a:p>
              <a:pPr algn="ctr" defTabSz="577850">
                <a:lnSpc>
                  <a:spcPct val="90000"/>
                </a:lnSpc>
                <a:spcBef>
                  <a:spcPct val="0"/>
                </a:spcBef>
                <a:defRPr/>
              </a:pPr>
              <a:r>
                <a:rPr lang="en-US" sz="2800" b="1" dirty="0">
                  <a:solidFill>
                    <a:prstClr val="white"/>
                  </a:solidFill>
                  <a:latin typeface="Candara" panose="020E0502030303020204" pitchFamily="34" charset="0"/>
                </a:rPr>
                <a:t>CONTOH </a:t>
              </a:r>
            </a:p>
            <a:p>
              <a:pPr algn="ctr" defTabSz="577850">
                <a:lnSpc>
                  <a:spcPct val="90000"/>
                </a:lnSpc>
                <a:spcBef>
                  <a:spcPct val="0"/>
                </a:spcBef>
                <a:defRPr/>
              </a:pPr>
              <a:r>
                <a:rPr lang="en-US" sz="2800" b="1" dirty="0">
                  <a:solidFill>
                    <a:prstClr val="white"/>
                  </a:solidFill>
                  <a:latin typeface="Candara" panose="020E0502030303020204" pitchFamily="34" charset="0"/>
                </a:rPr>
                <a:t>MANIFESTASI PROBLEM BUDAYA</a:t>
              </a:r>
            </a:p>
          </p:txBody>
        </p:sp>
        <p:sp>
          <p:nvSpPr>
            <p:cNvPr id="7" name="Freeform 6"/>
            <p:cNvSpPr/>
            <p:nvPr/>
          </p:nvSpPr>
          <p:spPr>
            <a:xfrm>
              <a:off x="5120078" y="1122157"/>
              <a:ext cx="1977243" cy="1977243"/>
            </a:xfrm>
            <a:custGeom>
              <a:avLst/>
              <a:gdLst>
                <a:gd name="connsiteX0" fmla="*/ 0 w 1977243"/>
                <a:gd name="connsiteY0" fmla="*/ 988622 h 1977243"/>
                <a:gd name="connsiteX1" fmla="*/ 988622 w 1977243"/>
                <a:gd name="connsiteY1" fmla="*/ 0 h 1977243"/>
                <a:gd name="connsiteX2" fmla="*/ 1977244 w 1977243"/>
                <a:gd name="connsiteY2" fmla="*/ 988622 h 1977243"/>
                <a:gd name="connsiteX3" fmla="*/ 988622 w 1977243"/>
                <a:gd name="connsiteY3" fmla="*/ 1977244 h 1977243"/>
                <a:gd name="connsiteX4" fmla="*/ 0 w 1977243"/>
                <a:gd name="connsiteY4" fmla="*/ 988622 h 197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243" h="1977243">
                  <a:moveTo>
                    <a:pt x="0" y="988622"/>
                  </a:moveTo>
                  <a:cubicBezTo>
                    <a:pt x="0" y="442621"/>
                    <a:pt x="442621" y="0"/>
                    <a:pt x="988622" y="0"/>
                  </a:cubicBezTo>
                  <a:cubicBezTo>
                    <a:pt x="1534623" y="0"/>
                    <a:pt x="1977244" y="442621"/>
                    <a:pt x="1977244" y="988622"/>
                  </a:cubicBezTo>
                  <a:cubicBezTo>
                    <a:pt x="1977244" y="1534623"/>
                    <a:pt x="1534623" y="1977244"/>
                    <a:pt x="988622" y="1977244"/>
                  </a:cubicBezTo>
                  <a:cubicBezTo>
                    <a:pt x="442621" y="1977244"/>
                    <a:pt x="0" y="1534623"/>
                    <a:pt x="0" y="988622"/>
                  </a:cubicBez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spcBef>
                  <a:spcPct val="0"/>
                </a:spcBef>
                <a:defRPr/>
              </a:pPr>
              <a:r>
                <a:rPr lang="en-US" sz="2000" b="1" dirty="0">
                  <a:solidFill>
                    <a:prstClr val="white"/>
                  </a:solidFill>
                </a:rPr>
                <a:t>BUDAYA SEOLAH-</a:t>
              </a:r>
            </a:p>
            <a:p>
              <a:pPr algn="ctr" defTabSz="622300">
                <a:spcBef>
                  <a:spcPct val="0"/>
                </a:spcBef>
                <a:defRPr/>
              </a:pPr>
              <a:r>
                <a:rPr lang="en-US" sz="2000" b="1" dirty="0">
                  <a:solidFill>
                    <a:prstClr val="white"/>
                  </a:solidFill>
                </a:rPr>
                <a:t>OLAH </a:t>
              </a:r>
            </a:p>
            <a:p>
              <a:pPr algn="ctr" defTabSz="622300">
                <a:spcBef>
                  <a:spcPct val="0"/>
                </a:spcBef>
                <a:defRPr/>
              </a:pPr>
              <a:r>
                <a:rPr lang="en-US" sz="1600" b="1" dirty="0">
                  <a:solidFill>
                    <a:prstClr val="white"/>
                  </a:solidFill>
                </a:rPr>
                <a:t>(NOT THE SUBTANCE, BUT </a:t>
              </a:r>
            </a:p>
            <a:p>
              <a:pPr algn="ctr" defTabSz="622300">
                <a:spcBef>
                  <a:spcPct val="0"/>
                </a:spcBef>
                <a:defRPr/>
              </a:pPr>
              <a:r>
                <a:rPr lang="en-US" sz="1600" b="1" dirty="0">
                  <a:solidFill>
                    <a:prstClr val="white"/>
                  </a:solidFill>
                </a:rPr>
                <a:t>THE FORM)</a:t>
              </a:r>
            </a:p>
          </p:txBody>
        </p:sp>
        <p:sp>
          <p:nvSpPr>
            <p:cNvPr id="9" name="Freeform 8"/>
            <p:cNvSpPr/>
            <p:nvPr/>
          </p:nvSpPr>
          <p:spPr>
            <a:xfrm>
              <a:off x="7177973" y="4740877"/>
              <a:ext cx="1977243" cy="1977243"/>
            </a:xfrm>
            <a:custGeom>
              <a:avLst/>
              <a:gdLst>
                <a:gd name="connsiteX0" fmla="*/ 0 w 1977243"/>
                <a:gd name="connsiteY0" fmla="*/ 988622 h 1977243"/>
                <a:gd name="connsiteX1" fmla="*/ 988622 w 1977243"/>
                <a:gd name="connsiteY1" fmla="*/ 0 h 1977243"/>
                <a:gd name="connsiteX2" fmla="*/ 1977244 w 1977243"/>
                <a:gd name="connsiteY2" fmla="*/ 988622 h 1977243"/>
                <a:gd name="connsiteX3" fmla="*/ 988622 w 1977243"/>
                <a:gd name="connsiteY3" fmla="*/ 1977244 h 1977243"/>
                <a:gd name="connsiteX4" fmla="*/ 0 w 1977243"/>
                <a:gd name="connsiteY4" fmla="*/ 988622 h 197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243" h="1977243">
                  <a:moveTo>
                    <a:pt x="0" y="988622"/>
                  </a:moveTo>
                  <a:cubicBezTo>
                    <a:pt x="0" y="442621"/>
                    <a:pt x="442621" y="0"/>
                    <a:pt x="988622" y="0"/>
                  </a:cubicBezTo>
                  <a:cubicBezTo>
                    <a:pt x="1534623" y="0"/>
                    <a:pt x="1977244" y="442621"/>
                    <a:pt x="1977244" y="988622"/>
                  </a:cubicBezTo>
                  <a:cubicBezTo>
                    <a:pt x="1977244" y="1534623"/>
                    <a:pt x="1534623" y="1977244"/>
                    <a:pt x="988622" y="1977244"/>
                  </a:cubicBezTo>
                  <a:cubicBezTo>
                    <a:pt x="442621" y="1977244"/>
                    <a:pt x="0" y="1534623"/>
                    <a:pt x="0" y="988622"/>
                  </a:cubicBez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spcBef>
                  <a:spcPct val="0"/>
                </a:spcBef>
                <a:defRPr/>
              </a:pPr>
              <a:r>
                <a:rPr lang="en-US" sz="2000" b="1" dirty="0">
                  <a:solidFill>
                    <a:prstClr val="white"/>
                  </a:solidFill>
                </a:rPr>
                <a:t>BUDAYA MALAS </a:t>
              </a:r>
            </a:p>
            <a:p>
              <a:pPr algn="ctr" defTabSz="622300">
                <a:spcBef>
                  <a:spcPct val="0"/>
                </a:spcBef>
                <a:defRPr/>
              </a:pPr>
              <a:r>
                <a:rPr lang="en-US" sz="2000" b="1" dirty="0">
                  <a:solidFill>
                    <a:prstClr val="white"/>
                  </a:solidFill>
                </a:rPr>
                <a:t>MENGUKUR </a:t>
              </a:r>
            </a:p>
            <a:p>
              <a:pPr algn="ctr" defTabSz="622300">
                <a:spcBef>
                  <a:spcPct val="0"/>
                </a:spcBef>
                <a:defRPr/>
              </a:pPr>
              <a:r>
                <a:rPr lang="en-US" sz="1600" b="1" dirty="0">
                  <a:solidFill>
                    <a:prstClr val="white"/>
                  </a:solidFill>
                </a:rPr>
                <a:t>(NOT MEASURING </a:t>
              </a:r>
            </a:p>
            <a:p>
              <a:pPr algn="ctr" defTabSz="622300">
                <a:spcBef>
                  <a:spcPct val="0"/>
                </a:spcBef>
                <a:defRPr/>
              </a:pPr>
              <a:r>
                <a:rPr lang="en-US" sz="1600" b="1" dirty="0">
                  <a:solidFill>
                    <a:prstClr val="white"/>
                  </a:solidFill>
                </a:rPr>
                <a:t>SOMETHING IN TERMS </a:t>
              </a:r>
            </a:p>
            <a:p>
              <a:pPr algn="ctr" defTabSz="622300">
                <a:spcBef>
                  <a:spcPct val="0"/>
                </a:spcBef>
                <a:defRPr/>
              </a:pPr>
              <a:r>
                <a:rPr lang="en-US" sz="1600" b="1" dirty="0">
                  <a:solidFill>
                    <a:prstClr val="white"/>
                  </a:solidFill>
                </a:rPr>
                <a:t>OF NUMBERS)</a:t>
              </a:r>
            </a:p>
          </p:txBody>
        </p:sp>
        <p:sp>
          <p:nvSpPr>
            <p:cNvPr id="14" name="Freeform 13"/>
            <p:cNvSpPr/>
            <p:nvPr/>
          </p:nvSpPr>
          <p:spPr>
            <a:xfrm>
              <a:off x="3001200" y="4740877"/>
              <a:ext cx="1977243" cy="1977243"/>
            </a:xfrm>
            <a:custGeom>
              <a:avLst/>
              <a:gdLst>
                <a:gd name="connsiteX0" fmla="*/ 0 w 1977243"/>
                <a:gd name="connsiteY0" fmla="*/ 988622 h 1977243"/>
                <a:gd name="connsiteX1" fmla="*/ 988622 w 1977243"/>
                <a:gd name="connsiteY1" fmla="*/ 0 h 1977243"/>
                <a:gd name="connsiteX2" fmla="*/ 1977244 w 1977243"/>
                <a:gd name="connsiteY2" fmla="*/ 988622 h 1977243"/>
                <a:gd name="connsiteX3" fmla="*/ 988622 w 1977243"/>
                <a:gd name="connsiteY3" fmla="*/ 1977244 h 1977243"/>
                <a:gd name="connsiteX4" fmla="*/ 0 w 1977243"/>
                <a:gd name="connsiteY4" fmla="*/ 988622 h 197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243" h="1977243">
                  <a:moveTo>
                    <a:pt x="0" y="988622"/>
                  </a:moveTo>
                  <a:cubicBezTo>
                    <a:pt x="0" y="442621"/>
                    <a:pt x="442621" y="0"/>
                    <a:pt x="988622" y="0"/>
                  </a:cubicBezTo>
                  <a:cubicBezTo>
                    <a:pt x="1534623" y="0"/>
                    <a:pt x="1977244" y="442621"/>
                    <a:pt x="1977244" y="988622"/>
                  </a:cubicBezTo>
                  <a:cubicBezTo>
                    <a:pt x="1977244" y="1534623"/>
                    <a:pt x="1534623" y="1977244"/>
                    <a:pt x="988622" y="1977244"/>
                  </a:cubicBezTo>
                  <a:cubicBezTo>
                    <a:pt x="442621" y="1977244"/>
                    <a:pt x="0" y="1534623"/>
                    <a:pt x="0" y="988622"/>
                  </a:cubicBezTo>
                  <a:close/>
                </a:path>
              </a:pathLst>
            </a:custGeom>
            <a:solidFill>
              <a:schemeClr val="accent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spcBef>
                  <a:spcPct val="0"/>
                </a:spcBef>
                <a:defRPr/>
              </a:pPr>
              <a:r>
                <a:rPr lang="en-US" sz="2000" b="1" dirty="0">
                  <a:solidFill>
                    <a:prstClr val="white"/>
                  </a:solidFill>
                </a:rPr>
                <a:t>BUDAYA SILO, </a:t>
              </a:r>
            </a:p>
            <a:p>
              <a:pPr algn="ctr" defTabSz="622300">
                <a:spcBef>
                  <a:spcPct val="0"/>
                </a:spcBef>
                <a:defRPr/>
              </a:pPr>
              <a:r>
                <a:rPr lang="en-US" sz="2000" b="1" dirty="0">
                  <a:solidFill>
                    <a:prstClr val="white"/>
                  </a:solidFill>
                </a:rPr>
                <a:t>EGO SEKTORAL &amp; </a:t>
              </a:r>
            </a:p>
            <a:p>
              <a:pPr algn="ctr" defTabSz="622300">
                <a:spcBef>
                  <a:spcPct val="0"/>
                </a:spcBef>
                <a:defRPr/>
              </a:pPr>
              <a:r>
                <a:rPr lang="en-US" sz="2000" b="1" dirty="0">
                  <a:solidFill>
                    <a:prstClr val="white"/>
                  </a:solidFill>
                </a:rPr>
                <a:t>SEKEDAR INGIN MEMILIKI </a:t>
              </a:r>
            </a:p>
            <a:p>
              <a:pPr algn="ctr" defTabSz="622300">
                <a:spcBef>
                  <a:spcPct val="0"/>
                </a:spcBef>
                <a:defRPr/>
              </a:pPr>
              <a:r>
                <a:rPr lang="en-US" sz="1600" b="1" dirty="0">
                  <a:solidFill>
                    <a:prstClr val="white"/>
                  </a:solidFill>
                </a:rPr>
                <a:t>(TO HAVE NOT </a:t>
              </a:r>
            </a:p>
            <a:p>
              <a:pPr algn="ctr" defTabSz="622300">
                <a:spcBef>
                  <a:spcPct val="0"/>
                </a:spcBef>
                <a:defRPr/>
              </a:pPr>
              <a:r>
                <a:rPr lang="en-US" sz="1600" b="1" dirty="0">
                  <a:solidFill>
                    <a:prstClr val="white"/>
                  </a:solidFill>
                </a:rPr>
                <a:t>TO BE)</a:t>
              </a:r>
            </a:p>
          </p:txBody>
        </p:sp>
        <p:sp>
          <p:nvSpPr>
            <p:cNvPr id="10" name="Freeform 9"/>
            <p:cNvSpPr/>
            <p:nvPr/>
          </p:nvSpPr>
          <p:spPr>
            <a:xfrm rot="19800000">
              <a:off x="4825038" y="4859777"/>
              <a:ext cx="366026" cy="537810"/>
            </a:xfrm>
            <a:custGeom>
              <a:avLst/>
              <a:gdLst>
                <a:gd name="connsiteX0" fmla="*/ 0 w 269092"/>
                <a:gd name="connsiteY0" fmla="*/ 107562 h 537810"/>
                <a:gd name="connsiteX1" fmla="*/ 134546 w 269092"/>
                <a:gd name="connsiteY1" fmla="*/ 107562 h 537810"/>
                <a:gd name="connsiteX2" fmla="*/ 134546 w 269092"/>
                <a:gd name="connsiteY2" fmla="*/ 0 h 537810"/>
                <a:gd name="connsiteX3" fmla="*/ 269092 w 269092"/>
                <a:gd name="connsiteY3" fmla="*/ 268905 h 537810"/>
                <a:gd name="connsiteX4" fmla="*/ 134546 w 269092"/>
                <a:gd name="connsiteY4" fmla="*/ 537810 h 537810"/>
                <a:gd name="connsiteX5" fmla="*/ 134546 w 269092"/>
                <a:gd name="connsiteY5" fmla="*/ 430248 h 537810"/>
                <a:gd name="connsiteX6" fmla="*/ 0 w 269092"/>
                <a:gd name="connsiteY6" fmla="*/ 430248 h 537810"/>
                <a:gd name="connsiteX7" fmla="*/ 0 w 269092"/>
                <a:gd name="connsiteY7" fmla="*/ 107562 h 53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92" h="537810">
                  <a:moveTo>
                    <a:pt x="269092" y="430248"/>
                  </a:moveTo>
                  <a:lnTo>
                    <a:pt x="134546" y="430248"/>
                  </a:lnTo>
                  <a:lnTo>
                    <a:pt x="134546" y="537810"/>
                  </a:lnTo>
                  <a:lnTo>
                    <a:pt x="0" y="268905"/>
                  </a:lnTo>
                  <a:lnTo>
                    <a:pt x="134546" y="0"/>
                  </a:lnTo>
                  <a:lnTo>
                    <a:pt x="134546" y="107562"/>
                  </a:lnTo>
                  <a:lnTo>
                    <a:pt x="269092" y="107562"/>
                  </a:lnTo>
                  <a:lnTo>
                    <a:pt x="269092" y="430248"/>
                  </a:lnTo>
                  <a:close/>
                </a:path>
              </a:pathLst>
            </a:custGeom>
            <a:solidFill>
              <a:schemeClr val="tx1">
                <a:lumMod val="85000"/>
                <a:lumOff val="1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80727" tIns="107561" rIns="1" bIns="107562" numCol="1" spcCol="1270" anchor="ctr" anchorCtr="0">
              <a:noAutofit/>
            </a:bodyPr>
            <a:lstStyle/>
            <a:p>
              <a:pPr algn="ctr" defTabSz="1022350">
                <a:lnSpc>
                  <a:spcPct val="90000"/>
                </a:lnSpc>
                <a:spcBef>
                  <a:spcPct val="0"/>
                </a:spcBef>
                <a:spcAft>
                  <a:spcPct val="35000"/>
                </a:spcAft>
                <a:defRPr/>
              </a:pPr>
              <a:endParaRPr lang="en-US" sz="2300" dirty="0">
                <a:solidFill>
                  <a:prstClr val="white"/>
                </a:solidFill>
              </a:endParaRPr>
            </a:p>
          </p:txBody>
        </p:sp>
        <p:sp>
          <p:nvSpPr>
            <p:cNvPr id="8" name="Freeform 7"/>
            <p:cNvSpPr/>
            <p:nvPr/>
          </p:nvSpPr>
          <p:spPr>
            <a:xfrm rot="1800000">
              <a:off x="6965799" y="4796731"/>
              <a:ext cx="424348" cy="537810"/>
            </a:xfrm>
            <a:custGeom>
              <a:avLst/>
              <a:gdLst>
                <a:gd name="connsiteX0" fmla="*/ 0 w 269092"/>
                <a:gd name="connsiteY0" fmla="*/ 107562 h 537810"/>
                <a:gd name="connsiteX1" fmla="*/ 134546 w 269092"/>
                <a:gd name="connsiteY1" fmla="*/ 107562 h 537810"/>
                <a:gd name="connsiteX2" fmla="*/ 134546 w 269092"/>
                <a:gd name="connsiteY2" fmla="*/ 0 h 537810"/>
                <a:gd name="connsiteX3" fmla="*/ 269092 w 269092"/>
                <a:gd name="connsiteY3" fmla="*/ 268905 h 537810"/>
                <a:gd name="connsiteX4" fmla="*/ 134546 w 269092"/>
                <a:gd name="connsiteY4" fmla="*/ 537810 h 537810"/>
                <a:gd name="connsiteX5" fmla="*/ 134546 w 269092"/>
                <a:gd name="connsiteY5" fmla="*/ 430248 h 537810"/>
                <a:gd name="connsiteX6" fmla="*/ 0 w 269092"/>
                <a:gd name="connsiteY6" fmla="*/ 430248 h 537810"/>
                <a:gd name="connsiteX7" fmla="*/ 0 w 269092"/>
                <a:gd name="connsiteY7" fmla="*/ 107562 h 53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92" h="537810">
                  <a:moveTo>
                    <a:pt x="0" y="107562"/>
                  </a:moveTo>
                  <a:lnTo>
                    <a:pt x="134546" y="107562"/>
                  </a:lnTo>
                  <a:lnTo>
                    <a:pt x="134546" y="0"/>
                  </a:lnTo>
                  <a:lnTo>
                    <a:pt x="269092" y="268905"/>
                  </a:lnTo>
                  <a:lnTo>
                    <a:pt x="134546" y="537810"/>
                  </a:lnTo>
                  <a:lnTo>
                    <a:pt x="134546" y="430248"/>
                  </a:lnTo>
                  <a:lnTo>
                    <a:pt x="0" y="430248"/>
                  </a:lnTo>
                  <a:lnTo>
                    <a:pt x="0" y="107562"/>
                  </a:lnTo>
                  <a:close/>
                </a:path>
              </a:pathLst>
            </a:custGeom>
            <a:solidFill>
              <a:schemeClr val="tx1">
                <a:lumMod val="85000"/>
                <a:lumOff val="1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07561" rIns="80727" bIns="107562" numCol="1" spcCol="1270" anchor="ctr" anchorCtr="0">
              <a:noAutofit/>
            </a:bodyPr>
            <a:lstStyle/>
            <a:p>
              <a:pPr algn="ctr" defTabSz="1022350">
                <a:lnSpc>
                  <a:spcPct val="90000"/>
                </a:lnSpc>
                <a:spcBef>
                  <a:spcPct val="0"/>
                </a:spcBef>
                <a:spcAft>
                  <a:spcPct val="35000"/>
                </a:spcAft>
                <a:defRPr/>
              </a:pPr>
              <a:endParaRPr lang="en-US" sz="2300" dirty="0">
                <a:solidFill>
                  <a:prstClr val="white"/>
                </a:solidFill>
              </a:endParaRPr>
            </a:p>
          </p:txBody>
        </p:sp>
        <p:sp>
          <p:nvSpPr>
            <p:cNvPr id="6" name="Freeform 5"/>
            <p:cNvSpPr/>
            <p:nvPr/>
          </p:nvSpPr>
          <p:spPr>
            <a:xfrm rot="16200000">
              <a:off x="5903297" y="3100776"/>
              <a:ext cx="410805" cy="408053"/>
            </a:xfrm>
            <a:custGeom>
              <a:avLst/>
              <a:gdLst>
                <a:gd name="connsiteX0" fmla="*/ 0 w 279136"/>
                <a:gd name="connsiteY0" fmla="*/ 107562 h 537810"/>
                <a:gd name="connsiteX1" fmla="*/ 139568 w 279136"/>
                <a:gd name="connsiteY1" fmla="*/ 107562 h 537810"/>
                <a:gd name="connsiteX2" fmla="*/ 139568 w 279136"/>
                <a:gd name="connsiteY2" fmla="*/ 0 h 537810"/>
                <a:gd name="connsiteX3" fmla="*/ 279136 w 279136"/>
                <a:gd name="connsiteY3" fmla="*/ 268905 h 537810"/>
                <a:gd name="connsiteX4" fmla="*/ 139568 w 279136"/>
                <a:gd name="connsiteY4" fmla="*/ 537810 h 537810"/>
                <a:gd name="connsiteX5" fmla="*/ 139568 w 279136"/>
                <a:gd name="connsiteY5" fmla="*/ 430248 h 537810"/>
                <a:gd name="connsiteX6" fmla="*/ 0 w 279136"/>
                <a:gd name="connsiteY6" fmla="*/ 430248 h 537810"/>
                <a:gd name="connsiteX7" fmla="*/ 0 w 279136"/>
                <a:gd name="connsiteY7" fmla="*/ 107562 h 53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136" h="537810">
                  <a:moveTo>
                    <a:pt x="0" y="107562"/>
                  </a:moveTo>
                  <a:lnTo>
                    <a:pt x="139568" y="107562"/>
                  </a:lnTo>
                  <a:lnTo>
                    <a:pt x="139568" y="0"/>
                  </a:lnTo>
                  <a:lnTo>
                    <a:pt x="279136" y="268905"/>
                  </a:lnTo>
                  <a:lnTo>
                    <a:pt x="139568" y="537810"/>
                  </a:lnTo>
                  <a:lnTo>
                    <a:pt x="139568" y="430248"/>
                  </a:lnTo>
                  <a:lnTo>
                    <a:pt x="0" y="430248"/>
                  </a:lnTo>
                  <a:lnTo>
                    <a:pt x="0" y="107562"/>
                  </a:lnTo>
                  <a:close/>
                </a:path>
              </a:pathLst>
            </a:custGeom>
            <a:solidFill>
              <a:schemeClr val="tx1">
                <a:lumMod val="85000"/>
                <a:lumOff val="1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107562" rIns="83741" bIns="107561" numCol="1" spcCol="1270" anchor="ctr" anchorCtr="0">
              <a:noAutofit/>
            </a:bodyPr>
            <a:lstStyle/>
            <a:p>
              <a:pPr algn="ctr" defTabSz="1022350">
                <a:lnSpc>
                  <a:spcPct val="90000"/>
                </a:lnSpc>
                <a:spcBef>
                  <a:spcPct val="0"/>
                </a:spcBef>
                <a:spcAft>
                  <a:spcPct val="35000"/>
                </a:spcAft>
                <a:defRPr/>
              </a:pPr>
              <a:endParaRPr lang="en-US" sz="2300" dirty="0">
                <a:solidFill>
                  <a:prstClr val="white"/>
                </a:solidFill>
              </a:endParaRPr>
            </a:p>
          </p:txBody>
        </p:sp>
      </p:grpSp>
      <p:sp>
        <p:nvSpPr>
          <p:cNvPr id="12" name="TextBox 11">
            <a:extLst>
              <a:ext uri="{FF2B5EF4-FFF2-40B4-BE49-F238E27FC236}">
                <a16:creationId xmlns:a16="http://schemas.microsoft.com/office/drawing/2014/main" id="{DF7785E7-95C2-4DEA-947F-7023E1FA1B97}"/>
              </a:ext>
            </a:extLst>
          </p:cNvPr>
          <p:cNvSpPr txBox="1"/>
          <p:nvPr/>
        </p:nvSpPr>
        <p:spPr>
          <a:xfrm>
            <a:off x="5533266" y="6456636"/>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2197897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ext Box 2"/>
          <p:cNvSpPr txBox="1">
            <a:spLocks noChangeArrowheads="1"/>
          </p:cNvSpPr>
          <p:nvPr/>
        </p:nvSpPr>
        <p:spPr bwMode="auto">
          <a:xfrm>
            <a:off x="5742355" y="533973"/>
            <a:ext cx="581464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a:defRPr sz="2000">
                <a:solidFill>
                  <a:schemeClr val="tx1"/>
                </a:solidFill>
                <a:latin typeface="Arial" pitchFamily="34" charset="0"/>
              </a:defRPr>
            </a:lvl2pPr>
            <a:lvl3pPr>
              <a:defRPr sz="2400">
                <a:solidFill>
                  <a:schemeClr val="tx1"/>
                </a:solidFill>
                <a:latin typeface="Arial" pitchFamily="34" charset="0"/>
              </a:defRPr>
            </a:lvl3pPr>
            <a:lvl4pPr>
              <a:defRPr sz="1600">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algn="ctr">
              <a:lnSpc>
                <a:spcPct val="90000"/>
              </a:lnSpc>
            </a:pPr>
            <a:r>
              <a:rPr lang="en-US" altLang="en-US" sz="2400" i="1">
                <a:solidFill>
                  <a:srgbClr val="000000"/>
                </a:solidFill>
                <a:latin typeface="Univers 67 CondensedBold"/>
              </a:rPr>
              <a:t> </a:t>
            </a:r>
          </a:p>
        </p:txBody>
      </p:sp>
      <p:sp>
        <p:nvSpPr>
          <p:cNvPr id="29" name="Text Box 1"/>
          <p:cNvSpPr txBox="1">
            <a:spLocks noChangeArrowheads="1"/>
          </p:cNvSpPr>
          <p:nvPr/>
        </p:nvSpPr>
        <p:spPr bwMode="auto">
          <a:xfrm>
            <a:off x="0" y="-476148"/>
            <a:ext cx="12192000" cy="1642121"/>
          </a:xfrm>
          <a:prstGeom prst="rect">
            <a:avLst/>
          </a:prstGeom>
          <a:solidFill>
            <a:srgbClr val="002060"/>
          </a:solidFill>
          <a:ln w="9525">
            <a:noFill/>
            <a:round/>
            <a:headEnd/>
            <a:tailEnd/>
          </a:ln>
        </p:spPr>
        <p:txBody>
          <a:bodyPr wrap="square" lIns="90000" tIns="468000" rIns="90000" bIns="182880" anchor="ctr">
            <a:spAutoFit/>
          </a:bodyPr>
          <a:lstStyle/>
          <a:p>
            <a:pPr algn="ctr" defTabSz="45720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1" dirty="0">
                <a:solidFill>
                  <a:schemeClr val="bg1"/>
                </a:solidFill>
                <a:effectLst>
                  <a:outerShdw blurRad="38100" dist="38100" dir="2700000" algn="tl">
                    <a:srgbClr val="000000">
                      <a:alpha val="43137"/>
                    </a:srgbClr>
                  </a:outerShdw>
                </a:effectLst>
                <a:latin typeface="Candara" panose="020E0502030303020204" pitchFamily="34" charset="0"/>
                <a:ea typeface="MS Gothic" pitchFamily="49" charset="-128"/>
              </a:rPr>
              <a:t>TWO MAIN APPROACH IN CHANGE MANAGEMENT </a:t>
            </a:r>
          </a:p>
          <a:p>
            <a:pPr algn="ctr" defTabSz="45720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1" dirty="0">
                <a:solidFill>
                  <a:schemeClr val="bg1"/>
                </a:solidFill>
                <a:effectLst>
                  <a:outerShdw blurRad="38100" dist="38100" dir="2700000" algn="tl">
                    <a:srgbClr val="000000">
                      <a:alpha val="43137"/>
                    </a:srgbClr>
                  </a:outerShdw>
                </a:effectLst>
                <a:latin typeface="Candara" panose="020E0502030303020204" pitchFamily="34" charset="0"/>
                <a:ea typeface="MS Gothic" pitchFamily="49" charset="-128"/>
              </a:rPr>
              <a:t>FOR DEVELOPING COMPLIANCE AND GRC IN LOCAL GOVERNMENT</a:t>
            </a:r>
          </a:p>
        </p:txBody>
      </p:sp>
      <p:sp>
        <p:nvSpPr>
          <p:cNvPr id="2" name="Rectangle 1"/>
          <p:cNvSpPr/>
          <p:nvPr/>
        </p:nvSpPr>
        <p:spPr>
          <a:xfrm>
            <a:off x="1598009" y="2056683"/>
            <a:ext cx="3090042" cy="15292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MENTALITY APPROACH</a:t>
            </a:r>
          </a:p>
        </p:txBody>
      </p:sp>
      <p:sp>
        <p:nvSpPr>
          <p:cNvPr id="24" name="Rectangle 23"/>
          <p:cNvSpPr/>
          <p:nvPr/>
        </p:nvSpPr>
        <p:spPr>
          <a:xfrm>
            <a:off x="7144999" y="3183230"/>
            <a:ext cx="3090042" cy="15292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STRUCTURAL APPROACH</a:t>
            </a:r>
          </a:p>
        </p:txBody>
      </p:sp>
      <p:sp>
        <p:nvSpPr>
          <p:cNvPr id="3" name="TextBox 2"/>
          <p:cNvSpPr txBox="1"/>
          <p:nvPr/>
        </p:nvSpPr>
        <p:spPr>
          <a:xfrm>
            <a:off x="5628290" y="3585938"/>
            <a:ext cx="1119351" cy="584775"/>
          </a:xfrm>
          <a:prstGeom prst="rect">
            <a:avLst/>
          </a:prstGeom>
          <a:noFill/>
        </p:spPr>
        <p:txBody>
          <a:bodyPr wrap="square" rtlCol="0">
            <a:spAutoFit/>
          </a:bodyPr>
          <a:lstStyle/>
          <a:p>
            <a:r>
              <a:rPr lang="en-US" sz="3200" b="1" dirty="0"/>
              <a:t>VS.</a:t>
            </a:r>
          </a:p>
        </p:txBody>
      </p:sp>
      <p:sp>
        <p:nvSpPr>
          <p:cNvPr id="4" name="Down Arrow 3"/>
          <p:cNvSpPr/>
          <p:nvPr/>
        </p:nvSpPr>
        <p:spPr>
          <a:xfrm rot="10800000">
            <a:off x="2796189" y="3585938"/>
            <a:ext cx="693682" cy="66215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8" name="Rectangle 7"/>
          <p:cNvSpPr/>
          <p:nvPr/>
        </p:nvSpPr>
        <p:spPr>
          <a:xfrm>
            <a:off x="1598009" y="4263856"/>
            <a:ext cx="3090042" cy="1261241"/>
          </a:xfrm>
          <a:prstGeom prst="rect">
            <a:avLst/>
          </a:prstGeom>
          <a:solidFill>
            <a:srgbClr val="005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Start by Changing the Value and The People</a:t>
            </a:r>
          </a:p>
        </p:txBody>
      </p:sp>
      <p:sp>
        <p:nvSpPr>
          <p:cNvPr id="9" name="Rectangle 8"/>
          <p:cNvSpPr/>
          <p:nvPr/>
        </p:nvSpPr>
        <p:spPr>
          <a:xfrm>
            <a:off x="7155173" y="1257569"/>
            <a:ext cx="3090042" cy="1261241"/>
          </a:xfrm>
          <a:prstGeom prst="rect">
            <a:avLst/>
          </a:prstGeom>
          <a:solidFill>
            <a:srgbClr val="005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Start by Incremental Change in the</a:t>
            </a:r>
          </a:p>
          <a:p>
            <a:pPr algn="ctr"/>
            <a:r>
              <a:rPr lang="en-US" sz="2000" b="1" dirty="0">
                <a:solidFill>
                  <a:schemeClr val="bg1"/>
                </a:solidFill>
              </a:rPr>
              <a:t> Organization Context</a:t>
            </a:r>
          </a:p>
        </p:txBody>
      </p:sp>
      <p:sp>
        <p:nvSpPr>
          <p:cNvPr id="10" name="Rectangle 9"/>
          <p:cNvSpPr/>
          <p:nvPr/>
        </p:nvSpPr>
        <p:spPr>
          <a:xfrm>
            <a:off x="7155173" y="5374637"/>
            <a:ext cx="3090042" cy="1261241"/>
          </a:xfrm>
          <a:prstGeom prst="rect">
            <a:avLst/>
          </a:prstGeom>
          <a:solidFill>
            <a:srgbClr val="005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Start by Radical Change in the Organization Context</a:t>
            </a:r>
          </a:p>
        </p:txBody>
      </p:sp>
      <p:sp>
        <p:nvSpPr>
          <p:cNvPr id="11" name="Down Arrow 10"/>
          <p:cNvSpPr/>
          <p:nvPr/>
        </p:nvSpPr>
        <p:spPr>
          <a:xfrm rot="10800000">
            <a:off x="8353353" y="4712485"/>
            <a:ext cx="693682" cy="662153"/>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2" name="Down Arrow 11"/>
          <p:cNvSpPr/>
          <p:nvPr/>
        </p:nvSpPr>
        <p:spPr>
          <a:xfrm>
            <a:off x="8343179" y="2521076"/>
            <a:ext cx="693682" cy="662153"/>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 name="TextBox 4">
            <a:extLst>
              <a:ext uri="{FF2B5EF4-FFF2-40B4-BE49-F238E27FC236}">
                <a16:creationId xmlns:a16="http://schemas.microsoft.com/office/drawing/2014/main" id="{28CBBBD3-AFD9-4CFA-92D7-2F4684E839C2}"/>
              </a:ext>
            </a:extLst>
          </p:cNvPr>
          <p:cNvSpPr txBox="1"/>
          <p:nvPr/>
        </p:nvSpPr>
        <p:spPr>
          <a:xfrm>
            <a:off x="521586" y="5699968"/>
            <a:ext cx="6417441" cy="461665"/>
          </a:xfrm>
          <a:prstGeom prst="rect">
            <a:avLst/>
          </a:prstGeom>
          <a:noFill/>
        </p:spPr>
        <p:txBody>
          <a:bodyPr wrap="square" rtlCol="0">
            <a:spAutoFit/>
          </a:bodyPr>
          <a:lstStyle/>
          <a:p>
            <a:r>
              <a:rPr lang="en-US" sz="2400" b="1" dirty="0">
                <a:solidFill>
                  <a:srgbClr val="FF0000"/>
                </a:solidFill>
              </a:rPr>
              <a:t>Note: Different Approach will have different Risk</a:t>
            </a:r>
            <a:endParaRPr lang="en-ID" sz="2400" b="1" dirty="0">
              <a:solidFill>
                <a:srgbClr val="FF0000"/>
              </a:solidFill>
            </a:endParaRPr>
          </a:p>
        </p:txBody>
      </p:sp>
      <p:sp>
        <p:nvSpPr>
          <p:cNvPr id="14" name="TextBox 13">
            <a:extLst>
              <a:ext uri="{FF2B5EF4-FFF2-40B4-BE49-F238E27FC236}">
                <a16:creationId xmlns:a16="http://schemas.microsoft.com/office/drawing/2014/main" id="{738523DE-57AE-49DD-97B8-43DA4FF09D24}"/>
              </a:ext>
            </a:extLst>
          </p:cNvPr>
          <p:cNvSpPr txBox="1"/>
          <p:nvPr/>
        </p:nvSpPr>
        <p:spPr>
          <a:xfrm>
            <a:off x="1110122" y="6505073"/>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10725156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iso.org/obp/graphics/std/iso_std_iso_37301_dis_ed-1_v1_en/fig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432" y="924671"/>
            <a:ext cx="8801345" cy="57167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2192000" cy="7700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ndara" panose="020E0502030303020204" pitchFamily="34" charset="0"/>
              </a:rPr>
              <a:t>COMPLIANCE MANAGEMENT SYSTEM BASED ON ISO </a:t>
            </a:r>
            <a:r>
              <a:rPr lang="en-US" sz="3200" b="1" dirty="0">
                <a:solidFill>
                  <a:prstClr val="white"/>
                </a:solidFill>
              </a:rPr>
              <a:t>37301: 2021</a:t>
            </a:r>
          </a:p>
        </p:txBody>
      </p:sp>
    </p:spTree>
    <p:extLst>
      <p:ext uri="{BB962C8B-B14F-4D97-AF65-F5344CB8AC3E}">
        <p14:creationId xmlns:p14="http://schemas.microsoft.com/office/powerpoint/2010/main" val="2968012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 y="633680"/>
            <a:ext cx="12221816" cy="5301899"/>
          </a:xfrm>
          <a:prstGeom prst="rect">
            <a:avLst/>
          </a:prstGeom>
        </p:spPr>
      </p:pic>
      <p:sp>
        <p:nvSpPr>
          <p:cNvPr id="4" name="Rectangle 2"/>
          <p:cNvSpPr txBox="1">
            <a:spLocks noChangeArrowheads="1"/>
          </p:cNvSpPr>
          <p:nvPr/>
        </p:nvSpPr>
        <p:spPr>
          <a:xfrm>
            <a:off x="1279" y="-619"/>
            <a:ext cx="12192000" cy="634299"/>
          </a:xfrm>
          <a:prstGeom prst="rect">
            <a:avLst/>
          </a:prstGeom>
          <a:solidFill>
            <a:srgbClr val="002060"/>
          </a:solidFill>
        </p:spPr>
        <p:txBody>
          <a:bodyPr vert="horz" lIns="76200" tIns="38100" rIns="76200" bIns="381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500"/>
              </a:spcBef>
            </a:pPr>
            <a:r>
              <a:rPr lang="en-SG" sz="3200" b="1" dirty="0">
                <a:solidFill>
                  <a:prstClr val="white"/>
                </a:solidFill>
                <a:latin typeface="Candara" pitchFamily="34" charset="0"/>
                <a:ea typeface="Times New Roman" pitchFamily="18" charset="0"/>
                <a:cs typeface="Arial" pitchFamily="34" charset="0"/>
              </a:rPr>
              <a:t>GLOBAL RISK OUTLOOK 2022</a:t>
            </a:r>
            <a:endParaRPr lang="sv-SE" sz="2800" i="1" dirty="0">
              <a:solidFill>
                <a:prstClr val="white"/>
              </a:solidFill>
              <a:latin typeface="Candara" pitchFamily="34" charset="0"/>
              <a:ea typeface="Times New Roman" pitchFamily="18"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214" y="5975763"/>
            <a:ext cx="8702837" cy="922421"/>
          </a:xfrm>
          <a:prstGeom prst="rect">
            <a:avLst/>
          </a:prstGeom>
        </p:spPr>
      </p:pic>
      <p:sp>
        <p:nvSpPr>
          <p:cNvPr id="6" name="TextBox 5">
            <a:extLst>
              <a:ext uri="{FF2B5EF4-FFF2-40B4-BE49-F238E27FC236}">
                <a16:creationId xmlns:a16="http://schemas.microsoft.com/office/drawing/2014/main" id="{FD7B5461-A0B6-4DEE-B33A-F112C1911799}"/>
              </a:ext>
            </a:extLst>
          </p:cNvPr>
          <p:cNvSpPr txBox="1"/>
          <p:nvPr/>
        </p:nvSpPr>
        <p:spPr>
          <a:xfrm>
            <a:off x="0" y="5781347"/>
            <a:ext cx="2715768" cy="261610"/>
          </a:xfrm>
          <a:prstGeom prst="rect">
            <a:avLst/>
          </a:prstGeom>
          <a:noFill/>
        </p:spPr>
        <p:txBody>
          <a:bodyPr wrap="square" rtlCol="0">
            <a:spAutoFit/>
          </a:bodyPr>
          <a:lstStyle/>
          <a:p>
            <a:r>
              <a:rPr lang="en-US" sz="1100" dirty="0"/>
              <a:t>Source: World Economic Forum</a:t>
            </a:r>
            <a:endParaRPr lang="en-ID" sz="1100" dirty="0"/>
          </a:p>
        </p:txBody>
      </p:sp>
      <p:sp>
        <p:nvSpPr>
          <p:cNvPr id="7" name="Rectangle 6">
            <a:extLst>
              <a:ext uri="{FF2B5EF4-FFF2-40B4-BE49-F238E27FC236}">
                <a16:creationId xmlns:a16="http://schemas.microsoft.com/office/drawing/2014/main" id="{F19E7922-A885-4F8A-AA0E-AC935D6411FA}"/>
              </a:ext>
            </a:extLst>
          </p:cNvPr>
          <p:cNvSpPr/>
          <p:nvPr/>
        </p:nvSpPr>
        <p:spPr>
          <a:xfrm>
            <a:off x="333960" y="1186371"/>
            <a:ext cx="3419055" cy="261597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874E80D9-B32C-44A9-8A71-F9699094C11E}"/>
              </a:ext>
            </a:extLst>
          </p:cNvPr>
          <p:cNvSpPr txBox="1"/>
          <p:nvPr/>
        </p:nvSpPr>
        <p:spPr>
          <a:xfrm>
            <a:off x="-50088" y="1803993"/>
            <a:ext cx="407902" cy="1569660"/>
          </a:xfrm>
          <a:prstGeom prst="rect">
            <a:avLst/>
          </a:prstGeom>
          <a:noFill/>
        </p:spPr>
        <p:txBody>
          <a:bodyPr wrap="square" rtlCol="0">
            <a:spAutoFit/>
          </a:bodyPr>
          <a:lstStyle/>
          <a:p>
            <a:r>
              <a:rPr lang="en-US" sz="3200" b="1" dirty="0">
                <a:solidFill>
                  <a:srgbClr val="FF0000"/>
                </a:solidFill>
              </a:rPr>
              <a:t>ESG</a:t>
            </a:r>
            <a:endParaRPr lang="en-ID" sz="3200" b="1" dirty="0">
              <a:solidFill>
                <a:srgbClr val="FF0000"/>
              </a:solidFill>
            </a:endParaRPr>
          </a:p>
        </p:txBody>
      </p:sp>
      <p:sp>
        <p:nvSpPr>
          <p:cNvPr id="9" name="TextBox 8">
            <a:extLst>
              <a:ext uri="{FF2B5EF4-FFF2-40B4-BE49-F238E27FC236}">
                <a16:creationId xmlns:a16="http://schemas.microsoft.com/office/drawing/2014/main" id="{6C5F2E09-2EDB-43C0-9326-3A5530E2324B}"/>
              </a:ext>
            </a:extLst>
          </p:cNvPr>
          <p:cNvSpPr txBox="1"/>
          <p:nvPr/>
        </p:nvSpPr>
        <p:spPr>
          <a:xfrm>
            <a:off x="-377392" y="778429"/>
            <a:ext cx="4841757" cy="369332"/>
          </a:xfrm>
          <a:prstGeom prst="rect">
            <a:avLst/>
          </a:prstGeom>
          <a:noFill/>
        </p:spPr>
        <p:txBody>
          <a:bodyPr wrap="square" rtlCol="0">
            <a:spAutoFit/>
          </a:bodyPr>
          <a:lstStyle/>
          <a:p>
            <a:pPr algn="ctr"/>
            <a:r>
              <a:rPr lang="en-US" b="1" dirty="0">
                <a:solidFill>
                  <a:srgbClr val="FF0000"/>
                </a:solidFill>
              </a:rPr>
              <a:t>ESG SEMAKIN MENJADI ISU UTAMA </a:t>
            </a:r>
            <a:endParaRPr lang="en-ID" b="1" dirty="0">
              <a:solidFill>
                <a:srgbClr val="FF0000"/>
              </a:solidFill>
            </a:endParaRPr>
          </a:p>
        </p:txBody>
      </p:sp>
      <p:sp>
        <p:nvSpPr>
          <p:cNvPr id="10" name="TextBox 9">
            <a:extLst>
              <a:ext uri="{FF2B5EF4-FFF2-40B4-BE49-F238E27FC236}">
                <a16:creationId xmlns:a16="http://schemas.microsoft.com/office/drawing/2014/main" id="{05DDED2C-D0C6-45E8-BD8A-3D468067CF1D}"/>
              </a:ext>
            </a:extLst>
          </p:cNvPr>
          <p:cNvSpPr txBox="1"/>
          <p:nvPr/>
        </p:nvSpPr>
        <p:spPr>
          <a:xfrm>
            <a:off x="8322067" y="2804266"/>
            <a:ext cx="3634668" cy="1538883"/>
          </a:xfrm>
          <a:prstGeom prst="rect">
            <a:avLst/>
          </a:prstGeom>
          <a:noFill/>
        </p:spPr>
        <p:txBody>
          <a:bodyPr wrap="square" rtlCol="0">
            <a:spAutoFit/>
          </a:bodyPr>
          <a:lstStyle/>
          <a:p>
            <a:pPr algn="ctr"/>
            <a:r>
              <a:rPr lang="en-US" sz="4000" b="1" dirty="0">
                <a:solidFill>
                  <a:srgbClr val="FF0000"/>
                </a:solidFill>
                <a:latin typeface="Candara" panose="020E0502030303020204" pitchFamily="34" charset="0"/>
              </a:rPr>
              <a:t>WARNING !!!</a:t>
            </a:r>
          </a:p>
          <a:p>
            <a:pPr algn="ctr"/>
            <a:r>
              <a:rPr lang="en-US" sz="5400" b="1" dirty="0">
                <a:solidFill>
                  <a:srgbClr val="FF0000"/>
                </a:solidFill>
                <a:latin typeface="Candara" panose="020E0502030303020204" pitchFamily="34" charset="0"/>
              </a:rPr>
              <a:t>ESG ISSUES</a:t>
            </a:r>
            <a:endParaRPr lang="en-ID" sz="5400" b="1" dirty="0">
              <a:solidFill>
                <a:srgbClr val="FF0000"/>
              </a:solidFill>
              <a:latin typeface="Candara" panose="020E0502030303020204" pitchFamily="34" charset="0"/>
            </a:endParaRPr>
          </a:p>
        </p:txBody>
      </p:sp>
    </p:spTree>
    <p:extLst>
      <p:ext uri="{BB962C8B-B14F-4D97-AF65-F5344CB8AC3E}">
        <p14:creationId xmlns:p14="http://schemas.microsoft.com/office/powerpoint/2010/main" val="38985356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7700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ndara" panose="020E0502030303020204" pitchFamily="34" charset="0"/>
              </a:rPr>
              <a:t>RUANG LINGKUP ISO </a:t>
            </a:r>
            <a:r>
              <a:rPr lang="en-US" sz="3200" b="1" dirty="0">
                <a:solidFill>
                  <a:prstClr val="white"/>
                </a:solidFill>
              </a:rPr>
              <a:t>37301: 2021</a:t>
            </a:r>
          </a:p>
        </p:txBody>
      </p:sp>
      <p:sp>
        <p:nvSpPr>
          <p:cNvPr id="2" name="Rectangle 1"/>
          <p:cNvSpPr/>
          <p:nvPr/>
        </p:nvSpPr>
        <p:spPr>
          <a:xfrm>
            <a:off x="856129" y="1115777"/>
            <a:ext cx="10748682" cy="4939814"/>
          </a:xfrm>
          <a:prstGeom prst="rect">
            <a:avLst/>
          </a:prstGeom>
          <a:ln>
            <a:solidFill>
              <a:schemeClr val="accent1">
                <a:shade val="15000"/>
              </a:schemeClr>
            </a:solidFill>
          </a:ln>
        </p:spPr>
        <p:txBody>
          <a:bodyPr wrap="square" lIns="216000" anchor="ctr" anchorCtr="0">
            <a:spAutoFit/>
          </a:bodyPr>
          <a:lstStyle/>
          <a:p>
            <a:pPr>
              <a:spcAft>
                <a:spcPts val="600"/>
              </a:spcAft>
            </a:pPr>
            <a:r>
              <a:rPr lang="en-US" sz="2000" dirty="0" err="1">
                <a:solidFill>
                  <a:prstClr val="black"/>
                </a:solidFill>
              </a:rPr>
              <a:t>Dalam</a:t>
            </a:r>
            <a:r>
              <a:rPr lang="en-US" sz="2000" dirty="0">
                <a:solidFill>
                  <a:prstClr val="black"/>
                </a:solidFill>
              </a:rPr>
              <a:t> </a:t>
            </a:r>
            <a:r>
              <a:rPr lang="en-US" sz="2000" dirty="0" err="1">
                <a:solidFill>
                  <a:prstClr val="black"/>
                </a:solidFill>
              </a:rPr>
              <a:t>kaitan</a:t>
            </a:r>
            <a:r>
              <a:rPr lang="en-US" sz="2000" dirty="0">
                <a:solidFill>
                  <a:prstClr val="black"/>
                </a:solidFill>
              </a:rPr>
              <a:t> </a:t>
            </a:r>
            <a:r>
              <a:rPr lang="en-US" sz="2000" dirty="0" err="1">
                <a:solidFill>
                  <a:prstClr val="black"/>
                </a:solidFill>
              </a:rPr>
              <a:t>dengan</a:t>
            </a:r>
            <a:r>
              <a:rPr lang="en-US" sz="2000" dirty="0">
                <a:solidFill>
                  <a:prstClr val="black"/>
                </a:solidFill>
              </a:rPr>
              <a:t> </a:t>
            </a:r>
            <a:r>
              <a:rPr lang="en-US" sz="2000" dirty="0" err="1">
                <a:solidFill>
                  <a:prstClr val="black"/>
                </a:solidFill>
              </a:rPr>
              <a:t>upaya</a:t>
            </a:r>
            <a:r>
              <a:rPr lang="en-US" sz="2000" dirty="0">
                <a:solidFill>
                  <a:prstClr val="black"/>
                </a:solidFill>
              </a:rPr>
              <a:t> </a:t>
            </a:r>
            <a:r>
              <a:rPr lang="en-US" sz="2000" dirty="0" err="1">
                <a:solidFill>
                  <a:prstClr val="black"/>
                </a:solidFill>
              </a:rPr>
              <a:t>untuk</a:t>
            </a:r>
            <a:r>
              <a:rPr lang="en-US" sz="2000" dirty="0">
                <a:solidFill>
                  <a:prstClr val="black"/>
                </a:solidFill>
              </a:rPr>
              <a:t> </a:t>
            </a:r>
            <a:r>
              <a:rPr lang="en-US" sz="2000" dirty="0" err="1">
                <a:solidFill>
                  <a:prstClr val="black"/>
                </a:solidFill>
              </a:rPr>
              <a:t>meminimalkan</a:t>
            </a:r>
            <a:r>
              <a:rPr lang="en-US" sz="2000" dirty="0">
                <a:solidFill>
                  <a:prstClr val="black"/>
                </a:solidFill>
              </a:rPr>
              <a:t> </a:t>
            </a:r>
            <a:r>
              <a:rPr lang="en-US" sz="2000" dirty="0" err="1">
                <a:solidFill>
                  <a:prstClr val="black"/>
                </a:solidFill>
              </a:rPr>
              <a:t>risiko</a:t>
            </a:r>
            <a:r>
              <a:rPr lang="en-US" sz="2000" dirty="0">
                <a:solidFill>
                  <a:prstClr val="black"/>
                </a:solidFill>
              </a:rPr>
              <a:t> </a:t>
            </a:r>
            <a:r>
              <a:rPr lang="en-US" sz="2000" dirty="0" err="1">
                <a:solidFill>
                  <a:prstClr val="black"/>
                </a:solidFill>
              </a:rPr>
              <a:t>tanggung</a:t>
            </a:r>
            <a:r>
              <a:rPr lang="en-US" sz="2000" dirty="0">
                <a:solidFill>
                  <a:prstClr val="black"/>
                </a:solidFill>
              </a:rPr>
              <a:t> </a:t>
            </a:r>
            <a:r>
              <a:rPr lang="en-US" sz="2000" dirty="0" err="1">
                <a:solidFill>
                  <a:prstClr val="black"/>
                </a:solidFill>
              </a:rPr>
              <a:t>jawab</a:t>
            </a:r>
            <a:r>
              <a:rPr lang="en-US" sz="2000" dirty="0">
                <a:solidFill>
                  <a:prstClr val="black"/>
                </a:solidFill>
              </a:rPr>
              <a:t>, </a:t>
            </a:r>
            <a:r>
              <a:rPr lang="en-US" sz="2000" dirty="0" err="1">
                <a:solidFill>
                  <a:prstClr val="black"/>
                </a:solidFill>
              </a:rPr>
              <a:t>berbagai</a:t>
            </a:r>
            <a:r>
              <a:rPr lang="en-US" sz="2000" dirty="0">
                <a:solidFill>
                  <a:prstClr val="black"/>
                </a:solidFill>
              </a:rPr>
              <a:t> </a:t>
            </a:r>
            <a:r>
              <a:rPr lang="en-US" sz="2000" dirty="0" err="1">
                <a:solidFill>
                  <a:prstClr val="black"/>
                </a:solidFill>
              </a:rPr>
              <a:t>bidang</a:t>
            </a:r>
            <a:r>
              <a:rPr lang="en-US" sz="2000" dirty="0">
                <a:solidFill>
                  <a:prstClr val="black"/>
                </a:solidFill>
              </a:rPr>
              <a:t> </a:t>
            </a:r>
            <a:r>
              <a:rPr lang="en-US" sz="2000" dirty="0" err="1">
                <a:solidFill>
                  <a:prstClr val="black"/>
                </a:solidFill>
              </a:rPr>
              <a:t>hukum</a:t>
            </a:r>
            <a:r>
              <a:rPr lang="en-US" sz="2000" dirty="0">
                <a:solidFill>
                  <a:prstClr val="black"/>
                </a:solidFill>
              </a:rPr>
              <a:t> </a:t>
            </a:r>
            <a:r>
              <a:rPr lang="en-US" sz="2000" dirty="0" err="1">
                <a:solidFill>
                  <a:prstClr val="black"/>
                </a:solidFill>
              </a:rPr>
              <a:t>harus</a:t>
            </a:r>
            <a:r>
              <a:rPr lang="en-US" sz="2000" dirty="0">
                <a:solidFill>
                  <a:prstClr val="black"/>
                </a:solidFill>
              </a:rPr>
              <a:t> </a:t>
            </a:r>
            <a:r>
              <a:rPr lang="en-US" sz="2000" dirty="0" err="1">
                <a:solidFill>
                  <a:prstClr val="black"/>
                </a:solidFill>
              </a:rPr>
              <a:t>diperhitungkan</a:t>
            </a:r>
            <a:r>
              <a:rPr lang="en-US" sz="2000" dirty="0">
                <a:solidFill>
                  <a:prstClr val="black"/>
                </a:solidFill>
              </a:rPr>
              <a:t>, </a:t>
            </a:r>
            <a:r>
              <a:rPr lang="en-US" sz="2000" dirty="0" err="1">
                <a:solidFill>
                  <a:prstClr val="black"/>
                </a:solidFill>
              </a:rPr>
              <a:t>antara</a:t>
            </a:r>
            <a:r>
              <a:rPr lang="en-US" sz="2000" dirty="0">
                <a:solidFill>
                  <a:prstClr val="black"/>
                </a:solidFill>
              </a:rPr>
              <a:t> lain </a:t>
            </a:r>
            <a:r>
              <a:rPr lang="en-US" sz="2000" dirty="0" err="1">
                <a:solidFill>
                  <a:prstClr val="black"/>
                </a:solidFill>
              </a:rPr>
              <a:t>seperti</a:t>
            </a:r>
            <a:r>
              <a:rPr lang="en-US" sz="2000" dirty="0">
                <a:solidFill>
                  <a:prstClr val="black"/>
                </a:solidFill>
              </a:rPr>
              <a:t>:</a:t>
            </a:r>
          </a:p>
          <a:p>
            <a:pPr marL="457200" indent="-457200">
              <a:spcAft>
                <a:spcPts val="600"/>
              </a:spcAft>
              <a:buFont typeface="+mj-lt"/>
              <a:buAutoNum type="arabicParenR"/>
            </a:pPr>
            <a:r>
              <a:rPr lang="en-US" sz="2000" dirty="0" err="1">
                <a:solidFill>
                  <a:prstClr val="black"/>
                </a:solidFill>
              </a:rPr>
              <a:t>Hukum</a:t>
            </a:r>
            <a:r>
              <a:rPr lang="en-US" sz="2000" dirty="0">
                <a:solidFill>
                  <a:prstClr val="black"/>
                </a:solidFill>
              </a:rPr>
              <a:t> </a:t>
            </a:r>
            <a:r>
              <a:rPr lang="en-US" sz="2000" dirty="0" err="1">
                <a:solidFill>
                  <a:prstClr val="black"/>
                </a:solidFill>
              </a:rPr>
              <a:t>Perburuhan</a:t>
            </a:r>
            <a:endParaRPr lang="en-US" sz="2000" dirty="0">
              <a:solidFill>
                <a:prstClr val="black"/>
              </a:solidFill>
            </a:endParaRPr>
          </a:p>
          <a:p>
            <a:pPr marL="457200" indent="-457200">
              <a:spcAft>
                <a:spcPts val="600"/>
              </a:spcAft>
              <a:buFont typeface="+mj-lt"/>
              <a:buAutoNum type="arabicParenR"/>
            </a:pPr>
            <a:r>
              <a:rPr lang="en-US" sz="2000" dirty="0" err="1">
                <a:solidFill>
                  <a:prstClr val="black"/>
                </a:solidFill>
              </a:rPr>
              <a:t>Peraturan</a:t>
            </a:r>
            <a:r>
              <a:rPr lang="en-US" sz="2000" dirty="0">
                <a:solidFill>
                  <a:prstClr val="black"/>
                </a:solidFill>
              </a:rPr>
              <a:t> </a:t>
            </a:r>
            <a:r>
              <a:rPr lang="en-US" sz="2000" dirty="0" err="1">
                <a:solidFill>
                  <a:prstClr val="black"/>
                </a:solidFill>
              </a:rPr>
              <a:t>Keselamatan</a:t>
            </a:r>
            <a:r>
              <a:rPr lang="en-US" sz="2000" dirty="0">
                <a:solidFill>
                  <a:prstClr val="black"/>
                </a:solidFill>
              </a:rPr>
              <a:t> &amp; </a:t>
            </a:r>
            <a:r>
              <a:rPr lang="en-US" sz="2000" dirty="0" err="1">
                <a:solidFill>
                  <a:prstClr val="black"/>
                </a:solidFill>
              </a:rPr>
              <a:t>Kesehatan</a:t>
            </a:r>
            <a:r>
              <a:rPr lang="en-US" sz="2000" dirty="0">
                <a:solidFill>
                  <a:prstClr val="black"/>
                </a:solidFill>
              </a:rPr>
              <a:t> </a:t>
            </a:r>
            <a:r>
              <a:rPr lang="en-US" sz="2000" dirty="0" err="1">
                <a:solidFill>
                  <a:prstClr val="black"/>
                </a:solidFill>
              </a:rPr>
              <a:t>Kerja</a:t>
            </a:r>
            <a:endParaRPr lang="en-US" sz="2000" dirty="0">
              <a:solidFill>
                <a:prstClr val="black"/>
              </a:solidFill>
            </a:endParaRPr>
          </a:p>
          <a:p>
            <a:pPr marL="457200" indent="-457200">
              <a:spcAft>
                <a:spcPts val="600"/>
              </a:spcAft>
              <a:buFont typeface="+mj-lt"/>
              <a:buAutoNum type="arabicParenR"/>
            </a:pPr>
            <a:r>
              <a:rPr lang="en-US" sz="2000" dirty="0" err="1">
                <a:solidFill>
                  <a:prstClr val="black"/>
                </a:solidFill>
              </a:rPr>
              <a:t>Peraturan</a:t>
            </a:r>
            <a:r>
              <a:rPr lang="en-US" sz="2000" dirty="0">
                <a:solidFill>
                  <a:prstClr val="black"/>
                </a:solidFill>
              </a:rPr>
              <a:t> </a:t>
            </a:r>
            <a:r>
              <a:rPr lang="en-US" sz="2000" dirty="0" err="1">
                <a:solidFill>
                  <a:prstClr val="black"/>
                </a:solidFill>
              </a:rPr>
              <a:t>Lingkungan</a:t>
            </a:r>
            <a:endParaRPr lang="en-US" sz="2000" dirty="0">
              <a:solidFill>
                <a:prstClr val="black"/>
              </a:solidFill>
            </a:endParaRPr>
          </a:p>
          <a:p>
            <a:pPr marL="457200" indent="-457200">
              <a:spcAft>
                <a:spcPts val="600"/>
              </a:spcAft>
              <a:buFont typeface="+mj-lt"/>
              <a:buAutoNum type="arabicParenR"/>
            </a:pPr>
            <a:r>
              <a:rPr lang="en-US" sz="2000" dirty="0" err="1">
                <a:solidFill>
                  <a:prstClr val="black"/>
                </a:solidFill>
              </a:rPr>
              <a:t>Peraturan</a:t>
            </a:r>
            <a:r>
              <a:rPr lang="en-US" sz="2000" dirty="0">
                <a:solidFill>
                  <a:prstClr val="black"/>
                </a:solidFill>
              </a:rPr>
              <a:t> </a:t>
            </a:r>
            <a:r>
              <a:rPr lang="en-US" sz="2000" dirty="0" err="1">
                <a:solidFill>
                  <a:prstClr val="black"/>
                </a:solidFill>
              </a:rPr>
              <a:t>Akuntansi</a:t>
            </a:r>
            <a:r>
              <a:rPr lang="en-US" sz="2000" dirty="0">
                <a:solidFill>
                  <a:prstClr val="black"/>
                </a:solidFill>
              </a:rPr>
              <a:t> </a:t>
            </a:r>
            <a:r>
              <a:rPr lang="en-US" sz="2000" dirty="0" err="1">
                <a:solidFill>
                  <a:prstClr val="black"/>
                </a:solidFill>
              </a:rPr>
              <a:t>dan</a:t>
            </a:r>
            <a:r>
              <a:rPr lang="en-US" sz="2000" dirty="0">
                <a:solidFill>
                  <a:prstClr val="black"/>
                </a:solidFill>
              </a:rPr>
              <a:t> </a:t>
            </a:r>
            <a:r>
              <a:rPr lang="en-US" sz="2000" dirty="0" err="1">
                <a:solidFill>
                  <a:prstClr val="black"/>
                </a:solidFill>
              </a:rPr>
              <a:t>Pajak</a:t>
            </a:r>
            <a:endParaRPr lang="en-US" sz="2000" dirty="0">
              <a:solidFill>
                <a:prstClr val="black"/>
              </a:solidFill>
            </a:endParaRPr>
          </a:p>
          <a:p>
            <a:pPr marL="457200" indent="-457200">
              <a:spcAft>
                <a:spcPts val="600"/>
              </a:spcAft>
              <a:buFont typeface="+mj-lt"/>
              <a:buAutoNum type="arabicParenR"/>
            </a:pPr>
            <a:r>
              <a:rPr lang="en-US" sz="2000" dirty="0">
                <a:solidFill>
                  <a:prstClr val="black"/>
                </a:solidFill>
              </a:rPr>
              <a:t>Tata Kelola </a:t>
            </a:r>
            <a:r>
              <a:rPr lang="en-US" sz="2000" dirty="0" err="1">
                <a:solidFill>
                  <a:prstClr val="black"/>
                </a:solidFill>
              </a:rPr>
              <a:t>Organisasi</a:t>
            </a:r>
            <a:r>
              <a:rPr lang="en-US" sz="2000" dirty="0">
                <a:solidFill>
                  <a:prstClr val="black"/>
                </a:solidFill>
              </a:rPr>
              <a:t>/</a:t>
            </a:r>
            <a:r>
              <a:rPr lang="en-US" sz="2000" dirty="0" err="1">
                <a:solidFill>
                  <a:prstClr val="black"/>
                </a:solidFill>
              </a:rPr>
              <a:t>Institusi</a:t>
            </a:r>
            <a:endParaRPr lang="en-US" sz="2000" dirty="0">
              <a:solidFill>
                <a:prstClr val="black"/>
              </a:solidFill>
            </a:endParaRPr>
          </a:p>
          <a:p>
            <a:pPr marL="457200" indent="-457200">
              <a:spcAft>
                <a:spcPts val="600"/>
              </a:spcAft>
              <a:buFont typeface="+mj-lt"/>
              <a:buAutoNum type="arabicParenR"/>
            </a:pPr>
            <a:r>
              <a:rPr lang="en-US" sz="2000" dirty="0" err="1">
                <a:solidFill>
                  <a:prstClr val="black"/>
                </a:solidFill>
              </a:rPr>
              <a:t>Tanggung</a:t>
            </a:r>
            <a:r>
              <a:rPr lang="en-US" sz="2000" dirty="0">
                <a:solidFill>
                  <a:prstClr val="black"/>
                </a:solidFill>
              </a:rPr>
              <a:t> </a:t>
            </a:r>
            <a:r>
              <a:rPr lang="en-US" sz="2000" dirty="0" err="1">
                <a:solidFill>
                  <a:prstClr val="black"/>
                </a:solidFill>
              </a:rPr>
              <a:t>Jawab</a:t>
            </a:r>
            <a:r>
              <a:rPr lang="en-US" sz="2000" dirty="0">
                <a:solidFill>
                  <a:prstClr val="black"/>
                </a:solidFill>
              </a:rPr>
              <a:t> </a:t>
            </a:r>
            <a:r>
              <a:rPr lang="en-US" sz="2000" dirty="0" err="1">
                <a:solidFill>
                  <a:prstClr val="black"/>
                </a:solidFill>
              </a:rPr>
              <a:t>Produk</a:t>
            </a:r>
            <a:endParaRPr lang="en-US" sz="2000" dirty="0">
              <a:solidFill>
                <a:prstClr val="black"/>
              </a:solidFill>
            </a:endParaRPr>
          </a:p>
          <a:p>
            <a:pPr marL="457200" indent="-457200">
              <a:spcAft>
                <a:spcPts val="600"/>
              </a:spcAft>
              <a:buFont typeface="+mj-lt"/>
              <a:buAutoNum type="arabicParenR"/>
            </a:pPr>
            <a:r>
              <a:rPr lang="en-US" sz="2000" dirty="0" err="1">
                <a:solidFill>
                  <a:prstClr val="black"/>
                </a:solidFill>
              </a:rPr>
              <a:t>Kepatuhan</a:t>
            </a:r>
            <a:r>
              <a:rPr lang="en-US" sz="2000" dirty="0">
                <a:solidFill>
                  <a:prstClr val="black"/>
                </a:solidFill>
              </a:rPr>
              <a:t> </a:t>
            </a:r>
            <a:r>
              <a:rPr lang="en-US" sz="2000" dirty="0" err="1">
                <a:solidFill>
                  <a:prstClr val="black"/>
                </a:solidFill>
              </a:rPr>
              <a:t>Keamanan</a:t>
            </a:r>
            <a:r>
              <a:rPr lang="en-US" sz="2000" dirty="0">
                <a:solidFill>
                  <a:prstClr val="black"/>
                </a:solidFill>
              </a:rPr>
              <a:t> </a:t>
            </a:r>
            <a:r>
              <a:rPr lang="en-US" sz="2000" dirty="0" err="1">
                <a:solidFill>
                  <a:prstClr val="black"/>
                </a:solidFill>
              </a:rPr>
              <a:t>Informasi</a:t>
            </a:r>
            <a:endParaRPr lang="en-US" sz="2000" dirty="0">
              <a:solidFill>
                <a:prstClr val="black"/>
              </a:solidFill>
            </a:endParaRPr>
          </a:p>
          <a:p>
            <a:pPr marL="457200" indent="-457200">
              <a:spcAft>
                <a:spcPts val="600"/>
              </a:spcAft>
              <a:buFont typeface="+mj-lt"/>
              <a:buAutoNum type="arabicParenR"/>
            </a:pPr>
            <a:r>
              <a:rPr lang="en-US" sz="2000" dirty="0" err="1">
                <a:solidFill>
                  <a:prstClr val="black"/>
                </a:solidFill>
              </a:rPr>
              <a:t>Hukum</a:t>
            </a:r>
            <a:r>
              <a:rPr lang="en-US" sz="2000" dirty="0">
                <a:solidFill>
                  <a:prstClr val="black"/>
                </a:solidFill>
              </a:rPr>
              <a:t> </a:t>
            </a:r>
            <a:r>
              <a:rPr lang="en-US" sz="2000" dirty="0" err="1">
                <a:solidFill>
                  <a:prstClr val="black"/>
                </a:solidFill>
              </a:rPr>
              <a:t>Pasar</a:t>
            </a:r>
            <a:r>
              <a:rPr lang="en-US" sz="2000" dirty="0">
                <a:solidFill>
                  <a:prstClr val="black"/>
                </a:solidFill>
              </a:rPr>
              <a:t> Modal</a:t>
            </a:r>
          </a:p>
          <a:p>
            <a:pPr marL="457200" indent="-457200">
              <a:spcAft>
                <a:spcPts val="600"/>
              </a:spcAft>
              <a:buFont typeface="+mj-lt"/>
              <a:buAutoNum type="arabicParenR"/>
            </a:pPr>
            <a:r>
              <a:rPr lang="en-US" sz="2000" dirty="0" err="1">
                <a:solidFill>
                  <a:prstClr val="black"/>
                </a:solidFill>
              </a:rPr>
              <a:t>Peraturan</a:t>
            </a:r>
            <a:r>
              <a:rPr lang="en-US" sz="2000" dirty="0">
                <a:solidFill>
                  <a:prstClr val="black"/>
                </a:solidFill>
              </a:rPr>
              <a:t> </a:t>
            </a:r>
            <a:r>
              <a:rPr lang="en-US" sz="2000" dirty="0" err="1">
                <a:solidFill>
                  <a:prstClr val="black"/>
                </a:solidFill>
              </a:rPr>
              <a:t>Keselamatan</a:t>
            </a:r>
            <a:r>
              <a:rPr lang="en-US" sz="2000" dirty="0">
                <a:solidFill>
                  <a:prstClr val="black"/>
                </a:solidFill>
              </a:rPr>
              <a:t> </a:t>
            </a:r>
            <a:r>
              <a:rPr lang="en-US" sz="2000" dirty="0" err="1">
                <a:solidFill>
                  <a:prstClr val="black"/>
                </a:solidFill>
              </a:rPr>
              <a:t>Lalu</a:t>
            </a:r>
            <a:r>
              <a:rPr lang="en-US" sz="2000" dirty="0">
                <a:solidFill>
                  <a:prstClr val="black"/>
                </a:solidFill>
              </a:rPr>
              <a:t> </a:t>
            </a:r>
            <a:r>
              <a:rPr lang="en-US" sz="2000" dirty="0" err="1">
                <a:solidFill>
                  <a:prstClr val="black"/>
                </a:solidFill>
              </a:rPr>
              <a:t>Lintas</a:t>
            </a:r>
            <a:endParaRPr lang="en-US" sz="2000" dirty="0">
              <a:solidFill>
                <a:prstClr val="black"/>
              </a:solidFill>
            </a:endParaRPr>
          </a:p>
          <a:p>
            <a:pPr marL="457200" indent="-457200">
              <a:spcAft>
                <a:spcPts val="600"/>
              </a:spcAft>
              <a:buFont typeface="+mj-lt"/>
              <a:buAutoNum type="arabicParenR"/>
            </a:pPr>
            <a:r>
              <a:rPr lang="en-US" sz="2000" dirty="0" err="1">
                <a:solidFill>
                  <a:prstClr val="black"/>
                </a:solidFill>
              </a:rPr>
              <a:t>Peraturan</a:t>
            </a:r>
            <a:r>
              <a:rPr lang="en-US" sz="2000" dirty="0">
                <a:solidFill>
                  <a:prstClr val="black"/>
                </a:solidFill>
              </a:rPr>
              <a:t> </a:t>
            </a:r>
            <a:r>
              <a:rPr lang="en-US" sz="2000" dirty="0" err="1">
                <a:solidFill>
                  <a:prstClr val="black"/>
                </a:solidFill>
              </a:rPr>
              <a:t>Ekspor</a:t>
            </a:r>
            <a:r>
              <a:rPr lang="en-US" sz="2000" dirty="0">
                <a:solidFill>
                  <a:prstClr val="black"/>
                </a:solidFill>
              </a:rPr>
              <a:t> &amp; Import</a:t>
            </a:r>
          </a:p>
          <a:p>
            <a:pPr marL="457200" indent="-457200">
              <a:spcAft>
                <a:spcPts val="600"/>
              </a:spcAft>
              <a:buFont typeface="+mj-lt"/>
              <a:buAutoNum type="arabicParenR"/>
            </a:pPr>
            <a:r>
              <a:rPr lang="en-US" sz="2000" dirty="0" err="1">
                <a:solidFill>
                  <a:prstClr val="black"/>
                </a:solidFill>
              </a:rPr>
              <a:t>Dsb</a:t>
            </a:r>
            <a:endParaRPr lang="en-US" sz="2000" dirty="0">
              <a:solidFill>
                <a:prstClr val="black"/>
              </a:solidFill>
            </a:endParaRPr>
          </a:p>
        </p:txBody>
      </p:sp>
    </p:spTree>
    <p:extLst>
      <p:ext uri="{BB962C8B-B14F-4D97-AF65-F5344CB8AC3E}">
        <p14:creationId xmlns:p14="http://schemas.microsoft.com/office/powerpoint/2010/main" val="42820075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7700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ndara" panose="020E0502030303020204" pitchFamily="34" charset="0"/>
              </a:rPr>
              <a:t>ELEMENTS OF COMPLIANCE MANAGEMENT SYSTEM (ISO 37301: 2021)</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497" y="926627"/>
            <a:ext cx="4323253" cy="5877877"/>
          </a:xfrm>
          <a:prstGeom prst="rect">
            <a:avLst/>
          </a:prstGeom>
        </p:spPr>
      </p:pic>
      <p:sp>
        <p:nvSpPr>
          <p:cNvPr id="8" name="Rectangle 7"/>
          <p:cNvSpPr/>
          <p:nvPr/>
        </p:nvSpPr>
        <p:spPr>
          <a:xfrm>
            <a:off x="452919" y="948690"/>
            <a:ext cx="6261780" cy="5664422"/>
          </a:xfrm>
          <a:prstGeom prst="rect">
            <a:avLst/>
          </a:prstGeom>
          <a:ln>
            <a:solidFill>
              <a:schemeClr val="accent1"/>
            </a:solidFill>
          </a:ln>
        </p:spPr>
        <p:txBody>
          <a:bodyPr wrap="square" lIns="180000" tIns="72000" rIns="144000" bIns="72000">
            <a:spAutoFit/>
          </a:bodyPr>
          <a:lstStyle/>
          <a:p>
            <a:pPr>
              <a:spcAft>
                <a:spcPts val="600"/>
              </a:spcAft>
            </a:pPr>
            <a:r>
              <a:rPr lang="en-US" sz="1200" dirty="0">
                <a:solidFill>
                  <a:prstClr val="black"/>
                </a:solidFill>
              </a:rPr>
              <a:t>Organizations that aim to be successful in the long term need to establish and maintain a culture of compliance, considering the needs and expectations of interested parties. Compliance is therefore not only the basis, but also an opportunity, for a successful and sustainable organization.</a:t>
            </a:r>
          </a:p>
          <a:p>
            <a:pPr>
              <a:spcAft>
                <a:spcPts val="600"/>
              </a:spcAft>
            </a:pPr>
            <a:r>
              <a:rPr lang="en-US" sz="1200" dirty="0">
                <a:solidFill>
                  <a:prstClr val="black"/>
                </a:solidFill>
              </a:rPr>
              <a:t>Compliance is an ongoing process and the outcome of an organization meeting its obligations. Compliance is made sustainable by embedding it in the culture of the organization and in the </a:t>
            </a:r>
            <a:r>
              <a:rPr lang="en-US" sz="1200" dirty="0" err="1">
                <a:solidFill>
                  <a:prstClr val="black"/>
                </a:solidFill>
              </a:rPr>
              <a:t>behaviour</a:t>
            </a:r>
            <a:r>
              <a:rPr lang="en-US" sz="1200" dirty="0">
                <a:solidFill>
                  <a:prstClr val="black"/>
                </a:solidFill>
              </a:rPr>
              <a:t> and attitude of people working for it. While maintaining its independence, it is preferable that compliance management is integrated with the organization’s other management processes and its operational requirements and procedures.</a:t>
            </a:r>
          </a:p>
          <a:p>
            <a:pPr>
              <a:spcAft>
                <a:spcPts val="600"/>
              </a:spcAft>
            </a:pPr>
            <a:r>
              <a:rPr lang="en-US" sz="1200" dirty="0">
                <a:solidFill>
                  <a:prstClr val="black"/>
                </a:solidFill>
              </a:rPr>
              <a:t>An effective, organization-wide compliance management system enables an organization to demonstrate its commitment to comply with relevant laws, regulatory requirements, industry codes and organizational standards, as well as standards of good governance, generally accepted best practices, ethics and community expectations.</a:t>
            </a:r>
          </a:p>
          <a:p>
            <a:pPr>
              <a:spcAft>
                <a:spcPts val="600"/>
              </a:spcAft>
            </a:pPr>
            <a:r>
              <a:rPr lang="en-US" sz="1200" dirty="0">
                <a:solidFill>
                  <a:prstClr val="black"/>
                </a:solidFill>
              </a:rPr>
              <a:t>An organization’s approach to compliance is shaped by the leadership applying core values and generally accepted good governance, ethical and community standards. Embedding compliance in the </a:t>
            </a:r>
            <a:r>
              <a:rPr lang="en-US" sz="1200" dirty="0" err="1">
                <a:solidFill>
                  <a:prstClr val="black"/>
                </a:solidFill>
              </a:rPr>
              <a:t>behaviour</a:t>
            </a:r>
            <a:r>
              <a:rPr lang="en-US" sz="1200" dirty="0">
                <a:solidFill>
                  <a:prstClr val="black"/>
                </a:solidFill>
              </a:rPr>
              <a:t> of the people working for an organization depends above all on leadership at all levels and clear values of an organization, as well as an acknowledgement and implementation of measures to promote compliant </a:t>
            </a:r>
            <a:r>
              <a:rPr lang="en-US" sz="1200" dirty="0" err="1">
                <a:solidFill>
                  <a:prstClr val="black"/>
                </a:solidFill>
              </a:rPr>
              <a:t>behaviour</a:t>
            </a:r>
            <a:r>
              <a:rPr lang="en-US" sz="1200" dirty="0">
                <a:solidFill>
                  <a:prstClr val="black"/>
                </a:solidFill>
              </a:rPr>
              <a:t>. If this is not the case at all levels of an organization, there is a risk of noncompliance.</a:t>
            </a:r>
          </a:p>
          <a:p>
            <a:pPr>
              <a:spcAft>
                <a:spcPts val="600"/>
              </a:spcAft>
            </a:pPr>
            <a:r>
              <a:rPr lang="en-US" sz="1200" dirty="0">
                <a:solidFill>
                  <a:prstClr val="black"/>
                </a:solidFill>
              </a:rPr>
              <a:t>In a number of jurisdictions, courts have considered an organization’s commitment to compliance through its compliance management system when determining the appropriate penalty to be imposed for contraventions of relevant laws. Therefore, regulatory and judicial bodies can also benefit from ISO 37301:2021 as a benchmark.</a:t>
            </a:r>
          </a:p>
          <a:p>
            <a:pPr>
              <a:spcAft>
                <a:spcPts val="600"/>
              </a:spcAft>
            </a:pPr>
            <a:r>
              <a:rPr lang="en-US" sz="1200" dirty="0">
                <a:solidFill>
                  <a:prstClr val="black"/>
                </a:solidFill>
              </a:rPr>
              <a:t>Organizations are increasingly convinced that, by applying binding values and appropriate compliance management, they can safeguard their integrity and avoid or minimize noncompliance with the organization’s compliance obligations. Integrity and effective compliance are therefore key elements of good and diligent management. Compliance also contributes to the socially responsible </a:t>
            </a:r>
            <a:r>
              <a:rPr lang="en-US" sz="1200" dirty="0" err="1">
                <a:solidFill>
                  <a:prstClr val="black"/>
                </a:solidFill>
              </a:rPr>
              <a:t>behaviour</a:t>
            </a:r>
            <a:r>
              <a:rPr lang="en-US" sz="1200" dirty="0">
                <a:solidFill>
                  <a:prstClr val="black"/>
                </a:solidFill>
              </a:rPr>
              <a:t> of organizations.</a:t>
            </a:r>
          </a:p>
        </p:txBody>
      </p:sp>
    </p:spTree>
    <p:extLst>
      <p:ext uri="{BB962C8B-B14F-4D97-AF65-F5344CB8AC3E}">
        <p14:creationId xmlns:p14="http://schemas.microsoft.com/office/powerpoint/2010/main" val="16000399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7700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ndara" panose="020E0502030303020204" pitchFamily="34" charset="0"/>
              </a:rPr>
              <a:t>ELEMENTS OF COMPLIANCE MANAGEMENT SYSTEM (ISO 37301: 2021)</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497" y="926627"/>
            <a:ext cx="4323253" cy="5877877"/>
          </a:xfrm>
          <a:prstGeom prst="rect">
            <a:avLst/>
          </a:prstGeom>
        </p:spPr>
      </p:pic>
      <p:sp>
        <p:nvSpPr>
          <p:cNvPr id="8" name="Rectangle 7"/>
          <p:cNvSpPr/>
          <p:nvPr/>
        </p:nvSpPr>
        <p:spPr>
          <a:xfrm>
            <a:off x="452919" y="948690"/>
            <a:ext cx="6261780" cy="5716162"/>
          </a:xfrm>
          <a:prstGeom prst="rect">
            <a:avLst/>
          </a:prstGeom>
          <a:ln>
            <a:solidFill>
              <a:schemeClr val="accent1"/>
            </a:solidFill>
          </a:ln>
        </p:spPr>
        <p:txBody>
          <a:bodyPr wrap="square" lIns="180000" tIns="72000" rIns="144000" bIns="72000">
            <a:spAutoFit/>
          </a:bodyPr>
          <a:lstStyle/>
          <a:p>
            <a:pPr>
              <a:spcAft>
                <a:spcPts val="600"/>
              </a:spcAft>
            </a:pPr>
            <a:r>
              <a:rPr lang="en-US" sz="1400" dirty="0">
                <a:solidFill>
                  <a:prstClr val="black"/>
                </a:solidFill>
              </a:rPr>
              <a:t>One of the objectives of ISO 37301:2021 is to assist organizations to develop and spread a positive culture of compliance, considering that an effective and sound management of compliance-related risks should be regarded as an opportunity to pursue and take, due to the several benefits that it provides to the organization such as:</a:t>
            </a:r>
          </a:p>
          <a:p>
            <a:pPr marL="228600" indent="-228600">
              <a:spcAft>
                <a:spcPts val="600"/>
              </a:spcAft>
              <a:buFont typeface="+mj-lt"/>
              <a:buAutoNum type="arabicParenR"/>
            </a:pPr>
            <a:r>
              <a:rPr lang="en-US" sz="1400" dirty="0">
                <a:solidFill>
                  <a:prstClr val="black"/>
                </a:solidFill>
              </a:rPr>
              <a:t>Improving business opportunities and sustainability;</a:t>
            </a:r>
          </a:p>
          <a:p>
            <a:pPr marL="228600" indent="-228600">
              <a:spcAft>
                <a:spcPts val="600"/>
              </a:spcAft>
              <a:buFont typeface="+mj-lt"/>
              <a:buAutoNum type="arabicParenR"/>
            </a:pPr>
            <a:r>
              <a:rPr lang="en-US" sz="1400" dirty="0">
                <a:solidFill>
                  <a:prstClr val="black"/>
                </a:solidFill>
              </a:rPr>
              <a:t>Protecting and enhancing an organization’s reputation and credibility;</a:t>
            </a:r>
          </a:p>
          <a:p>
            <a:pPr marL="228600" indent="-228600">
              <a:spcAft>
                <a:spcPts val="600"/>
              </a:spcAft>
              <a:buFont typeface="+mj-lt"/>
              <a:buAutoNum type="arabicParenR"/>
            </a:pPr>
            <a:r>
              <a:rPr lang="en-US" sz="1400" dirty="0">
                <a:solidFill>
                  <a:prstClr val="black"/>
                </a:solidFill>
              </a:rPr>
              <a:t>Taking into account expectations of interested parties;</a:t>
            </a:r>
          </a:p>
          <a:p>
            <a:pPr marL="228600" indent="-228600">
              <a:spcAft>
                <a:spcPts val="600"/>
              </a:spcAft>
              <a:buFont typeface="+mj-lt"/>
              <a:buAutoNum type="arabicParenR"/>
            </a:pPr>
            <a:r>
              <a:rPr lang="en-US" sz="1400" dirty="0">
                <a:solidFill>
                  <a:prstClr val="black"/>
                </a:solidFill>
              </a:rPr>
              <a:t>Demonstrating an organization’s commitment to managing its compliance risks effectively and efficiently;</a:t>
            </a:r>
          </a:p>
          <a:p>
            <a:pPr marL="228600" indent="-228600">
              <a:spcAft>
                <a:spcPts val="600"/>
              </a:spcAft>
              <a:buFont typeface="+mj-lt"/>
              <a:buAutoNum type="arabicParenR"/>
            </a:pPr>
            <a:r>
              <a:rPr lang="en-US" sz="1400" dirty="0">
                <a:solidFill>
                  <a:prstClr val="black"/>
                </a:solidFill>
              </a:rPr>
              <a:t>Increasing the confidence of third parties in the organization’s capacity to achieve sustained success;</a:t>
            </a:r>
          </a:p>
          <a:p>
            <a:pPr marL="228600" indent="-228600">
              <a:spcAft>
                <a:spcPts val="600"/>
              </a:spcAft>
              <a:buFont typeface="+mj-lt"/>
              <a:buAutoNum type="arabicParenR"/>
            </a:pPr>
            <a:r>
              <a:rPr lang="en-US" sz="1400" dirty="0">
                <a:solidFill>
                  <a:prstClr val="black"/>
                </a:solidFill>
              </a:rPr>
              <a:t>Minimizing the risk of a contravention occurring with the attendant costs and reputational damage.</a:t>
            </a:r>
          </a:p>
          <a:p>
            <a:pPr>
              <a:spcAft>
                <a:spcPts val="600"/>
              </a:spcAft>
            </a:pPr>
            <a:r>
              <a:rPr lang="en-US" sz="1400" dirty="0">
                <a:solidFill>
                  <a:prstClr val="black"/>
                </a:solidFill>
              </a:rPr>
              <a:t>ISO 37301:2021 specifies requirements as well as provides guidance on compliance management systems and recommended practices. Both the requirements and the guidance in ISO 37301:2021 are intended to be adaptable, and implementation can differ depending on the size and level of maturity of an organization’s compliance management system and on the context, nature and complexity of the organization’s activities and objectives.</a:t>
            </a:r>
          </a:p>
          <a:p>
            <a:pPr>
              <a:spcAft>
                <a:spcPts val="600"/>
              </a:spcAft>
            </a:pPr>
            <a:r>
              <a:rPr lang="en-US" sz="1400" dirty="0">
                <a:solidFill>
                  <a:prstClr val="black"/>
                </a:solidFill>
              </a:rPr>
              <a:t>ISO 37301:2021 is suitable to enhance the compliance-related requirements in other management systems and to assist an organization in improving the overall management of all its compliance obligations.</a:t>
            </a:r>
          </a:p>
        </p:txBody>
      </p:sp>
    </p:spTree>
    <p:extLst>
      <p:ext uri="{BB962C8B-B14F-4D97-AF65-F5344CB8AC3E}">
        <p14:creationId xmlns:p14="http://schemas.microsoft.com/office/powerpoint/2010/main" val="30341732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EDEBA0-D092-4073-87AF-F181FF6A2953}"/>
              </a:ext>
            </a:extLst>
          </p:cNvPr>
          <p:cNvSpPr txBox="1"/>
          <p:nvPr/>
        </p:nvSpPr>
        <p:spPr>
          <a:xfrm>
            <a:off x="1679944" y="2147776"/>
            <a:ext cx="9080205" cy="1938992"/>
          </a:xfrm>
          <a:prstGeom prst="rect">
            <a:avLst/>
          </a:prstGeom>
          <a:noFill/>
        </p:spPr>
        <p:txBody>
          <a:bodyPr wrap="square" rtlCol="0">
            <a:spAutoFit/>
          </a:bodyPr>
          <a:lstStyle/>
          <a:p>
            <a:pPr algn="ctr"/>
            <a:r>
              <a:rPr lang="en-US" sz="6000" b="1" dirty="0"/>
              <a:t>PUTTING IT ALL TOGETHER</a:t>
            </a:r>
          </a:p>
          <a:p>
            <a:pPr algn="ctr"/>
            <a:r>
              <a:rPr lang="en-US" sz="6000" b="1" dirty="0"/>
              <a:t>(INTEGRATED GRC)</a:t>
            </a:r>
            <a:endParaRPr lang="en-ID" sz="6000" b="1" dirty="0"/>
          </a:p>
        </p:txBody>
      </p:sp>
    </p:spTree>
    <p:extLst>
      <p:ext uri="{BB962C8B-B14F-4D97-AF65-F5344CB8AC3E}">
        <p14:creationId xmlns:p14="http://schemas.microsoft.com/office/powerpoint/2010/main" val="26336583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p:cNvCxnSpPr>
            <a:stCxn id="3" idx="2"/>
          </p:cNvCxnSpPr>
          <p:nvPr/>
        </p:nvCxnSpPr>
        <p:spPr>
          <a:xfrm flipH="1">
            <a:off x="10122568" y="3993380"/>
            <a:ext cx="1" cy="1384358"/>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41D76F6B-5735-4D87-9ED6-C0F51A9B2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19733">
            <a:off x="3200400" y="1133975"/>
            <a:ext cx="5791200" cy="57188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34CAB9A-3FF6-4FC1-B8D0-3A2F43FC831B}"/>
              </a:ext>
            </a:extLst>
          </p:cNvPr>
          <p:cNvGrpSpPr/>
          <p:nvPr/>
        </p:nvGrpSpPr>
        <p:grpSpPr>
          <a:xfrm>
            <a:off x="401052" y="961423"/>
            <a:ext cx="11389896" cy="5744177"/>
            <a:chOff x="401052" y="961423"/>
            <a:chExt cx="11389896" cy="5744177"/>
          </a:xfrm>
        </p:grpSpPr>
        <p:sp>
          <p:nvSpPr>
            <p:cNvPr id="3" name="Speech Bubble: Rectangle 2">
              <a:extLst>
                <a:ext uri="{FF2B5EF4-FFF2-40B4-BE49-F238E27FC236}">
                  <a16:creationId xmlns:a16="http://schemas.microsoft.com/office/drawing/2014/main" id="{C28CA33F-38E7-4D06-969C-621609951AC4}"/>
                </a:ext>
              </a:extLst>
            </p:cNvPr>
            <p:cNvSpPr/>
            <p:nvPr/>
          </p:nvSpPr>
          <p:spPr>
            <a:xfrm>
              <a:off x="8694822" y="961423"/>
              <a:ext cx="2855494" cy="3031957"/>
            </a:xfrm>
            <a:prstGeom prst="wedgeRectCallout">
              <a:avLst>
                <a:gd name="adj1" fmla="val -73955"/>
                <a:gd name="adj2" fmla="val -696"/>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RISK MANAGEMENT MENGELOLA PROFIL RISIKO ORGANISASI SEBAGAI NET/RESIDUAL 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Suatu</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Sistem</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memetakan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seluruh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Inheren</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100" dirty="0" err="1">
                  <a:solidFill>
                    <a:prstClr val="black"/>
                  </a:solidFill>
                  <a:latin typeface="Calibri" panose="020F0502020204030204"/>
                </a:rPr>
                <a:t>baik</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secara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individual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maupun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komposit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dengan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menggunakan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Risk Data </a:t>
              </a:r>
              <a:r>
                <a:rPr lang="en-US" sz="1100" dirty="0">
                  <a:solidFill>
                    <a:prstClr val="black"/>
                  </a:solidFill>
                  <a:latin typeface="Calibri" panose="020F0502020204030204"/>
                </a:rPr>
                <a:t>and Information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System yang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mendukung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fungsi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risk intelligence (risk surveillance and reconnaissance)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untuk</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memetakan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inheren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lang="en-US" sz="1100" dirty="0">
                  <a:solidFill>
                    <a:prstClr val="black"/>
                  </a:solidFill>
                  <a:latin typeface="Calibri" panose="020F0502020204030204"/>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kemudian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mengelolanya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secara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optimal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dengan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mengembangkan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Kualitas</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Penerapan</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Manajemen</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(Risk </a:t>
              </a:r>
              <a:r>
                <a:rPr lang="en-US" sz="1100" dirty="0">
                  <a:solidFill>
                    <a:prstClr val="black"/>
                  </a:solidFill>
                  <a:latin typeface="Calibri" panose="020F0502020204030204"/>
                </a:rPr>
                <a:t>Control System</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maksimal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agar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dapat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menhasilkan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Profil</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yang ideal,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yakni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Net (Residual) Risk</a:t>
              </a:r>
              <a:r>
                <a:rPr lang="en-US" sz="1100" dirty="0">
                  <a:solidFill>
                    <a:prstClr val="black"/>
                  </a:solidFill>
                </a:rPr>
                <a:t> yang optimum.</a:t>
              </a:r>
              <a:endParaRPr kumimoji="0" lang="en-ID"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peech Bubble: Rectangle 4">
              <a:extLst>
                <a:ext uri="{FF2B5EF4-FFF2-40B4-BE49-F238E27FC236}">
                  <a16:creationId xmlns:a16="http://schemas.microsoft.com/office/drawing/2014/main" id="{27AAF051-F0E3-402E-BA38-7BCAC61FC9AF}"/>
                </a:ext>
              </a:extLst>
            </p:cNvPr>
            <p:cNvSpPr/>
            <p:nvPr/>
          </p:nvSpPr>
          <p:spPr>
            <a:xfrm>
              <a:off x="401052" y="2261936"/>
              <a:ext cx="2855494" cy="3625515"/>
            </a:xfrm>
            <a:prstGeom prst="wedgeRectCallout">
              <a:avLst>
                <a:gd name="adj1" fmla="val 62562"/>
                <a:gd name="adj2" fmla="val -3125"/>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latin typeface="Calibri" panose="020F0502020204030204"/>
                  <a:ea typeface="+mn-ea"/>
                  <a:cs typeface="+mn-cs"/>
                </a:rPr>
                <a:t>GCG SEBAGAI SISTEM (STRUKTUR, PROSES &amp; OUTPUT)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erupakan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suatu</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Si</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stem</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mencakup</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1"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id-ID" altLang="en-US" sz="1100" b="1" i="0" u="none" strike="noStrike" kern="1200" cap="none" spc="0" normalizeH="0" baseline="0" noProof="0" dirty="0">
                  <a:ln>
                    <a:noFill/>
                  </a:ln>
                  <a:solidFill>
                    <a:prstClr val="black"/>
                  </a:solidFill>
                  <a:effectLst/>
                  <a:uLnTx/>
                  <a:uFillTx/>
                  <a:latin typeface="Calibri" panose="020F0502020204030204"/>
                  <a:ea typeface="+mn-ea"/>
                  <a:cs typeface="+mn-cs"/>
                </a:rPr>
                <a:t>truktur </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yang  mengatur hubungan </a:t>
              </a:r>
              <a:r>
                <a:rPr kumimoji="0" lang="en-MY"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yang </a:t>
              </a:r>
              <a:r>
                <a:rPr kumimoji="0" lang="en-MY"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sinergis</a:t>
              </a:r>
              <a:r>
                <a:rPr kumimoji="0" lang="en-MY"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antar</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seluruh</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organ</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dan stakeholders</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guna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menjamin</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berlangsungnya</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1" i="0" u="none" strike="noStrike" kern="1200" cap="none" spc="0" normalizeH="0" baseline="0" noProof="0" dirty="0">
                  <a:ln>
                    <a:noFill/>
                  </a:ln>
                  <a:solidFill>
                    <a:prstClr val="black"/>
                  </a:solidFill>
                  <a:effectLst/>
                  <a:uLnTx/>
                  <a:uFillTx/>
                  <a:latin typeface="Calibri" panose="020F0502020204030204"/>
                  <a:ea typeface="+mn-ea"/>
                  <a:cs typeface="+mn-cs"/>
                </a:rPr>
                <a:t>Proses</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1" u="none" strike="noStrike" kern="1200" cap="none" spc="0" normalizeH="0" baseline="0" noProof="0" dirty="0">
                  <a:ln>
                    <a:noFill/>
                  </a:ln>
                  <a:solidFill>
                    <a:prstClr val="black"/>
                  </a:solidFill>
                  <a:effectLst/>
                  <a:uLnTx/>
                  <a:uFillTx/>
                  <a:latin typeface="Calibri" panose="020F0502020204030204"/>
                  <a:ea typeface="+mn-ea"/>
                  <a:cs typeface="+mn-cs"/>
                </a:rPr>
                <a:t>Check &amp; Balance </a:t>
              </a:r>
              <a:r>
                <a:rPr kumimoji="0" lang="en-US" altLang="en-US" sz="1100" b="0" u="none" strike="noStrike" kern="1200" cap="none" spc="0" normalizeH="0" baseline="0" noProof="0" dirty="0" err="1">
                  <a:ln>
                    <a:noFill/>
                  </a:ln>
                  <a:solidFill>
                    <a:prstClr val="black"/>
                  </a:solidFill>
                  <a:effectLst/>
                  <a:uLnTx/>
                  <a:uFillTx/>
                  <a:latin typeface="Calibri" panose="020F0502020204030204"/>
                  <a:ea typeface="+mn-ea"/>
                  <a:cs typeface="+mn-cs"/>
                </a:rPr>
                <a:t>serta</a:t>
              </a:r>
              <a:r>
                <a:rPr kumimoji="0" lang="en-US" altLang="en-US" sz="11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1" u="none" strike="noStrike" kern="1200" cap="none" spc="0" normalizeH="0" baseline="0" noProof="0" dirty="0">
                  <a:ln>
                    <a:noFill/>
                  </a:ln>
                  <a:solidFill>
                    <a:prstClr val="black"/>
                  </a:solidFill>
                  <a:effectLst/>
                  <a:uLnTx/>
                  <a:uFillTx/>
                  <a:latin typeface="Calibri" panose="020F0502020204030204"/>
                  <a:ea typeface="+mn-ea"/>
                  <a:cs typeface="+mn-cs"/>
                </a:rPr>
                <a:t>Business Judgment Rule</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tubuh</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agar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tidak</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terjadi</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problema</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Principal-Agent</a:t>
              </a:r>
              <a:r>
                <a:rPr lang="en-US" altLang="en-US" sz="1100" dirty="0">
                  <a:solidFill>
                    <a:prstClr val="black"/>
                  </a:solidFill>
                  <a:latin typeface="Calibri" panose="020F0502020204030204"/>
                </a:rPr>
                <a:t> yang </a:t>
              </a:r>
              <a:r>
                <a:rPr lang="en-US" altLang="en-US" sz="1100" dirty="0" err="1">
                  <a:solidFill>
                    <a:prstClr val="black"/>
                  </a:solidFill>
                  <a:latin typeface="Calibri" panose="020F0502020204030204"/>
                </a:rPr>
                <a:t>dicerminkan</a:t>
              </a:r>
              <a:r>
                <a:rPr lang="en-US" altLang="en-US" sz="1100" dirty="0">
                  <a:solidFill>
                    <a:prstClr val="black"/>
                  </a:solidFill>
                  <a:latin typeface="Calibri" panose="020F0502020204030204"/>
                </a:rPr>
                <a:t> oleh</a:t>
              </a:r>
              <a:r>
                <a:rPr lang="en-US" altLang="en-US" sz="1100" dirty="0">
                  <a:solidFill>
                    <a:prstClr val="black"/>
                  </a:solidFill>
                </a:rPr>
                <a:t> </a:t>
              </a:r>
              <a:r>
                <a:rPr lang="en-US" altLang="en-US" sz="1100" dirty="0" err="1">
                  <a:solidFill>
                    <a:prstClr val="black"/>
                  </a:solidFill>
                </a:rPr>
                <a:t>Penyalagunaan</a:t>
              </a:r>
              <a:r>
                <a:rPr lang="en-US" altLang="en-US" sz="1100" dirty="0">
                  <a:solidFill>
                    <a:prstClr val="black"/>
                  </a:solidFill>
                </a:rPr>
                <a:t> </a:t>
              </a:r>
              <a:r>
                <a:rPr lang="en-US" altLang="en-US" sz="1100" dirty="0" err="1">
                  <a:solidFill>
                    <a:prstClr val="black"/>
                  </a:solidFill>
                </a:rPr>
                <a:t>Aset</a:t>
              </a:r>
              <a:r>
                <a:rPr lang="en-US" altLang="en-US" sz="1100" dirty="0">
                  <a:solidFill>
                    <a:prstClr val="black"/>
                  </a:solidFill>
                </a:rPr>
                <a:t> </a:t>
              </a:r>
              <a:r>
                <a:rPr lang="en-US" altLang="en-US" sz="1100" dirty="0" err="1">
                  <a:solidFill>
                    <a:prstClr val="black"/>
                  </a:solidFill>
                </a:rPr>
                <a:t>organisasi</a:t>
              </a:r>
              <a:r>
                <a:rPr lang="en-US" altLang="en-US" sz="1100" dirty="0">
                  <a:solidFill>
                    <a:prstClr val="black"/>
                  </a:solidFill>
                  <a:latin typeface="Calibri" panose="020F0502020204030204"/>
                </a:rPr>
                <a:t> dan </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Salah Kelola (Mismanagement)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sehingga</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dapat</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me</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nghasilkan</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1" i="0" u="none" strike="noStrike" kern="1200" cap="none" spc="0" normalizeH="0" baseline="0" noProof="0" dirty="0">
                  <a:ln>
                    <a:noFill/>
                  </a:ln>
                  <a:solidFill>
                    <a:prstClr val="black"/>
                  </a:solidFill>
                  <a:effectLst/>
                  <a:uLnTx/>
                  <a:uFillTx/>
                  <a:latin typeface="Calibri" panose="020F0502020204030204"/>
                  <a:ea typeface="+mn-ea"/>
                  <a:cs typeface="+mn-cs"/>
                </a:rPr>
                <a:t>Outcome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berupa</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nilai tambah </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yang optimal dan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meningkat</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secara</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berkesinambungan dalam jangka panjang, dengan tetap memperhatikan</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hak</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kepentingan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seluruh</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d-ID" altLang="en-US" sz="1100" b="0" i="1" u="none" strike="noStrike" kern="1200" cap="none" spc="0" normalizeH="0" baseline="0" noProof="0" dirty="0">
                  <a:ln>
                    <a:noFill/>
                  </a:ln>
                  <a:solidFill>
                    <a:prstClr val="black"/>
                  </a:solidFill>
                  <a:effectLst/>
                  <a:uLnTx/>
                  <a:uFillTx/>
                  <a:latin typeface="Calibri" panose="020F0502020204030204"/>
                  <a:ea typeface="+mn-ea"/>
                  <a:cs typeface="+mn-cs"/>
                </a:rPr>
                <a:t>stakeholder</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secara</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fair</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berlandaskan</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eraturan </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erundangan</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Prinsip</a:t>
              </a:r>
              <a:r>
                <a:rPr kumimoji="0" lang="en-US" alt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Tatakelola</a:t>
              </a:r>
              <a:r>
                <a:rPr kumimoji="0" lang="en-US" alt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yang </a:t>
              </a:r>
              <a:r>
                <a:rPr kumimoji="0" lang="en-US" alt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baik</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(TARIF) </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 </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orma</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/Etika </a:t>
              </a:r>
              <a:r>
                <a:rPr kumimoji="0" lang="id-ID"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yang berlaku.</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peech Bubble: Rectangle 3">
              <a:extLst>
                <a:ext uri="{FF2B5EF4-FFF2-40B4-BE49-F238E27FC236}">
                  <a16:creationId xmlns:a16="http://schemas.microsoft.com/office/drawing/2014/main" id="{331AF09C-6F3F-4775-A085-1FDAEAD17080}"/>
                </a:ext>
              </a:extLst>
            </p:cNvPr>
            <p:cNvSpPr/>
            <p:nvPr/>
          </p:nvSpPr>
          <p:spPr>
            <a:xfrm>
              <a:off x="7780422" y="5438274"/>
              <a:ext cx="4010526" cy="1267326"/>
            </a:xfrm>
            <a:prstGeom prst="wedgeRectCallout">
              <a:avLst>
                <a:gd name="adj1" fmla="val -46412"/>
                <a:gd name="adj2" fmla="val -68910"/>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Serangkaian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Tindakan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atau</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Langkah-</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langkah</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yang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bersifat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Preventif</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(ex-ante)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untuk</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100" b="1" dirty="0" err="1">
                  <a:solidFill>
                    <a:prstClr val="black"/>
                  </a:solidFill>
                </a:rPr>
                <a:t>Memastikan</a:t>
              </a:r>
              <a:r>
                <a:rPr lang="en-US" sz="1100" b="1" dirty="0">
                  <a:solidFill>
                    <a:prstClr val="black"/>
                  </a:solidFill>
                </a:rPr>
                <a:t> </a:t>
              </a:r>
              <a:r>
                <a:rPr lang="en-US" sz="1100" dirty="0">
                  <a:solidFill>
                    <a:prstClr val="black"/>
                  </a:solidFill>
                </a:rPr>
                <a:t>&amp; </a:t>
              </a:r>
              <a:r>
                <a:rPr lang="en-US" sz="1100" b="1" dirty="0" err="1">
                  <a:solidFill>
                    <a:prstClr val="black"/>
                  </a:solidFill>
                </a:rPr>
                <a:t>Mendukung</a:t>
              </a:r>
              <a:r>
                <a:rPr lang="en-US" sz="1100" dirty="0">
                  <a:solidFill>
                    <a:prstClr val="black"/>
                  </a:solidFill>
                </a:rPr>
                <a:t>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1100" b="1" dirty="0">
                  <a:solidFill>
                    <a:prstClr val="black"/>
                  </a:solidFill>
                  <a:latin typeface="Calibri" panose="020F0502020204030204"/>
                </a:rPr>
                <a:t>A</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ssurance</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&amp; Support System)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agar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seluruh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Kebijakan</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Ketentuan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Sistem</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Prosedur</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serta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seluruh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Kegiatan</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telah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sesuai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dengan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hasil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analisis</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manajemen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dan Business Judgment Rule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serta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sesuai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Ketentuan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Peraturan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Perundang-undangan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Prinsip</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Tatakelola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(TARIF) dan Norma yang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berlaku</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ID"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4C092A05-6176-4528-A442-3A8317F8B80B}"/>
              </a:ext>
            </a:extLst>
          </p:cNvPr>
          <p:cNvSpPr txBox="1"/>
          <p:nvPr/>
        </p:nvSpPr>
        <p:spPr>
          <a:xfrm>
            <a:off x="1" y="1853"/>
            <a:ext cx="12192000" cy="52322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ndara" panose="020E0502030303020204" pitchFamily="34" charset="0"/>
                <a:ea typeface="+mn-ea"/>
                <a:cs typeface="+mn-cs"/>
              </a:rPr>
              <a:t>INTEGRATING</a:t>
            </a:r>
            <a:r>
              <a:rPr kumimoji="0" lang="en-US" sz="2800" b="1" i="0" u="none" strike="noStrike" kern="1200" cap="none" spc="0" normalizeH="0" noProof="0" dirty="0">
                <a:ln>
                  <a:noFill/>
                </a:ln>
                <a:solidFill>
                  <a:schemeClr val="bg1"/>
                </a:solidFill>
                <a:effectLst/>
                <a:uLnTx/>
                <a:uFillTx/>
                <a:latin typeface="Candara" panose="020E0502030303020204" pitchFamily="34" charset="0"/>
                <a:ea typeface="+mn-ea"/>
                <a:cs typeface="+mn-cs"/>
              </a:rPr>
              <a:t> G, R, AND C IN GRC</a:t>
            </a:r>
            <a:endParaRPr kumimoji="0" lang="en-ID" sz="2800" b="1" i="0" u="none" strike="noStrike" kern="1200" cap="none" spc="0" normalizeH="0" baseline="0" noProof="0" dirty="0">
              <a:ln>
                <a:noFill/>
              </a:ln>
              <a:solidFill>
                <a:schemeClr val="bg1"/>
              </a:solidFill>
              <a:effectLst/>
              <a:uLnTx/>
              <a:uFillTx/>
              <a:latin typeface="Candara" panose="020E0502030303020204" pitchFamily="34" charset="0"/>
              <a:ea typeface="+mn-ea"/>
              <a:cs typeface="+mn-cs"/>
            </a:endParaRPr>
          </a:p>
        </p:txBody>
      </p:sp>
      <p:sp>
        <p:nvSpPr>
          <p:cNvPr id="2" name="TextBox 1"/>
          <p:cNvSpPr txBox="1"/>
          <p:nvPr/>
        </p:nvSpPr>
        <p:spPr>
          <a:xfrm>
            <a:off x="8964942" y="544484"/>
            <a:ext cx="2315253" cy="400110"/>
          </a:xfrm>
          <a:prstGeom prst="rect">
            <a:avLst/>
          </a:prstGeom>
          <a:noFill/>
        </p:spPr>
        <p:txBody>
          <a:bodyPr wrap="square" rtlCol="0">
            <a:spAutoFit/>
          </a:bodyPr>
          <a:lstStyle/>
          <a:p>
            <a:r>
              <a:rPr lang="en-US" sz="2000" b="1" dirty="0">
                <a:latin typeface="Candara" panose="020E0502030303020204" pitchFamily="34" charset="0"/>
              </a:rPr>
              <a:t>RISK INTELLIGENCE</a:t>
            </a:r>
          </a:p>
        </p:txBody>
      </p:sp>
      <p:sp>
        <p:nvSpPr>
          <p:cNvPr id="12" name="TextBox 11"/>
          <p:cNvSpPr txBox="1"/>
          <p:nvPr/>
        </p:nvSpPr>
        <p:spPr>
          <a:xfrm>
            <a:off x="641684" y="1861826"/>
            <a:ext cx="2855494" cy="400110"/>
          </a:xfrm>
          <a:prstGeom prst="rect">
            <a:avLst/>
          </a:prstGeom>
          <a:noFill/>
        </p:spPr>
        <p:txBody>
          <a:bodyPr wrap="square" rtlCol="0">
            <a:spAutoFit/>
          </a:bodyPr>
          <a:lstStyle/>
          <a:p>
            <a:r>
              <a:rPr lang="en-US" sz="2000" b="1" dirty="0">
                <a:latin typeface="Candara" panose="020E0502030303020204" pitchFamily="34" charset="0"/>
              </a:rPr>
              <a:t>GCG AS A MOVEMENT</a:t>
            </a:r>
          </a:p>
        </p:txBody>
      </p:sp>
      <p:cxnSp>
        <p:nvCxnSpPr>
          <p:cNvPr id="7" name="Elbow Connector 6"/>
          <p:cNvCxnSpPr/>
          <p:nvPr/>
        </p:nvCxnSpPr>
        <p:spPr>
          <a:xfrm rot="10800000" flipV="1">
            <a:off x="2069431" y="1169321"/>
            <a:ext cx="6597128" cy="692505"/>
          </a:xfrm>
          <a:prstGeom prst="bentConnector2">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069431" y="831602"/>
            <a:ext cx="6895511" cy="307777"/>
          </a:xfrm>
          <a:prstGeom prst="rect">
            <a:avLst/>
          </a:prstGeom>
          <a:noFill/>
        </p:spPr>
        <p:txBody>
          <a:bodyPr wrap="square" rtlCol="0">
            <a:spAutoFit/>
          </a:bodyPr>
          <a:lstStyle/>
          <a:p>
            <a:r>
              <a:rPr lang="en-US" sz="1400" b="1" dirty="0"/>
              <a:t>Provides Strategic Information about Risk &amp; Return/Performance (Ex Ante &amp; Ex Post)</a:t>
            </a:r>
          </a:p>
        </p:txBody>
      </p:sp>
      <p:cxnSp>
        <p:nvCxnSpPr>
          <p:cNvPr id="17" name="Elbow Connector 16"/>
          <p:cNvCxnSpPr>
            <a:endCxn id="5" idx="2"/>
          </p:cNvCxnSpPr>
          <p:nvPr/>
        </p:nvCxnSpPr>
        <p:spPr>
          <a:xfrm rot="10800000">
            <a:off x="1828799" y="5887451"/>
            <a:ext cx="5908464" cy="553870"/>
          </a:xfrm>
          <a:prstGeom prst="bentConnector2">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016033" y="6125647"/>
            <a:ext cx="6895511" cy="307777"/>
          </a:xfrm>
          <a:prstGeom prst="rect">
            <a:avLst/>
          </a:prstGeom>
          <a:noFill/>
        </p:spPr>
        <p:txBody>
          <a:bodyPr wrap="square" rtlCol="0">
            <a:spAutoFit/>
          </a:bodyPr>
          <a:lstStyle/>
          <a:p>
            <a:r>
              <a:rPr lang="en-US" sz="1400" b="1" dirty="0"/>
              <a:t>Supporting and Assurance for making CGC to be Consistent as a Movement </a:t>
            </a:r>
          </a:p>
        </p:txBody>
      </p:sp>
      <p:sp>
        <p:nvSpPr>
          <p:cNvPr id="19" name="Oval 18"/>
          <p:cNvSpPr/>
          <p:nvPr/>
        </p:nvSpPr>
        <p:spPr>
          <a:xfrm>
            <a:off x="4868390" y="2793067"/>
            <a:ext cx="2151169" cy="209677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t>SUSTAINABLE ENHANCED PERFORMANCE</a:t>
            </a:r>
          </a:p>
        </p:txBody>
      </p:sp>
      <p:cxnSp>
        <p:nvCxnSpPr>
          <p:cNvPr id="22" name="Straight Arrow Connector 21"/>
          <p:cNvCxnSpPr/>
          <p:nvPr/>
        </p:nvCxnSpPr>
        <p:spPr>
          <a:xfrm>
            <a:off x="4593920" y="3200847"/>
            <a:ext cx="349191" cy="19305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987516" y="4897735"/>
            <a:ext cx="0" cy="41438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719042" y="2785169"/>
            <a:ext cx="343294" cy="31496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03479" y="4786883"/>
            <a:ext cx="3277938" cy="707886"/>
          </a:xfrm>
          <a:prstGeom prst="rect">
            <a:avLst/>
          </a:prstGeom>
          <a:noFill/>
        </p:spPr>
        <p:txBody>
          <a:bodyPr wrap="square" rtlCol="0">
            <a:spAutoFit/>
          </a:bodyPr>
          <a:lstStyle/>
          <a:p>
            <a:r>
              <a:rPr lang="en-US" sz="2000" b="1" dirty="0">
                <a:latin typeface="Candara" panose="020E0502030303020204" pitchFamily="34" charset="0"/>
              </a:rPr>
              <a:t>COMPLIANCE SYSTEM AS</a:t>
            </a:r>
          </a:p>
          <a:p>
            <a:r>
              <a:rPr lang="en-US" sz="2000" b="1" dirty="0">
                <a:latin typeface="Candara" panose="020E0502030303020204" pitchFamily="34" charset="0"/>
              </a:rPr>
              <a:t>                  A SPIRIT/CULTURE</a:t>
            </a:r>
          </a:p>
        </p:txBody>
      </p:sp>
      <p:sp>
        <p:nvSpPr>
          <p:cNvPr id="6" name="TextBox 5">
            <a:extLst>
              <a:ext uri="{FF2B5EF4-FFF2-40B4-BE49-F238E27FC236}">
                <a16:creationId xmlns:a16="http://schemas.microsoft.com/office/drawing/2014/main" id="{0C49597E-5B94-4805-8A98-F404C28C109E}"/>
              </a:ext>
            </a:extLst>
          </p:cNvPr>
          <p:cNvSpPr txBox="1"/>
          <p:nvPr/>
        </p:nvSpPr>
        <p:spPr>
          <a:xfrm>
            <a:off x="4231084" y="1170361"/>
            <a:ext cx="3348653" cy="261610"/>
          </a:xfrm>
          <a:prstGeom prst="rect">
            <a:avLst/>
          </a:prstGeom>
          <a:noFill/>
        </p:spPr>
        <p:txBody>
          <a:bodyPr wrap="square" rtlCol="0">
            <a:spAutoFit/>
          </a:bodyPr>
          <a:lstStyle/>
          <a:p>
            <a:pPr algn="ctr"/>
            <a:r>
              <a:rPr lang="en-US" sz="1100" b="1" dirty="0"/>
              <a:t>Feedback, Calibration &amp; Fine Tuning</a:t>
            </a:r>
            <a:endParaRPr lang="en-ID" sz="1100" b="1" dirty="0"/>
          </a:p>
        </p:txBody>
      </p:sp>
      <p:sp>
        <p:nvSpPr>
          <p:cNvPr id="21" name="TextBox 20">
            <a:extLst>
              <a:ext uri="{FF2B5EF4-FFF2-40B4-BE49-F238E27FC236}">
                <a16:creationId xmlns:a16="http://schemas.microsoft.com/office/drawing/2014/main" id="{C35FDDEB-C6E9-4EFF-913F-41AB1B9A940E}"/>
              </a:ext>
            </a:extLst>
          </p:cNvPr>
          <p:cNvSpPr txBox="1"/>
          <p:nvPr/>
        </p:nvSpPr>
        <p:spPr>
          <a:xfrm>
            <a:off x="3108703" y="6448896"/>
            <a:ext cx="3348653" cy="261610"/>
          </a:xfrm>
          <a:prstGeom prst="rect">
            <a:avLst/>
          </a:prstGeom>
          <a:noFill/>
        </p:spPr>
        <p:txBody>
          <a:bodyPr wrap="square" rtlCol="0">
            <a:spAutoFit/>
          </a:bodyPr>
          <a:lstStyle/>
          <a:p>
            <a:pPr algn="ctr"/>
            <a:r>
              <a:rPr lang="en-US" sz="1100" b="1" dirty="0"/>
              <a:t>Feedback, Calibration &amp; Fine Tuning</a:t>
            </a:r>
            <a:endParaRPr lang="en-ID" sz="1100" b="1" dirty="0"/>
          </a:p>
        </p:txBody>
      </p:sp>
      <p:sp>
        <p:nvSpPr>
          <p:cNvPr id="23" name="TextBox 22">
            <a:extLst>
              <a:ext uri="{FF2B5EF4-FFF2-40B4-BE49-F238E27FC236}">
                <a16:creationId xmlns:a16="http://schemas.microsoft.com/office/drawing/2014/main" id="{5B0AAF25-70A4-4EA2-B7E6-F65ACDE9C9E2}"/>
              </a:ext>
            </a:extLst>
          </p:cNvPr>
          <p:cNvSpPr txBox="1"/>
          <p:nvPr/>
        </p:nvSpPr>
        <p:spPr>
          <a:xfrm>
            <a:off x="8201663" y="4209834"/>
            <a:ext cx="3348653" cy="261610"/>
          </a:xfrm>
          <a:prstGeom prst="rect">
            <a:avLst/>
          </a:prstGeom>
          <a:noFill/>
        </p:spPr>
        <p:txBody>
          <a:bodyPr wrap="square" rtlCol="0">
            <a:spAutoFit/>
          </a:bodyPr>
          <a:lstStyle/>
          <a:p>
            <a:pPr algn="ctr"/>
            <a:r>
              <a:rPr lang="en-US" sz="1100" b="1" dirty="0"/>
              <a:t>Feedback, Calibration &amp; Fine Tuning</a:t>
            </a:r>
            <a:endParaRPr lang="en-ID" sz="1100" b="1" dirty="0"/>
          </a:p>
        </p:txBody>
      </p:sp>
      <p:sp>
        <p:nvSpPr>
          <p:cNvPr id="25" name="TextBox 24">
            <a:extLst>
              <a:ext uri="{FF2B5EF4-FFF2-40B4-BE49-F238E27FC236}">
                <a16:creationId xmlns:a16="http://schemas.microsoft.com/office/drawing/2014/main" id="{9583267A-58E4-43FD-810A-9AD349AC2F43}"/>
              </a:ext>
            </a:extLst>
          </p:cNvPr>
          <p:cNvSpPr txBox="1"/>
          <p:nvPr/>
        </p:nvSpPr>
        <p:spPr>
          <a:xfrm>
            <a:off x="85341" y="6574795"/>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35846200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39368110"/>
              </p:ext>
            </p:extLst>
          </p:nvPr>
        </p:nvGraphicFramePr>
        <p:xfrm>
          <a:off x="254653" y="510804"/>
          <a:ext cx="3212447" cy="6229040"/>
        </p:xfrm>
        <a:graphic>
          <a:graphicData uri="http://schemas.openxmlformats.org/drawingml/2006/table">
            <a:tbl>
              <a:tblPr firstRow="1" bandRow="1">
                <a:tableStyleId>{5C22544A-7EE6-4342-B048-85BDC9FD1C3A}</a:tableStyleId>
              </a:tblPr>
              <a:tblGrid>
                <a:gridCol w="3212447">
                  <a:extLst>
                    <a:ext uri="{9D8B030D-6E8A-4147-A177-3AD203B41FA5}">
                      <a16:colId xmlns:a16="http://schemas.microsoft.com/office/drawing/2014/main" val="20000"/>
                    </a:ext>
                  </a:extLst>
                </a:gridCol>
              </a:tblGrid>
              <a:tr h="359146">
                <a:tc>
                  <a:txBody>
                    <a:bodyPr/>
                    <a:lstStyle/>
                    <a:p>
                      <a:pPr algn="ctr"/>
                      <a:r>
                        <a:rPr lang="en-US" sz="1800" dirty="0"/>
                        <a:t>GOVERNANCE</a:t>
                      </a:r>
                    </a:p>
                  </a:txBody>
                  <a:tcPr/>
                </a:tc>
                <a:extLst>
                  <a:ext uri="{0D108BD9-81ED-4DB2-BD59-A6C34878D82A}">
                    <a16:rowId xmlns:a16="http://schemas.microsoft.com/office/drawing/2014/main" val="10000"/>
                  </a:ext>
                </a:extLst>
              </a:tr>
              <a:tr h="1062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a:solidFill>
                            <a:srgbClr val="002060"/>
                          </a:solidFill>
                          <a:latin typeface="+mn-lt"/>
                          <a:cs typeface="Arial" panose="020B0604020202020204" pitchFamily="34" charset="0"/>
                        </a:rPr>
                        <a:t>Sebuah</a:t>
                      </a:r>
                      <a:r>
                        <a:rPr lang="en-US" sz="1100" dirty="0">
                          <a:solidFill>
                            <a:srgbClr val="002060"/>
                          </a:solidFill>
                          <a:latin typeface="+mn-lt"/>
                          <a:cs typeface="Arial" panose="020B0604020202020204" pitchFamily="34" charset="0"/>
                        </a:rPr>
                        <a:t> </a:t>
                      </a:r>
                      <a:r>
                        <a:rPr lang="en-US" sz="1100" dirty="0" err="1">
                          <a:solidFill>
                            <a:srgbClr val="002060"/>
                          </a:solidFill>
                          <a:latin typeface="+mn-lt"/>
                          <a:cs typeface="Arial" panose="020B0604020202020204" pitchFamily="34" charset="0"/>
                        </a:rPr>
                        <a:t>Sistem</a:t>
                      </a:r>
                      <a:r>
                        <a:rPr lang="en-US" sz="1100" dirty="0">
                          <a:solidFill>
                            <a:srgbClr val="002060"/>
                          </a:solidFill>
                          <a:latin typeface="+mn-lt"/>
                          <a:cs typeface="Arial" panose="020B0604020202020204" pitchFamily="34" charset="0"/>
                        </a:rPr>
                        <a:t> Check and Balance </a:t>
                      </a:r>
                      <a:r>
                        <a:rPr lang="en-US" sz="1100" dirty="0" err="1">
                          <a:solidFill>
                            <a:srgbClr val="002060"/>
                          </a:solidFill>
                          <a:latin typeface="+mn-lt"/>
                          <a:cs typeface="Arial" panose="020B0604020202020204" pitchFamily="34" charset="0"/>
                        </a:rPr>
                        <a:t>untuk</a:t>
                      </a:r>
                      <a:r>
                        <a:rPr lang="en-US" sz="1100" dirty="0">
                          <a:solidFill>
                            <a:srgbClr val="002060"/>
                          </a:solidFill>
                          <a:latin typeface="+mn-lt"/>
                          <a:cs typeface="Arial" panose="020B0604020202020204" pitchFamily="34" charset="0"/>
                        </a:rPr>
                        <a:t> </a:t>
                      </a:r>
                      <a:r>
                        <a:rPr lang="en-US" sz="1100" dirty="0" err="1">
                          <a:solidFill>
                            <a:srgbClr val="002060"/>
                          </a:solidFill>
                          <a:latin typeface="+mn-lt"/>
                          <a:cs typeface="Arial" panose="020B0604020202020204" pitchFamily="34" charset="0"/>
                        </a:rPr>
                        <a:t>mengelola</a:t>
                      </a:r>
                      <a:r>
                        <a:rPr lang="en-US" sz="1100" dirty="0">
                          <a:solidFill>
                            <a:srgbClr val="002060"/>
                          </a:solidFill>
                          <a:latin typeface="+mn-lt"/>
                          <a:cs typeface="Arial" panose="020B0604020202020204" pitchFamily="34" charset="0"/>
                        </a:rPr>
                        <a:t> Principal-</a:t>
                      </a:r>
                      <a:r>
                        <a:rPr lang="en-US" sz="1100" dirty="0" err="1">
                          <a:solidFill>
                            <a:srgbClr val="002060"/>
                          </a:solidFill>
                          <a:latin typeface="+mn-lt"/>
                          <a:cs typeface="Arial" panose="020B0604020202020204" pitchFamily="34" charset="0"/>
                        </a:rPr>
                        <a:t>Agenct</a:t>
                      </a:r>
                      <a:r>
                        <a:rPr lang="en-US" sz="1100" dirty="0">
                          <a:solidFill>
                            <a:srgbClr val="002060"/>
                          </a:solidFill>
                          <a:latin typeface="+mn-lt"/>
                          <a:cs typeface="Arial" panose="020B0604020202020204" pitchFamily="34" charset="0"/>
                        </a:rPr>
                        <a:t> Problem </a:t>
                      </a:r>
                      <a:r>
                        <a:rPr lang="en-US" sz="1100" dirty="0" err="1">
                          <a:solidFill>
                            <a:srgbClr val="002060"/>
                          </a:solidFill>
                          <a:latin typeface="+mn-lt"/>
                          <a:cs typeface="Arial" panose="020B0604020202020204" pitchFamily="34" charset="0"/>
                        </a:rPr>
                        <a:t>dalam</a:t>
                      </a:r>
                      <a:r>
                        <a:rPr lang="en-US" sz="1100" dirty="0">
                          <a:solidFill>
                            <a:srgbClr val="002060"/>
                          </a:solidFill>
                          <a:latin typeface="+mn-lt"/>
                          <a:cs typeface="Arial" panose="020B0604020202020204" pitchFamily="34" charset="0"/>
                        </a:rPr>
                        <a:t> </a:t>
                      </a:r>
                      <a:r>
                        <a:rPr lang="en-US" sz="1100" dirty="0" err="1">
                          <a:solidFill>
                            <a:srgbClr val="002060"/>
                          </a:solidFill>
                          <a:latin typeface="+mn-lt"/>
                          <a:cs typeface="Arial" panose="020B0604020202020204" pitchFamily="34" charset="0"/>
                        </a:rPr>
                        <a:t>rangka</a:t>
                      </a:r>
                      <a:r>
                        <a:rPr lang="en-US" sz="1100" dirty="0">
                          <a:solidFill>
                            <a:srgbClr val="002060"/>
                          </a:solidFill>
                          <a:latin typeface="+mn-lt"/>
                          <a:cs typeface="Arial" panose="020B0604020202020204" pitchFamily="34" charset="0"/>
                        </a:rPr>
                        <a:t> </a:t>
                      </a:r>
                      <a:r>
                        <a:rPr lang="en-US" sz="1100" dirty="0" err="1">
                          <a:solidFill>
                            <a:srgbClr val="002060"/>
                          </a:solidFill>
                          <a:latin typeface="+mn-lt"/>
                          <a:cs typeface="Arial" panose="020B0604020202020204" pitchFamily="34" charset="0"/>
                        </a:rPr>
                        <a:t>mencegah</a:t>
                      </a:r>
                      <a:r>
                        <a:rPr lang="en-US" sz="1100" dirty="0">
                          <a:solidFill>
                            <a:srgbClr val="002060"/>
                          </a:solidFill>
                          <a:latin typeface="+mn-lt"/>
                          <a:cs typeface="Arial" panose="020B0604020202020204" pitchFamily="34" charset="0"/>
                        </a:rPr>
                        <a:t> Salah Kelola (mismanagement) dan </a:t>
                      </a:r>
                      <a:r>
                        <a:rPr lang="en-US" sz="1100" dirty="0" err="1">
                          <a:solidFill>
                            <a:srgbClr val="002060"/>
                          </a:solidFill>
                          <a:latin typeface="+mn-lt"/>
                          <a:cs typeface="Arial" panose="020B0604020202020204" pitchFamily="34" charset="0"/>
                        </a:rPr>
                        <a:t>Penyalahgunaan</a:t>
                      </a:r>
                      <a:r>
                        <a:rPr lang="en-US" sz="1100" dirty="0">
                          <a:solidFill>
                            <a:srgbClr val="002060"/>
                          </a:solidFill>
                          <a:latin typeface="+mn-lt"/>
                          <a:cs typeface="Arial" panose="020B0604020202020204" pitchFamily="34" charset="0"/>
                        </a:rPr>
                        <a:t> </a:t>
                      </a:r>
                      <a:r>
                        <a:rPr lang="en-US" sz="1100" dirty="0" err="1">
                          <a:solidFill>
                            <a:srgbClr val="002060"/>
                          </a:solidFill>
                          <a:latin typeface="+mn-lt"/>
                          <a:cs typeface="Arial" panose="020B0604020202020204" pitchFamily="34" charset="0"/>
                        </a:rPr>
                        <a:t>Aset</a:t>
                      </a:r>
                      <a:r>
                        <a:rPr lang="en-US" sz="1100" dirty="0">
                          <a:solidFill>
                            <a:srgbClr val="002060"/>
                          </a:solidFill>
                          <a:latin typeface="+mn-lt"/>
                          <a:cs typeface="Arial" panose="020B0604020202020204" pitchFamily="34" charset="0"/>
                        </a:rPr>
                        <a:t> </a:t>
                      </a:r>
                      <a:r>
                        <a:rPr lang="en-US" sz="1100" dirty="0" err="1">
                          <a:solidFill>
                            <a:srgbClr val="002060"/>
                          </a:solidFill>
                          <a:latin typeface="+mn-lt"/>
                          <a:cs typeface="Arial" panose="020B0604020202020204" pitchFamily="34" charset="0"/>
                        </a:rPr>
                        <a:t>Organisasi</a:t>
                      </a:r>
                      <a:r>
                        <a:rPr lang="en-US" sz="1100" baseline="0" dirty="0">
                          <a:solidFill>
                            <a:srgbClr val="002060"/>
                          </a:solidFill>
                          <a:latin typeface="+mn-lt"/>
                          <a:cs typeface="Arial" panose="020B0604020202020204" pitchFamily="34" charset="0"/>
                        </a:rPr>
                        <a:t> agar </a:t>
                      </a:r>
                      <a:r>
                        <a:rPr lang="en-US" sz="1100" baseline="0" dirty="0" err="1">
                          <a:solidFill>
                            <a:srgbClr val="002060"/>
                          </a:solidFill>
                          <a:latin typeface="+mn-lt"/>
                          <a:cs typeface="Arial" panose="020B0604020202020204" pitchFamily="34" charset="0"/>
                        </a:rPr>
                        <a:t>dapat</a:t>
                      </a:r>
                      <a:r>
                        <a:rPr lang="en-US" sz="1100" baseline="0" dirty="0">
                          <a:solidFill>
                            <a:srgbClr val="002060"/>
                          </a:solidFill>
                          <a:latin typeface="+mn-lt"/>
                          <a:cs typeface="Arial" panose="020B0604020202020204" pitchFamily="34" charset="0"/>
                        </a:rPr>
                        <a:t> </a:t>
                      </a:r>
                      <a:r>
                        <a:rPr lang="en-US" sz="1100" dirty="0" err="1">
                          <a:solidFill>
                            <a:srgbClr val="002060"/>
                          </a:solidFill>
                          <a:latin typeface="+mn-lt"/>
                          <a:cs typeface="Arial" panose="020B0604020202020204" pitchFamily="34" charset="0"/>
                        </a:rPr>
                        <a:t>menghasilkan</a:t>
                      </a:r>
                      <a:r>
                        <a:rPr lang="en-US" sz="1100" dirty="0">
                          <a:solidFill>
                            <a:srgbClr val="002060"/>
                          </a:solidFill>
                          <a:latin typeface="+mn-lt"/>
                          <a:cs typeface="Arial" panose="020B0604020202020204" pitchFamily="34" charset="0"/>
                        </a:rPr>
                        <a:t> Long-Term and Sustainable Enhanced</a:t>
                      </a:r>
                      <a:r>
                        <a:rPr lang="en-US" sz="1100" baseline="0" dirty="0">
                          <a:solidFill>
                            <a:srgbClr val="002060"/>
                          </a:solidFill>
                          <a:latin typeface="+mn-lt"/>
                          <a:cs typeface="Arial" panose="020B0604020202020204" pitchFamily="34" charset="0"/>
                        </a:rPr>
                        <a:t> </a:t>
                      </a:r>
                      <a:r>
                        <a:rPr lang="en-US" sz="1100" baseline="0" dirty="0" err="1">
                          <a:solidFill>
                            <a:srgbClr val="002060"/>
                          </a:solidFill>
                          <a:latin typeface="+mn-lt"/>
                          <a:cs typeface="Arial" panose="020B0604020202020204" pitchFamily="34" charset="0"/>
                        </a:rPr>
                        <a:t>Peformance</a:t>
                      </a:r>
                      <a:r>
                        <a:rPr lang="en-US" sz="1100" baseline="0" dirty="0">
                          <a:solidFill>
                            <a:srgbClr val="002060"/>
                          </a:solidFill>
                          <a:latin typeface="+mn-lt"/>
                          <a:cs typeface="Arial" panose="020B0604020202020204" pitchFamily="34" charset="0"/>
                        </a:rPr>
                        <a:t> (</a:t>
                      </a:r>
                      <a:r>
                        <a:rPr lang="en-US" sz="1100" dirty="0">
                          <a:solidFill>
                            <a:srgbClr val="002060"/>
                          </a:solidFill>
                          <a:latin typeface="+mn-lt"/>
                          <a:cs typeface="Arial" panose="020B0604020202020204" pitchFamily="34" charset="0"/>
                        </a:rPr>
                        <a:t>Output, Outcome, and Impact)</a:t>
                      </a:r>
                      <a:r>
                        <a:rPr lang="en-US" sz="1100" baseline="0" dirty="0">
                          <a:solidFill>
                            <a:srgbClr val="002060"/>
                          </a:solidFill>
                          <a:latin typeface="+mn-lt"/>
                          <a:cs typeface="Arial" panose="020B0604020202020204" pitchFamily="34" charset="0"/>
                        </a:rPr>
                        <a:t> </a:t>
                      </a:r>
                      <a:r>
                        <a:rPr lang="en-US" sz="1100" dirty="0">
                          <a:solidFill>
                            <a:srgbClr val="002060"/>
                          </a:solidFill>
                          <a:latin typeface="+mn-lt"/>
                          <a:cs typeface="Arial" panose="020B0604020202020204" pitchFamily="34" charset="0"/>
                        </a:rPr>
                        <a:t>for all Stakeholders.</a:t>
                      </a:r>
                      <a:endParaRPr lang="en-ID" sz="1100" dirty="0">
                        <a:solidFill>
                          <a:srgbClr val="002060"/>
                        </a:solidFill>
                        <a:latin typeface="+mn-lt"/>
                        <a:cs typeface="Arial" panose="020B0604020202020204" pitchFamily="34" charset="0"/>
                      </a:endParaRPr>
                    </a:p>
                  </a:txBody>
                  <a:tcPr/>
                </a:tc>
                <a:extLst>
                  <a:ext uri="{0D108BD9-81ED-4DB2-BD59-A6C34878D82A}">
                    <a16:rowId xmlns:a16="http://schemas.microsoft.com/office/drawing/2014/main" val="10001"/>
                  </a:ext>
                </a:extLst>
              </a:tr>
              <a:tr h="1387388">
                <a:tc>
                  <a:txBody>
                    <a:bodyPr/>
                    <a:lstStyle/>
                    <a:p>
                      <a:pPr marL="0" lvl="0" indent="0" algn="ctr">
                        <a:spcAft>
                          <a:spcPts val="0"/>
                        </a:spcAft>
                        <a:buFont typeface="Symbol" panose="05050102010706020507" pitchFamily="18" charset="2"/>
                        <a:buNone/>
                      </a:pPr>
                      <a:r>
                        <a:rPr lang="en-US" sz="1100" b="1" dirty="0">
                          <a:solidFill>
                            <a:srgbClr val="002060"/>
                          </a:solidFill>
                          <a:effectLst/>
                          <a:latin typeface="+mn-lt"/>
                          <a:cs typeface="Arial" panose="020B0604020202020204" pitchFamily="34" charset="0"/>
                        </a:rPr>
                        <a:t>STRUCTURE</a:t>
                      </a:r>
                    </a:p>
                    <a:p>
                      <a:pPr marL="177800" lvl="0" indent="-177800">
                        <a:spcAft>
                          <a:spcPts val="0"/>
                        </a:spcAft>
                        <a:buFont typeface="Symbol" panose="05050102010706020507" pitchFamily="18" charset="2"/>
                        <a:buChar char=""/>
                      </a:pPr>
                      <a:r>
                        <a:rPr lang="en-US" sz="1100" dirty="0" err="1">
                          <a:solidFill>
                            <a:srgbClr val="002060"/>
                          </a:solidFill>
                          <a:effectLst/>
                          <a:latin typeface="+mn-lt"/>
                          <a:cs typeface="Arial" panose="020B0604020202020204" pitchFamily="34" charset="0"/>
                        </a:rPr>
                        <a:t>Pelaksanaan</a:t>
                      </a:r>
                      <a:r>
                        <a:rPr lang="en-US" sz="1100" dirty="0">
                          <a:solidFill>
                            <a:srgbClr val="002060"/>
                          </a:solidFill>
                          <a:effectLst/>
                          <a:latin typeface="+mn-lt"/>
                          <a:cs typeface="Arial" panose="020B0604020202020204" pitchFamily="34" charset="0"/>
                        </a:rPr>
                        <a:t> </a:t>
                      </a:r>
                      <a:r>
                        <a:rPr lang="en-US" sz="1100" dirty="0" err="1">
                          <a:solidFill>
                            <a:srgbClr val="002060"/>
                          </a:solidFill>
                          <a:effectLst/>
                          <a:latin typeface="+mn-lt"/>
                          <a:cs typeface="Arial" panose="020B0604020202020204" pitchFamily="34" charset="0"/>
                        </a:rPr>
                        <a:t>Tugas</a:t>
                      </a:r>
                      <a:r>
                        <a:rPr lang="en-US" sz="1100" dirty="0">
                          <a:solidFill>
                            <a:srgbClr val="002060"/>
                          </a:solidFill>
                          <a:effectLst/>
                          <a:latin typeface="+mn-lt"/>
                          <a:cs typeface="Arial" panose="020B0604020202020204" pitchFamily="34" charset="0"/>
                        </a:rPr>
                        <a:t> &amp; </a:t>
                      </a:r>
                      <a:r>
                        <a:rPr lang="en-US" sz="1100" dirty="0" err="1">
                          <a:solidFill>
                            <a:srgbClr val="002060"/>
                          </a:solidFill>
                          <a:effectLst/>
                          <a:latin typeface="+mn-lt"/>
                          <a:cs typeface="Arial" panose="020B0604020202020204" pitchFamily="34" charset="0"/>
                        </a:rPr>
                        <a:t>Tanggung</a:t>
                      </a:r>
                      <a:r>
                        <a:rPr lang="en-US" sz="1100" dirty="0">
                          <a:solidFill>
                            <a:srgbClr val="002060"/>
                          </a:solidFill>
                          <a:effectLst/>
                          <a:latin typeface="+mn-lt"/>
                          <a:cs typeface="Arial" panose="020B0604020202020204" pitchFamily="34" charset="0"/>
                        </a:rPr>
                        <a:t> Jawab Governing Body (BOC</a:t>
                      </a:r>
                      <a:r>
                        <a:rPr lang="en-US" sz="1100" baseline="0" dirty="0">
                          <a:solidFill>
                            <a:srgbClr val="002060"/>
                          </a:solidFill>
                          <a:effectLst/>
                          <a:latin typeface="+mn-lt"/>
                          <a:cs typeface="Arial" panose="020B0604020202020204" pitchFamily="34" charset="0"/>
                        </a:rPr>
                        <a:t> </a:t>
                      </a:r>
                      <a:r>
                        <a:rPr lang="en-US" sz="1100" baseline="0" dirty="0" err="1">
                          <a:solidFill>
                            <a:srgbClr val="002060"/>
                          </a:solidFill>
                          <a:effectLst/>
                          <a:latin typeface="+mn-lt"/>
                          <a:cs typeface="Arial" panose="020B0604020202020204" pitchFamily="34" charset="0"/>
                        </a:rPr>
                        <a:t>atau</a:t>
                      </a:r>
                      <a:r>
                        <a:rPr lang="en-US" sz="1100" baseline="0" dirty="0">
                          <a:solidFill>
                            <a:srgbClr val="002060"/>
                          </a:solidFill>
                          <a:effectLst/>
                          <a:latin typeface="+mn-lt"/>
                          <a:cs typeface="Arial" panose="020B0604020202020204" pitchFamily="34" charset="0"/>
                        </a:rPr>
                        <a:t> Dewan </a:t>
                      </a:r>
                      <a:r>
                        <a:rPr lang="en-US" sz="1100" baseline="0" dirty="0" err="1">
                          <a:solidFill>
                            <a:srgbClr val="002060"/>
                          </a:solidFill>
                          <a:effectLst/>
                          <a:latin typeface="+mn-lt"/>
                          <a:cs typeface="Arial" panose="020B0604020202020204" pitchFamily="34" charset="0"/>
                        </a:rPr>
                        <a:t>atau</a:t>
                      </a:r>
                      <a:r>
                        <a:rPr lang="en-US" sz="1100" baseline="0" dirty="0">
                          <a:solidFill>
                            <a:srgbClr val="002060"/>
                          </a:solidFill>
                          <a:effectLst/>
                          <a:latin typeface="+mn-lt"/>
                          <a:cs typeface="Arial" panose="020B0604020202020204" pitchFamily="34" charset="0"/>
                        </a:rPr>
                        <a:t> </a:t>
                      </a:r>
                      <a:r>
                        <a:rPr lang="en-US" sz="1100" baseline="0" dirty="0" err="1">
                          <a:solidFill>
                            <a:srgbClr val="002060"/>
                          </a:solidFill>
                          <a:effectLst/>
                          <a:latin typeface="+mn-lt"/>
                          <a:cs typeface="Arial" panose="020B0604020202020204" pitchFamily="34" charset="0"/>
                        </a:rPr>
                        <a:t>Wali</a:t>
                      </a:r>
                      <a:r>
                        <a:rPr lang="en-US" sz="1100" baseline="0" dirty="0">
                          <a:solidFill>
                            <a:srgbClr val="002060"/>
                          </a:solidFill>
                          <a:effectLst/>
                          <a:latin typeface="+mn-lt"/>
                          <a:cs typeface="Arial" panose="020B0604020202020204" pitchFamily="34" charset="0"/>
                        </a:rPr>
                        <a:t> </a:t>
                      </a:r>
                      <a:r>
                        <a:rPr lang="en-US" sz="1100" baseline="0" dirty="0" err="1">
                          <a:solidFill>
                            <a:srgbClr val="002060"/>
                          </a:solidFill>
                          <a:effectLst/>
                          <a:latin typeface="+mn-lt"/>
                          <a:cs typeface="Arial" panose="020B0604020202020204" pitchFamily="34" charset="0"/>
                        </a:rPr>
                        <a:t>Amanat</a:t>
                      </a:r>
                      <a:r>
                        <a:rPr lang="en-US" sz="1100" baseline="0" dirty="0">
                          <a:solidFill>
                            <a:srgbClr val="002060"/>
                          </a:solidFill>
                          <a:effectLst/>
                          <a:latin typeface="+mn-lt"/>
                          <a:cs typeface="Arial" panose="020B0604020202020204" pitchFamily="34" charset="0"/>
                        </a:rPr>
                        <a:t>)</a:t>
                      </a:r>
                      <a:endParaRPr lang="en-US" sz="1100" dirty="0">
                        <a:solidFill>
                          <a:srgbClr val="002060"/>
                        </a:solidFill>
                        <a:effectLst/>
                        <a:latin typeface="+mn-lt"/>
                        <a:cs typeface="Arial" panose="020B0604020202020204" pitchFamily="34" charset="0"/>
                      </a:endParaRPr>
                    </a:p>
                    <a:p>
                      <a:pPr marL="177800" lvl="0" indent="-177800">
                        <a:spcAft>
                          <a:spcPts val="0"/>
                        </a:spcAft>
                        <a:buFont typeface="Symbol" panose="05050102010706020507" pitchFamily="18" charset="2"/>
                        <a:buChar char=""/>
                      </a:pPr>
                      <a:r>
                        <a:rPr lang="en-US" sz="1100" dirty="0" err="1">
                          <a:solidFill>
                            <a:srgbClr val="002060"/>
                          </a:solidFill>
                          <a:effectLst/>
                          <a:latin typeface="+mn-lt"/>
                          <a:cs typeface="Arial" panose="020B0604020202020204" pitchFamily="34" charset="0"/>
                        </a:rPr>
                        <a:t>Pelaksanaan</a:t>
                      </a:r>
                      <a:r>
                        <a:rPr lang="en-US" sz="1100" dirty="0">
                          <a:solidFill>
                            <a:srgbClr val="002060"/>
                          </a:solidFill>
                          <a:effectLst/>
                          <a:latin typeface="+mn-lt"/>
                          <a:cs typeface="Arial" panose="020B0604020202020204" pitchFamily="34" charset="0"/>
                        </a:rPr>
                        <a:t> </a:t>
                      </a:r>
                      <a:r>
                        <a:rPr lang="en-US" sz="1100" dirty="0" err="1">
                          <a:solidFill>
                            <a:srgbClr val="002060"/>
                          </a:solidFill>
                          <a:effectLst/>
                          <a:latin typeface="+mn-lt"/>
                          <a:cs typeface="Arial" panose="020B0604020202020204" pitchFamily="34" charset="0"/>
                        </a:rPr>
                        <a:t>Tugas</a:t>
                      </a:r>
                      <a:r>
                        <a:rPr lang="en-US" sz="1100" dirty="0">
                          <a:solidFill>
                            <a:srgbClr val="002060"/>
                          </a:solidFill>
                          <a:effectLst/>
                          <a:latin typeface="+mn-lt"/>
                          <a:cs typeface="Arial" panose="020B0604020202020204" pitchFamily="34" charset="0"/>
                        </a:rPr>
                        <a:t> &amp; </a:t>
                      </a:r>
                      <a:r>
                        <a:rPr lang="en-US" sz="1100" dirty="0" err="1">
                          <a:solidFill>
                            <a:srgbClr val="002060"/>
                          </a:solidFill>
                          <a:effectLst/>
                          <a:latin typeface="+mn-lt"/>
                          <a:cs typeface="Arial" panose="020B0604020202020204" pitchFamily="34" charset="0"/>
                        </a:rPr>
                        <a:t>Tanggung</a:t>
                      </a:r>
                      <a:r>
                        <a:rPr lang="en-US" sz="1100" dirty="0">
                          <a:solidFill>
                            <a:srgbClr val="002060"/>
                          </a:solidFill>
                          <a:effectLst/>
                          <a:latin typeface="+mn-lt"/>
                          <a:cs typeface="Arial" panose="020B0604020202020204" pitchFamily="34" charset="0"/>
                        </a:rPr>
                        <a:t> </a:t>
                      </a:r>
                      <a:r>
                        <a:rPr lang="en-US" sz="1100" dirty="0" err="1">
                          <a:solidFill>
                            <a:srgbClr val="002060"/>
                          </a:solidFill>
                          <a:effectLst/>
                          <a:latin typeface="+mn-lt"/>
                          <a:cs typeface="Arial" panose="020B0604020202020204" pitchFamily="34" charset="0"/>
                        </a:rPr>
                        <a:t>Jawab</a:t>
                      </a:r>
                      <a:r>
                        <a:rPr lang="en-US" sz="1100" dirty="0">
                          <a:solidFill>
                            <a:srgbClr val="002060"/>
                          </a:solidFill>
                          <a:effectLst/>
                          <a:latin typeface="+mn-lt"/>
                          <a:cs typeface="Arial" panose="020B0604020202020204" pitchFamily="34" charset="0"/>
                        </a:rPr>
                        <a:t> Board of Management (</a:t>
                      </a:r>
                      <a:r>
                        <a:rPr lang="en-US" sz="1100" dirty="0" err="1">
                          <a:solidFill>
                            <a:srgbClr val="002060"/>
                          </a:solidFill>
                          <a:effectLst/>
                          <a:latin typeface="+mn-lt"/>
                          <a:cs typeface="Arial" panose="020B0604020202020204" pitchFamily="34" charset="0"/>
                        </a:rPr>
                        <a:t>Direksi</a:t>
                      </a:r>
                      <a:r>
                        <a:rPr lang="en-US" sz="1100" dirty="0">
                          <a:solidFill>
                            <a:srgbClr val="002060"/>
                          </a:solidFill>
                          <a:effectLst/>
                          <a:latin typeface="+mn-lt"/>
                          <a:cs typeface="Arial" panose="020B0604020202020204" pitchFamily="34" charset="0"/>
                        </a:rPr>
                        <a:t> </a:t>
                      </a:r>
                      <a:r>
                        <a:rPr lang="en-US" sz="1100" dirty="0" err="1">
                          <a:solidFill>
                            <a:srgbClr val="002060"/>
                          </a:solidFill>
                          <a:effectLst/>
                          <a:latin typeface="+mn-lt"/>
                          <a:cs typeface="Arial" panose="020B0604020202020204" pitchFamily="34" charset="0"/>
                        </a:rPr>
                        <a:t>atau</a:t>
                      </a:r>
                      <a:r>
                        <a:rPr lang="en-US" sz="1100" dirty="0">
                          <a:solidFill>
                            <a:srgbClr val="002060"/>
                          </a:solidFill>
                          <a:effectLst/>
                          <a:latin typeface="+mn-lt"/>
                          <a:cs typeface="Arial" panose="020B0604020202020204" pitchFamily="34" charset="0"/>
                        </a:rPr>
                        <a:t> </a:t>
                      </a:r>
                      <a:r>
                        <a:rPr lang="en-US" sz="1100" dirty="0" err="1">
                          <a:solidFill>
                            <a:srgbClr val="002060"/>
                          </a:solidFill>
                          <a:effectLst/>
                          <a:latin typeface="+mn-lt"/>
                          <a:cs typeface="Arial" panose="020B0604020202020204" pitchFamily="34" charset="0"/>
                        </a:rPr>
                        <a:t>Dewan</a:t>
                      </a:r>
                      <a:r>
                        <a:rPr lang="en-US" sz="1100" baseline="0" dirty="0">
                          <a:solidFill>
                            <a:srgbClr val="002060"/>
                          </a:solidFill>
                          <a:effectLst/>
                          <a:latin typeface="+mn-lt"/>
                          <a:cs typeface="Arial" panose="020B0604020202020204" pitchFamily="34" charset="0"/>
                        </a:rPr>
                        <a:t> </a:t>
                      </a:r>
                      <a:r>
                        <a:rPr lang="en-US" sz="1100" baseline="0" dirty="0" err="1">
                          <a:solidFill>
                            <a:srgbClr val="002060"/>
                          </a:solidFill>
                          <a:effectLst/>
                          <a:latin typeface="+mn-lt"/>
                          <a:cs typeface="Arial" panose="020B0604020202020204" pitchFamily="34" charset="0"/>
                        </a:rPr>
                        <a:t>Pelaksana</a:t>
                      </a:r>
                      <a:r>
                        <a:rPr lang="en-US" sz="1100" baseline="0" dirty="0">
                          <a:solidFill>
                            <a:srgbClr val="002060"/>
                          </a:solidFill>
                          <a:effectLst/>
                          <a:latin typeface="+mn-lt"/>
                          <a:cs typeface="Arial" panose="020B0604020202020204" pitchFamily="34" charset="0"/>
                        </a:rPr>
                        <a:t>)</a:t>
                      </a:r>
                      <a:endParaRPr lang="en-US" sz="1100" dirty="0">
                        <a:solidFill>
                          <a:srgbClr val="002060"/>
                        </a:solidFill>
                        <a:effectLst/>
                        <a:latin typeface="+mn-lt"/>
                        <a:cs typeface="Arial" panose="020B0604020202020204" pitchFamily="34" charset="0"/>
                      </a:endParaRPr>
                    </a:p>
                    <a:p>
                      <a:pPr marL="177800" lvl="0" indent="-177800">
                        <a:spcAft>
                          <a:spcPts val="0"/>
                        </a:spcAft>
                        <a:buFont typeface="Symbol" panose="05050102010706020507" pitchFamily="18" charset="2"/>
                        <a:buChar char=""/>
                      </a:pPr>
                      <a:r>
                        <a:rPr lang="en-US" sz="1100" dirty="0" err="1">
                          <a:solidFill>
                            <a:srgbClr val="002060"/>
                          </a:solidFill>
                          <a:effectLst/>
                          <a:latin typeface="+mn-lt"/>
                          <a:cs typeface="Arial" panose="020B0604020202020204" pitchFamily="34" charset="0"/>
                        </a:rPr>
                        <a:t>Kelengkapan</a:t>
                      </a:r>
                      <a:r>
                        <a:rPr lang="en-US" sz="1100" dirty="0">
                          <a:solidFill>
                            <a:srgbClr val="002060"/>
                          </a:solidFill>
                          <a:effectLst/>
                          <a:latin typeface="+mn-lt"/>
                          <a:cs typeface="Arial" panose="020B0604020202020204" pitchFamily="34" charset="0"/>
                        </a:rPr>
                        <a:t> &amp; </a:t>
                      </a:r>
                      <a:r>
                        <a:rPr lang="en-US" sz="1100" dirty="0" err="1">
                          <a:solidFill>
                            <a:srgbClr val="002060"/>
                          </a:solidFill>
                          <a:effectLst/>
                          <a:latin typeface="+mn-lt"/>
                          <a:cs typeface="Arial" panose="020B0604020202020204" pitchFamily="34" charset="0"/>
                        </a:rPr>
                        <a:t>Pelaksanaan</a:t>
                      </a:r>
                      <a:r>
                        <a:rPr lang="en-US" sz="1100" dirty="0">
                          <a:solidFill>
                            <a:srgbClr val="002060"/>
                          </a:solidFill>
                          <a:effectLst/>
                          <a:latin typeface="+mn-lt"/>
                          <a:cs typeface="Arial" panose="020B0604020202020204" pitchFamily="34" charset="0"/>
                        </a:rPr>
                        <a:t> </a:t>
                      </a:r>
                      <a:r>
                        <a:rPr lang="en-US" sz="1100" dirty="0" err="1">
                          <a:solidFill>
                            <a:srgbClr val="002060"/>
                          </a:solidFill>
                          <a:effectLst/>
                          <a:latin typeface="+mn-lt"/>
                          <a:cs typeface="Arial" panose="020B0604020202020204" pitchFamily="34" charset="0"/>
                        </a:rPr>
                        <a:t>Tugas</a:t>
                      </a:r>
                      <a:r>
                        <a:rPr lang="en-US" sz="1100" dirty="0">
                          <a:solidFill>
                            <a:srgbClr val="002060"/>
                          </a:solidFill>
                          <a:effectLst/>
                          <a:latin typeface="+mn-lt"/>
                          <a:cs typeface="Arial" panose="020B0604020202020204" pitchFamily="34" charset="0"/>
                        </a:rPr>
                        <a:t> &amp; </a:t>
                      </a:r>
                      <a:r>
                        <a:rPr lang="en-US" sz="1100" dirty="0" err="1">
                          <a:solidFill>
                            <a:srgbClr val="002060"/>
                          </a:solidFill>
                          <a:effectLst/>
                          <a:latin typeface="+mn-lt"/>
                          <a:cs typeface="Arial" panose="020B0604020202020204" pitchFamily="34" charset="0"/>
                        </a:rPr>
                        <a:t>Tanggung</a:t>
                      </a:r>
                      <a:r>
                        <a:rPr lang="en-US" sz="1100" dirty="0">
                          <a:solidFill>
                            <a:srgbClr val="002060"/>
                          </a:solidFill>
                          <a:effectLst/>
                          <a:latin typeface="+mn-lt"/>
                          <a:cs typeface="Arial" panose="020B0604020202020204" pitchFamily="34" charset="0"/>
                        </a:rPr>
                        <a:t> </a:t>
                      </a:r>
                      <a:r>
                        <a:rPr lang="en-US" sz="1100" dirty="0" err="1">
                          <a:solidFill>
                            <a:srgbClr val="002060"/>
                          </a:solidFill>
                          <a:effectLst/>
                          <a:latin typeface="+mn-lt"/>
                          <a:cs typeface="Arial" panose="020B0604020202020204" pitchFamily="34" charset="0"/>
                        </a:rPr>
                        <a:t>Jawab</a:t>
                      </a:r>
                      <a:r>
                        <a:rPr lang="en-US" sz="1100" dirty="0">
                          <a:solidFill>
                            <a:srgbClr val="002060"/>
                          </a:solidFill>
                          <a:effectLst/>
                          <a:latin typeface="+mn-lt"/>
                          <a:cs typeface="Arial" panose="020B0604020202020204" pitchFamily="34" charset="0"/>
                        </a:rPr>
                        <a:t> other relevant functions</a:t>
                      </a:r>
                      <a:r>
                        <a:rPr lang="en-US" sz="1100" baseline="0" dirty="0">
                          <a:solidFill>
                            <a:srgbClr val="002060"/>
                          </a:solidFill>
                          <a:effectLst/>
                          <a:latin typeface="+mn-lt"/>
                          <a:cs typeface="Arial" panose="020B0604020202020204" pitchFamily="34" charset="0"/>
                        </a:rPr>
                        <a:t> (</a:t>
                      </a:r>
                      <a:r>
                        <a:rPr lang="en-US" sz="1100" baseline="0" dirty="0" err="1">
                          <a:solidFill>
                            <a:srgbClr val="002060"/>
                          </a:solidFill>
                          <a:effectLst/>
                          <a:latin typeface="+mn-lt"/>
                          <a:cs typeface="Arial" panose="020B0604020202020204" pitchFamily="34" charset="0"/>
                        </a:rPr>
                        <a:t>Komite-Komite</a:t>
                      </a:r>
                      <a:r>
                        <a:rPr lang="en-US" sz="1100" baseline="0" dirty="0">
                          <a:solidFill>
                            <a:srgbClr val="002060"/>
                          </a:solidFill>
                          <a:effectLst/>
                          <a:latin typeface="+mn-lt"/>
                          <a:cs typeface="Arial" panose="020B0604020202020204" pitchFamily="34" charset="0"/>
                        </a:rPr>
                        <a:t> yang </a:t>
                      </a:r>
                      <a:r>
                        <a:rPr lang="en-US" sz="1100" baseline="0" dirty="0" err="1">
                          <a:solidFill>
                            <a:srgbClr val="002060"/>
                          </a:solidFill>
                          <a:effectLst/>
                          <a:latin typeface="+mn-lt"/>
                          <a:cs typeface="Arial" panose="020B0604020202020204" pitchFamily="34" charset="0"/>
                        </a:rPr>
                        <a:t>Reelevan</a:t>
                      </a:r>
                      <a:r>
                        <a:rPr lang="en-US" sz="1100" baseline="0" dirty="0">
                          <a:solidFill>
                            <a:srgbClr val="002060"/>
                          </a:solidFill>
                          <a:effectLst/>
                          <a:latin typeface="+mn-lt"/>
                          <a:cs typeface="Arial" panose="020B0604020202020204" pitchFamily="34" charset="0"/>
                        </a:rPr>
                        <a:t>)</a:t>
                      </a:r>
                      <a:endParaRPr lang="en-US" sz="1100" b="1" dirty="0">
                        <a:solidFill>
                          <a:srgbClr val="002060"/>
                        </a:solidFill>
                        <a:effectLst/>
                        <a:latin typeface="+mn-lt"/>
                      </a:endParaRPr>
                    </a:p>
                  </a:txBody>
                  <a:tcPr/>
                </a:tc>
                <a:extLst>
                  <a:ext uri="{0D108BD9-81ED-4DB2-BD59-A6C34878D82A}">
                    <a16:rowId xmlns:a16="http://schemas.microsoft.com/office/drawing/2014/main" val="10002"/>
                  </a:ext>
                </a:extLst>
              </a:tr>
              <a:tr h="2199157">
                <a:tc>
                  <a:txBody>
                    <a:bodyPr/>
                    <a:lstStyle/>
                    <a:p>
                      <a:pPr marL="0" lvl="0" indent="0" algn="ctr">
                        <a:spcAft>
                          <a:spcPts val="0"/>
                        </a:spcAft>
                        <a:buFont typeface="Symbol" panose="05050102010706020507" pitchFamily="18" charset="2"/>
                        <a:buNone/>
                      </a:pPr>
                      <a:r>
                        <a:rPr lang="en-US" sz="1100" b="1" dirty="0">
                          <a:solidFill>
                            <a:srgbClr val="002060"/>
                          </a:solidFill>
                          <a:effectLst/>
                          <a:latin typeface="+mn-lt"/>
                        </a:rPr>
                        <a:t>PROCESS</a:t>
                      </a:r>
                    </a:p>
                    <a:p>
                      <a:pPr marL="342900" lvl="0" indent="-342900">
                        <a:spcAft>
                          <a:spcPts val="0"/>
                        </a:spcAft>
                        <a:buFont typeface="Symbol" panose="05050102010706020507" pitchFamily="18" charset="2"/>
                        <a:buChar char=""/>
                      </a:pPr>
                      <a:r>
                        <a:rPr lang="en-US" sz="1100" dirty="0" err="1">
                          <a:solidFill>
                            <a:srgbClr val="002060"/>
                          </a:solidFill>
                          <a:effectLst/>
                          <a:latin typeface="+mn-lt"/>
                        </a:rPr>
                        <a:t>Penerapan</a:t>
                      </a:r>
                      <a:r>
                        <a:rPr lang="en-US" sz="1100" dirty="0">
                          <a:solidFill>
                            <a:srgbClr val="002060"/>
                          </a:solidFill>
                          <a:effectLst/>
                          <a:latin typeface="+mn-lt"/>
                        </a:rPr>
                        <a:t> </a:t>
                      </a:r>
                      <a:r>
                        <a:rPr lang="en-US" sz="1100" dirty="0" err="1">
                          <a:solidFill>
                            <a:srgbClr val="002060"/>
                          </a:solidFill>
                          <a:effectLst/>
                          <a:latin typeface="+mn-lt"/>
                        </a:rPr>
                        <a:t>Fungsi</a:t>
                      </a:r>
                      <a:r>
                        <a:rPr lang="en-US" sz="1100" dirty="0">
                          <a:solidFill>
                            <a:srgbClr val="002060"/>
                          </a:solidFill>
                          <a:effectLst/>
                          <a:latin typeface="+mn-lt"/>
                        </a:rPr>
                        <a:t> </a:t>
                      </a:r>
                      <a:r>
                        <a:rPr lang="en-US" sz="1100" dirty="0" err="1">
                          <a:solidFill>
                            <a:srgbClr val="002060"/>
                          </a:solidFill>
                          <a:effectLst/>
                          <a:latin typeface="+mn-lt"/>
                        </a:rPr>
                        <a:t>Kepatuhan</a:t>
                      </a:r>
                      <a:endParaRPr lang="en-US" sz="1100" dirty="0">
                        <a:solidFill>
                          <a:srgbClr val="002060"/>
                        </a:solidFill>
                        <a:effectLst/>
                        <a:latin typeface="+mn-lt"/>
                      </a:endParaRPr>
                    </a:p>
                    <a:p>
                      <a:pPr marL="342900" lvl="0" indent="-342900">
                        <a:spcAft>
                          <a:spcPts val="0"/>
                        </a:spcAft>
                        <a:buFont typeface="Symbol" panose="05050102010706020507" pitchFamily="18" charset="2"/>
                        <a:buChar char=""/>
                      </a:pPr>
                      <a:r>
                        <a:rPr lang="en-US" sz="1100" dirty="0" err="1">
                          <a:solidFill>
                            <a:srgbClr val="002060"/>
                          </a:solidFill>
                          <a:effectLst/>
                          <a:latin typeface="+mn-lt"/>
                        </a:rPr>
                        <a:t>Penanganan</a:t>
                      </a:r>
                      <a:r>
                        <a:rPr lang="en-US" sz="1100" dirty="0">
                          <a:solidFill>
                            <a:srgbClr val="002060"/>
                          </a:solidFill>
                          <a:effectLst/>
                          <a:latin typeface="+mn-lt"/>
                        </a:rPr>
                        <a:t> </a:t>
                      </a:r>
                      <a:r>
                        <a:rPr lang="en-US" sz="1100" dirty="0" err="1">
                          <a:solidFill>
                            <a:srgbClr val="002060"/>
                          </a:solidFill>
                          <a:effectLst/>
                          <a:latin typeface="+mn-lt"/>
                        </a:rPr>
                        <a:t>Benturan</a:t>
                      </a:r>
                      <a:r>
                        <a:rPr lang="en-US" sz="1100" dirty="0">
                          <a:solidFill>
                            <a:srgbClr val="002060"/>
                          </a:solidFill>
                          <a:effectLst/>
                          <a:latin typeface="+mn-lt"/>
                        </a:rPr>
                        <a:t> </a:t>
                      </a:r>
                      <a:r>
                        <a:rPr lang="en-US" sz="1100" dirty="0" err="1">
                          <a:solidFill>
                            <a:srgbClr val="002060"/>
                          </a:solidFill>
                          <a:effectLst/>
                          <a:latin typeface="+mn-lt"/>
                        </a:rPr>
                        <a:t>Kepentingan</a:t>
                      </a:r>
                      <a:endParaRPr lang="en-US" sz="1100" dirty="0">
                        <a:solidFill>
                          <a:srgbClr val="002060"/>
                        </a:solidFill>
                        <a:effectLst/>
                        <a:latin typeface="+mn-lt"/>
                      </a:endParaRPr>
                    </a:p>
                    <a:p>
                      <a:pPr marL="342900" lvl="0" indent="-342900">
                        <a:spcAft>
                          <a:spcPts val="0"/>
                        </a:spcAft>
                        <a:buFont typeface="Symbol" panose="05050102010706020507" pitchFamily="18" charset="2"/>
                        <a:buChar char=""/>
                      </a:pPr>
                      <a:r>
                        <a:rPr lang="en-US" sz="1100" dirty="0" err="1">
                          <a:solidFill>
                            <a:srgbClr val="002060"/>
                          </a:solidFill>
                          <a:effectLst/>
                          <a:latin typeface="+mn-lt"/>
                        </a:rPr>
                        <a:t>Penerapan</a:t>
                      </a:r>
                      <a:r>
                        <a:rPr lang="en-US" sz="1100" dirty="0">
                          <a:solidFill>
                            <a:srgbClr val="002060"/>
                          </a:solidFill>
                          <a:effectLst/>
                          <a:latin typeface="+mn-lt"/>
                        </a:rPr>
                        <a:t> </a:t>
                      </a:r>
                      <a:r>
                        <a:rPr lang="en-US" sz="1100" dirty="0" err="1">
                          <a:solidFill>
                            <a:srgbClr val="002060"/>
                          </a:solidFill>
                          <a:effectLst/>
                          <a:latin typeface="+mn-lt"/>
                        </a:rPr>
                        <a:t>Fungsi</a:t>
                      </a:r>
                      <a:r>
                        <a:rPr lang="en-US" sz="1100" dirty="0">
                          <a:solidFill>
                            <a:srgbClr val="002060"/>
                          </a:solidFill>
                          <a:effectLst/>
                          <a:latin typeface="+mn-lt"/>
                        </a:rPr>
                        <a:t> Audit Intern, </a:t>
                      </a:r>
                      <a:r>
                        <a:rPr lang="en-US" sz="1100" dirty="0" err="1">
                          <a:solidFill>
                            <a:srgbClr val="002060"/>
                          </a:solidFill>
                          <a:effectLst/>
                          <a:latin typeface="+mn-lt"/>
                        </a:rPr>
                        <a:t>Integritas</a:t>
                      </a:r>
                      <a:r>
                        <a:rPr lang="en-US" sz="1100" dirty="0">
                          <a:solidFill>
                            <a:srgbClr val="002060"/>
                          </a:solidFill>
                          <a:effectLst/>
                          <a:latin typeface="+mn-lt"/>
                        </a:rPr>
                        <a:t> </a:t>
                      </a:r>
                      <a:r>
                        <a:rPr lang="en-US" sz="1100" dirty="0" err="1">
                          <a:solidFill>
                            <a:srgbClr val="002060"/>
                          </a:solidFill>
                          <a:effectLst/>
                          <a:latin typeface="+mn-lt"/>
                        </a:rPr>
                        <a:t>Pelaporan</a:t>
                      </a:r>
                      <a:r>
                        <a:rPr lang="en-US" sz="1100" dirty="0">
                          <a:solidFill>
                            <a:srgbClr val="002060"/>
                          </a:solidFill>
                          <a:effectLst/>
                          <a:latin typeface="+mn-lt"/>
                        </a:rPr>
                        <a:t> &amp; </a:t>
                      </a:r>
                      <a:r>
                        <a:rPr lang="en-US" sz="1100" dirty="0" err="1">
                          <a:solidFill>
                            <a:srgbClr val="002060"/>
                          </a:solidFill>
                          <a:effectLst/>
                          <a:latin typeface="+mn-lt"/>
                        </a:rPr>
                        <a:t>Teknologi</a:t>
                      </a:r>
                      <a:r>
                        <a:rPr lang="en-US" sz="1100" dirty="0">
                          <a:solidFill>
                            <a:srgbClr val="002060"/>
                          </a:solidFill>
                          <a:effectLst/>
                          <a:latin typeface="+mn-lt"/>
                        </a:rPr>
                        <a:t> </a:t>
                      </a:r>
                      <a:r>
                        <a:rPr lang="en-US" sz="1100" dirty="0" err="1">
                          <a:solidFill>
                            <a:srgbClr val="002060"/>
                          </a:solidFill>
                          <a:effectLst/>
                          <a:latin typeface="+mn-lt"/>
                        </a:rPr>
                        <a:t>Informasi</a:t>
                      </a:r>
                      <a:endParaRPr lang="en-US" sz="1100" dirty="0">
                        <a:solidFill>
                          <a:srgbClr val="002060"/>
                        </a:solidFill>
                        <a:effectLst/>
                        <a:latin typeface="+mn-lt"/>
                      </a:endParaRPr>
                    </a:p>
                    <a:p>
                      <a:pPr marL="342900" lvl="0" indent="-342900">
                        <a:spcAft>
                          <a:spcPts val="0"/>
                        </a:spcAft>
                        <a:buFont typeface="Symbol" panose="05050102010706020507" pitchFamily="18" charset="2"/>
                        <a:buChar char=""/>
                      </a:pPr>
                      <a:r>
                        <a:rPr lang="en-US" sz="1100" dirty="0" err="1">
                          <a:solidFill>
                            <a:srgbClr val="002060"/>
                          </a:solidFill>
                          <a:effectLst/>
                          <a:latin typeface="+mn-lt"/>
                        </a:rPr>
                        <a:t>Penerapan</a:t>
                      </a:r>
                      <a:r>
                        <a:rPr lang="en-US" sz="1100" dirty="0">
                          <a:solidFill>
                            <a:srgbClr val="002060"/>
                          </a:solidFill>
                          <a:effectLst/>
                          <a:latin typeface="+mn-lt"/>
                        </a:rPr>
                        <a:t> </a:t>
                      </a:r>
                      <a:r>
                        <a:rPr lang="en-US" sz="1100" dirty="0" err="1">
                          <a:solidFill>
                            <a:srgbClr val="002060"/>
                          </a:solidFill>
                          <a:effectLst/>
                          <a:latin typeface="+mn-lt"/>
                        </a:rPr>
                        <a:t>Fungsi</a:t>
                      </a:r>
                      <a:r>
                        <a:rPr lang="en-US" sz="1100" dirty="0">
                          <a:solidFill>
                            <a:srgbClr val="002060"/>
                          </a:solidFill>
                          <a:effectLst/>
                          <a:latin typeface="+mn-lt"/>
                        </a:rPr>
                        <a:t> Audit </a:t>
                      </a:r>
                      <a:r>
                        <a:rPr lang="en-US" sz="1100" dirty="0" err="1">
                          <a:solidFill>
                            <a:srgbClr val="002060"/>
                          </a:solidFill>
                          <a:effectLst/>
                          <a:latin typeface="+mn-lt"/>
                        </a:rPr>
                        <a:t>Ekstern</a:t>
                      </a:r>
                      <a:endParaRPr lang="en-US" sz="1100" dirty="0">
                        <a:solidFill>
                          <a:srgbClr val="002060"/>
                        </a:solidFill>
                        <a:effectLst/>
                        <a:latin typeface="+mn-lt"/>
                      </a:endParaRPr>
                    </a:p>
                    <a:p>
                      <a:pPr marL="342900" lvl="0" indent="-342900">
                        <a:spcAft>
                          <a:spcPts val="0"/>
                        </a:spcAft>
                        <a:buFont typeface="Symbol" panose="05050102010706020507" pitchFamily="18" charset="2"/>
                        <a:buChar char=""/>
                      </a:pPr>
                      <a:r>
                        <a:rPr lang="en-US" sz="1100" dirty="0">
                          <a:solidFill>
                            <a:srgbClr val="002060"/>
                          </a:solidFill>
                          <a:effectLst/>
                          <a:latin typeface="+mn-lt"/>
                        </a:rPr>
                        <a:t>Anti Fraud &amp; Money Laundering</a:t>
                      </a:r>
                    </a:p>
                    <a:p>
                      <a:pPr marL="342900" lvl="0" indent="-342900">
                        <a:spcAft>
                          <a:spcPts val="0"/>
                        </a:spcAft>
                        <a:buFont typeface="Symbol" panose="05050102010706020507" pitchFamily="18" charset="2"/>
                        <a:buChar char=""/>
                      </a:pPr>
                      <a:r>
                        <a:rPr lang="en-US" sz="1100" dirty="0" err="1">
                          <a:solidFill>
                            <a:srgbClr val="002060"/>
                          </a:solidFill>
                          <a:effectLst/>
                          <a:latin typeface="+mn-lt"/>
                        </a:rPr>
                        <a:t>Penerapan</a:t>
                      </a:r>
                      <a:r>
                        <a:rPr lang="en-US" sz="1100" dirty="0">
                          <a:solidFill>
                            <a:srgbClr val="002060"/>
                          </a:solidFill>
                          <a:effectLst/>
                          <a:latin typeface="+mn-lt"/>
                        </a:rPr>
                        <a:t> </a:t>
                      </a:r>
                      <a:r>
                        <a:rPr lang="en-US" sz="1100" dirty="0" err="1">
                          <a:solidFill>
                            <a:srgbClr val="002060"/>
                          </a:solidFill>
                          <a:effectLst/>
                          <a:latin typeface="+mn-lt"/>
                        </a:rPr>
                        <a:t>Manajemen</a:t>
                      </a:r>
                      <a:r>
                        <a:rPr lang="en-US" sz="1100" dirty="0">
                          <a:solidFill>
                            <a:srgbClr val="002060"/>
                          </a:solidFill>
                          <a:effectLst/>
                          <a:latin typeface="+mn-lt"/>
                        </a:rPr>
                        <a:t> </a:t>
                      </a:r>
                      <a:r>
                        <a:rPr lang="en-US" sz="1100" dirty="0" err="1">
                          <a:solidFill>
                            <a:srgbClr val="002060"/>
                          </a:solidFill>
                          <a:effectLst/>
                          <a:latin typeface="+mn-lt"/>
                        </a:rPr>
                        <a:t>Risiko</a:t>
                      </a:r>
                      <a:r>
                        <a:rPr lang="en-US" sz="1100" dirty="0">
                          <a:solidFill>
                            <a:srgbClr val="002060"/>
                          </a:solidFill>
                          <a:effectLst/>
                          <a:latin typeface="+mn-lt"/>
                        </a:rPr>
                        <a:t> &amp; </a:t>
                      </a:r>
                      <a:r>
                        <a:rPr lang="en-US" sz="1100" dirty="0" err="1">
                          <a:solidFill>
                            <a:srgbClr val="002060"/>
                          </a:solidFill>
                          <a:effectLst/>
                          <a:latin typeface="+mn-lt"/>
                        </a:rPr>
                        <a:t>Pengendalian</a:t>
                      </a:r>
                      <a:r>
                        <a:rPr lang="en-US" sz="1100" dirty="0">
                          <a:solidFill>
                            <a:srgbClr val="002060"/>
                          </a:solidFill>
                          <a:effectLst/>
                          <a:latin typeface="+mn-lt"/>
                        </a:rPr>
                        <a:t> Intern</a:t>
                      </a:r>
                    </a:p>
                    <a:p>
                      <a:pPr marL="342900" lvl="0" indent="-342900">
                        <a:spcAft>
                          <a:spcPts val="0"/>
                        </a:spcAft>
                        <a:buFont typeface="Symbol" panose="05050102010706020507" pitchFamily="18" charset="2"/>
                        <a:buChar char=""/>
                      </a:pPr>
                      <a:r>
                        <a:rPr lang="en-US" sz="1100" dirty="0" err="1">
                          <a:solidFill>
                            <a:srgbClr val="002060"/>
                          </a:solidFill>
                          <a:effectLst/>
                          <a:latin typeface="+mn-lt"/>
                        </a:rPr>
                        <a:t>Pengelolaan</a:t>
                      </a:r>
                      <a:r>
                        <a:rPr lang="en-US" sz="1100" dirty="0">
                          <a:solidFill>
                            <a:srgbClr val="002060"/>
                          </a:solidFill>
                          <a:effectLst/>
                          <a:latin typeface="+mn-lt"/>
                        </a:rPr>
                        <a:t> Dana </a:t>
                      </a:r>
                      <a:r>
                        <a:rPr lang="en-US" sz="1100" dirty="0" err="1">
                          <a:solidFill>
                            <a:srgbClr val="002060"/>
                          </a:solidFill>
                          <a:effectLst/>
                          <a:latin typeface="+mn-lt"/>
                        </a:rPr>
                        <a:t>Besar</a:t>
                      </a:r>
                      <a:r>
                        <a:rPr lang="en-US" sz="1100" dirty="0">
                          <a:solidFill>
                            <a:srgbClr val="002060"/>
                          </a:solidFill>
                          <a:effectLst/>
                          <a:latin typeface="+mn-lt"/>
                        </a:rPr>
                        <a:t> (large exposure)</a:t>
                      </a:r>
                    </a:p>
                    <a:p>
                      <a:pPr marL="342900" lvl="0" indent="-342900">
                        <a:spcAft>
                          <a:spcPts val="0"/>
                        </a:spcAft>
                        <a:buFont typeface="Symbol" panose="05050102010706020507" pitchFamily="18" charset="2"/>
                        <a:buChar char=""/>
                      </a:pPr>
                      <a:r>
                        <a:rPr lang="en-US" sz="1100" dirty="0" err="1">
                          <a:solidFill>
                            <a:srgbClr val="002060"/>
                          </a:solidFill>
                          <a:effectLst/>
                          <a:latin typeface="+mn-lt"/>
                        </a:rPr>
                        <a:t>Aspek</a:t>
                      </a:r>
                      <a:r>
                        <a:rPr lang="en-US" sz="1100" dirty="0">
                          <a:solidFill>
                            <a:srgbClr val="002060"/>
                          </a:solidFill>
                          <a:effectLst/>
                          <a:latin typeface="+mn-lt"/>
                        </a:rPr>
                        <a:t> </a:t>
                      </a:r>
                      <a:r>
                        <a:rPr lang="en-US" sz="1100" dirty="0" err="1">
                          <a:solidFill>
                            <a:srgbClr val="002060"/>
                          </a:solidFill>
                          <a:effectLst/>
                          <a:latin typeface="+mn-lt"/>
                        </a:rPr>
                        <a:t>Pemegang</a:t>
                      </a:r>
                      <a:r>
                        <a:rPr lang="en-US" sz="1100" dirty="0">
                          <a:solidFill>
                            <a:srgbClr val="002060"/>
                          </a:solidFill>
                          <a:effectLst/>
                          <a:latin typeface="+mn-lt"/>
                        </a:rPr>
                        <a:t> Saham &amp; </a:t>
                      </a:r>
                      <a:r>
                        <a:rPr lang="en-US" sz="1100" dirty="0" err="1">
                          <a:solidFill>
                            <a:srgbClr val="002060"/>
                          </a:solidFill>
                          <a:effectLst/>
                          <a:latin typeface="+mn-lt"/>
                        </a:rPr>
                        <a:t>Sistem</a:t>
                      </a:r>
                      <a:r>
                        <a:rPr lang="en-US" sz="1100" dirty="0">
                          <a:solidFill>
                            <a:srgbClr val="002060"/>
                          </a:solidFill>
                          <a:effectLst/>
                          <a:latin typeface="+mn-lt"/>
                        </a:rPr>
                        <a:t> </a:t>
                      </a:r>
                      <a:r>
                        <a:rPr lang="en-US" sz="1100" dirty="0" err="1">
                          <a:solidFill>
                            <a:srgbClr val="002060"/>
                          </a:solidFill>
                          <a:effectLst/>
                          <a:latin typeface="+mn-lt"/>
                        </a:rPr>
                        <a:t>Remunerasi</a:t>
                      </a:r>
                      <a:endParaRPr lang="en-US" sz="1100" dirty="0">
                        <a:solidFill>
                          <a:srgbClr val="002060"/>
                        </a:solidFill>
                        <a:effectLst/>
                        <a:latin typeface="+mn-lt"/>
                      </a:endParaRPr>
                    </a:p>
                    <a:p>
                      <a:pPr marL="342900" lvl="0" indent="-342900">
                        <a:spcAft>
                          <a:spcPts val="0"/>
                        </a:spcAft>
                        <a:buFont typeface="Symbol" panose="05050102010706020507" pitchFamily="18" charset="2"/>
                        <a:buChar char=""/>
                      </a:pPr>
                      <a:r>
                        <a:rPr lang="en-US" sz="1100" dirty="0" err="1">
                          <a:solidFill>
                            <a:srgbClr val="002060"/>
                          </a:solidFill>
                          <a:effectLst/>
                          <a:latin typeface="+mn-lt"/>
                        </a:rPr>
                        <a:t>Rencana</a:t>
                      </a:r>
                      <a:r>
                        <a:rPr lang="en-US" sz="1100" dirty="0">
                          <a:solidFill>
                            <a:srgbClr val="002060"/>
                          </a:solidFill>
                          <a:effectLst/>
                          <a:latin typeface="+mn-lt"/>
                        </a:rPr>
                        <a:t> </a:t>
                      </a:r>
                      <a:r>
                        <a:rPr lang="en-US" sz="1100" dirty="0" err="1">
                          <a:solidFill>
                            <a:srgbClr val="002060"/>
                          </a:solidFill>
                          <a:effectLst/>
                          <a:latin typeface="+mn-lt"/>
                        </a:rPr>
                        <a:t>Strategis</a:t>
                      </a:r>
                      <a:r>
                        <a:rPr lang="en-US" sz="1100" dirty="0">
                          <a:solidFill>
                            <a:srgbClr val="002060"/>
                          </a:solidFill>
                          <a:effectLst/>
                          <a:latin typeface="+mn-lt"/>
                        </a:rPr>
                        <a:t> , </a:t>
                      </a:r>
                      <a:r>
                        <a:rPr lang="en-US" sz="1100" dirty="0" err="1">
                          <a:solidFill>
                            <a:srgbClr val="002060"/>
                          </a:solidFill>
                          <a:effectLst/>
                          <a:latin typeface="+mn-lt"/>
                        </a:rPr>
                        <a:t>Rencana</a:t>
                      </a:r>
                      <a:r>
                        <a:rPr lang="en-US" sz="1100" dirty="0">
                          <a:solidFill>
                            <a:srgbClr val="002060"/>
                          </a:solidFill>
                          <a:effectLst/>
                          <a:latin typeface="+mn-lt"/>
                        </a:rPr>
                        <a:t> </a:t>
                      </a:r>
                      <a:r>
                        <a:rPr lang="en-US" sz="1100" dirty="0" err="1">
                          <a:solidFill>
                            <a:srgbClr val="002060"/>
                          </a:solidFill>
                          <a:effectLst/>
                          <a:latin typeface="+mn-lt"/>
                        </a:rPr>
                        <a:t>Bisnis</a:t>
                      </a:r>
                      <a:r>
                        <a:rPr lang="en-US" sz="1100" dirty="0">
                          <a:solidFill>
                            <a:srgbClr val="002060"/>
                          </a:solidFill>
                          <a:effectLst/>
                          <a:latin typeface="+mn-lt"/>
                        </a:rPr>
                        <a:t> dan </a:t>
                      </a:r>
                      <a:r>
                        <a:rPr lang="en-US" sz="1100" dirty="0" err="1">
                          <a:solidFill>
                            <a:srgbClr val="002060"/>
                          </a:solidFill>
                          <a:effectLst/>
                          <a:latin typeface="+mn-lt"/>
                        </a:rPr>
                        <a:t>Rencana</a:t>
                      </a:r>
                      <a:r>
                        <a:rPr lang="en-US" sz="1100" dirty="0">
                          <a:solidFill>
                            <a:srgbClr val="002060"/>
                          </a:solidFill>
                          <a:effectLst/>
                          <a:latin typeface="+mn-lt"/>
                        </a:rPr>
                        <a:t> </a:t>
                      </a:r>
                      <a:r>
                        <a:rPr lang="en-US" sz="1100" dirty="0" err="1">
                          <a:solidFill>
                            <a:srgbClr val="002060"/>
                          </a:solidFill>
                          <a:effectLst/>
                          <a:latin typeface="+mn-lt"/>
                        </a:rPr>
                        <a:t>Kerja</a:t>
                      </a:r>
                      <a:endParaRPr lang="en-US" sz="1100" dirty="0">
                        <a:solidFill>
                          <a:srgbClr val="002060"/>
                        </a:solidFill>
                        <a:effectLst/>
                        <a:latin typeface="+mn-lt"/>
                      </a:endParaRPr>
                    </a:p>
                  </a:txBody>
                  <a:tcPr/>
                </a:tc>
                <a:extLst>
                  <a:ext uri="{0D108BD9-81ED-4DB2-BD59-A6C34878D82A}">
                    <a16:rowId xmlns:a16="http://schemas.microsoft.com/office/drawing/2014/main" val="10003"/>
                  </a:ext>
                </a:extLst>
              </a:tr>
              <a:tr h="1062680">
                <a:tc>
                  <a:txBody>
                    <a:bodyPr/>
                    <a:lstStyle/>
                    <a:p>
                      <a:pPr marL="0" lvl="0" indent="0" algn="ctr">
                        <a:spcAft>
                          <a:spcPts val="0"/>
                        </a:spcAft>
                        <a:buFont typeface="Symbol" panose="05050102010706020507" pitchFamily="18" charset="2"/>
                        <a:buNone/>
                      </a:pPr>
                      <a:r>
                        <a:rPr lang="en-US" sz="1100" b="1" dirty="0">
                          <a:solidFill>
                            <a:srgbClr val="002060"/>
                          </a:solidFill>
                          <a:effectLst/>
                          <a:latin typeface="+mn-lt"/>
                        </a:rPr>
                        <a:t>OUTPUT</a:t>
                      </a:r>
                    </a:p>
                    <a:p>
                      <a:pPr marL="342900" lvl="0" indent="-342900">
                        <a:spcAft>
                          <a:spcPts val="0"/>
                        </a:spcAft>
                        <a:buFont typeface="Symbol" panose="05050102010706020507" pitchFamily="18" charset="2"/>
                        <a:buChar char=""/>
                      </a:pPr>
                      <a:r>
                        <a:rPr lang="en-US" sz="1100" dirty="0" err="1">
                          <a:solidFill>
                            <a:srgbClr val="002060"/>
                          </a:solidFill>
                          <a:effectLst/>
                          <a:latin typeface="+mn-lt"/>
                        </a:rPr>
                        <a:t>Transparansi</a:t>
                      </a:r>
                      <a:r>
                        <a:rPr lang="en-US" sz="1100" dirty="0">
                          <a:solidFill>
                            <a:srgbClr val="002060"/>
                          </a:solidFill>
                          <a:effectLst/>
                          <a:latin typeface="+mn-lt"/>
                        </a:rPr>
                        <a:t> </a:t>
                      </a:r>
                      <a:r>
                        <a:rPr lang="en-US" sz="1100" dirty="0" err="1">
                          <a:solidFill>
                            <a:srgbClr val="002060"/>
                          </a:solidFill>
                          <a:effectLst/>
                          <a:latin typeface="+mn-lt"/>
                        </a:rPr>
                        <a:t>Kondisi</a:t>
                      </a:r>
                      <a:r>
                        <a:rPr lang="en-US" sz="1100" dirty="0">
                          <a:solidFill>
                            <a:srgbClr val="002060"/>
                          </a:solidFill>
                          <a:effectLst/>
                          <a:latin typeface="+mn-lt"/>
                        </a:rPr>
                        <a:t> </a:t>
                      </a:r>
                      <a:r>
                        <a:rPr lang="en-US" sz="1100" dirty="0" err="1">
                          <a:solidFill>
                            <a:srgbClr val="002060"/>
                          </a:solidFill>
                          <a:effectLst/>
                          <a:latin typeface="+mn-lt"/>
                        </a:rPr>
                        <a:t>Keuangan</a:t>
                      </a:r>
                      <a:endParaRPr lang="en-US" sz="1100" dirty="0">
                        <a:solidFill>
                          <a:srgbClr val="002060"/>
                        </a:solidFill>
                        <a:effectLst/>
                        <a:latin typeface="+mn-lt"/>
                      </a:endParaRPr>
                    </a:p>
                    <a:p>
                      <a:pPr marL="342900" lvl="0" indent="-342900">
                        <a:spcAft>
                          <a:spcPts val="0"/>
                        </a:spcAft>
                        <a:buFont typeface="Symbol" panose="05050102010706020507" pitchFamily="18" charset="2"/>
                        <a:buChar char=""/>
                      </a:pPr>
                      <a:r>
                        <a:rPr lang="en-US" sz="1100" dirty="0" err="1">
                          <a:solidFill>
                            <a:srgbClr val="002060"/>
                          </a:solidFill>
                          <a:effectLst/>
                          <a:latin typeface="+mn-lt"/>
                        </a:rPr>
                        <a:t>Transparansi</a:t>
                      </a:r>
                      <a:r>
                        <a:rPr lang="en-US" sz="1100" dirty="0">
                          <a:solidFill>
                            <a:srgbClr val="002060"/>
                          </a:solidFill>
                          <a:effectLst/>
                          <a:latin typeface="+mn-lt"/>
                        </a:rPr>
                        <a:t> </a:t>
                      </a:r>
                      <a:r>
                        <a:rPr lang="en-US" sz="1100" dirty="0" err="1">
                          <a:solidFill>
                            <a:srgbClr val="002060"/>
                          </a:solidFill>
                          <a:effectLst/>
                          <a:latin typeface="+mn-lt"/>
                        </a:rPr>
                        <a:t>Kondisi</a:t>
                      </a:r>
                      <a:r>
                        <a:rPr lang="en-US" sz="1100" dirty="0">
                          <a:solidFill>
                            <a:srgbClr val="002060"/>
                          </a:solidFill>
                          <a:effectLst/>
                          <a:latin typeface="+mn-lt"/>
                        </a:rPr>
                        <a:t> Non </a:t>
                      </a:r>
                      <a:r>
                        <a:rPr lang="en-US" sz="1100" dirty="0" err="1">
                          <a:solidFill>
                            <a:srgbClr val="002060"/>
                          </a:solidFill>
                          <a:effectLst/>
                          <a:latin typeface="+mn-lt"/>
                        </a:rPr>
                        <a:t>Keuangan</a:t>
                      </a:r>
                      <a:endParaRPr lang="en-US" sz="1100" dirty="0">
                        <a:solidFill>
                          <a:srgbClr val="002060"/>
                        </a:solidFill>
                        <a:effectLst/>
                        <a:latin typeface="+mn-lt"/>
                      </a:endParaRPr>
                    </a:p>
                    <a:p>
                      <a:pPr marL="342900" lvl="0" indent="-342900">
                        <a:spcAft>
                          <a:spcPts val="0"/>
                        </a:spcAft>
                        <a:buFont typeface="Symbol" panose="05050102010706020507" pitchFamily="18" charset="2"/>
                        <a:buChar char=""/>
                      </a:pPr>
                      <a:r>
                        <a:rPr lang="en-US" sz="1100" dirty="0" err="1">
                          <a:solidFill>
                            <a:srgbClr val="002060"/>
                          </a:solidFill>
                          <a:effectLst/>
                          <a:latin typeface="+mn-lt"/>
                        </a:rPr>
                        <a:t>Pelaporan</a:t>
                      </a:r>
                      <a:r>
                        <a:rPr lang="en-US" sz="1100" dirty="0">
                          <a:solidFill>
                            <a:srgbClr val="002060"/>
                          </a:solidFill>
                          <a:effectLst/>
                          <a:latin typeface="+mn-lt"/>
                        </a:rPr>
                        <a:t> Internal</a:t>
                      </a:r>
                    </a:p>
                    <a:p>
                      <a:pPr marL="342900" lvl="0" indent="-342900">
                        <a:spcAft>
                          <a:spcPts val="0"/>
                        </a:spcAft>
                        <a:buFont typeface="Symbol" panose="05050102010706020507" pitchFamily="18" charset="2"/>
                        <a:buChar char=""/>
                      </a:pPr>
                      <a:r>
                        <a:rPr lang="en-US" sz="1100" dirty="0" err="1">
                          <a:solidFill>
                            <a:srgbClr val="002060"/>
                          </a:solidFill>
                          <a:effectLst/>
                          <a:latin typeface="+mn-lt"/>
                        </a:rPr>
                        <a:t>Laporan</a:t>
                      </a:r>
                      <a:r>
                        <a:rPr lang="en-US" sz="1100" dirty="0">
                          <a:solidFill>
                            <a:srgbClr val="002060"/>
                          </a:solidFill>
                          <a:effectLst/>
                          <a:latin typeface="+mn-lt"/>
                        </a:rPr>
                        <a:t> </a:t>
                      </a:r>
                      <a:r>
                        <a:rPr lang="en-US" sz="1100" dirty="0" err="1">
                          <a:solidFill>
                            <a:srgbClr val="002060"/>
                          </a:solidFill>
                          <a:effectLst/>
                          <a:latin typeface="+mn-lt"/>
                        </a:rPr>
                        <a:t>Pelaksanaan</a:t>
                      </a:r>
                      <a:r>
                        <a:rPr lang="en-US" sz="1100" dirty="0">
                          <a:solidFill>
                            <a:srgbClr val="002060"/>
                          </a:solidFill>
                          <a:effectLst/>
                          <a:latin typeface="+mn-lt"/>
                        </a:rPr>
                        <a:t> GCG</a:t>
                      </a:r>
                      <a:endParaRPr lang="en-US" sz="1100" dirty="0">
                        <a:solidFill>
                          <a:srgbClr val="002060"/>
                        </a:solidFill>
                        <a:effectLst/>
                        <a:latin typeface="+mn-lt"/>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747411612"/>
              </p:ext>
            </p:extLst>
          </p:nvPr>
        </p:nvGraphicFramePr>
        <p:xfrm>
          <a:off x="3493153" y="512581"/>
          <a:ext cx="5612748" cy="6108048"/>
        </p:xfrm>
        <a:graphic>
          <a:graphicData uri="http://schemas.openxmlformats.org/drawingml/2006/table">
            <a:tbl>
              <a:tblPr firstRow="1" bandRow="1">
                <a:tableStyleId>{5C22544A-7EE6-4342-B048-85BDC9FD1C3A}</a:tableStyleId>
              </a:tblPr>
              <a:tblGrid>
                <a:gridCol w="5612748">
                  <a:extLst>
                    <a:ext uri="{9D8B030D-6E8A-4147-A177-3AD203B41FA5}">
                      <a16:colId xmlns:a16="http://schemas.microsoft.com/office/drawing/2014/main" val="20000"/>
                    </a:ext>
                  </a:extLst>
                </a:gridCol>
              </a:tblGrid>
              <a:tr h="376294">
                <a:tc>
                  <a:txBody>
                    <a:bodyPr/>
                    <a:lstStyle/>
                    <a:p>
                      <a:pPr algn="ctr"/>
                      <a:r>
                        <a:rPr lang="en-US" dirty="0"/>
                        <a:t>RISK</a:t>
                      </a:r>
                    </a:p>
                  </a:txBody>
                  <a:tcPr/>
                </a:tc>
                <a:extLst>
                  <a:ext uri="{0D108BD9-81ED-4DB2-BD59-A6C34878D82A}">
                    <a16:rowId xmlns:a16="http://schemas.microsoft.com/office/drawing/2014/main" val="10000"/>
                  </a:ext>
                </a:extLst>
              </a:tr>
              <a:tr h="6031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cs typeface="Arial" panose="020B0604020202020204" pitchFamily="34" charset="0"/>
                        </a:rPr>
                        <a:t>Risk</a:t>
                      </a:r>
                      <a:r>
                        <a:rPr lang="en-US" sz="1100" b="1" baseline="0" dirty="0">
                          <a:latin typeface="+mn-lt"/>
                          <a:cs typeface="Arial" panose="020B0604020202020204" pitchFamily="34" charset="0"/>
                        </a:rPr>
                        <a:t> Intelligence System yang </a:t>
                      </a:r>
                      <a:r>
                        <a:rPr lang="en-US" sz="1100" b="1" baseline="0" dirty="0" err="1">
                          <a:latin typeface="+mn-lt"/>
                          <a:cs typeface="Arial" panose="020B0604020202020204" pitchFamily="34" charset="0"/>
                        </a:rPr>
                        <a:t>memotret</a:t>
                      </a:r>
                      <a:r>
                        <a:rPr lang="en-US" sz="1100" b="1" baseline="0" dirty="0">
                          <a:latin typeface="+mn-lt"/>
                          <a:cs typeface="Arial" panose="020B0604020202020204" pitchFamily="34" charset="0"/>
                        </a:rPr>
                        <a:t> dan </a:t>
                      </a:r>
                      <a:r>
                        <a:rPr lang="en-US" sz="1100" b="1" baseline="0" dirty="0" err="1">
                          <a:latin typeface="+mn-lt"/>
                          <a:cs typeface="Arial" panose="020B0604020202020204" pitchFamily="34" charset="0"/>
                        </a:rPr>
                        <a:t>memetakan</a:t>
                      </a:r>
                      <a:r>
                        <a:rPr lang="en-US" sz="1100" b="1" baseline="0" dirty="0">
                          <a:latin typeface="+mn-lt"/>
                          <a:cs typeface="Arial" panose="020B0604020202020204" pitchFamily="34" charset="0"/>
                        </a:rPr>
                        <a:t> Inherent Risk and Performance yang </a:t>
                      </a:r>
                      <a:r>
                        <a:rPr lang="en-US" sz="1100" b="1" baseline="0" dirty="0" err="1">
                          <a:latin typeface="+mn-lt"/>
                          <a:cs typeface="Arial" panose="020B0604020202020204" pitchFamily="34" charset="0"/>
                        </a:rPr>
                        <a:t>melekat</a:t>
                      </a:r>
                      <a:r>
                        <a:rPr lang="en-US" sz="1100" b="1" baseline="0" dirty="0">
                          <a:latin typeface="+mn-lt"/>
                          <a:cs typeface="Arial" panose="020B0604020202020204" pitchFamily="34" charset="0"/>
                        </a:rPr>
                        <a:t> dan </a:t>
                      </a:r>
                      <a:r>
                        <a:rPr lang="en-US" sz="1100" b="1" baseline="0" dirty="0" err="1">
                          <a:latin typeface="+mn-lt"/>
                          <a:cs typeface="Arial" panose="020B0604020202020204" pitchFamily="34" charset="0"/>
                        </a:rPr>
                        <a:t>relevan</a:t>
                      </a:r>
                      <a:r>
                        <a:rPr lang="en-US" sz="1100" b="1" baseline="0" dirty="0">
                          <a:latin typeface="+mn-lt"/>
                          <a:cs typeface="Arial" panose="020B0604020202020204" pitchFamily="34" charset="0"/>
                        </a:rPr>
                        <a:t> pada </a:t>
                      </a:r>
                      <a:r>
                        <a:rPr lang="en-US" sz="1100" b="1" baseline="0" dirty="0" err="1">
                          <a:latin typeface="+mn-lt"/>
                          <a:cs typeface="Arial" panose="020B0604020202020204" pitchFamily="34" charset="0"/>
                        </a:rPr>
                        <a:t>aktivitas</a:t>
                      </a:r>
                      <a:r>
                        <a:rPr lang="en-US" sz="1100" b="1" baseline="0" dirty="0">
                          <a:latin typeface="+mn-lt"/>
                          <a:cs typeface="Arial" panose="020B0604020202020204" pitchFamily="34" charset="0"/>
                        </a:rPr>
                        <a:t> dan </a:t>
                      </a:r>
                      <a:r>
                        <a:rPr lang="en-US" sz="1100" b="1" baseline="0" dirty="0" err="1">
                          <a:latin typeface="+mn-lt"/>
                          <a:cs typeface="Arial" panose="020B0604020202020204" pitchFamily="34" charset="0"/>
                        </a:rPr>
                        <a:t>kelembagaan</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organisasi</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serta</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selaras</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dengan</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Kebijakan</a:t>
                      </a:r>
                      <a:r>
                        <a:rPr lang="en-US" sz="1100" b="1" baseline="0" dirty="0">
                          <a:latin typeface="+mn-lt"/>
                          <a:cs typeface="Arial" panose="020B0604020202020204" pitchFamily="34" charset="0"/>
                        </a:rPr>
                        <a:t> &amp; Strategi dan </a:t>
                      </a:r>
                      <a:r>
                        <a:rPr lang="en-US" sz="1100" b="1" baseline="0" dirty="0" err="1">
                          <a:latin typeface="+mn-lt"/>
                          <a:cs typeface="Arial" panose="020B0604020202020204" pitchFamily="34" charset="0"/>
                        </a:rPr>
                        <a:t>Lingkungan</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dinamis</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Organisasi</a:t>
                      </a:r>
                      <a:r>
                        <a:rPr lang="en-US" sz="1100" b="1" baseline="0" dirty="0">
                          <a:latin typeface="+mn-lt"/>
                          <a:cs typeface="Arial" panose="020B0604020202020204" pitchFamily="34" charset="0"/>
                        </a:rPr>
                        <a:t>.</a:t>
                      </a:r>
                      <a:endParaRPr lang="en-ID" sz="1100" dirty="0">
                        <a:latin typeface="+mn-lt"/>
                        <a:cs typeface="Arial" panose="020B0604020202020204" pitchFamily="34" charset="0"/>
                      </a:endParaRPr>
                    </a:p>
                  </a:txBody>
                  <a:tcPr/>
                </a:tc>
                <a:extLst>
                  <a:ext uri="{0D108BD9-81ED-4DB2-BD59-A6C34878D82A}">
                    <a16:rowId xmlns:a16="http://schemas.microsoft.com/office/drawing/2014/main" val="10001"/>
                  </a:ext>
                </a:extLst>
              </a:tr>
              <a:tr h="740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err="1">
                          <a:latin typeface="+mn-lt"/>
                          <a:cs typeface="Arial" panose="020B0604020202020204" pitchFamily="34" charset="0"/>
                        </a:rPr>
                        <a:t>Profil</a:t>
                      </a:r>
                      <a:r>
                        <a:rPr lang="en-US" sz="1100" b="1" dirty="0">
                          <a:latin typeface="+mn-lt"/>
                          <a:cs typeface="Arial" panose="020B0604020202020204" pitchFamily="34" charset="0"/>
                        </a:rPr>
                        <a:t> </a:t>
                      </a:r>
                      <a:r>
                        <a:rPr lang="en-US" sz="1100" b="1" dirty="0" err="1">
                          <a:latin typeface="+mn-lt"/>
                          <a:cs typeface="Arial" panose="020B0604020202020204" pitchFamily="34" charset="0"/>
                        </a:rPr>
                        <a:t>Risiko</a:t>
                      </a:r>
                      <a:r>
                        <a:rPr lang="en-US" sz="1100" b="1" dirty="0">
                          <a:latin typeface="+mn-lt"/>
                          <a:cs typeface="Arial" panose="020B0604020202020204" pitchFamily="34" charset="0"/>
                        </a:rPr>
                        <a:t> (Residual Risk or Net Risk) </a:t>
                      </a:r>
                      <a:r>
                        <a:rPr lang="en-US" sz="1100" b="1" dirty="0" err="1">
                          <a:latin typeface="+mn-lt"/>
                          <a:cs typeface="Arial" panose="020B0604020202020204" pitchFamily="34" charset="0"/>
                        </a:rPr>
                        <a:t>sebagai</a:t>
                      </a:r>
                      <a:r>
                        <a:rPr lang="en-US" sz="1100" b="1" dirty="0">
                          <a:latin typeface="+mn-lt"/>
                          <a:cs typeface="Arial" panose="020B0604020202020204" pitchFamily="34" charset="0"/>
                        </a:rPr>
                        <a:t> </a:t>
                      </a:r>
                      <a:r>
                        <a:rPr lang="en-US" sz="1100" b="1" dirty="0" err="1">
                          <a:latin typeface="+mn-lt"/>
                          <a:cs typeface="Arial" panose="020B0604020202020204" pitchFamily="34" charset="0"/>
                        </a:rPr>
                        <a:t>hasil</a:t>
                      </a:r>
                      <a:r>
                        <a:rPr lang="en-US" sz="1100" b="1" dirty="0">
                          <a:latin typeface="+mn-lt"/>
                          <a:cs typeface="Arial" panose="020B0604020202020204" pitchFamily="34" charset="0"/>
                        </a:rPr>
                        <a:t> </a:t>
                      </a:r>
                      <a:r>
                        <a:rPr lang="en-US" sz="1100" b="1" dirty="0" err="1">
                          <a:latin typeface="+mn-lt"/>
                          <a:cs typeface="Arial" panose="020B0604020202020204" pitchFamily="34" charset="0"/>
                        </a:rPr>
                        <a:t>interaksi</a:t>
                      </a:r>
                      <a:r>
                        <a:rPr lang="en-US" sz="1100" b="1" dirty="0">
                          <a:latin typeface="+mn-lt"/>
                          <a:cs typeface="Arial" panose="020B0604020202020204" pitchFamily="34" charset="0"/>
                        </a:rPr>
                        <a:t> </a:t>
                      </a:r>
                      <a:r>
                        <a:rPr lang="en-US" sz="1100" b="1" dirty="0" err="1">
                          <a:latin typeface="+mn-lt"/>
                          <a:cs typeface="Arial" panose="020B0604020202020204" pitchFamily="34" charset="0"/>
                        </a:rPr>
                        <a:t>dinamis</a:t>
                      </a:r>
                      <a:r>
                        <a:rPr lang="en-US" sz="1100" b="1" dirty="0">
                          <a:latin typeface="+mn-lt"/>
                          <a:cs typeface="Arial" panose="020B0604020202020204" pitchFamily="34" charset="0"/>
                        </a:rPr>
                        <a:t> </a:t>
                      </a:r>
                      <a:r>
                        <a:rPr lang="en-US" sz="1100" b="1" dirty="0" err="1">
                          <a:latin typeface="+mn-lt"/>
                          <a:cs typeface="Arial" panose="020B0604020202020204" pitchFamily="34" charset="0"/>
                        </a:rPr>
                        <a:t>antara</a:t>
                      </a:r>
                      <a:r>
                        <a:rPr lang="en-US" sz="1100" b="1" dirty="0">
                          <a:latin typeface="+mn-lt"/>
                          <a:cs typeface="Arial" panose="020B0604020202020204" pitchFamily="34" charset="0"/>
                        </a:rPr>
                        <a:t> aggregate/composite of all relevant Inherent Risks</a:t>
                      </a:r>
                      <a:r>
                        <a:rPr lang="en-ID" sz="1100" b="0" baseline="0" dirty="0">
                          <a:latin typeface="+mn-lt"/>
                          <a:cs typeface="Arial" panose="020B0604020202020204" pitchFamily="34" charset="0"/>
                        </a:rPr>
                        <a:t> </a:t>
                      </a:r>
                      <a:r>
                        <a:rPr lang="en-US" sz="1100" b="1" dirty="0">
                          <a:latin typeface="+mn-lt"/>
                          <a:cs typeface="Arial" panose="020B0604020202020204" pitchFamily="34" charset="0"/>
                        </a:rPr>
                        <a:t>versus </a:t>
                      </a:r>
                      <a:r>
                        <a:rPr lang="en-US" sz="1100" b="1" dirty="0" err="1">
                          <a:latin typeface="+mn-lt"/>
                          <a:cs typeface="Arial" panose="020B0604020202020204" pitchFamily="34" charset="0"/>
                        </a:rPr>
                        <a:t>Kualitas</a:t>
                      </a:r>
                      <a:r>
                        <a:rPr lang="en-US" sz="1100" b="1" dirty="0">
                          <a:latin typeface="+mn-lt"/>
                          <a:cs typeface="Arial" panose="020B0604020202020204" pitchFamily="34" charset="0"/>
                        </a:rPr>
                        <a:t> </a:t>
                      </a:r>
                      <a:r>
                        <a:rPr lang="en-US" sz="1100" b="1" dirty="0" err="1">
                          <a:latin typeface="+mn-lt"/>
                          <a:cs typeface="Arial" panose="020B0604020202020204" pitchFamily="34" charset="0"/>
                        </a:rPr>
                        <a:t>Penerapan</a:t>
                      </a:r>
                      <a:r>
                        <a:rPr lang="en-US" sz="1100" b="1" dirty="0">
                          <a:latin typeface="+mn-lt"/>
                          <a:cs typeface="Arial" panose="020B0604020202020204" pitchFamily="34" charset="0"/>
                        </a:rPr>
                        <a:t> </a:t>
                      </a:r>
                      <a:r>
                        <a:rPr lang="en-US" sz="1100" b="1" dirty="0" err="1">
                          <a:latin typeface="+mn-lt"/>
                          <a:cs typeface="Arial" panose="020B0604020202020204" pitchFamily="34" charset="0"/>
                        </a:rPr>
                        <a:t>Sistem</a:t>
                      </a:r>
                      <a:r>
                        <a:rPr lang="en-US" sz="1100" b="1" dirty="0">
                          <a:latin typeface="+mn-lt"/>
                          <a:cs typeface="Arial" panose="020B0604020202020204" pitchFamily="34" charset="0"/>
                        </a:rPr>
                        <a:t> </a:t>
                      </a:r>
                      <a:r>
                        <a:rPr lang="en-US" sz="1100" b="1" dirty="0" err="1">
                          <a:latin typeface="+mn-lt"/>
                          <a:cs typeface="Arial" panose="020B0604020202020204" pitchFamily="34" charset="0"/>
                        </a:rPr>
                        <a:t>Pengendalian</a:t>
                      </a:r>
                      <a:r>
                        <a:rPr lang="en-US" sz="1100" b="1" dirty="0">
                          <a:latin typeface="+mn-lt"/>
                          <a:cs typeface="Arial" panose="020B0604020202020204" pitchFamily="34" charset="0"/>
                        </a:rPr>
                        <a:t> </a:t>
                      </a:r>
                      <a:r>
                        <a:rPr lang="en-US" sz="1100" b="1" dirty="0" err="1">
                          <a:latin typeface="+mn-lt"/>
                          <a:cs typeface="Arial" panose="020B0604020202020204" pitchFamily="34" charset="0"/>
                        </a:rPr>
                        <a:t>Manajemen</a:t>
                      </a:r>
                      <a:r>
                        <a:rPr lang="en-US" sz="1100" b="1" dirty="0">
                          <a:latin typeface="+mn-lt"/>
                          <a:cs typeface="Arial" panose="020B0604020202020204" pitchFamily="34" charset="0"/>
                        </a:rPr>
                        <a:t> </a:t>
                      </a:r>
                      <a:r>
                        <a:rPr lang="en-US" sz="1100" b="1" dirty="0" err="1">
                          <a:latin typeface="+mn-lt"/>
                          <a:cs typeface="Arial" panose="020B0604020202020204" pitchFamily="34" charset="0"/>
                        </a:rPr>
                        <a:t>Risiko</a:t>
                      </a:r>
                      <a:r>
                        <a:rPr lang="en-US" sz="1100" b="1" dirty="0">
                          <a:latin typeface="+mn-lt"/>
                          <a:cs typeface="Arial" panose="020B0604020202020204" pitchFamily="34" charset="0"/>
                        </a:rPr>
                        <a:t> (Risk Control System) yang </a:t>
                      </a:r>
                      <a:r>
                        <a:rPr lang="en-US" sz="1100" b="1" dirty="0" err="1">
                          <a:latin typeface="+mn-lt"/>
                          <a:cs typeface="Arial" panose="020B0604020202020204" pitchFamily="34" charset="0"/>
                        </a:rPr>
                        <a:t>diterapkan</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organisasi</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Organisasi</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menjaga</a:t>
                      </a:r>
                      <a:r>
                        <a:rPr lang="en-US" sz="1100" b="1" baseline="0" dirty="0">
                          <a:latin typeface="+mn-lt"/>
                          <a:cs typeface="Arial" panose="020B0604020202020204" pitchFamily="34" charset="0"/>
                        </a:rPr>
                        <a:t> agar </a:t>
                      </a:r>
                      <a:r>
                        <a:rPr lang="en-US" sz="1100" b="1" baseline="0" dirty="0" err="1">
                          <a:latin typeface="+mn-lt"/>
                          <a:cs typeface="Arial" panose="020B0604020202020204" pitchFamily="34" charset="0"/>
                        </a:rPr>
                        <a:t>Profil</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Risiko</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senantiasa</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berada</a:t>
                      </a:r>
                      <a:r>
                        <a:rPr lang="en-US" sz="1100" b="1" baseline="0" dirty="0">
                          <a:latin typeface="+mn-lt"/>
                          <a:cs typeface="Arial" panose="020B0604020202020204" pitchFamily="34" charset="0"/>
                        </a:rPr>
                        <a:t> di </a:t>
                      </a:r>
                      <a:r>
                        <a:rPr lang="en-US" sz="1100" b="1" baseline="0" dirty="0" err="1">
                          <a:latin typeface="+mn-lt"/>
                          <a:cs typeface="Arial" panose="020B0604020202020204" pitchFamily="34" charset="0"/>
                        </a:rPr>
                        <a:t>dalam</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koridor</a:t>
                      </a:r>
                      <a:r>
                        <a:rPr lang="en-US" sz="1100" b="1" baseline="0" dirty="0">
                          <a:latin typeface="+mn-lt"/>
                          <a:cs typeface="Arial" panose="020B0604020202020204" pitchFamily="34" charset="0"/>
                        </a:rPr>
                        <a:t> Risk </a:t>
                      </a:r>
                      <a:r>
                        <a:rPr lang="en-US" sz="1100" b="1" baseline="0" dirty="0" err="1">
                          <a:latin typeface="+mn-lt"/>
                          <a:cs typeface="Arial" panose="020B0604020202020204" pitchFamily="34" charset="0"/>
                        </a:rPr>
                        <a:t>Appeite</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atau</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dalam</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hal</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ini</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Profil</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Risiko</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tidak</a:t>
                      </a:r>
                      <a:r>
                        <a:rPr lang="en-US" sz="1100" b="1" baseline="0" dirty="0">
                          <a:latin typeface="+mn-lt"/>
                          <a:cs typeface="Arial" panose="020B0604020202020204" pitchFamily="34" charset="0"/>
                        </a:rPr>
                        <a:t> </a:t>
                      </a:r>
                      <a:r>
                        <a:rPr lang="en-US" sz="1100" b="1" baseline="0" dirty="0" err="1">
                          <a:latin typeface="+mn-lt"/>
                          <a:cs typeface="Arial" panose="020B0604020202020204" pitchFamily="34" charset="0"/>
                        </a:rPr>
                        <a:t>melampau</a:t>
                      </a:r>
                      <a:r>
                        <a:rPr lang="en-US" sz="1100" b="1" baseline="0" dirty="0">
                          <a:latin typeface="+mn-lt"/>
                          <a:cs typeface="Arial" panose="020B0604020202020204" pitchFamily="34" charset="0"/>
                        </a:rPr>
                        <a:t> Risk Appetite.</a:t>
                      </a:r>
                      <a:endParaRPr lang="en-ID" sz="1100" b="1" dirty="0">
                        <a:latin typeface="+mn-lt"/>
                        <a:cs typeface="Arial" panose="020B0604020202020204" pitchFamily="34" charset="0"/>
                      </a:endParaRPr>
                    </a:p>
                  </a:txBody>
                  <a:tcPr/>
                </a:tc>
                <a:extLst>
                  <a:ext uri="{0D108BD9-81ED-4DB2-BD59-A6C34878D82A}">
                    <a16:rowId xmlns:a16="http://schemas.microsoft.com/office/drawing/2014/main" val="10002"/>
                  </a:ext>
                </a:extLst>
              </a:tr>
              <a:tr h="968827">
                <a:tc>
                  <a:txBody>
                    <a:bodyPr/>
                    <a:lstStyle/>
                    <a:p>
                      <a:pPr algn="ctr">
                        <a:lnSpc>
                          <a:spcPct val="115000"/>
                        </a:lnSpc>
                        <a:spcAft>
                          <a:spcPts val="0"/>
                        </a:spcAft>
                      </a:pPr>
                      <a:r>
                        <a:rPr lang="en-US" sz="1100" b="1" dirty="0">
                          <a:effectLst/>
                          <a:latin typeface="+mn-lt"/>
                        </a:rPr>
                        <a:t>RISK GOVERNANCE</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100" dirty="0" err="1">
                          <a:effectLst/>
                          <a:latin typeface="+mn-lt"/>
                        </a:rPr>
                        <a:t>Kecukupan</a:t>
                      </a:r>
                      <a:r>
                        <a:rPr lang="en-US" sz="1100" dirty="0">
                          <a:effectLst/>
                          <a:latin typeface="+mn-lt"/>
                        </a:rPr>
                        <a:t> </a:t>
                      </a:r>
                      <a:r>
                        <a:rPr lang="en-US" sz="1100" dirty="0" err="1">
                          <a:effectLst/>
                          <a:latin typeface="+mn-lt"/>
                        </a:rPr>
                        <a:t>Pengawasan</a:t>
                      </a:r>
                      <a:r>
                        <a:rPr lang="en-US" sz="1100" dirty="0">
                          <a:effectLst/>
                          <a:latin typeface="+mn-lt"/>
                        </a:rPr>
                        <a:t> </a:t>
                      </a:r>
                      <a:r>
                        <a:rPr lang="en-US" sz="1100" dirty="0" err="1">
                          <a:effectLst/>
                          <a:latin typeface="+mn-lt"/>
                        </a:rPr>
                        <a:t>Aktif</a:t>
                      </a:r>
                      <a:r>
                        <a:rPr lang="en-US" sz="1100" dirty="0">
                          <a:effectLst/>
                          <a:latin typeface="+mn-lt"/>
                        </a:rPr>
                        <a:t> Governing Body, Board of Management and all relevant functions</a:t>
                      </a:r>
                      <a:endParaRPr lang="en-US" sz="1100" dirty="0">
                        <a:effectLst/>
                        <a:latin typeface="+mn-lt"/>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en-US" sz="1100" dirty="0" err="1">
                          <a:effectLst/>
                          <a:latin typeface="+mn-lt"/>
                        </a:rPr>
                        <a:t>Perumusan</a:t>
                      </a:r>
                      <a:r>
                        <a:rPr lang="en-US" sz="1100" dirty="0">
                          <a:effectLst/>
                          <a:latin typeface="+mn-lt"/>
                        </a:rPr>
                        <a:t> </a:t>
                      </a:r>
                      <a:r>
                        <a:rPr lang="en-US" sz="1100" dirty="0" err="1">
                          <a:effectLst/>
                          <a:latin typeface="+mn-lt"/>
                        </a:rPr>
                        <a:t>Kebijakan</a:t>
                      </a:r>
                      <a:r>
                        <a:rPr lang="en-US" sz="1100" dirty="0">
                          <a:effectLst/>
                          <a:latin typeface="+mn-lt"/>
                        </a:rPr>
                        <a:t> </a:t>
                      </a:r>
                      <a:r>
                        <a:rPr lang="en-US" sz="1100" dirty="0" err="1">
                          <a:effectLst/>
                          <a:latin typeface="+mn-lt"/>
                        </a:rPr>
                        <a:t>Manajemen</a:t>
                      </a:r>
                      <a:r>
                        <a:rPr lang="en-US" sz="1100" dirty="0">
                          <a:effectLst/>
                          <a:latin typeface="+mn-lt"/>
                        </a:rPr>
                        <a:t> </a:t>
                      </a:r>
                      <a:r>
                        <a:rPr lang="en-US" sz="1100" dirty="0" err="1">
                          <a:effectLst/>
                          <a:latin typeface="+mn-lt"/>
                        </a:rPr>
                        <a:t>Risiko</a:t>
                      </a:r>
                      <a:r>
                        <a:rPr lang="en-US" sz="1100" dirty="0">
                          <a:effectLst/>
                          <a:latin typeface="+mn-lt"/>
                        </a:rPr>
                        <a:t> yang </a:t>
                      </a:r>
                      <a:r>
                        <a:rPr lang="en-US" sz="1100" dirty="0" err="1">
                          <a:effectLst/>
                          <a:latin typeface="+mn-lt"/>
                        </a:rPr>
                        <a:t>mencakup</a:t>
                      </a:r>
                      <a:r>
                        <a:rPr lang="en-US" sz="1100" dirty="0">
                          <a:effectLst/>
                          <a:latin typeface="+mn-lt"/>
                        </a:rPr>
                        <a:t> Risk Appetite </a:t>
                      </a:r>
                      <a:r>
                        <a:rPr lang="en-US" sz="1100" dirty="0" err="1">
                          <a:effectLst/>
                          <a:latin typeface="+mn-lt"/>
                        </a:rPr>
                        <a:t>dan</a:t>
                      </a:r>
                      <a:r>
                        <a:rPr lang="en-US" sz="1100" dirty="0">
                          <a:effectLst/>
                          <a:latin typeface="+mn-lt"/>
                        </a:rPr>
                        <a:t> Risk Tolerance (Risk Appetite Framework)</a:t>
                      </a:r>
                    </a:p>
                  </a:txBody>
                  <a:tcPr/>
                </a:tc>
                <a:extLst>
                  <a:ext uri="{0D108BD9-81ED-4DB2-BD59-A6C34878D82A}">
                    <a16:rowId xmlns:a16="http://schemas.microsoft.com/office/drawing/2014/main" val="10003"/>
                  </a:ext>
                </a:extLst>
              </a:tr>
              <a:tr h="968827">
                <a:tc>
                  <a:txBody>
                    <a:bodyPr/>
                    <a:lstStyle/>
                    <a:p>
                      <a:pPr algn="ctr">
                        <a:lnSpc>
                          <a:spcPct val="115000"/>
                        </a:lnSpc>
                        <a:spcAft>
                          <a:spcPts val="0"/>
                        </a:spcAft>
                      </a:pPr>
                      <a:r>
                        <a:rPr lang="en-US" sz="1100" b="1" dirty="0">
                          <a:effectLst/>
                          <a:latin typeface="+mn-lt"/>
                        </a:rPr>
                        <a:t>RISK MANAGEMENT FRAMEWORK</a:t>
                      </a:r>
                    </a:p>
                    <a:p>
                      <a:pPr marL="342900" lvl="0" indent="-342900">
                        <a:spcAft>
                          <a:spcPts val="0"/>
                        </a:spcAft>
                        <a:buFont typeface="Symbol" panose="05050102010706020507" pitchFamily="18" charset="2"/>
                        <a:buChar char=""/>
                      </a:pPr>
                      <a:r>
                        <a:rPr lang="en-US" sz="1100" dirty="0">
                          <a:effectLst/>
                          <a:latin typeface="+mn-lt"/>
                        </a:rPr>
                        <a:t>Risk Policy Guidelines, Strategi </a:t>
                      </a:r>
                      <a:r>
                        <a:rPr lang="en-US" sz="1100" dirty="0" err="1">
                          <a:effectLst/>
                          <a:latin typeface="+mn-lt"/>
                        </a:rPr>
                        <a:t>Manajemen</a:t>
                      </a:r>
                      <a:r>
                        <a:rPr lang="en-US" sz="1100" dirty="0">
                          <a:effectLst/>
                          <a:latin typeface="+mn-lt"/>
                        </a:rPr>
                        <a:t> </a:t>
                      </a:r>
                      <a:r>
                        <a:rPr lang="en-US" sz="1100" dirty="0" err="1">
                          <a:effectLst/>
                          <a:latin typeface="+mn-lt"/>
                        </a:rPr>
                        <a:t>Risiko</a:t>
                      </a:r>
                      <a:r>
                        <a:rPr lang="en-US" sz="1100" dirty="0">
                          <a:effectLst/>
                          <a:latin typeface="+mn-lt"/>
                        </a:rPr>
                        <a:t> </a:t>
                      </a:r>
                      <a:r>
                        <a:rPr lang="en-US" sz="1100" dirty="0" err="1">
                          <a:effectLst/>
                          <a:latin typeface="+mn-lt"/>
                        </a:rPr>
                        <a:t>yg</a:t>
                      </a:r>
                      <a:r>
                        <a:rPr lang="en-US" sz="1100" dirty="0">
                          <a:effectLst/>
                          <a:latin typeface="+mn-lt"/>
                        </a:rPr>
                        <a:t> </a:t>
                      </a:r>
                      <a:r>
                        <a:rPr lang="en-US" sz="1100" dirty="0" err="1">
                          <a:effectLst/>
                          <a:latin typeface="+mn-lt"/>
                        </a:rPr>
                        <a:t>Selaras</a:t>
                      </a:r>
                      <a:r>
                        <a:rPr lang="en-US" sz="1100" dirty="0">
                          <a:effectLst/>
                          <a:latin typeface="+mn-lt"/>
                        </a:rPr>
                        <a:t> </a:t>
                      </a:r>
                      <a:r>
                        <a:rPr lang="en-US" sz="1100" dirty="0" err="1">
                          <a:effectLst/>
                          <a:latin typeface="+mn-lt"/>
                        </a:rPr>
                        <a:t>dengan</a:t>
                      </a:r>
                      <a:r>
                        <a:rPr lang="en-US" sz="1100" dirty="0">
                          <a:effectLst/>
                          <a:latin typeface="+mn-lt"/>
                        </a:rPr>
                        <a:t> Risk Appetite dan Risk Tolerance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100" dirty="0" err="1">
                          <a:effectLst/>
                          <a:latin typeface="+mn-lt"/>
                        </a:rPr>
                        <a:t>Kecukupan</a:t>
                      </a:r>
                      <a:r>
                        <a:rPr lang="en-US" sz="1100" dirty="0">
                          <a:effectLst/>
                          <a:latin typeface="+mn-lt"/>
                        </a:rPr>
                        <a:t> Strategi </a:t>
                      </a:r>
                      <a:r>
                        <a:rPr lang="en-US" sz="1100" dirty="0" err="1">
                          <a:effectLst/>
                          <a:latin typeface="+mn-lt"/>
                        </a:rPr>
                        <a:t>Risiko</a:t>
                      </a:r>
                      <a:r>
                        <a:rPr lang="en-US" sz="1100" dirty="0">
                          <a:effectLst/>
                          <a:latin typeface="+mn-lt"/>
                        </a:rPr>
                        <a:t> yang </a:t>
                      </a:r>
                      <a:r>
                        <a:rPr lang="en-US" sz="1100" dirty="0" err="1">
                          <a:effectLst/>
                          <a:latin typeface="+mn-lt"/>
                        </a:rPr>
                        <a:t>selaras</a:t>
                      </a:r>
                      <a:r>
                        <a:rPr lang="en-US" sz="1100" dirty="0">
                          <a:effectLst/>
                          <a:latin typeface="+mn-lt"/>
                        </a:rPr>
                        <a:t> </a:t>
                      </a:r>
                      <a:r>
                        <a:rPr lang="en-US" sz="1100" dirty="0" err="1">
                          <a:effectLst/>
                          <a:latin typeface="+mn-lt"/>
                        </a:rPr>
                        <a:t>dengan</a:t>
                      </a:r>
                      <a:r>
                        <a:rPr lang="en-US" sz="1100" dirty="0">
                          <a:effectLst/>
                          <a:latin typeface="+mn-lt"/>
                        </a:rPr>
                        <a:t> Risk Appetite dan Risk </a:t>
                      </a:r>
                      <a:r>
                        <a:rPr lang="en-US" sz="1100" dirty="0" err="1">
                          <a:effectLst/>
                          <a:latin typeface="+mn-lt"/>
                        </a:rPr>
                        <a:t>Toerance</a:t>
                      </a:r>
                      <a:r>
                        <a:rPr lang="en-US" sz="1100" dirty="0">
                          <a:effectLst/>
                          <a:latin typeface="+mn-lt"/>
                        </a:rPr>
                        <a:t>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100" dirty="0" err="1">
                          <a:effectLst/>
                          <a:latin typeface="+mn-lt"/>
                        </a:rPr>
                        <a:t>Kecukupan</a:t>
                      </a:r>
                      <a:r>
                        <a:rPr lang="en-US" sz="1100" dirty="0">
                          <a:effectLst/>
                          <a:latin typeface="+mn-lt"/>
                        </a:rPr>
                        <a:t> </a:t>
                      </a:r>
                      <a:r>
                        <a:rPr lang="en-US" sz="1100" dirty="0" err="1">
                          <a:effectLst/>
                          <a:latin typeface="+mn-lt"/>
                        </a:rPr>
                        <a:t>Prosedur</a:t>
                      </a:r>
                      <a:r>
                        <a:rPr lang="en-US" sz="1100" dirty="0">
                          <a:effectLst/>
                          <a:latin typeface="+mn-lt"/>
                        </a:rPr>
                        <a:t> &amp; </a:t>
                      </a:r>
                      <a:r>
                        <a:rPr lang="en-US" sz="1100" dirty="0" err="1">
                          <a:effectLst/>
                          <a:latin typeface="+mn-lt"/>
                        </a:rPr>
                        <a:t>Penetapan</a:t>
                      </a:r>
                      <a:r>
                        <a:rPr lang="en-US" sz="1100" dirty="0">
                          <a:effectLst/>
                          <a:latin typeface="+mn-lt"/>
                        </a:rPr>
                        <a:t> Limit </a:t>
                      </a:r>
                      <a:r>
                        <a:rPr lang="en-US" sz="1100" dirty="0" err="1">
                          <a:effectLst/>
                          <a:latin typeface="+mn-lt"/>
                        </a:rPr>
                        <a:t>Risiko</a:t>
                      </a:r>
                      <a:endParaRPr lang="en-US" sz="1100" dirty="0">
                        <a:effectLst/>
                        <a:latin typeface="+mn-lt"/>
                      </a:endParaRPr>
                    </a:p>
                    <a:p>
                      <a:pPr marL="342900" lvl="0" indent="-342900">
                        <a:spcAft>
                          <a:spcPts val="0"/>
                        </a:spcAft>
                        <a:buFont typeface="Symbol" panose="05050102010706020507" pitchFamily="18" charset="2"/>
                        <a:buChar char=""/>
                      </a:pPr>
                      <a:r>
                        <a:rPr lang="en-US" sz="1100" dirty="0" err="1">
                          <a:effectLst/>
                          <a:latin typeface="+mn-lt"/>
                        </a:rPr>
                        <a:t>Kecukupan</a:t>
                      </a:r>
                      <a:r>
                        <a:rPr lang="en-US" sz="1100" dirty="0">
                          <a:effectLst/>
                          <a:latin typeface="+mn-lt"/>
                        </a:rPr>
                        <a:t> </a:t>
                      </a:r>
                      <a:r>
                        <a:rPr lang="en-US" sz="1100" dirty="0" err="1">
                          <a:effectLst/>
                          <a:latin typeface="+mn-lt"/>
                        </a:rPr>
                        <a:t>Perangkat</a:t>
                      </a:r>
                      <a:r>
                        <a:rPr lang="en-US" sz="1100" dirty="0">
                          <a:effectLst/>
                          <a:latin typeface="+mn-lt"/>
                        </a:rPr>
                        <a:t> </a:t>
                      </a:r>
                      <a:r>
                        <a:rPr lang="en-US" sz="1100" dirty="0" err="1">
                          <a:effectLst/>
                          <a:latin typeface="+mn-lt"/>
                        </a:rPr>
                        <a:t>Organisasi</a:t>
                      </a:r>
                      <a:r>
                        <a:rPr lang="en-US" sz="1100" dirty="0">
                          <a:effectLst/>
                          <a:latin typeface="+mn-lt"/>
                        </a:rPr>
                        <a:t> </a:t>
                      </a:r>
                      <a:endParaRPr lang="en-US" sz="1100" dirty="0">
                        <a:effectLst/>
                        <a:latin typeface="+mn-lt"/>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1309038">
                <a:tc>
                  <a:txBody>
                    <a:bodyPr/>
                    <a:lstStyle/>
                    <a:p>
                      <a:pPr algn="ctr">
                        <a:lnSpc>
                          <a:spcPct val="115000"/>
                        </a:lnSpc>
                        <a:spcAft>
                          <a:spcPts val="0"/>
                        </a:spcAft>
                      </a:pPr>
                      <a:r>
                        <a:rPr lang="en-US" sz="1100" b="1" dirty="0">
                          <a:effectLst/>
                          <a:latin typeface="+mn-lt"/>
                        </a:rPr>
                        <a:t>PROSES, SDM, DAN SIM</a:t>
                      </a:r>
                    </a:p>
                    <a:p>
                      <a:pPr marL="342900" lvl="0" indent="-342900">
                        <a:spcAft>
                          <a:spcPts val="0"/>
                        </a:spcAft>
                        <a:buFont typeface="Symbol" panose="05050102010706020507" pitchFamily="18" charset="2"/>
                        <a:buChar char=""/>
                      </a:pPr>
                      <a:r>
                        <a:rPr lang="en-US" sz="1100" dirty="0">
                          <a:effectLst/>
                          <a:latin typeface="+mn-lt"/>
                        </a:rPr>
                        <a:t>Proses </a:t>
                      </a:r>
                      <a:r>
                        <a:rPr lang="en-US" sz="1100" dirty="0" err="1">
                          <a:effectLst/>
                          <a:latin typeface="+mn-lt"/>
                        </a:rPr>
                        <a:t>Manajemen</a:t>
                      </a:r>
                      <a:r>
                        <a:rPr lang="en-US" sz="1100" dirty="0">
                          <a:effectLst/>
                          <a:latin typeface="+mn-lt"/>
                        </a:rPr>
                        <a:t> </a:t>
                      </a:r>
                      <a:r>
                        <a:rPr lang="en-US" sz="1100" dirty="0" err="1">
                          <a:effectLst/>
                          <a:latin typeface="+mn-lt"/>
                        </a:rPr>
                        <a:t>Risiko</a:t>
                      </a:r>
                      <a:r>
                        <a:rPr lang="en-US" sz="1100" dirty="0">
                          <a:effectLst/>
                          <a:latin typeface="+mn-lt"/>
                        </a:rPr>
                        <a:t> yang </a:t>
                      </a:r>
                      <a:r>
                        <a:rPr lang="en-US" sz="1100" dirty="0" err="1">
                          <a:effectLst/>
                          <a:latin typeface="+mn-lt"/>
                        </a:rPr>
                        <a:t>Sistemik</a:t>
                      </a:r>
                      <a:r>
                        <a:rPr lang="en-US" sz="1100" dirty="0">
                          <a:effectLst/>
                          <a:latin typeface="+mn-lt"/>
                        </a:rPr>
                        <a:t> </a:t>
                      </a:r>
                      <a:r>
                        <a:rPr lang="en-US" sz="1100" dirty="0" err="1">
                          <a:effectLst/>
                          <a:latin typeface="+mn-lt"/>
                        </a:rPr>
                        <a:t>dan</a:t>
                      </a:r>
                      <a:r>
                        <a:rPr lang="en-US" sz="1100" dirty="0">
                          <a:effectLst/>
                          <a:latin typeface="+mn-lt"/>
                        </a:rPr>
                        <a:t> </a:t>
                      </a:r>
                      <a:r>
                        <a:rPr lang="en-US" sz="1100" dirty="0" err="1">
                          <a:effectLst/>
                          <a:latin typeface="+mn-lt"/>
                        </a:rPr>
                        <a:t>Sistematik</a:t>
                      </a:r>
                      <a:r>
                        <a:rPr lang="en-US" sz="1100" dirty="0">
                          <a:effectLst/>
                          <a:latin typeface="+mn-lt"/>
                        </a:rPr>
                        <a:t> (ERM)</a:t>
                      </a:r>
                      <a:r>
                        <a:rPr lang="en-US" sz="1100" dirty="0">
                          <a:effectLst/>
                          <a:latin typeface="+mn-lt"/>
                          <a:sym typeface="Wingdings" panose="05000000000000000000" pitchFamily="2" charset="2"/>
                        </a:rPr>
                        <a:t> </a:t>
                      </a:r>
                      <a:r>
                        <a:rPr lang="en-US" sz="1100" i="1" dirty="0">
                          <a:effectLst/>
                          <a:latin typeface="+mn-lt"/>
                          <a:sym typeface="Wingdings" panose="05000000000000000000" pitchFamily="2" charset="2"/>
                        </a:rPr>
                        <a:t>Risk Management Process</a:t>
                      </a:r>
                      <a:endParaRPr lang="en-US" sz="1100" i="1" dirty="0">
                        <a:effectLst/>
                        <a:latin typeface="+mn-lt"/>
                      </a:endParaRPr>
                    </a:p>
                    <a:p>
                      <a:pPr marL="342900" lvl="0" indent="-342900">
                        <a:spcAft>
                          <a:spcPts val="0"/>
                        </a:spcAft>
                        <a:buFont typeface="Symbol" panose="05050102010706020507" pitchFamily="18" charset="2"/>
                        <a:buChar char=""/>
                      </a:pPr>
                      <a:r>
                        <a:rPr lang="en-US" sz="1100" dirty="0" err="1">
                          <a:effectLst/>
                          <a:latin typeface="+mn-lt"/>
                        </a:rPr>
                        <a:t>Kecukupan</a:t>
                      </a:r>
                      <a:r>
                        <a:rPr lang="en-US" sz="1100" dirty="0">
                          <a:effectLst/>
                          <a:latin typeface="+mn-lt"/>
                        </a:rPr>
                        <a:t> SDM (</a:t>
                      </a:r>
                      <a:r>
                        <a:rPr lang="en-US" sz="1100" dirty="0" err="1">
                          <a:effectLst/>
                          <a:latin typeface="+mn-lt"/>
                        </a:rPr>
                        <a:t>kuantitas</a:t>
                      </a:r>
                      <a:r>
                        <a:rPr lang="en-US" sz="1100" dirty="0">
                          <a:effectLst/>
                          <a:latin typeface="+mn-lt"/>
                        </a:rPr>
                        <a:t> dan </a:t>
                      </a:r>
                      <a:r>
                        <a:rPr lang="en-US" sz="1100" dirty="0" err="1">
                          <a:effectLst/>
                          <a:latin typeface="+mn-lt"/>
                        </a:rPr>
                        <a:t>Kualitas</a:t>
                      </a:r>
                      <a:r>
                        <a:rPr lang="en-US" sz="1100" dirty="0">
                          <a:effectLst/>
                          <a:latin typeface="+mn-lt"/>
                        </a:rPr>
                        <a:t>) &amp; </a:t>
                      </a:r>
                      <a:r>
                        <a:rPr lang="en-US" sz="1100" dirty="0" err="1">
                          <a:effectLst/>
                          <a:latin typeface="+mn-lt"/>
                        </a:rPr>
                        <a:t>Sumber</a:t>
                      </a:r>
                      <a:r>
                        <a:rPr lang="en-US" sz="1100" dirty="0">
                          <a:effectLst/>
                          <a:latin typeface="+mn-lt"/>
                        </a:rPr>
                        <a:t> </a:t>
                      </a:r>
                      <a:r>
                        <a:rPr lang="en-US" sz="1100" dirty="0" err="1">
                          <a:effectLst/>
                          <a:latin typeface="+mn-lt"/>
                        </a:rPr>
                        <a:t>Daya</a:t>
                      </a:r>
                      <a:r>
                        <a:rPr lang="en-US" sz="1100" dirty="0">
                          <a:effectLst/>
                          <a:latin typeface="+mn-lt"/>
                        </a:rPr>
                        <a:t> </a:t>
                      </a:r>
                      <a:r>
                        <a:rPr lang="en-US" sz="1100" dirty="0" err="1">
                          <a:effectLst/>
                          <a:latin typeface="+mn-lt"/>
                        </a:rPr>
                        <a:t>Manajemen</a:t>
                      </a:r>
                      <a:r>
                        <a:rPr lang="en-US" sz="1100" baseline="0" dirty="0">
                          <a:effectLst/>
                          <a:latin typeface="+mn-lt"/>
                        </a:rPr>
                        <a:t> </a:t>
                      </a:r>
                      <a:r>
                        <a:rPr lang="en-US" sz="1100" baseline="0" dirty="0" err="1">
                          <a:effectLst/>
                          <a:latin typeface="+mn-lt"/>
                        </a:rPr>
                        <a:t>Risiko</a:t>
                      </a:r>
                      <a:r>
                        <a:rPr lang="en-US" sz="1100" baseline="0" dirty="0">
                          <a:effectLst/>
                          <a:latin typeface="+mn-lt"/>
                        </a:rPr>
                        <a:t> </a:t>
                      </a:r>
                      <a:r>
                        <a:rPr lang="en-US" sz="1100" baseline="0" dirty="0" err="1">
                          <a:effectLst/>
                          <a:latin typeface="+mn-lt"/>
                        </a:rPr>
                        <a:t>lainnya</a:t>
                      </a:r>
                      <a:r>
                        <a:rPr lang="en-US" sz="1100" baseline="0" dirty="0">
                          <a:effectLst/>
                          <a:latin typeface="+mn-lt"/>
                        </a:rPr>
                        <a:t> </a:t>
                      </a:r>
                      <a:r>
                        <a:rPr lang="en-US" sz="1100" baseline="0" dirty="0">
                          <a:effectLst/>
                          <a:latin typeface="+mn-lt"/>
                          <a:sym typeface="Wingdings" panose="05000000000000000000" pitchFamily="2" charset="2"/>
                        </a:rPr>
                        <a:t> </a:t>
                      </a:r>
                      <a:r>
                        <a:rPr lang="en-US" sz="1100" i="1" baseline="0" dirty="0">
                          <a:effectLst/>
                          <a:latin typeface="+mn-lt"/>
                          <a:sym typeface="Wingdings" panose="05000000000000000000" pitchFamily="2" charset="2"/>
                        </a:rPr>
                        <a:t>Risk management People &amp; Resources</a:t>
                      </a:r>
                      <a:endParaRPr lang="en-US" sz="1100" i="1" dirty="0">
                        <a:effectLst/>
                        <a:latin typeface="+mn-lt"/>
                      </a:endParaRPr>
                    </a:p>
                    <a:p>
                      <a:pPr marL="342900" lvl="0" indent="-342900">
                        <a:spcAft>
                          <a:spcPts val="0"/>
                        </a:spcAft>
                        <a:buFont typeface="Symbol" panose="05050102010706020507" pitchFamily="18" charset="2"/>
                        <a:buChar char=""/>
                      </a:pPr>
                      <a:r>
                        <a:rPr lang="en-US" sz="1100" dirty="0" err="1">
                          <a:effectLst/>
                          <a:latin typeface="+mn-lt"/>
                        </a:rPr>
                        <a:t>Kecukupan</a:t>
                      </a:r>
                      <a:r>
                        <a:rPr lang="en-US" sz="1100" dirty="0">
                          <a:effectLst/>
                          <a:latin typeface="+mn-lt"/>
                        </a:rPr>
                        <a:t> </a:t>
                      </a:r>
                      <a:r>
                        <a:rPr lang="en-US" sz="1100" dirty="0" err="1">
                          <a:effectLst/>
                          <a:latin typeface="+mn-lt"/>
                        </a:rPr>
                        <a:t>Sistem</a:t>
                      </a:r>
                      <a:r>
                        <a:rPr lang="en-US" sz="1100" dirty="0">
                          <a:effectLst/>
                          <a:latin typeface="+mn-lt"/>
                        </a:rPr>
                        <a:t> </a:t>
                      </a:r>
                      <a:r>
                        <a:rPr lang="en-US" sz="1100" dirty="0" err="1">
                          <a:effectLst/>
                          <a:latin typeface="+mn-lt"/>
                        </a:rPr>
                        <a:t>Informasi</a:t>
                      </a:r>
                      <a:r>
                        <a:rPr lang="en-US" sz="1100" dirty="0">
                          <a:effectLst/>
                          <a:latin typeface="+mn-lt"/>
                        </a:rPr>
                        <a:t> </a:t>
                      </a:r>
                      <a:r>
                        <a:rPr lang="en-US" sz="1100" dirty="0" err="1">
                          <a:effectLst/>
                          <a:latin typeface="+mn-lt"/>
                        </a:rPr>
                        <a:t>Manajemen</a:t>
                      </a:r>
                      <a:r>
                        <a:rPr lang="en-US" sz="1100" dirty="0">
                          <a:effectLst/>
                          <a:latin typeface="+mn-lt"/>
                        </a:rPr>
                        <a:t> </a:t>
                      </a:r>
                      <a:r>
                        <a:rPr lang="en-US" sz="1100" dirty="0" err="1">
                          <a:effectLst/>
                          <a:latin typeface="+mn-lt"/>
                        </a:rPr>
                        <a:t>Risiko</a:t>
                      </a:r>
                      <a:r>
                        <a:rPr lang="en-US" sz="1100" dirty="0">
                          <a:effectLst/>
                          <a:latin typeface="+mn-lt"/>
                        </a:rPr>
                        <a:t> </a:t>
                      </a:r>
                      <a:r>
                        <a:rPr lang="en-US" sz="1100" dirty="0">
                          <a:effectLst/>
                          <a:latin typeface="+mn-lt"/>
                          <a:sym typeface="Wingdings" panose="05000000000000000000" pitchFamily="2" charset="2"/>
                        </a:rPr>
                        <a:t> </a:t>
                      </a:r>
                      <a:r>
                        <a:rPr lang="en-US" sz="1100" i="1" dirty="0">
                          <a:effectLst/>
                          <a:latin typeface="+mn-lt"/>
                          <a:sym typeface="Wingdings" panose="05000000000000000000" pitchFamily="2" charset="2"/>
                        </a:rPr>
                        <a:t>Risk Management Information &amp; Technology</a:t>
                      </a:r>
                      <a:endParaRPr lang="en-US" sz="1100" i="1" dirty="0">
                        <a:effectLst/>
                        <a:latin typeface="+mn-lt"/>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798722">
                <a:tc>
                  <a:txBody>
                    <a:bodyPr/>
                    <a:lstStyle/>
                    <a:p>
                      <a:pPr algn="ctr">
                        <a:lnSpc>
                          <a:spcPct val="115000"/>
                        </a:lnSpc>
                        <a:spcAft>
                          <a:spcPts val="0"/>
                        </a:spcAft>
                      </a:pPr>
                      <a:r>
                        <a:rPr lang="en-US" sz="1100" b="1" dirty="0">
                          <a:effectLst/>
                          <a:latin typeface="+mn-lt"/>
                        </a:rPr>
                        <a:t>CONTROL SYSTEM </a:t>
                      </a:r>
                    </a:p>
                    <a:p>
                      <a:pPr marL="342900" lvl="0" indent="-342900">
                        <a:spcAft>
                          <a:spcPts val="0"/>
                        </a:spcAft>
                        <a:buFont typeface="Symbol" panose="05050102010706020507" pitchFamily="18" charset="2"/>
                        <a:buChar char=""/>
                      </a:pPr>
                      <a:r>
                        <a:rPr lang="en-US" sz="1100" dirty="0" err="1">
                          <a:effectLst/>
                          <a:latin typeface="+mn-lt"/>
                        </a:rPr>
                        <a:t>Kecukupan</a:t>
                      </a:r>
                      <a:r>
                        <a:rPr lang="en-US" sz="1100" dirty="0">
                          <a:effectLst/>
                          <a:latin typeface="+mn-lt"/>
                        </a:rPr>
                        <a:t> </a:t>
                      </a:r>
                      <a:r>
                        <a:rPr lang="en-US" sz="1100" dirty="0" err="1">
                          <a:effectLst/>
                          <a:latin typeface="+mn-lt"/>
                        </a:rPr>
                        <a:t>Sistem</a:t>
                      </a:r>
                      <a:r>
                        <a:rPr lang="en-US" sz="1100" dirty="0">
                          <a:effectLst/>
                          <a:latin typeface="+mn-lt"/>
                        </a:rPr>
                        <a:t> </a:t>
                      </a:r>
                      <a:r>
                        <a:rPr lang="en-US" sz="1100" dirty="0" err="1">
                          <a:effectLst/>
                          <a:latin typeface="+mn-lt"/>
                        </a:rPr>
                        <a:t>Pengendalian</a:t>
                      </a:r>
                      <a:r>
                        <a:rPr lang="en-US" sz="1100" dirty="0">
                          <a:effectLst/>
                          <a:latin typeface="+mn-lt"/>
                        </a:rPr>
                        <a:t> Internal</a:t>
                      </a:r>
                    </a:p>
                    <a:p>
                      <a:pPr marL="342900" lvl="0" indent="-342900">
                        <a:spcAft>
                          <a:spcPts val="0"/>
                        </a:spcAft>
                        <a:buFont typeface="Symbol" panose="05050102010706020507" pitchFamily="18" charset="2"/>
                        <a:buChar char=""/>
                      </a:pPr>
                      <a:r>
                        <a:rPr lang="en-US" sz="1100" dirty="0" err="1">
                          <a:effectLst/>
                          <a:latin typeface="+mn-lt"/>
                        </a:rPr>
                        <a:t>Kecukupan</a:t>
                      </a:r>
                      <a:r>
                        <a:rPr lang="en-US" sz="1100" dirty="0">
                          <a:effectLst/>
                          <a:latin typeface="+mn-lt"/>
                        </a:rPr>
                        <a:t> </a:t>
                      </a:r>
                      <a:r>
                        <a:rPr lang="en-US" sz="1100" dirty="0" err="1">
                          <a:effectLst/>
                          <a:latin typeface="+mn-lt"/>
                        </a:rPr>
                        <a:t>Kaji</a:t>
                      </a:r>
                      <a:r>
                        <a:rPr lang="en-US" sz="1100" dirty="0">
                          <a:effectLst/>
                          <a:latin typeface="+mn-lt"/>
                        </a:rPr>
                        <a:t> </a:t>
                      </a:r>
                      <a:r>
                        <a:rPr lang="en-US" sz="1100" dirty="0" err="1">
                          <a:effectLst/>
                          <a:latin typeface="+mn-lt"/>
                        </a:rPr>
                        <a:t>Ulang</a:t>
                      </a:r>
                      <a:r>
                        <a:rPr lang="en-US" sz="1100" dirty="0">
                          <a:effectLst/>
                          <a:latin typeface="+mn-lt"/>
                        </a:rPr>
                        <a:t> (Independent Review) </a:t>
                      </a:r>
                      <a:r>
                        <a:rPr lang="en-US" sz="1100" dirty="0" err="1">
                          <a:effectLst/>
                          <a:latin typeface="+mn-lt"/>
                        </a:rPr>
                        <a:t>terhadap</a:t>
                      </a:r>
                      <a:r>
                        <a:rPr lang="en-US" sz="1100" dirty="0">
                          <a:effectLst/>
                          <a:latin typeface="+mn-lt"/>
                        </a:rPr>
                        <a:t> Risk Management System </a:t>
                      </a:r>
                      <a:r>
                        <a:rPr lang="en-US" sz="1100" dirty="0" err="1">
                          <a:effectLst/>
                          <a:latin typeface="+mn-lt"/>
                        </a:rPr>
                        <a:t>secara</a:t>
                      </a:r>
                      <a:r>
                        <a:rPr lang="en-US" sz="1100" dirty="0">
                          <a:effectLst/>
                          <a:latin typeface="+mn-lt"/>
                        </a:rPr>
                        <a:t> </a:t>
                      </a:r>
                      <a:r>
                        <a:rPr lang="en-US" sz="1100" dirty="0" err="1">
                          <a:effectLst/>
                          <a:latin typeface="+mn-lt"/>
                        </a:rPr>
                        <a:t>keseluruhan</a:t>
                      </a:r>
                      <a:endParaRPr lang="en-US" sz="1100" dirty="0">
                        <a:effectLst/>
                        <a:latin typeface="+mn-lt"/>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89850035"/>
              </p:ext>
            </p:extLst>
          </p:nvPr>
        </p:nvGraphicFramePr>
        <p:xfrm>
          <a:off x="9134066" y="504454"/>
          <a:ext cx="2810284" cy="5758233"/>
        </p:xfrm>
        <a:graphic>
          <a:graphicData uri="http://schemas.openxmlformats.org/drawingml/2006/table">
            <a:tbl>
              <a:tblPr firstRow="1" bandRow="1">
                <a:tableStyleId>{5C22544A-7EE6-4342-B048-85BDC9FD1C3A}</a:tableStyleId>
              </a:tblPr>
              <a:tblGrid>
                <a:gridCol w="2810284">
                  <a:extLst>
                    <a:ext uri="{9D8B030D-6E8A-4147-A177-3AD203B41FA5}">
                      <a16:colId xmlns:a16="http://schemas.microsoft.com/office/drawing/2014/main" val="20000"/>
                    </a:ext>
                  </a:extLst>
                </a:gridCol>
              </a:tblGrid>
              <a:tr h="393181">
                <a:tc>
                  <a:txBody>
                    <a:bodyPr/>
                    <a:lstStyle/>
                    <a:p>
                      <a:pPr algn="ctr"/>
                      <a:r>
                        <a:rPr lang="en-US" dirty="0"/>
                        <a:t>COMPLIANCE</a:t>
                      </a:r>
                    </a:p>
                  </a:txBody>
                  <a:tcPr/>
                </a:tc>
                <a:extLst>
                  <a:ext uri="{0D108BD9-81ED-4DB2-BD59-A6C34878D82A}">
                    <a16:rowId xmlns:a16="http://schemas.microsoft.com/office/drawing/2014/main" val="10000"/>
                  </a:ext>
                </a:extLst>
              </a:tr>
              <a:tr h="11633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COMPLIANCE AS 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err="1">
                          <a:latin typeface="+mn-lt"/>
                        </a:rPr>
                        <a:t>Budaya</a:t>
                      </a:r>
                      <a:r>
                        <a:rPr lang="en-US" sz="1100" b="0" dirty="0">
                          <a:latin typeface="+mn-lt"/>
                        </a:rPr>
                        <a:t> </a:t>
                      </a:r>
                      <a:r>
                        <a:rPr lang="en-US" sz="1100" b="0" dirty="0" err="1">
                          <a:latin typeface="+mn-lt"/>
                        </a:rPr>
                        <a:t>kepatuhan</a:t>
                      </a:r>
                      <a:r>
                        <a:rPr lang="en-US" sz="1100" b="0" dirty="0">
                          <a:latin typeface="+mn-lt"/>
                        </a:rPr>
                        <a:t> </a:t>
                      </a:r>
                      <a:r>
                        <a:rPr lang="en-US" sz="1100" b="0" dirty="0" err="1">
                          <a:latin typeface="+mn-lt"/>
                        </a:rPr>
                        <a:t>adalah</a:t>
                      </a:r>
                      <a:r>
                        <a:rPr lang="en-US" sz="1100" b="0" dirty="0">
                          <a:latin typeface="+mn-lt"/>
                        </a:rPr>
                        <a:t> </a:t>
                      </a:r>
                      <a:r>
                        <a:rPr lang="en-US" sz="1100" b="0" dirty="0" err="1">
                          <a:latin typeface="+mn-lt"/>
                        </a:rPr>
                        <a:t>nilai</a:t>
                      </a:r>
                      <a:r>
                        <a:rPr lang="en-US" sz="1100" b="0" dirty="0">
                          <a:latin typeface="+mn-lt"/>
                        </a:rPr>
                        <a:t>, </a:t>
                      </a:r>
                      <a:r>
                        <a:rPr lang="en-US" sz="1100" b="0" dirty="0" err="1">
                          <a:latin typeface="+mn-lt"/>
                        </a:rPr>
                        <a:t>perilaku</a:t>
                      </a:r>
                      <a:r>
                        <a:rPr lang="en-US" sz="1100" b="0" dirty="0">
                          <a:latin typeface="+mn-lt"/>
                        </a:rPr>
                        <a:t>, </a:t>
                      </a:r>
                      <a:r>
                        <a:rPr lang="en-US" sz="1100" b="0" dirty="0" err="1">
                          <a:latin typeface="+mn-lt"/>
                        </a:rPr>
                        <a:t>dan</a:t>
                      </a:r>
                      <a:r>
                        <a:rPr lang="en-US" sz="1100" b="0" dirty="0">
                          <a:latin typeface="+mn-lt"/>
                        </a:rPr>
                        <a:t> </a:t>
                      </a:r>
                      <a:r>
                        <a:rPr lang="en-US" sz="1100" b="0" dirty="0" err="1">
                          <a:latin typeface="+mn-lt"/>
                        </a:rPr>
                        <a:t>tindakan</a:t>
                      </a:r>
                      <a:r>
                        <a:rPr lang="en-US" sz="1100" b="0" dirty="0">
                          <a:latin typeface="+mn-lt"/>
                        </a:rPr>
                        <a:t>  yang </a:t>
                      </a:r>
                      <a:r>
                        <a:rPr lang="en-US" sz="1100" b="0" dirty="0" err="1">
                          <a:latin typeface="+mn-lt"/>
                        </a:rPr>
                        <a:t>mendukung</a:t>
                      </a:r>
                      <a:r>
                        <a:rPr lang="en-US" sz="1100" b="0" dirty="0">
                          <a:latin typeface="+mn-lt"/>
                        </a:rPr>
                        <a:t> </a:t>
                      </a:r>
                      <a:r>
                        <a:rPr lang="en-US" sz="1100" b="0" dirty="0" err="1">
                          <a:latin typeface="+mn-lt"/>
                        </a:rPr>
                        <a:t>terciptanya</a:t>
                      </a:r>
                      <a:r>
                        <a:rPr lang="en-US" sz="1100" b="0" dirty="0">
                          <a:latin typeface="+mn-lt"/>
                        </a:rPr>
                        <a:t> </a:t>
                      </a:r>
                      <a:r>
                        <a:rPr lang="en-US" sz="1100" b="0" dirty="0" err="1">
                          <a:latin typeface="+mn-lt"/>
                        </a:rPr>
                        <a:t>kepatuhan</a:t>
                      </a:r>
                      <a:r>
                        <a:rPr lang="en-US" sz="1100" b="0" dirty="0">
                          <a:latin typeface="+mn-lt"/>
                        </a:rPr>
                        <a:t> </a:t>
                      </a:r>
                      <a:r>
                        <a:rPr lang="en-US" sz="1100" b="0" dirty="0" err="1">
                          <a:latin typeface="+mn-lt"/>
                        </a:rPr>
                        <a:t>terhadap</a:t>
                      </a:r>
                      <a:r>
                        <a:rPr lang="en-US" sz="1100" b="0" dirty="0">
                          <a:latin typeface="+mn-lt"/>
                        </a:rPr>
                        <a:t> </a:t>
                      </a:r>
                      <a:r>
                        <a:rPr lang="en-US" sz="1100" b="0" dirty="0" err="1">
                          <a:latin typeface="+mn-lt"/>
                        </a:rPr>
                        <a:t>ketentuan</a:t>
                      </a:r>
                      <a:r>
                        <a:rPr lang="en-US" sz="1100" b="0" dirty="0">
                          <a:latin typeface="+mn-lt"/>
                        </a:rPr>
                        <a:t> </a:t>
                      </a:r>
                      <a:r>
                        <a:rPr lang="en-US" sz="1100" b="0" dirty="0" err="1">
                          <a:latin typeface="+mn-lt"/>
                        </a:rPr>
                        <a:t>peraturan</a:t>
                      </a:r>
                      <a:r>
                        <a:rPr lang="en-US" sz="1100" b="0" dirty="0">
                          <a:latin typeface="+mn-lt"/>
                        </a:rPr>
                        <a:t> </a:t>
                      </a:r>
                      <a:r>
                        <a:rPr lang="en-US" sz="1100" b="0" dirty="0" err="1">
                          <a:latin typeface="+mn-lt"/>
                        </a:rPr>
                        <a:t>perundang-undangan</a:t>
                      </a:r>
                      <a:r>
                        <a:rPr lang="en-US" sz="1100" b="0" dirty="0">
                          <a:latin typeface="+mn-lt"/>
                        </a:rPr>
                        <a:t>, </a:t>
                      </a:r>
                      <a:r>
                        <a:rPr lang="en-US" sz="1100" b="0" dirty="0" err="1">
                          <a:latin typeface="+mn-lt"/>
                        </a:rPr>
                        <a:t>termasuk</a:t>
                      </a:r>
                      <a:r>
                        <a:rPr lang="en-US" sz="1100" b="0" dirty="0">
                          <a:latin typeface="+mn-lt"/>
                        </a:rPr>
                        <a:t> </a:t>
                      </a:r>
                      <a:r>
                        <a:rPr lang="en-US" sz="1100" b="0" dirty="0" err="1">
                          <a:latin typeface="+mn-lt"/>
                        </a:rPr>
                        <a:t>prinsip</a:t>
                      </a:r>
                      <a:r>
                        <a:rPr lang="en-US" sz="1100" b="0" dirty="0">
                          <a:latin typeface="+mn-lt"/>
                        </a:rPr>
                        <a:t> </a:t>
                      </a:r>
                      <a:r>
                        <a:rPr lang="en-US" sz="1100" b="0" dirty="0" err="1">
                          <a:latin typeface="+mn-lt"/>
                        </a:rPr>
                        <a:t>Tatakelola</a:t>
                      </a:r>
                      <a:r>
                        <a:rPr lang="en-US" sz="1100" b="0" dirty="0">
                          <a:latin typeface="+mn-lt"/>
                        </a:rPr>
                        <a:t> (TARIF) </a:t>
                      </a:r>
                      <a:r>
                        <a:rPr lang="en-US" sz="1100" b="0" dirty="0" err="1">
                          <a:latin typeface="+mn-lt"/>
                        </a:rPr>
                        <a:t>dan</a:t>
                      </a:r>
                      <a:r>
                        <a:rPr lang="en-US" sz="1100" b="0" dirty="0">
                          <a:latin typeface="+mn-lt"/>
                        </a:rPr>
                        <a:t> Norma yang </a:t>
                      </a:r>
                      <a:r>
                        <a:rPr lang="en-US" sz="1100" b="0" dirty="0" err="1">
                          <a:latin typeface="+mn-lt"/>
                        </a:rPr>
                        <a:t>berlaku</a:t>
                      </a:r>
                      <a:endParaRPr lang="en-US" sz="1100" dirty="0"/>
                    </a:p>
                  </a:txBody>
                  <a:tcPr/>
                </a:tc>
                <a:extLst>
                  <a:ext uri="{0D108BD9-81ED-4DB2-BD59-A6C34878D82A}">
                    <a16:rowId xmlns:a16="http://schemas.microsoft.com/office/drawing/2014/main" val="10001"/>
                  </a:ext>
                </a:extLst>
              </a:tr>
              <a:tr h="274688">
                <a:tc>
                  <a:txBody>
                    <a:bodyPr/>
                    <a:lstStyle/>
                    <a:p>
                      <a:endParaRPr lang="en-US" sz="1100" dirty="0"/>
                    </a:p>
                  </a:txBody>
                  <a:tcPr/>
                </a:tc>
                <a:extLst>
                  <a:ext uri="{0D108BD9-81ED-4DB2-BD59-A6C34878D82A}">
                    <a16:rowId xmlns:a16="http://schemas.microsoft.com/office/drawing/2014/main" val="10002"/>
                  </a:ext>
                </a:extLst>
              </a:tr>
              <a:tr h="985648">
                <a:tc>
                  <a:txBody>
                    <a:bodyPr/>
                    <a:lstStyle/>
                    <a:p>
                      <a:pPr algn="ctr"/>
                      <a:r>
                        <a:rPr lang="en-US" sz="1100" b="1" dirty="0">
                          <a:latin typeface="+mn-lt"/>
                        </a:rPr>
                        <a:t>SYSTEMATIC EX-ANTE ACTION</a:t>
                      </a:r>
                    </a:p>
                    <a:p>
                      <a:pPr algn="ctr"/>
                      <a:r>
                        <a:rPr lang="en-US" sz="1100" b="0" dirty="0" err="1">
                          <a:latin typeface="+mn-lt"/>
                        </a:rPr>
                        <a:t>Serangkaian</a:t>
                      </a:r>
                      <a:r>
                        <a:rPr lang="en-US" sz="1100" b="0" dirty="0">
                          <a:latin typeface="+mn-lt"/>
                        </a:rPr>
                        <a:t> </a:t>
                      </a:r>
                      <a:r>
                        <a:rPr lang="en-US" sz="1100" b="0" dirty="0" err="1">
                          <a:latin typeface="+mn-lt"/>
                        </a:rPr>
                        <a:t>tindakan</a:t>
                      </a:r>
                      <a:r>
                        <a:rPr lang="en-US" sz="1100" b="0" dirty="0">
                          <a:latin typeface="+mn-lt"/>
                        </a:rPr>
                        <a:t> </a:t>
                      </a:r>
                      <a:r>
                        <a:rPr lang="en-US" sz="1100" b="0" dirty="0" err="1">
                          <a:latin typeface="+mn-lt"/>
                        </a:rPr>
                        <a:t>atau</a:t>
                      </a:r>
                      <a:r>
                        <a:rPr lang="en-US" sz="1100" b="0" dirty="0">
                          <a:latin typeface="+mn-lt"/>
                        </a:rPr>
                        <a:t> </a:t>
                      </a:r>
                      <a:r>
                        <a:rPr lang="en-US" sz="1100" b="0" dirty="0" err="1">
                          <a:latin typeface="+mn-lt"/>
                        </a:rPr>
                        <a:t>langkah-langkah</a:t>
                      </a:r>
                      <a:r>
                        <a:rPr lang="en-US" sz="1100" b="0" dirty="0">
                          <a:latin typeface="+mn-lt"/>
                        </a:rPr>
                        <a:t> yang </a:t>
                      </a:r>
                      <a:r>
                        <a:rPr lang="en-US" sz="1100" b="0" dirty="0" err="1">
                          <a:latin typeface="+mn-lt"/>
                        </a:rPr>
                        <a:t>bersifat</a:t>
                      </a:r>
                      <a:r>
                        <a:rPr lang="en-US" sz="1100" b="0" dirty="0">
                          <a:latin typeface="+mn-lt"/>
                        </a:rPr>
                        <a:t> </a:t>
                      </a:r>
                      <a:r>
                        <a:rPr lang="en-US" sz="1100" b="0" dirty="0" err="1">
                          <a:latin typeface="+mn-lt"/>
                        </a:rPr>
                        <a:t>preventif</a:t>
                      </a:r>
                      <a:r>
                        <a:rPr lang="en-US" sz="1100" b="0" dirty="0">
                          <a:latin typeface="+mn-lt"/>
                        </a:rPr>
                        <a:t> (ex-ante)</a:t>
                      </a:r>
                      <a:endParaRPr lang="en-ID"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latin typeface="+mn-lt"/>
                      </a:endParaRPr>
                    </a:p>
                    <a:p>
                      <a:endParaRPr lang="en-US" sz="1100" dirty="0"/>
                    </a:p>
                  </a:txBody>
                  <a:tcPr/>
                </a:tc>
                <a:extLst>
                  <a:ext uri="{0D108BD9-81ED-4DB2-BD59-A6C34878D82A}">
                    <a16:rowId xmlns:a16="http://schemas.microsoft.com/office/drawing/2014/main" val="10003"/>
                  </a:ext>
                </a:extLst>
              </a:tr>
              <a:tr h="1518868">
                <a:tc>
                  <a:txBody>
                    <a:bodyPr/>
                    <a:lstStyle/>
                    <a:p>
                      <a:pPr algn="ctr"/>
                      <a:r>
                        <a:rPr lang="en-US" sz="1100" b="1" dirty="0">
                          <a:latin typeface="+mn-lt"/>
                        </a:rPr>
                        <a:t>PROCEDURAL ASSURANCE</a:t>
                      </a:r>
                    </a:p>
                    <a:p>
                      <a:r>
                        <a:rPr lang="en-US" sz="1100" b="0" dirty="0" err="1">
                          <a:latin typeface="+mn-lt"/>
                        </a:rPr>
                        <a:t>Untuk</a:t>
                      </a:r>
                      <a:r>
                        <a:rPr lang="en-US" sz="1100" b="0" dirty="0">
                          <a:latin typeface="+mn-lt"/>
                        </a:rPr>
                        <a:t> </a:t>
                      </a:r>
                      <a:r>
                        <a:rPr lang="en-US" sz="1100" b="0" dirty="0" err="1">
                          <a:latin typeface="+mn-lt"/>
                        </a:rPr>
                        <a:t>memastikan</a:t>
                      </a:r>
                      <a:r>
                        <a:rPr lang="en-US" sz="1100" b="0" dirty="0">
                          <a:latin typeface="+mn-lt"/>
                        </a:rPr>
                        <a:t> </a:t>
                      </a:r>
                      <a:r>
                        <a:rPr lang="en-US" sz="1100" b="0" dirty="0" err="1">
                          <a:latin typeface="+mn-lt"/>
                        </a:rPr>
                        <a:t>bahwa</a:t>
                      </a:r>
                      <a:r>
                        <a:rPr lang="en-US" sz="1100" b="0" dirty="0">
                          <a:latin typeface="+mn-lt"/>
                        </a:rPr>
                        <a:t> </a:t>
                      </a:r>
                      <a:r>
                        <a:rPr lang="en-US" sz="1100" b="0" dirty="0" err="1">
                          <a:latin typeface="+mn-lt"/>
                        </a:rPr>
                        <a:t>seluruh</a:t>
                      </a:r>
                      <a:r>
                        <a:rPr lang="en-US" sz="1100" b="0" dirty="0">
                          <a:latin typeface="+mn-lt"/>
                        </a:rPr>
                        <a:t> </a:t>
                      </a:r>
                      <a:r>
                        <a:rPr lang="en-US" sz="1100" b="0" dirty="0" err="1">
                          <a:latin typeface="+mn-lt"/>
                        </a:rPr>
                        <a:t>kebijakan</a:t>
                      </a:r>
                      <a:r>
                        <a:rPr lang="en-US" sz="1100" b="0" dirty="0">
                          <a:latin typeface="+mn-lt"/>
                        </a:rPr>
                        <a:t>, </a:t>
                      </a:r>
                      <a:r>
                        <a:rPr lang="en-US" sz="1100" b="0" dirty="0" err="1">
                          <a:latin typeface="+mn-lt"/>
                        </a:rPr>
                        <a:t>ketentuan</a:t>
                      </a:r>
                      <a:r>
                        <a:rPr lang="en-US" sz="1100" b="0" dirty="0">
                          <a:latin typeface="+mn-lt"/>
                        </a:rPr>
                        <a:t>, </a:t>
                      </a:r>
                      <a:r>
                        <a:rPr lang="en-US" sz="1100" b="0" dirty="0" err="1">
                          <a:latin typeface="+mn-lt"/>
                        </a:rPr>
                        <a:t>sistem</a:t>
                      </a:r>
                      <a:r>
                        <a:rPr lang="en-US" sz="1100" b="0" dirty="0">
                          <a:latin typeface="+mn-lt"/>
                        </a:rPr>
                        <a:t>, dan </a:t>
                      </a:r>
                      <a:r>
                        <a:rPr lang="en-US" sz="1100" b="0" dirty="0" err="1">
                          <a:latin typeface="+mn-lt"/>
                        </a:rPr>
                        <a:t>prosedur</a:t>
                      </a:r>
                      <a:r>
                        <a:rPr lang="en-US" sz="1100" b="0" dirty="0">
                          <a:latin typeface="+mn-lt"/>
                        </a:rPr>
                        <a:t>, </a:t>
                      </a:r>
                      <a:r>
                        <a:rPr lang="en-US" sz="1100" b="0" dirty="0" err="1">
                          <a:latin typeface="+mn-lt"/>
                        </a:rPr>
                        <a:t>serta</a:t>
                      </a:r>
                      <a:r>
                        <a:rPr lang="en-US" sz="1100" b="0" dirty="0">
                          <a:latin typeface="+mn-lt"/>
                        </a:rPr>
                        <a:t> </a:t>
                      </a:r>
                      <a:r>
                        <a:rPr lang="en-US" sz="1100" b="0" dirty="0" err="1">
                          <a:latin typeface="+mn-lt"/>
                        </a:rPr>
                        <a:t>seluruh</a:t>
                      </a:r>
                      <a:r>
                        <a:rPr lang="en-US" sz="1100" b="0" dirty="0">
                          <a:latin typeface="+mn-lt"/>
                        </a:rPr>
                        <a:t> </a:t>
                      </a:r>
                      <a:r>
                        <a:rPr lang="en-US" sz="1100" b="0" dirty="0" err="1">
                          <a:latin typeface="+mn-lt"/>
                        </a:rPr>
                        <a:t>kegiatan</a:t>
                      </a:r>
                      <a:r>
                        <a:rPr lang="en-US" sz="1100" b="0" dirty="0">
                          <a:latin typeface="+mn-lt"/>
                        </a:rPr>
                        <a:t> </a:t>
                      </a:r>
                      <a:r>
                        <a:rPr lang="en-US" sz="1100" b="0" dirty="0" err="1">
                          <a:latin typeface="+mn-lt"/>
                        </a:rPr>
                        <a:t>usaha</a:t>
                      </a:r>
                      <a:r>
                        <a:rPr lang="en-US" sz="1100" b="0" dirty="0">
                          <a:latin typeface="+mn-lt"/>
                        </a:rPr>
                        <a:t> yang </a:t>
                      </a:r>
                      <a:r>
                        <a:rPr lang="en-US" sz="1100" b="0" dirty="0" err="1">
                          <a:latin typeface="+mn-lt"/>
                        </a:rPr>
                        <a:t>dilakukan</a:t>
                      </a:r>
                      <a:r>
                        <a:rPr lang="en-US" sz="1100" b="0" dirty="0">
                          <a:latin typeface="+mn-lt"/>
                        </a:rPr>
                        <a:t> oleh </a:t>
                      </a:r>
                      <a:r>
                        <a:rPr lang="en-US" sz="1100" b="0" dirty="0" err="1">
                          <a:latin typeface="+mn-lt"/>
                        </a:rPr>
                        <a:t>organisasi</a:t>
                      </a:r>
                      <a:r>
                        <a:rPr lang="en-US" sz="1100" b="0" dirty="0">
                          <a:latin typeface="+mn-lt"/>
                        </a:rPr>
                        <a:t> </a:t>
                      </a:r>
                      <a:r>
                        <a:rPr lang="en-US" sz="1100" b="0" dirty="0" err="1">
                          <a:latin typeface="+mn-lt"/>
                        </a:rPr>
                        <a:t>telah</a:t>
                      </a:r>
                      <a:r>
                        <a:rPr lang="en-US" sz="1100" b="0" dirty="0">
                          <a:latin typeface="+mn-lt"/>
                        </a:rPr>
                        <a:t> </a:t>
                      </a:r>
                      <a:r>
                        <a:rPr lang="en-US" sz="1100" b="0" dirty="0" err="1">
                          <a:latin typeface="+mn-lt"/>
                        </a:rPr>
                        <a:t>sesuai</a:t>
                      </a:r>
                      <a:r>
                        <a:rPr lang="en-US" sz="1100" b="0" dirty="0">
                          <a:latin typeface="+mn-lt"/>
                        </a:rPr>
                        <a:t> </a:t>
                      </a:r>
                      <a:r>
                        <a:rPr lang="en-US" sz="1100" b="0" dirty="0" err="1">
                          <a:latin typeface="+mn-lt"/>
                        </a:rPr>
                        <a:t>dengan</a:t>
                      </a:r>
                      <a:r>
                        <a:rPr lang="en-US" sz="1100" b="0" dirty="0">
                          <a:latin typeface="+mn-lt"/>
                        </a:rPr>
                        <a:t> </a:t>
                      </a:r>
                      <a:r>
                        <a:rPr lang="en-US" sz="1100" b="0" dirty="0" err="1">
                          <a:latin typeface="+mn-lt"/>
                        </a:rPr>
                        <a:t>ketentuan</a:t>
                      </a:r>
                      <a:r>
                        <a:rPr lang="en-US" sz="1100" b="0" dirty="0">
                          <a:latin typeface="+mn-lt"/>
                        </a:rPr>
                        <a:t> </a:t>
                      </a:r>
                      <a:r>
                        <a:rPr lang="en-US" sz="1100" b="0" dirty="0" err="1">
                          <a:latin typeface="+mn-lt"/>
                        </a:rPr>
                        <a:t>peraturan</a:t>
                      </a:r>
                      <a:r>
                        <a:rPr lang="en-US" sz="1100" b="0" dirty="0">
                          <a:latin typeface="+mn-lt"/>
                        </a:rPr>
                        <a:t> </a:t>
                      </a:r>
                      <a:r>
                        <a:rPr lang="en-US" sz="1100" b="0" dirty="0" err="1">
                          <a:latin typeface="+mn-lt"/>
                        </a:rPr>
                        <a:t>perundang-undangan</a:t>
                      </a:r>
                      <a:r>
                        <a:rPr lang="en-US" sz="1100" b="0" dirty="0">
                          <a:latin typeface="+mn-lt"/>
                        </a:rPr>
                        <a:t>, </a:t>
                      </a:r>
                      <a:r>
                        <a:rPr lang="en-US" sz="1100" b="0" dirty="0" err="1">
                          <a:latin typeface="+mn-lt"/>
                        </a:rPr>
                        <a:t>termasuk</a:t>
                      </a:r>
                      <a:r>
                        <a:rPr lang="en-US" sz="1100" b="0" dirty="0">
                          <a:latin typeface="+mn-lt"/>
                        </a:rPr>
                        <a:t> </a:t>
                      </a:r>
                      <a:r>
                        <a:rPr lang="en-US" sz="1100" b="0" dirty="0" err="1">
                          <a:latin typeface="+mn-lt"/>
                        </a:rPr>
                        <a:t>prinsip</a:t>
                      </a:r>
                      <a:r>
                        <a:rPr lang="en-US" sz="1100" b="0" dirty="0">
                          <a:latin typeface="+mn-lt"/>
                        </a:rPr>
                        <a:t> </a:t>
                      </a:r>
                      <a:r>
                        <a:rPr lang="en-US" sz="1100" b="0" dirty="0" err="1">
                          <a:latin typeface="+mn-lt"/>
                        </a:rPr>
                        <a:t>Tatakelola</a:t>
                      </a:r>
                      <a:r>
                        <a:rPr lang="en-US" sz="1100" b="0" dirty="0">
                          <a:latin typeface="+mn-lt"/>
                        </a:rPr>
                        <a:t> (TARIF) dan Norma yang </a:t>
                      </a:r>
                      <a:r>
                        <a:rPr lang="en-US" sz="1100" b="0" dirty="0" err="1">
                          <a:latin typeface="+mn-lt"/>
                        </a:rPr>
                        <a:t>berlaku</a:t>
                      </a:r>
                      <a:r>
                        <a:rPr lang="en-US" sz="1100" b="0" dirty="0">
                          <a:latin typeface="+mn-lt"/>
                        </a:rPr>
                        <a:t>.</a:t>
                      </a:r>
                      <a:endParaRPr lang="en-ID" sz="1100" b="0" dirty="0">
                        <a:latin typeface="+mn-lt"/>
                        <a:cs typeface="Arial" panose="020B0604020202020204" pitchFamily="34" charset="0"/>
                      </a:endParaRPr>
                    </a:p>
                    <a:p>
                      <a:endParaRPr lang="en-US" sz="1100" dirty="0"/>
                    </a:p>
                  </a:txBody>
                  <a:tcPr/>
                </a:tc>
                <a:extLst>
                  <a:ext uri="{0D108BD9-81ED-4DB2-BD59-A6C34878D82A}">
                    <a16:rowId xmlns:a16="http://schemas.microsoft.com/office/drawing/2014/main" val="10004"/>
                  </a:ext>
                </a:extLst>
              </a:tr>
              <a:tr h="1341129">
                <a:tc>
                  <a:txBody>
                    <a:bodyPr/>
                    <a:lstStyle/>
                    <a:p>
                      <a:pPr algn="ctr"/>
                      <a:r>
                        <a:rPr lang="en-US" sz="1100" b="1" dirty="0">
                          <a:latin typeface="+mn-lt"/>
                        </a:rPr>
                        <a:t>ORGANIZATION COMMITMENT</a:t>
                      </a:r>
                    </a:p>
                    <a:p>
                      <a:r>
                        <a:rPr lang="en-US" sz="1100" b="0" dirty="0">
                          <a:latin typeface="+mn-lt"/>
                        </a:rPr>
                        <a:t>Serta </a:t>
                      </a:r>
                      <a:r>
                        <a:rPr lang="en-US" sz="1100" b="0" dirty="0" err="1">
                          <a:latin typeface="+mn-lt"/>
                        </a:rPr>
                        <a:t>memastikan</a:t>
                      </a:r>
                      <a:r>
                        <a:rPr lang="en-US" sz="1100" b="0" dirty="0">
                          <a:latin typeface="+mn-lt"/>
                        </a:rPr>
                        <a:t> </a:t>
                      </a:r>
                      <a:r>
                        <a:rPr lang="en-US" sz="1100" b="0" dirty="0" err="1">
                          <a:latin typeface="+mn-lt"/>
                        </a:rPr>
                        <a:t>kepatuhan</a:t>
                      </a:r>
                      <a:r>
                        <a:rPr lang="en-US" sz="1100" b="0" dirty="0">
                          <a:latin typeface="+mn-lt"/>
                        </a:rPr>
                        <a:t> </a:t>
                      </a:r>
                      <a:r>
                        <a:rPr lang="en-US" sz="1100" b="0" dirty="0" err="1">
                          <a:latin typeface="+mn-lt"/>
                        </a:rPr>
                        <a:t>organisasi</a:t>
                      </a:r>
                      <a:r>
                        <a:rPr lang="en-US" sz="1100" b="0" dirty="0">
                          <a:latin typeface="+mn-lt"/>
                        </a:rPr>
                        <a:t> </a:t>
                      </a:r>
                      <a:r>
                        <a:rPr lang="en-US" sz="1100" b="0" dirty="0" err="1">
                          <a:latin typeface="+mn-lt"/>
                        </a:rPr>
                        <a:t>terhadap</a:t>
                      </a:r>
                      <a:r>
                        <a:rPr lang="en-US" sz="1100" b="0" dirty="0">
                          <a:latin typeface="+mn-lt"/>
                        </a:rPr>
                        <a:t> </a:t>
                      </a:r>
                      <a:r>
                        <a:rPr lang="en-US" sz="1100" b="0" dirty="0" err="1">
                          <a:latin typeface="+mn-lt"/>
                        </a:rPr>
                        <a:t>komitmen</a:t>
                      </a:r>
                      <a:r>
                        <a:rPr lang="en-US" sz="1100" b="0" dirty="0">
                          <a:latin typeface="+mn-lt"/>
                        </a:rPr>
                        <a:t> yang </a:t>
                      </a:r>
                      <a:r>
                        <a:rPr lang="en-US" sz="1100" b="0" dirty="0" err="1">
                          <a:latin typeface="+mn-lt"/>
                        </a:rPr>
                        <a:t>dibuat</a:t>
                      </a:r>
                      <a:r>
                        <a:rPr lang="en-US" sz="1100" b="0" dirty="0">
                          <a:latin typeface="+mn-lt"/>
                        </a:rPr>
                        <a:t> </a:t>
                      </a:r>
                      <a:r>
                        <a:rPr lang="en-US" sz="1100" b="0" dirty="0" err="1">
                          <a:latin typeface="+mn-lt"/>
                        </a:rPr>
                        <a:t>oleh</a:t>
                      </a:r>
                      <a:r>
                        <a:rPr lang="en-US" sz="1100" b="0" dirty="0">
                          <a:latin typeface="+mn-lt"/>
                        </a:rPr>
                        <a:t> </a:t>
                      </a:r>
                      <a:r>
                        <a:rPr lang="en-US" sz="1100" b="0" dirty="0" err="1">
                          <a:latin typeface="+mn-lt"/>
                        </a:rPr>
                        <a:t>organisasi</a:t>
                      </a:r>
                      <a:r>
                        <a:rPr lang="en-US" sz="1100" b="0" dirty="0">
                          <a:latin typeface="+mn-lt"/>
                        </a:rPr>
                        <a:t> </a:t>
                      </a:r>
                      <a:r>
                        <a:rPr lang="en-US" sz="1100" b="0" dirty="0" err="1">
                          <a:latin typeface="+mn-lt"/>
                        </a:rPr>
                        <a:t>kepada</a:t>
                      </a:r>
                      <a:r>
                        <a:rPr lang="en-US" sz="1100" b="0" dirty="0">
                          <a:latin typeface="+mn-lt"/>
                        </a:rPr>
                        <a:t> </a:t>
                      </a:r>
                      <a:r>
                        <a:rPr lang="en-US" sz="1100" b="0" dirty="0" err="1">
                          <a:latin typeface="+mn-lt"/>
                        </a:rPr>
                        <a:t>rakyat</a:t>
                      </a:r>
                      <a:r>
                        <a:rPr lang="en-US" sz="1100" b="0" dirty="0">
                          <a:latin typeface="+mn-lt"/>
                        </a:rPr>
                        <a:t> </a:t>
                      </a:r>
                      <a:r>
                        <a:rPr lang="en-US" sz="1100" b="0" dirty="0" err="1">
                          <a:latin typeface="+mn-lt"/>
                        </a:rPr>
                        <a:t>sesuai</a:t>
                      </a:r>
                      <a:r>
                        <a:rPr lang="en-US" sz="1100" b="0" dirty="0">
                          <a:latin typeface="+mn-lt"/>
                        </a:rPr>
                        <a:t> </a:t>
                      </a:r>
                      <a:r>
                        <a:rPr lang="en-US" sz="1100" b="0" dirty="0" err="1">
                          <a:latin typeface="+mn-lt"/>
                        </a:rPr>
                        <a:t>ketentuan</a:t>
                      </a:r>
                      <a:r>
                        <a:rPr lang="en-US" sz="1100" b="0" dirty="0">
                          <a:latin typeface="+mn-lt"/>
                        </a:rPr>
                        <a:t> </a:t>
                      </a:r>
                      <a:r>
                        <a:rPr lang="en-US" sz="1100" b="0" dirty="0" err="1">
                          <a:latin typeface="+mn-lt"/>
                        </a:rPr>
                        <a:t>peraturan</a:t>
                      </a:r>
                      <a:r>
                        <a:rPr lang="en-US" sz="1100" b="0" dirty="0">
                          <a:latin typeface="+mn-lt"/>
                        </a:rPr>
                        <a:t> </a:t>
                      </a:r>
                      <a:r>
                        <a:rPr lang="en-US" sz="1100" b="0" dirty="0" err="1">
                          <a:latin typeface="+mn-lt"/>
                        </a:rPr>
                        <a:t>perundang-undanganan</a:t>
                      </a:r>
                      <a:r>
                        <a:rPr lang="en-US" sz="1100" b="0" dirty="0">
                          <a:latin typeface="+mn-lt"/>
                        </a:rPr>
                        <a:t> </a:t>
                      </a:r>
                      <a:r>
                        <a:rPr lang="en-US" sz="1100" b="0" dirty="0" err="1">
                          <a:latin typeface="+mn-lt"/>
                        </a:rPr>
                        <a:t>dan</a:t>
                      </a:r>
                      <a:r>
                        <a:rPr lang="en-US" sz="1100" b="0" dirty="0">
                          <a:latin typeface="+mn-lt"/>
                        </a:rPr>
                        <a:t> </a:t>
                      </a:r>
                      <a:r>
                        <a:rPr lang="en-US" sz="1100" b="0" dirty="0" err="1">
                          <a:latin typeface="+mn-lt"/>
                        </a:rPr>
                        <a:t>prinsip</a:t>
                      </a:r>
                      <a:r>
                        <a:rPr lang="en-US" sz="1100" b="0" dirty="0">
                          <a:latin typeface="+mn-lt"/>
                        </a:rPr>
                        <a:t> </a:t>
                      </a:r>
                      <a:r>
                        <a:rPr lang="en-US" sz="1100" b="0" dirty="0" err="1">
                          <a:latin typeface="+mn-lt"/>
                        </a:rPr>
                        <a:t>Tatakelola</a:t>
                      </a:r>
                      <a:r>
                        <a:rPr lang="en-US" sz="1100" b="0" dirty="0">
                          <a:latin typeface="+mn-lt"/>
                        </a:rPr>
                        <a:t> </a:t>
                      </a:r>
                      <a:r>
                        <a:rPr lang="en-US" sz="1100" b="0" dirty="0" err="1">
                          <a:latin typeface="+mn-lt"/>
                        </a:rPr>
                        <a:t>dan</a:t>
                      </a:r>
                      <a:r>
                        <a:rPr lang="en-US" sz="1100" b="0" dirty="0">
                          <a:latin typeface="+mn-lt"/>
                        </a:rPr>
                        <a:t> Norma yang </a:t>
                      </a:r>
                      <a:r>
                        <a:rPr lang="en-US" sz="1100" b="0" dirty="0" err="1">
                          <a:latin typeface="+mn-lt"/>
                        </a:rPr>
                        <a:t>berlaku</a:t>
                      </a:r>
                      <a:r>
                        <a:rPr lang="en-US" sz="1100" b="0" dirty="0">
                          <a:latin typeface="+mn-lt"/>
                        </a:rPr>
                        <a:t>.</a:t>
                      </a:r>
                      <a:endParaRPr lang="en-ID" sz="1100" b="0" dirty="0">
                        <a:latin typeface="+mn-lt"/>
                        <a:cs typeface="Arial" panose="020B0604020202020204" pitchFamily="34" charset="0"/>
                      </a:endParaRPr>
                    </a:p>
                    <a:p>
                      <a:endParaRPr lang="en-US" sz="1100" dirty="0"/>
                    </a:p>
                  </a:txBody>
                  <a:tcPr/>
                </a:tc>
                <a:extLst>
                  <a:ext uri="{0D108BD9-81ED-4DB2-BD59-A6C34878D82A}">
                    <a16:rowId xmlns:a16="http://schemas.microsoft.com/office/drawing/2014/main" val="10005"/>
                  </a:ext>
                </a:extLst>
              </a:tr>
            </a:tbl>
          </a:graphicData>
        </a:graphic>
      </p:graphicFrame>
      <p:sp>
        <p:nvSpPr>
          <p:cNvPr id="6" name="Rectangle 5">
            <a:extLst>
              <a:ext uri="{FF2B5EF4-FFF2-40B4-BE49-F238E27FC236}">
                <a16:creationId xmlns:a16="http://schemas.microsoft.com/office/drawing/2014/main" id="{2489D36D-5A5B-4A33-B165-ADC23FEB8A68}"/>
              </a:ext>
            </a:extLst>
          </p:cNvPr>
          <p:cNvSpPr/>
          <p:nvPr/>
        </p:nvSpPr>
        <p:spPr>
          <a:xfrm>
            <a:off x="142422" y="60688"/>
            <a:ext cx="11916228" cy="451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THE INTEGRATION OF GOVERNANCE, RISK, AND COMPLIANCE (A MINIMUM REQUIREMENT)</a:t>
            </a:r>
            <a:endParaRPr kumimoji="0" lang="en-ID" sz="2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DB41B36-6610-4274-B3EA-2D893E3B329F}"/>
              </a:ext>
            </a:extLst>
          </p:cNvPr>
          <p:cNvSpPr txBox="1"/>
          <p:nvPr/>
        </p:nvSpPr>
        <p:spPr>
          <a:xfrm>
            <a:off x="10114824" y="6587780"/>
            <a:ext cx="2715768" cy="261610"/>
          </a:xfrm>
          <a:prstGeom prst="rect">
            <a:avLst/>
          </a:prstGeom>
          <a:noFill/>
        </p:spPr>
        <p:txBody>
          <a:bodyPr wrap="square" rtlCol="0">
            <a:spAutoFit/>
          </a:bodyPr>
          <a:lstStyle/>
          <a:p>
            <a:r>
              <a:rPr lang="en-US" sz="1100" b="1" dirty="0"/>
              <a:t>Copyright: @Jerry </a:t>
            </a:r>
            <a:r>
              <a:rPr lang="en-US" sz="1100" b="1" dirty="0" err="1"/>
              <a:t>Marmen</a:t>
            </a:r>
            <a:endParaRPr lang="en-ID" sz="1100" b="1" dirty="0"/>
          </a:p>
        </p:txBody>
      </p:sp>
    </p:spTree>
    <p:extLst>
      <p:ext uri="{BB962C8B-B14F-4D97-AF65-F5344CB8AC3E}">
        <p14:creationId xmlns:p14="http://schemas.microsoft.com/office/powerpoint/2010/main" val="2697020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79" y="-619"/>
            <a:ext cx="12192000" cy="634299"/>
          </a:xfrm>
          <a:prstGeom prst="rect">
            <a:avLst/>
          </a:prstGeom>
          <a:solidFill>
            <a:srgbClr val="002060"/>
          </a:solidFill>
        </p:spPr>
        <p:txBody>
          <a:bodyPr vert="horz" lIns="76200" tIns="38100" rIns="76200" bIns="381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500"/>
              </a:spcBef>
            </a:pPr>
            <a:r>
              <a:rPr lang="en-SG" sz="3200" b="1" dirty="0">
                <a:solidFill>
                  <a:prstClr val="white"/>
                </a:solidFill>
                <a:latin typeface="Candara" pitchFamily="34" charset="0"/>
                <a:ea typeface="Times New Roman" pitchFamily="18" charset="0"/>
                <a:cs typeface="Arial" pitchFamily="34" charset="0"/>
              </a:rPr>
              <a:t>GLOBAL RISK OUTLOOK 2022</a:t>
            </a:r>
            <a:endParaRPr lang="sv-SE" sz="2800" i="1" dirty="0">
              <a:solidFill>
                <a:prstClr val="white"/>
              </a:solidFill>
              <a:latin typeface="Candara" pitchFamily="34" charset="0"/>
              <a:ea typeface="Times New Roman" pitchFamily="18" charset="0"/>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427" y="5924006"/>
            <a:ext cx="8812026" cy="933994"/>
          </a:xfrm>
          <a:prstGeom prst="rect">
            <a:avLst/>
          </a:prstGeom>
        </p:spPr>
      </p:pic>
      <p:pic>
        <p:nvPicPr>
          <p:cNvPr id="2" name="Picture 1"/>
          <p:cNvPicPr>
            <a:picLocks noChangeAspect="1"/>
          </p:cNvPicPr>
          <p:nvPr/>
        </p:nvPicPr>
        <p:blipFill>
          <a:blip r:embed="rId3"/>
          <a:stretch>
            <a:fillRect/>
          </a:stretch>
        </p:blipFill>
        <p:spPr>
          <a:xfrm>
            <a:off x="1278" y="633680"/>
            <a:ext cx="12176893" cy="4836678"/>
          </a:xfrm>
          <a:prstGeom prst="rect">
            <a:avLst/>
          </a:prstGeom>
        </p:spPr>
      </p:pic>
      <p:sp>
        <p:nvSpPr>
          <p:cNvPr id="6" name="TextBox 5">
            <a:extLst>
              <a:ext uri="{FF2B5EF4-FFF2-40B4-BE49-F238E27FC236}">
                <a16:creationId xmlns:a16="http://schemas.microsoft.com/office/drawing/2014/main" id="{9726F94E-8858-4183-9BA2-0F8955CAB581}"/>
              </a:ext>
            </a:extLst>
          </p:cNvPr>
          <p:cNvSpPr txBox="1"/>
          <p:nvPr/>
        </p:nvSpPr>
        <p:spPr>
          <a:xfrm>
            <a:off x="13829" y="5304767"/>
            <a:ext cx="2715768" cy="261610"/>
          </a:xfrm>
          <a:prstGeom prst="rect">
            <a:avLst/>
          </a:prstGeom>
          <a:noFill/>
        </p:spPr>
        <p:txBody>
          <a:bodyPr wrap="square" rtlCol="0">
            <a:spAutoFit/>
          </a:bodyPr>
          <a:lstStyle/>
          <a:p>
            <a:r>
              <a:rPr lang="en-US" sz="1100" dirty="0"/>
              <a:t>Source: World Economic Forum</a:t>
            </a:r>
            <a:endParaRPr lang="en-ID" sz="1100" dirty="0"/>
          </a:p>
        </p:txBody>
      </p:sp>
      <p:sp>
        <p:nvSpPr>
          <p:cNvPr id="7" name="Rectangle 6">
            <a:extLst>
              <a:ext uri="{FF2B5EF4-FFF2-40B4-BE49-F238E27FC236}">
                <a16:creationId xmlns:a16="http://schemas.microsoft.com/office/drawing/2014/main" id="{3B5655FC-3E0F-459C-971E-C9A3772588A3}"/>
              </a:ext>
            </a:extLst>
          </p:cNvPr>
          <p:cNvSpPr/>
          <p:nvPr/>
        </p:nvSpPr>
        <p:spPr>
          <a:xfrm>
            <a:off x="341906" y="1291623"/>
            <a:ext cx="3157368" cy="261597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620429B8-E6CC-4BF1-A6C3-3BE34E4488DF}"/>
              </a:ext>
            </a:extLst>
          </p:cNvPr>
          <p:cNvSpPr txBox="1"/>
          <p:nvPr/>
        </p:nvSpPr>
        <p:spPr>
          <a:xfrm>
            <a:off x="-32359" y="1814782"/>
            <a:ext cx="407902" cy="1569660"/>
          </a:xfrm>
          <a:prstGeom prst="rect">
            <a:avLst/>
          </a:prstGeom>
          <a:noFill/>
        </p:spPr>
        <p:txBody>
          <a:bodyPr wrap="square" rtlCol="0">
            <a:spAutoFit/>
          </a:bodyPr>
          <a:lstStyle/>
          <a:p>
            <a:r>
              <a:rPr lang="en-US" sz="3200" b="1" dirty="0">
                <a:solidFill>
                  <a:srgbClr val="FF0000"/>
                </a:solidFill>
              </a:rPr>
              <a:t>ESG</a:t>
            </a:r>
            <a:endParaRPr lang="en-ID" sz="3200" b="1" dirty="0">
              <a:solidFill>
                <a:srgbClr val="FF0000"/>
              </a:solidFill>
            </a:endParaRPr>
          </a:p>
        </p:txBody>
      </p:sp>
      <p:sp>
        <p:nvSpPr>
          <p:cNvPr id="9" name="TextBox 8">
            <a:extLst>
              <a:ext uri="{FF2B5EF4-FFF2-40B4-BE49-F238E27FC236}">
                <a16:creationId xmlns:a16="http://schemas.microsoft.com/office/drawing/2014/main" id="{13881E67-4619-4F4F-B7B6-77EFF0DF20F4}"/>
              </a:ext>
            </a:extLst>
          </p:cNvPr>
          <p:cNvSpPr txBox="1"/>
          <p:nvPr/>
        </p:nvSpPr>
        <p:spPr>
          <a:xfrm>
            <a:off x="-579452" y="886640"/>
            <a:ext cx="4841757" cy="338554"/>
          </a:xfrm>
          <a:prstGeom prst="rect">
            <a:avLst/>
          </a:prstGeom>
          <a:noFill/>
        </p:spPr>
        <p:txBody>
          <a:bodyPr wrap="square" rtlCol="0">
            <a:spAutoFit/>
          </a:bodyPr>
          <a:lstStyle/>
          <a:p>
            <a:pPr algn="ctr"/>
            <a:r>
              <a:rPr lang="en-US" sz="1600" b="1" dirty="0">
                <a:solidFill>
                  <a:srgbClr val="FF0000"/>
                </a:solidFill>
              </a:rPr>
              <a:t>ESG SEMAKIN MENJADI ISU UTAMA </a:t>
            </a:r>
            <a:endParaRPr lang="en-ID" sz="1600" b="1" dirty="0">
              <a:solidFill>
                <a:srgbClr val="FF0000"/>
              </a:solidFill>
            </a:endParaRPr>
          </a:p>
        </p:txBody>
      </p:sp>
    </p:spTree>
    <p:extLst>
      <p:ext uri="{BB962C8B-B14F-4D97-AF65-F5344CB8AC3E}">
        <p14:creationId xmlns:p14="http://schemas.microsoft.com/office/powerpoint/2010/main" val="285808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1C23DC-051B-4B81-BEC2-DF31DCEF421B}"/>
              </a:ext>
            </a:extLst>
          </p:cNvPr>
          <p:cNvPicPr>
            <a:picLocks noChangeAspect="1"/>
          </p:cNvPicPr>
          <p:nvPr/>
        </p:nvPicPr>
        <p:blipFill>
          <a:blip r:embed="rId2"/>
          <a:stretch>
            <a:fillRect/>
          </a:stretch>
        </p:blipFill>
        <p:spPr>
          <a:xfrm>
            <a:off x="96294" y="1990142"/>
            <a:ext cx="3657528" cy="3505131"/>
          </a:xfrm>
          <a:prstGeom prst="rect">
            <a:avLst/>
          </a:prstGeom>
        </p:spPr>
      </p:pic>
      <p:sp>
        <p:nvSpPr>
          <p:cNvPr id="5" name="Rectangle 2"/>
          <p:cNvSpPr txBox="1">
            <a:spLocks noChangeArrowheads="1"/>
          </p:cNvSpPr>
          <p:nvPr/>
        </p:nvSpPr>
        <p:spPr>
          <a:xfrm>
            <a:off x="1279" y="-619"/>
            <a:ext cx="12192000" cy="634299"/>
          </a:xfrm>
          <a:prstGeom prst="rect">
            <a:avLst/>
          </a:prstGeom>
          <a:solidFill>
            <a:srgbClr val="002060"/>
          </a:solidFill>
        </p:spPr>
        <p:txBody>
          <a:bodyPr vert="horz" lIns="76200" tIns="38100" rIns="76200" bIns="381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500"/>
              </a:spcBef>
            </a:pPr>
            <a:r>
              <a:rPr lang="en-SG" sz="2800" b="1" dirty="0">
                <a:solidFill>
                  <a:schemeClr val="bg1"/>
                </a:solidFill>
                <a:latin typeface="Candara" pitchFamily="34" charset="0"/>
                <a:ea typeface="Times New Roman" pitchFamily="18" charset="0"/>
                <a:cs typeface="Arial" pitchFamily="34" charset="0"/>
              </a:rPr>
              <a:t>KERANGKA LOGIS DISKUSI: PERENCANAAN STRATEGIS &amp; GRC ORGANISASI</a:t>
            </a:r>
            <a:endParaRPr lang="sv-SE" sz="2400" i="1" dirty="0">
              <a:solidFill>
                <a:schemeClr val="bg1"/>
              </a:solidFill>
              <a:latin typeface="Candara" pitchFamily="34" charset="0"/>
              <a:ea typeface="Times New Roman" pitchFamily="18" charset="0"/>
              <a:cs typeface="Arial" pitchFamily="34" charset="0"/>
            </a:endParaRPr>
          </a:p>
        </p:txBody>
      </p:sp>
      <p:sp>
        <p:nvSpPr>
          <p:cNvPr id="12" name="Right Arrow 11"/>
          <p:cNvSpPr/>
          <p:nvPr/>
        </p:nvSpPr>
        <p:spPr>
          <a:xfrm>
            <a:off x="3752850" y="3041038"/>
            <a:ext cx="1153925" cy="1863732"/>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65079" y="966663"/>
            <a:ext cx="3587770" cy="77764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OTHER MANAGEMENT SYSTEMS</a:t>
            </a:r>
          </a:p>
        </p:txBody>
      </p:sp>
      <p:sp>
        <p:nvSpPr>
          <p:cNvPr id="56" name="Rounded Rectangle 55"/>
          <p:cNvSpPr/>
          <p:nvPr/>
        </p:nvSpPr>
        <p:spPr>
          <a:xfrm>
            <a:off x="165080" y="5850308"/>
            <a:ext cx="3587770" cy="77764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OTHER MANAGEMENT SYSTEMS</a:t>
            </a:r>
          </a:p>
        </p:txBody>
      </p:sp>
      <p:cxnSp>
        <p:nvCxnSpPr>
          <p:cNvPr id="29" name="Straight Arrow Connector 28"/>
          <p:cNvCxnSpPr>
            <a:cxnSpLocks/>
            <a:stCxn id="13" idx="2"/>
          </p:cNvCxnSpPr>
          <p:nvPr/>
        </p:nvCxnSpPr>
        <p:spPr>
          <a:xfrm>
            <a:off x="1958964" y="1744306"/>
            <a:ext cx="1" cy="351194"/>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958965" y="5480065"/>
            <a:ext cx="0" cy="351193"/>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Right Arrow 42"/>
          <p:cNvSpPr/>
          <p:nvPr/>
        </p:nvSpPr>
        <p:spPr>
          <a:xfrm>
            <a:off x="8392272" y="2471655"/>
            <a:ext cx="987752" cy="2856001"/>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9409050" y="2632145"/>
            <a:ext cx="2649599" cy="2611816"/>
          </a:xfrm>
          <a:prstGeom prst="ellipse">
            <a:avLst/>
          </a:prstGeom>
          <a:solidFill>
            <a:srgbClr val="00863D"/>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VISION</a:t>
            </a:r>
          </a:p>
          <a:p>
            <a:pPr algn="ctr"/>
            <a:r>
              <a:rPr lang="en-US" sz="2000" b="1" dirty="0"/>
              <a:t>(GOOD FOR PEOPLE &amp; SOCIAL, GOOD FOR ECONOMY &amp; GOOD FOR PLANET)</a:t>
            </a:r>
          </a:p>
        </p:txBody>
      </p:sp>
      <p:sp>
        <p:nvSpPr>
          <p:cNvPr id="70" name="Explosion 2 69"/>
          <p:cNvSpPr/>
          <p:nvPr/>
        </p:nvSpPr>
        <p:spPr>
          <a:xfrm>
            <a:off x="3181309" y="1608512"/>
            <a:ext cx="2307871" cy="1188658"/>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FINANCIAL RISK</a:t>
            </a:r>
          </a:p>
        </p:txBody>
      </p:sp>
      <p:sp>
        <p:nvSpPr>
          <p:cNvPr id="78" name="Explosion 2 77"/>
          <p:cNvSpPr/>
          <p:nvPr/>
        </p:nvSpPr>
        <p:spPr>
          <a:xfrm>
            <a:off x="3708687" y="4777469"/>
            <a:ext cx="2307871" cy="1444951"/>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OPERATIONAL RISKS</a:t>
            </a:r>
          </a:p>
        </p:txBody>
      </p:sp>
      <p:sp>
        <p:nvSpPr>
          <p:cNvPr id="79" name="Explosion 2 78"/>
          <p:cNvSpPr/>
          <p:nvPr/>
        </p:nvSpPr>
        <p:spPr>
          <a:xfrm>
            <a:off x="5489179" y="1303175"/>
            <a:ext cx="2169669" cy="1250512"/>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SOCIO ECONOMIC  RISK</a:t>
            </a:r>
          </a:p>
        </p:txBody>
      </p:sp>
      <p:sp>
        <p:nvSpPr>
          <p:cNvPr id="80" name="Explosion 2 79"/>
          <p:cNvSpPr/>
          <p:nvPr/>
        </p:nvSpPr>
        <p:spPr>
          <a:xfrm>
            <a:off x="6287909" y="5087083"/>
            <a:ext cx="2000082" cy="1219032"/>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ENVIRONMENTAL RISK</a:t>
            </a:r>
          </a:p>
        </p:txBody>
      </p:sp>
      <p:sp>
        <p:nvSpPr>
          <p:cNvPr id="2" name="Oval 1"/>
          <p:cNvSpPr/>
          <p:nvPr/>
        </p:nvSpPr>
        <p:spPr>
          <a:xfrm>
            <a:off x="5218694" y="2555988"/>
            <a:ext cx="2713226" cy="265418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ORGANISATION MISSION</a:t>
            </a:r>
          </a:p>
        </p:txBody>
      </p:sp>
      <p:sp>
        <p:nvSpPr>
          <p:cNvPr id="21" name="Explosion 2 20"/>
          <p:cNvSpPr/>
          <p:nvPr/>
        </p:nvSpPr>
        <p:spPr>
          <a:xfrm>
            <a:off x="9785805" y="1208659"/>
            <a:ext cx="2169669" cy="1222576"/>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STRATEGIC RISKS</a:t>
            </a:r>
          </a:p>
        </p:txBody>
      </p:sp>
      <p:sp>
        <p:nvSpPr>
          <p:cNvPr id="22" name="Explosion 2 21"/>
          <p:cNvSpPr/>
          <p:nvPr/>
        </p:nvSpPr>
        <p:spPr>
          <a:xfrm>
            <a:off x="7273303" y="1222688"/>
            <a:ext cx="2565641" cy="1395428"/>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COMPLIANCE &amp; LEGAL RISKS</a:t>
            </a:r>
          </a:p>
        </p:txBody>
      </p:sp>
      <p:sp>
        <p:nvSpPr>
          <p:cNvPr id="3" name="TextBox 2"/>
          <p:cNvSpPr txBox="1"/>
          <p:nvPr/>
        </p:nvSpPr>
        <p:spPr>
          <a:xfrm>
            <a:off x="4832985" y="588389"/>
            <a:ext cx="3855639" cy="584775"/>
          </a:xfrm>
          <a:prstGeom prst="rect">
            <a:avLst/>
          </a:prstGeom>
          <a:noFill/>
        </p:spPr>
        <p:txBody>
          <a:bodyPr wrap="square" rtlCol="0">
            <a:spAutoFit/>
          </a:bodyPr>
          <a:lstStyle/>
          <a:p>
            <a:pPr algn="ctr"/>
            <a:r>
              <a:rPr lang="en-US" sz="3200" b="1" dirty="0">
                <a:solidFill>
                  <a:srgbClr val="FF0000"/>
                </a:solidFill>
              </a:rPr>
              <a:t>VUCA, TUNA, BANI</a:t>
            </a:r>
          </a:p>
        </p:txBody>
      </p:sp>
      <p:sp>
        <p:nvSpPr>
          <p:cNvPr id="24" name="TextBox 23"/>
          <p:cNvSpPr txBox="1"/>
          <p:nvPr/>
        </p:nvSpPr>
        <p:spPr>
          <a:xfrm>
            <a:off x="5553411" y="6222420"/>
            <a:ext cx="3855639" cy="584775"/>
          </a:xfrm>
          <a:prstGeom prst="rect">
            <a:avLst/>
          </a:prstGeom>
          <a:noFill/>
        </p:spPr>
        <p:txBody>
          <a:bodyPr wrap="square" rtlCol="0">
            <a:spAutoFit/>
          </a:bodyPr>
          <a:lstStyle/>
          <a:p>
            <a:pPr algn="ctr"/>
            <a:r>
              <a:rPr lang="en-US" sz="3200" b="1" dirty="0">
                <a:solidFill>
                  <a:srgbClr val="FF0000"/>
                </a:solidFill>
              </a:rPr>
              <a:t>VUCA, TUNA, BANI</a:t>
            </a:r>
          </a:p>
        </p:txBody>
      </p:sp>
      <p:sp>
        <p:nvSpPr>
          <p:cNvPr id="26" name="Explosion 2 25"/>
          <p:cNvSpPr/>
          <p:nvPr/>
        </p:nvSpPr>
        <p:spPr>
          <a:xfrm>
            <a:off x="9575994" y="5210176"/>
            <a:ext cx="2553007" cy="1318820"/>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REPUTATION RISK &amp; Other Risks</a:t>
            </a:r>
          </a:p>
        </p:txBody>
      </p:sp>
      <p:sp>
        <p:nvSpPr>
          <p:cNvPr id="27" name="TextBox 26">
            <a:extLst>
              <a:ext uri="{FF2B5EF4-FFF2-40B4-BE49-F238E27FC236}">
                <a16:creationId xmlns:a16="http://schemas.microsoft.com/office/drawing/2014/main" id="{782DD765-77E6-46A8-89F6-F4A14D479D25}"/>
              </a:ext>
            </a:extLst>
          </p:cNvPr>
          <p:cNvSpPr txBox="1"/>
          <p:nvPr/>
        </p:nvSpPr>
        <p:spPr>
          <a:xfrm>
            <a:off x="338328" y="6596390"/>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3107590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0" y="-29423"/>
            <a:ext cx="12192000" cy="711665"/>
          </a:xfrm>
          <a:prstGeom prst="rect">
            <a:avLst/>
          </a:prstGeom>
          <a:solidFill>
            <a:srgbClr val="002060"/>
          </a:solidFill>
        </p:spPr>
        <p:txBody>
          <a:bodyPr vert="horz" lIns="76200" tIns="38100" rIns="76200" bIns="381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500"/>
              </a:spcBef>
            </a:pPr>
            <a:r>
              <a:rPr lang="en-SG" sz="2800" b="1" dirty="0">
                <a:solidFill>
                  <a:prstClr val="white"/>
                </a:solidFill>
                <a:latin typeface="Candara" pitchFamily="34" charset="0"/>
                <a:ea typeface="Times New Roman" pitchFamily="18" charset="0"/>
                <a:cs typeface="Arial" pitchFamily="34" charset="0"/>
              </a:rPr>
              <a:t>DUA ISU DAN TANTANGAN DALAM PENYELENGGARAAN ORGANISASI</a:t>
            </a:r>
            <a:endParaRPr lang="sv-SE" sz="2400" i="1" dirty="0">
              <a:solidFill>
                <a:prstClr val="white"/>
              </a:solidFill>
              <a:latin typeface="Candara" pitchFamily="34" charset="0"/>
              <a:ea typeface="Times New Roman" pitchFamily="18" charset="0"/>
              <a:cs typeface="Arial" pitchFamily="34" charset="0"/>
            </a:endParaRPr>
          </a:p>
        </p:txBody>
      </p:sp>
      <p:grpSp>
        <p:nvGrpSpPr>
          <p:cNvPr id="32" name="Group 31">
            <a:extLst>
              <a:ext uri="{FF2B5EF4-FFF2-40B4-BE49-F238E27FC236}">
                <a16:creationId xmlns:a16="http://schemas.microsoft.com/office/drawing/2014/main" id="{92078165-0486-20B8-2568-C18EFBDD5DA9}"/>
              </a:ext>
            </a:extLst>
          </p:cNvPr>
          <p:cNvGrpSpPr/>
          <p:nvPr/>
        </p:nvGrpSpPr>
        <p:grpSpPr>
          <a:xfrm>
            <a:off x="361075" y="1139352"/>
            <a:ext cx="11923107" cy="5649230"/>
            <a:chOff x="361075" y="1139352"/>
            <a:chExt cx="11923107" cy="5649230"/>
          </a:xfrm>
        </p:grpSpPr>
        <p:sp>
          <p:nvSpPr>
            <p:cNvPr id="10" name="TextBox 9"/>
            <p:cNvSpPr txBox="1"/>
            <p:nvPr/>
          </p:nvSpPr>
          <p:spPr>
            <a:xfrm>
              <a:off x="736805" y="1139352"/>
              <a:ext cx="4760227" cy="923330"/>
            </a:xfrm>
            <a:prstGeom prst="rect">
              <a:avLst/>
            </a:prstGeom>
            <a:noFill/>
          </p:spPr>
          <p:txBody>
            <a:bodyPr wrap="square" rtlCol="0">
              <a:spAutoFit/>
            </a:bodyPr>
            <a:lstStyle/>
            <a:p>
              <a:r>
                <a:rPr lang="en-US" dirty="0"/>
                <a:t>PENERAPAN GRC YANG TEPAT DAN BENAR AKAN BERDAMPAK POSITIF TERHADAP KINERJA DAN DAYA SAING </a:t>
              </a:r>
              <a:r>
                <a:rPr lang="en-US" dirty="0" err="1"/>
                <a:t>Organisasi</a:t>
              </a:r>
              <a:r>
                <a:rPr lang="en-US" dirty="0"/>
                <a:t> SECARA BERKELANJUTAN</a:t>
              </a:r>
            </a:p>
          </p:txBody>
        </p:sp>
        <p:pic>
          <p:nvPicPr>
            <p:cNvPr id="2" name="Picture 1">
              <a:extLst>
                <a:ext uri="{FF2B5EF4-FFF2-40B4-BE49-F238E27FC236}">
                  <a16:creationId xmlns:a16="http://schemas.microsoft.com/office/drawing/2014/main" id="{626BCB9C-586E-46A9-BE0E-1EC1BE152961}"/>
                </a:ext>
              </a:extLst>
            </p:cNvPr>
            <p:cNvPicPr>
              <a:picLocks noChangeAspect="1"/>
            </p:cNvPicPr>
            <p:nvPr/>
          </p:nvPicPr>
          <p:blipFill>
            <a:blip r:embed="rId2"/>
            <a:stretch>
              <a:fillRect/>
            </a:stretch>
          </p:blipFill>
          <p:spPr>
            <a:xfrm>
              <a:off x="8006316" y="1139352"/>
              <a:ext cx="4277866" cy="1658671"/>
            </a:xfrm>
            <a:prstGeom prst="rect">
              <a:avLst/>
            </a:prstGeom>
          </p:spPr>
        </p:pic>
        <p:sp>
          <p:nvSpPr>
            <p:cNvPr id="14" name="Left Brace 13">
              <a:extLst>
                <a:ext uri="{FF2B5EF4-FFF2-40B4-BE49-F238E27FC236}">
                  <a16:creationId xmlns:a16="http://schemas.microsoft.com/office/drawing/2014/main" id="{A8FA877D-A22E-4972-AFDE-A28322B77CA3}"/>
                </a:ext>
              </a:extLst>
            </p:cNvPr>
            <p:cNvSpPr/>
            <p:nvPr/>
          </p:nvSpPr>
          <p:spPr>
            <a:xfrm>
              <a:off x="7974420" y="1484595"/>
              <a:ext cx="350875" cy="967562"/>
            </a:xfrm>
            <a:prstGeom prst="leftBrace">
              <a:avLst/>
            </a:prstGeom>
            <a:ln w="158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nvGrpSpPr>
            <p:cNvPr id="27" name="Group 26">
              <a:extLst>
                <a:ext uri="{FF2B5EF4-FFF2-40B4-BE49-F238E27FC236}">
                  <a16:creationId xmlns:a16="http://schemas.microsoft.com/office/drawing/2014/main" id="{D910A647-B8F3-49B7-A8A9-833DAB960871}"/>
                </a:ext>
              </a:extLst>
            </p:cNvPr>
            <p:cNvGrpSpPr/>
            <p:nvPr/>
          </p:nvGrpSpPr>
          <p:grpSpPr>
            <a:xfrm>
              <a:off x="361075" y="2023105"/>
              <a:ext cx="10668465" cy="4765477"/>
              <a:chOff x="361075" y="1968376"/>
              <a:chExt cx="10668465" cy="4765477"/>
            </a:xfrm>
          </p:grpSpPr>
          <p:sp>
            <p:nvSpPr>
              <p:cNvPr id="11" name="TextBox 10">
                <a:extLst>
                  <a:ext uri="{FF2B5EF4-FFF2-40B4-BE49-F238E27FC236}">
                    <a16:creationId xmlns:a16="http://schemas.microsoft.com/office/drawing/2014/main" id="{8AF27359-7A8F-49D9-9302-4C69A10D6FFA}"/>
                  </a:ext>
                </a:extLst>
              </p:cNvPr>
              <p:cNvSpPr txBox="1"/>
              <p:nvPr/>
            </p:nvSpPr>
            <p:spPr>
              <a:xfrm>
                <a:off x="1928829" y="6472243"/>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cxnSp>
            <p:nvCxnSpPr>
              <p:cNvPr id="16" name="Connector: Elbow 15">
                <a:extLst>
                  <a:ext uri="{FF2B5EF4-FFF2-40B4-BE49-F238E27FC236}">
                    <a16:creationId xmlns:a16="http://schemas.microsoft.com/office/drawing/2014/main" id="{3D07AD48-6411-4DE6-8F69-719BB0335E18}"/>
                  </a:ext>
                </a:extLst>
              </p:cNvPr>
              <p:cNvCxnSpPr>
                <a:cxnSpLocks/>
                <a:stCxn id="14" idx="1"/>
              </p:cNvCxnSpPr>
              <p:nvPr/>
            </p:nvCxnSpPr>
            <p:spPr>
              <a:xfrm rot="10800000" flipV="1">
                <a:off x="7304570" y="1968376"/>
                <a:ext cx="669851" cy="829646"/>
              </a:xfrm>
              <a:prstGeom prst="bentConnector2">
                <a:avLst/>
              </a:prstGeom>
              <a:ln w="158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2E529F6-AFF8-4C2A-9EE6-664376714A84}"/>
                  </a:ext>
                </a:extLst>
              </p:cNvPr>
              <p:cNvSpPr txBox="1"/>
              <p:nvPr/>
            </p:nvSpPr>
            <p:spPr>
              <a:xfrm>
                <a:off x="7223760" y="3941064"/>
                <a:ext cx="859536" cy="369332"/>
              </a:xfrm>
              <a:prstGeom prst="rect">
                <a:avLst/>
              </a:prstGeom>
              <a:noFill/>
            </p:spPr>
            <p:txBody>
              <a:bodyPr wrap="square" rtlCol="0">
                <a:spAutoFit/>
              </a:bodyPr>
              <a:lstStyle/>
              <a:p>
                <a:r>
                  <a:rPr lang="en-US" b="1" dirty="0"/>
                  <a:t>LOSS</a:t>
                </a:r>
                <a:endParaRPr lang="en-ID" b="1" dirty="0"/>
              </a:p>
            </p:txBody>
          </p:sp>
          <p:grpSp>
            <p:nvGrpSpPr>
              <p:cNvPr id="22" name="Group 21">
                <a:extLst>
                  <a:ext uri="{FF2B5EF4-FFF2-40B4-BE49-F238E27FC236}">
                    <a16:creationId xmlns:a16="http://schemas.microsoft.com/office/drawing/2014/main" id="{CBF0773F-3415-4B84-976C-F2A76E05AB4D}"/>
                  </a:ext>
                </a:extLst>
              </p:cNvPr>
              <p:cNvGrpSpPr/>
              <p:nvPr/>
            </p:nvGrpSpPr>
            <p:grpSpPr>
              <a:xfrm>
                <a:off x="361075" y="2564633"/>
                <a:ext cx="10668465" cy="4169220"/>
                <a:chOff x="361075" y="2564633"/>
                <a:chExt cx="10668465" cy="4169220"/>
              </a:xfrm>
            </p:grpSpPr>
            <p:pic>
              <p:nvPicPr>
                <p:cNvPr id="13" name="Picture 12">
                  <a:extLst>
                    <a:ext uri="{FF2B5EF4-FFF2-40B4-BE49-F238E27FC236}">
                      <a16:creationId xmlns:a16="http://schemas.microsoft.com/office/drawing/2014/main" id="{D6AC57EE-4199-42BE-9298-5CA956004123}"/>
                    </a:ext>
                  </a:extLst>
                </p:cNvPr>
                <p:cNvPicPr>
                  <a:picLocks noChangeAspect="1"/>
                </p:cNvPicPr>
                <p:nvPr/>
              </p:nvPicPr>
              <p:blipFill>
                <a:blip r:embed="rId3"/>
                <a:stretch>
                  <a:fillRect/>
                </a:stretch>
              </p:blipFill>
              <p:spPr>
                <a:xfrm>
                  <a:off x="361075" y="2564633"/>
                  <a:ext cx="10668465" cy="4169220"/>
                </a:xfrm>
                <a:prstGeom prst="rect">
                  <a:avLst/>
                </a:prstGeom>
              </p:spPr>
            </p:pic>
            <p:sp>
              <p:nvSpPr>
                <p:cNvPr id="21" name="TextBox 20">
                  <a:extLst>
                    <a:ext uri="{FF2B5EF4-FFF2-40B4-BE49-F238E27FC236}">
                      <a16:creationId xmlns:a16="http://schemas.microsoft.com/office/drawing/2014/main" id="{80D915A0-3365-4A52-BB8A-1F3C98BD7D82}"/>
                    </a:ext>
                  </a:extLst>
                </p:cNvPr>
                <p:cNvSpPr txBox="1"/>
                <p:nvPr/>
              </p:nvSpPr>
              <p:spPr>
                <a:xfrm>
                  <a:off x="6025896" y="2823462"/>
                  <a:ext cx="2299399" cy="600164"/>
                </a:xfrm>
                <a:prstGeom prst="rect">
                  <a:avLst/>
                </a:prstGeom>
                <a:solidFill>
                  <a:schemeClr val="bg1"/>
                </a:solidFill>
              </p:spPr>
              <p:txBody>
                <a:bodyPr wrap="square" rtlCol="0">
                  <a:spAutoFit/>
                </a:bodyPr>
                <a:lstStyle/>
                <a:p>
                  <a:pPr algn="ctr"/>
                  <a:r>
                    <a:rPr lang="en-US" sz="1100" b="1" dirty="0"/>
                    <a:t>HOW TO DECOMPOSE LOSS INTO RISK APPETITE LOSS VS. NON RISK APPETITE LOST</a:t>
                  </a:r>
                  <a:endParaRPr lang="en-ID" sz="1100" b="1" dirty="0"/>
                </a:p>
              </p:txBody>
            </p:sp>
          </p:grpSp>
          <p:sp>
            <p:nvSpPr>
              <p:cNvPr id="26" name="Oval 25">
                <a:extLst>
                  <a:ext uri="{FF2B5EF4-FFF2-40B4-BE49-F238E27FC236}">
                    <a16:creationId xmlns:a16="http://schemas.microsoft.com/office/drawing/2014/main" id="{406EE424-4E90-43D8-AA9C-A956B020F008}"/>
                  </a:ext>
                </a:extLst>
              </p:cNvPr>
              <p:cNvSpPr/>
              <p:nvPr/>
            </p:nvSpPr>
            <p:spPr>
              <a:xfrm>
                <a:off x="6806541" y="4311581"/>
                <a:ext cx="859536" cy="787875"/>
              </a:xfrm>
              <a:prstGeom prst="ellipse">
                <a:avLst/>
              </a:prstGeom>
              <a:solidFill>
                <a:srgbClr val="4D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t>RISK APPETITE LOSS </a:t>
                </a:r>
                <a:endParaRPr lang="en-ID" sz="1200" dirty="0"/>
              </a:p>
              <a:p>
                <a:pPr algn="ctr"/>
                <a:endParaRPr lang="en-ID" sz="1050" dirty="0"/>
              </a:p>
            </p:txBody>
          </p:sp>
          <p:sp>
            <p:nvSpPr>
              <p:cNvPr id="25" name="Oval 24">
                <a:extLst>
                  <a:ext uri="{FF2B5EF4-FFF2-40B4-BE49-F238E27FC236}">
                    <a16:creationId xmlns:a16="http://schemas.microsoft.com/office/drawing/2014/main" id="{B8ED7722-58B2-48D2-BC30-1BB6F6440D0C}"/>
                  </a:ext>
                </a:extLst>
              </p:cNvPr>
              <p:cNvSpPr/>
              <p:nvPr/>
            </p:nvSpPr>
            <p:spPr>
              <a:xfrm>
                <a:off x="6196541" y="4677776"/>
                <a:ext cx="859536" cy="862076"/>
              </a:xfrm>
              <a:prstGeom prst="ellipse">
                <a:avLst/>
              </a:prstGeom>
              <a:solidFill>
                <a:srgbClr val="4D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t>NON RISK APPETITE LOSS </a:t>
                </a:r>
                <a:endParaRPr lang="en-ID" sz="1200" dirty="0"/>
              </a:p>
              <a:p>
                <a:pPr algn="ctr"/>
                <a:endParaRPr lang="en-ID" sz="1200" dirty="0"/>
              </a:p>
            </p:txBody>
          </p:sp>
        </p:grpSp>
        <p:sp>
          <p:nvSpPr>
            <p:cNvPr id="28" name="Rectangle 27">
              <a:extLst>
                <a:ext uri="{FF2B5EF4-FFF2-40B4-BE49-F238E27FC236}">
                  <a16:creationId xmlns:a16="http://schemas.microsoft.com/office/drawing/2014/main" id="{BC3507BC-505E-471E-8893-6CDA5DE6E13F}"/>
                </a:ext>
              </a:extLst>
            </p:cNvPr>
            <p:cNvSpPr/>
            <p:nvPr/>
          </p:nvSpPr>
          <p:spPr>
            <a:xfrm>
              <a:off x="7304570" y="4037146"/>
              <a:ext cx="552890" cy="22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Rectangle 28">
              <a:extLst>
                <a:ext uri="{FF2B5EF4-FFF2-40B4-BE49-F238E27FC236}">
                  <a16:creationId xmlns:a16="http://schemas.microsoft.com/office/drawing/2014/main" id="{C15FF443-775E-4EFB-B10C-6B650D8A62B7}"/>
                </a:ext>
              </a:extLst>
            </p:cNvPr>
            <p:cNvSpPr/>
            <p:nvPr/>
          </p:nvSpPr>
          <p:spPr>
            <a:xfrm>
              <a:off x="7146474" y="6076507"/>
              <a:ext cx="1113654" cy="5209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Loss yang </a:t>
              </a:r>
              <a:r>
                <a:rPr lang="en-US" sz="900" dirty="0" err="1">
                  <a:solidFill>
                    <a:schemeClr val="tx1"/>
                  </a:solidFill>
                </a:rPr>
                <a:t>tidak</a:t>
              </a:r>
              <a:r>
                <a:rPr lang="en-US" sz="900" dirty="0">
                  <a:solidFill>
                    <a:schemeClr val="tx1"/>
                  </a:solidFill>
                </a:rPr>
                <a:t> </a:t>
              </a:r>
              <a:r>
                <a:rPr lang="en-US" sz="900" dirty="0" err="1">
                  <a:solidFill>
                    <a:schemeClr val="tx1"/>
                  </a:solidFill>
                </a:rPr>
                <a:t>dapat</a:t>
              </a:r>
              <a:r>
                <a:rPr lang="en-US" sz="900" dirty="0">
                  <a:solidFill>
                    <a:schemeClr val="tx1"/>
                  </a:solidFill>
                </a:rPr>
                <a:t> </a:t>
              </a:r>
              <a:r>
                <a:rPr lang="en-US" sz="900" dirty="0" err="1">
                  <a:solidFill>
                    <a:schemeClr val="tx1"/>
                  </a:solidFill>
                </a:rPr>
                <a:t>diterima</a:t>
              </a:r>
              <a:r>
                <a:rPr lang="en-US" sz="900" dirty="0">
                  <a:solidFill>
                    <a:schemeClr val="tx1"/>
                  </a:solidFill>
                </a:rPr>
                <a:t> (</a:t>
              </a:r>
              <a:r>
                <a:rPr lang="en-US" sz="900" dirty="0" err="1">
                  <a:solidFill>
                    <a:schemeClr val="tx1"/>
                  </a:solidFill>
                </a:rPr>
                <a:t>tidak</a:t>
              </a:r>
              <a:r>
                <a:rPr lang="en-US" sz="900" dirty="0">
                  <a:solidFill>
                    <a:schemeClr val="tx1"/>
                  </a:solidFill>
                </a:rPr>
                <a:t> </a:t>
              </a:r>
              <a:r>
                <a:rPr lang="en-US" sz="900" dirty="0" err="1">
                  <a:solidFill>
                    <a:schemeClr val="tx1"/>
                  </a:solidFill>
                </a:rPr>
                <a:t>bisa</a:t>
              </a:r>
              <a:r>
                <a:rPr lang="en-US" sz="900" dirty="0">
                  <a:solidFill>
                    <a:schemeClr val="tx1"/>
                  </a:solidFill>
                </a:rPr>
                <a:t> </a:t>
              </a:r>
              <a:r>
                <a:rPr lang="en-US" sz="900" dirty="0" err="1">
                  <a:solidFill>
                    <a:schemeClr val="tx1"/>
                  </a:solidFill>
                </a:rPr>
                <a:t>ditolerir</a:t>
              </a:r>
              <a:r>
                <a:rPr lang="en-US" sz="900" dirty="0">
                  <a:solidFill>
                    <a:schemeClr val="tx1"/>
                  </a:solidFill>
                </a:rPr>
                <a:t>)</a:t>
              </a:r>
              <a:endParaRPr lang="en-ID" sz="900" dirty="0">
                <a:solidFill>
                  <a:schemeClr val="tx1"/>
                </a:solidFill>
              </a:endParaRPr>
            </a:p>
          </p:txBody>
        </p:sp>
        <p:cxnSp>
          <p:nvCxnSpPr>
            <p:cNvPr id="31" name="Connector: Elbow 30">
              <a:extLst>
                <a:ext uri="{FF2B5EF4-FFF2-40B4-BE49-F238E27FC236}">
                  <a16:creationId xmlns:a16="http://schemas.microsoft.com/office/drawing/2014/main" id="{83E00D31-4353-44BB-8258-18E84D463805}"/>
                </a:ext>
              </a:extLst>
            </p:cNvPr>
            <p:cNvCxnSpPr>
              <a:cxnSpLocks/>
              <a:stCxn id="25" idx="5"/>
              <a:endCxn id="29" idx="1"/>
            </p:cNvCxnSpPr>
            <p:nvPr/>
          </p:nvCxnSpPr>
          <p:spPr>
            <a:xfrm rot="16200000" flipH="1">
              <a:off x="6604001" y="5794532"/>
              <a:ext cx="868672" cy="216273"/>
            </a:xfrm>
            <a:prstGeom prst="bent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44310C-EBD0-4DFD-97D8-305CFB601D37}"/>
                </a:ext>
              </a:extLst>
            </p:cNvPr>
            <p:cNvCxnSpPr>
              <a:cxnSpLocks/>
            </p:cNvCxnSpPr>
            <p:nvPr/>
          </p:nvCxnSpPr>
          <p:spPr>
            <a:xfrm>
              <a:off x="6806541" y="4564133"/>
              <a:ext cx="417219" cy="7131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61EA977-FD2B-6199-E6CB-F9AD12E41906}"/>
                </a:ext>
              </a:extLst>
            </p:cNvPr>
            <p:cNvSpPr txBox="1"/>
            <p:nvPr/>
          </p:nvSpPr>
          <p:spPr>
            <a:xfrm>
              <a:off x="7796200" y="3800874"/>
              <a:ext cx="786384" cy="846386"/>
            </a:xfrm>
            <a:prstGeom prst="rect">
              <a:avLst/>
            </a:prstGeom>
            <a:noFill/>
          </p:spPr>
          <p:txBody>
            <a:bodyPr wrap="square" lIns="0" rIns="0" rtlCol="0" anchor="ctr" anchorCtr="0">
              <a:spAutoFit/>
            </a:bodyPr>
            <a:lstStyle/>
            <a:p>
              <a:pPr algn="ctr"/>
              <a:r>
                <a:rPr lang="en-MY" sz="1600" b="1" dirty="0"/>
                <a:t>BJR </a:t>
              </a:r>
              <a:r>
                <a:rPr lang="en-MY" sz="1100" dirty="0"/>
                <a:t>(Business Judgement Rule)</a:t>
              </a:r>
              <a:endParaRPr lang="en-MY" sz="1400" dirty="0"/>
            </a:p>
          </p:txBody>
        </p:sp>
        <p:sp>
          <p:nvSpPr>
            <p:cNvPr id="4" name="Rectangle 3">
              <a:extLst>
                <a:ext uri="{FF2B5EF4-FFF2-40B4-BE49-F238E27FC236}">
                  <a16:creationId xmlns:a16="http://schemas.microsoft.com/office/drawing/2014/main" id="{036EABB9-271B-CB56-A8FB-E71FDAF2FF8D}"/>
                </a:ext>
              </a:extLst>
            </p:cNvPr>
            <p:cNvSpPr/>
            <p:nvPr/>
          </p:nvSpPr>
          <p:spPr>
            <a:xfrm>
              <a:off x="7118552" y="4303636"/>
              <a:ext cx="90488" cy="61490"/>
            </a:xfrm>
            <a:prstGeom prst="rect">
              <a:avLst/>
            </a:prstGeom>
            <a:solidFill>
              <a:srgbClr val="FFB2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TextBox 5">
              <a:extLst>
                <a:ext uri="{FF2B5EF4-FFF2-40B4-BE49-F238E27FC236}">
                  <a16:creationId xmlns:a16="http://schemas.microsoft.com/office/drawing/2014/main" id="{E330C03A-E467-259A-AD59-B56B8DD33151}"/>
                </a:ext>
              </a:extLst>
            </p:cNvPr>
            <p:cNvSpPr txBox="1"/>
            <p:nvPr/>
          </p:nvSpPr>
          <p:spPr>
            <a:xfrm>
              <a:off x="6916034" y="3935465"/>
              <a:ext cx="640549" cy="307777"/>
            </a:xfrm>
            <a:prstGeom prst="rect">
              <a:avLst/>
            </a:prstGeom>
            <a:noFill/>
          </p:spPr>
          <p:txBody>
            <a:bodyPr wrap="square" rtlCol="0">
              <a:spAutoFit/>
            </a:bodyPr>
            <a:lstStyle/>
            <a:p>
              <a:r>
                <a:rPr lang="en-MY" sz="1400" b="1" dirty="0"/>
                <a:t>LOST</a:t>
              </a:r>
            </a:p>
          </p:txBody>
        </p:sp>
        <p:cxnSp>
          <p:nvCxnSpPr>
            <p:cNvPr id="8" name="Connector: Elbow 7">
              <a:extLst>
                <a:ext uri="{FF2B5EF4-FFF2-40B4-BE49-F238E27FC236}">
                  <a16:creationId xmlns:a16="http://schemas.microsoft.com/office/drawing/2014/main" id="{A6042D2F-2E58-0615-6A41-3F5D1E641669}"/>
                </a:ext>
              </a:extLst>
            </p:cNvPr>
            <p:cNvCxnSpPr>
              <a:cxnSpLocks/>
              <a:endCxn id="3" idx="1"/>
            </p:cNvCxnSpPr>
            <p:nvPr/>
          </p:nvCxnSpPr>
          <p:spPr>
            <a:xfrm rot="5400000" flipH="1" flipV="1">
              <a:off x="7303796" y="4291264"/>
              <a:ext cx="559601" cy="425208"/>
            </a:xfrm>
            <a:prstGeom prst="bentConnector2">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Left Brace 22">
              <a:extLst>
                <a:ext uri="{FF2B5EF4-FFF2-40B4-BE49-F238E27FC236}">
                  <a16:creationId xmlns:a16="http://schemas.microsoft.com/office/drawing/2014/main" id="{C33E2ACE-A4B9-7F10-EA14-E5E5E1B01DE0}"/>
                </a:ext>
              </a:extLst>
            </p:cNvPr>
            <p:cNvSpPr/>
            <p:nvPr/>
          </p:nvSpPr>
          <p:spPr>
            <a:xfrm>
              <a:off x="7718535" y="3832454"/>
              <a:ext cx="170169" cy="787875"/>
            </a:xfrm>
            <a:prstGeom prst="leftBrace">
              <a:avLst/>
            </a:prstGeom>
            <a:ln w="158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grpSp>
    </p:spTree>
    <p:extLst>
      <p:ext uri="{BB962C8B-B14F-4D97-AF65-F5344CB8AC3E}">
        <p14:creationId xmlns:p14="http://schemas.microsoft.com/office/powerpoint/2010/main" val="3275357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864890" y="1004096"/>
            <a:ext cx="7017047" cy="5504423"/>
            <a:chOff x="3204240" y="1585254"/>
            <a:chExt cx="6332139" cy="5068764"/>
          </a:xfrm>
        </p:grpSpPr>
        <p:grpSp>
          <p:nvGrpSpPr>
            <p:cNvPr id="8" name="Group 7"/>
            <p:cNvGrpSpPr/>
            <p:nvPr/>
          </p:nvGrpSpPr>
          <p:grpSpPr>
            <a:xfrm>
              <a:off x="3204240" y="1585254"/>
              <a:ext cx="6332139" cy="5068764"/>
              <a:chOff x="1330871" y="174812"/>
              <a:chExt cx="6481860" cy="6454972"/>
            </a:xfrm>
          </p:grpSpPr>
          <p:grpSp>
            <p:nvGrpSpPr>
              <p:cNvPr id="12" name="Group 11"/>
              <p:cNvGrpSpPr/>
              <p:nvPr/>
            </p:nvGrpSpPr>
            <p:grpSpPr>
              <a:xfrm>
                <a:off x="1330871" y="174812"/>
                <a:ext cx="6481860" cy="6454972"/>
                <a:chOff x="1414547" y="527040"/>
                <a:chExt cx="5762082" cy="5738177"/>
              </a:xfrm>
            </p:grpSpPr>
            <p:sp>
              <p:nvSpPr>
                <p:cNvPr id="26" name="Block Arc 25"/>
                <p:cNvSpPr/>
                <p:nvPr/>
              </p:nvSpPr>
              <p:spPr>
                <a:xfrm>
                  <a:off x="2099057" y="1187645"/>
                  <a:ext cx="4416966" cy="4416966"/>
                </a:xfrm>
                <a:prstGeom prst="blockArc">
                  <a:avLst>
                    <a:gd name="adj1" fmla="val 10800000"/>
                    <a:gd name="adj2" fmla="val 16200000"/>
                    <a:gd name="adj3" fmla="val 4642"/>
                  </a:avLst>
                </a:prstGeom>
                <a:solidFill>
                  <a:schemeClr val="bg1">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7" name="Block Arc 26"/>
                <p:cNvSpPr/>
                <p:nvPr/>
              </p:nvSpPr>
              <p:spPr>
                <a:xfrm>
                  <a:off x="2099057" y="1187645"/>
                  <a:ext cx="4416966" cy="4416966"/>
                </a:xfrm>
                <a:prstGeom prst="blockArc">
                  <a:avLst>
                    <a:gd name="adj1" fmla="val 5400000"/>
                    <a:gd name="adj2" fmla="val 10800000"/>
                    <a:gd name="adj3" fmla="val 4642"/>
                  </a:avLst>
                </a:prstGeom>
                <a:solidFill>
                  <a:srgbClr val="7F7F7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8" name="Block Arc 27"/>
                <p:cNvSpPr/>
                <p:nvPr/>
              </p:nvSpPr>
              <p:spPr>
                <a:xfrm>
                  <a:off x="2099057" y="1187645"/>
                  <a:ext cx="4416966" cy="4416966"/>
                </a:xfrm>
                <a:prstGeom prst="blockArc">
                  <a:avLst>
                    <a:gd name="adj1" fmla="val 0"/>
                    <a:gd name="adj2" fmla="val 5400000"/>
                    <a:gd name="adj3" fmla="val 4642"/>
                  </a:avLst>
                </a:prstGeom>
                <a:solidFill>
                  <a:srgbClr val="7F7F7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9" name="Block Arc 28"/>
                <p:cNvSpPr/>
                <p:nvPr/>
              </p:nvSpPr>
              <p:spPr>
                <a:xfrm>
                  <a:off x="2099057" y="1187645"/>
                  <a:ext cx="4416966" cy="4416966"/>
                </a:xfrm>
                <a:prstGeom prst="blockArc">
                  <a:avLst>
                    <a:gd name="adj1" fmla="val 16200000"/>
                    <a:gd name="adj2" fmla="val 0"/>
                    <a:gd name="adj3" fmla="val 4642"/>
                  </a:avLst>
                </a:prstGeom>
                <a:solidFill>
                  <a:srgbClr val="7F7F7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0" name="Freeform 29"/>
                <p:cNvSpPr/>
                <p:nvPr/>
              </p:nvSpPr>
              <p:spPr>
                <a:xfrm>
                  <a:off x="3474468" y="2550588"/>
                  <a:ext cx="1666146" cy="1691078"/>
                </a:xfrm>
                <a:custGeom>
                  <a:avLst/>
                  <a:gdLst>
                    <a:gd name="connsiteX0" fmla="*/ 0 w 2033882"/>
                    <a:gd name="connsiteY0" fmla="*/ 1016941 h 2033882"/>
                    <a:gd name="connsiteX1" fmla="*/ 1016941 w 2033882"/>
                    <a:gd name="connsiteY1" fmla="*/ 0 h 2033882"/>
                    <a:gd name="connsiteX2" fmla="*/ 2033882 w 2033882"/>
                    <a:gd name="connsiteY2" fmla="*/ 1016941 h 2033882"/>
                    <a:gd name="connsiteX3" fmla="*/ 1016941 w 2033882"/>
                    <a:gd name="connsiteY3" fmla="*/ 2033882 h 2033882"/>
                    <a:gd name="connsiteX4" fmla="*/ 0 w 2033882"/>
                    <a:gd name="connsiteY4" fmla="*/ 1016941 h 203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882" h="2033882">
                      <a:moveTo>
                        <a:pt x="0" y="1016941"/>
                      </a:moveTo>
                      <a:cubicBezTo>
                        <a:pt x="0" y="455300"/>
                        <a:pt x="455300" y="0"/>
                        <a:pt x="1016941" y="0"/>
                      </a:cubicBezTo>
                      <a:cubicBezTo>
                        <a:pt x="1578582" y="0"/>
                        <a:pt x="2033882" y="455300"/>
                        <a:pt x="2033882" y="1016941"/>
                      </a:cubicBezTo>
                      <a:cubicBezTo>
                        <a:pt x="2033882" y="1578582"/>
                        <a:pt x="1578582" y="2033882"/>
                        <a:pt x="1016941" y="2033882"/>
                      </a:cubicBezTo>
                      <a:cubicBezTo>
                        <a:pt x="455300" y="2033882"/>
                        <a:pt x="0" y="1578582"/>
                        <a:pt x="0" y="1016941"/>
                      </a:cubicBez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338" tIns="108000" rIns="70338" bIns="70338" numCol="1" spcCol="1270" anchor="ctr" anchorCtr="0">
                  <a:noAutofit/>
                </a:bodyPr>
                <a:lstStyle/>
                <a:p>
                  <a:pPr marL="0" marR="0" lvl="0" indent="0" algn="ctr" defTabSz="1538592"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TINGKAT KESEHATAN ORGANISASI</a:t>
                  </a:r>
                  <a:endParaRPr kumimoji="0" lang="en-ID"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30"/>
                <p:cNvSpPr/>
                <p:nvPr/>
              </p:nvSpPr>
              <p:spPr>
                <a:xfrm>
                  <a:off x="3595681" y="527040"/>
                  <a:ext cx="1423718" cy="1423718"/>
                </a:xfrm>
                <a:custGeom>
                  <a:avLst/>
                  <a:gdLst>
                    <a:gd name="connsiteX0" fmla="*/ 0 w 1423718"/>
                    <a:gd name="connsiteY0" fmla="*/ 711859 h 1423718"/>
                    <a:gd name="connsiteX1" fmla="*/ 711859 w 1423718"/>
                    <a:gd name="connsiteY1" fmla="*/ 0 h 1423718"/>
                    <a:gd name="connsiteX2" fmla="*/ 1423718 w 1423718"/>
                    <a:gd name="connsiteY2" fmla="*/ 711859 h 1423718"/>
                    <a:gd name="connsiteX3" fmla="*/ 711859 w 1423718"/>
                    <a:gd name="connsiteY3" fmla="*/ 1423718 h 1423718"/>
                    <a:gd name="connsiteX4" fmla="*/ 0 w 1423718"/>
                    <a:gd name="connsiteY4" fmla="*/ 711859 h 142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718" h="1423718">
                      <a:moveTo>
                        <a:pt x="0" y="711859"/>
                      </a:moveTo>
                      <a:cubicBezTo>
                        <a:pt x="0" y="318710"/>
                        <a:pt x="318710" y="0"/>
                        <a:pt x="711859" y="0"/>
                      </a:cubicBezTo>
                      <a:cubicBezTo>
                        <a:pt x="1105008" y="0"/>
                        <a:pt x="1423718" y="318710"/>
                        <a:pt x="1423718" y="711859"/>
                      </a:cubicBezTo>
                      <a:cubicBezTo>
                        <a:pt x="1423718" y="1105008"/>
                        <a:pt x="1105008" y="1423718"/>
                        <a:pt x="711859" y="1423718"/>
                      </a:cubicBezTo>
                      <a:cubicBezTo>
                        <a:pt x="318710" y="1423718"/>
                        <a:pt x="0" y="1105008"/>
                        <a:pt x="0" y="711859"/>
                      </a:cubicBez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109411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PROFIL </a:t>
                  </a:r>
                </a:p>
                <a:p>
                  <a:pPr marL="0" marR="0" lvl="0" indent="0" algn="ctr" defTabSz="109411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RISIKO</a:t>
                  </a:r>
                </a:p>
              </p:txBody>
            </p:sp>
            <p:sp>
              <p:nvSpPr>
                <p:cNvPr id="32" name="Freeform 31"/>
                <p:cNvSpPr/>
                <p:nvPr/>
              </p:nvSpPr>
              <p:spPr>
                <a:xfrm>
                  <a:off x="5752911" y="2684269"/>
                  <a:ext cx="1423718" cy="1423718"/>
                </a:xfrm>
                <a:custGeom>
                  <a:avLst/>
                  <a:gdLst>
                    <a:gd name="connsiteX0" fmla="*/ 0 w 1423718"/>
                    <a:gd name="connsiteY0" fmla="*/ 711859 h 1423718"/>
                    <a:gd name="connsiteX1" fmla="*/ 711859 w 1423718"/>
                    <a:gd name="connsiteY1" fmla="*/ 0 h 1423718"/>
                    <a:gd name="connsiteX2" fmla="*/ 1423718 w 1423718"/>
                    <a:gd name="connsiteY2" fmla="*/ 711859 h 1423718"/>
                    <a:gd name="connsiteX3" fmla="*/ 711859 w 1423718"/>
                    <a:gd name="connsiteY3" fmla="*/ 1423718 h 1423718"/>
                    <a:gd name="connsiteX4" fmla="*/ 0 w 1423718"/>
                    <a:gd name="connsiteY4" fmla="*/ 711859 h 142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718" h="1423718">
                      <a:moveTo>
                        <a:pt x="0" y="711859"/>
                      </a:moveTo>
                      <a:cubicBezTo>
                        <a:pt x="0" y="318710"/>
                        <a:pt x="318710" y="0"/>
                        <a:pt x="711859" y="0"/>
                      </a:cubicBezTo>
                      <a:cubicBezTo>
                        <a:pt x="1105008" y="0"/>
                        <a:pt x="1423718" y="318710"/>
                        <a:pt x="1423718" y="711859"/>
                      </a:cubicBezTo>
                      <a:cubicBezTo>
                        <a:pt x="1423718" y="1105008"/>
                        <a:pt x="1105008" y="1423718"/>
                        <a:pt x="711859" y="1423718"/>
                      </a:cubicBezTo>
                      <a:cubicBezTo>
                        <a:pt x="318710" y="1423718"/>
                        <a:pt x="0" y="1105008"/>
                        <a:pt x="0" y="711859"/>
                      </a:cubicBezTo>
                      <a:close/>
                    </a:path>
                  </a:pathLst>
                </a:custGeom>
                <a:solidFill>
                  <a:srgbClr val="00421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109411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PERMODALAN</a:t>
                  </a:r>
                </a:p>
              </p:txBody>
            </p:sp>
            <p:sp>
              <p:nvSpPr>
                <p:cNvPr id="33" name="Freeform 32"/>
                <p:cNvSpPr/>
                <p:nvPr/>
              </p:nvSpPr>
              <p:spPr>
                <a:xfrm>
                  <a:off x="3595681" y="4841499"/>
                  <a:ext cx="1423718" cy="1423718"/>
                </a:xfrm>
                <a:custGeom>
                  <a:avLst/>
                  <a:gdLst>
                    <a:gd name="connsiteX0" fmla="*/ 0 w 1423718"/>
                    <a:gd name="connsiteY0" fmla="*/ 711859 h 1423718"/>
                    <a:gd name="connsiteX1" fmla="*/ 711859 w 1423718"/>
                    <a:gd name="connsiteY1" fmla="*/ 0 h 1423718"/>
                    <a:gd name="connsiteX2" fmla="*/ 1423718 w 1423718"/>
                    <a:gd name="connsiteY2" fmla="*/ 711859 h 1423718"/>
                    <a:gd name="connsiteX3" fmla="*/ 711859 w 1423718"/>
                    <a:gd name="connsiteY3" fmla="*/ 1423718 h 1423718"/>
                    <a:gd name="connsiteX4" fmla="*/ 0 w 1423718"/>
                    <a:gd name="connsiteY4" fmla="*/ 711859 h 142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718" h="1423718">
                      <a:moveTo>
                        <a:pt x="0" y="711859"/>
                      </a:moveTo>
                      <a:cubicBezTo>
                        <a:pt x="0" y="318710"/>
                        <a:pt x="318710" y="0"/>
                        <a:pt x="711859" y="0"/>
                      </a:cubicBezTo>
                      <a:cubicBezTo>
                        <a:pt x="1105008" y="0"/>
                        <a:pt x="1423718" y="318710"/>
                        <a:pt x="1423718" y="711859"/>
                      </a:cubicBezTo>
                      <a:cubicBezTo>
                        <a:pt x="1423718" y="1105008"/>
                        <a:pt x="1105008" y="1423718"/>
                        <a:pt x="711859" y="1423718"/>
                      </a:cubicBezTo>
                      <a:cubicBezTo>
                        <a:pt x="318710" y="1423718"/>
                        <a:pt x="0" y="1105008"/>
                        <a:pt x="0" y="711859"/>
                      </a:cubicBezTo>
                      <a:close/>
                    </a:path>
                  </a:pathLst>
                </a:custGeom>
                <a:solidFill>
                  <a:srgbClr val="57257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109411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EARNING</a:t>
                  </a:r>
                </a:p>
                <a:p>
                  <a:pPr marL="0" marR="0" lvl="0" indent="0" algn="ctr" defTabSz="109411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(RENTABILITAS)</a:t>
                  </a:r>
                  <a:endParaRPr kumimoji="0" lang="en-ID"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Freeform 33"/>
                <p:cNvSpPr/>
                <p:nvPr/>
              </p:nvSpPr>
              <p:spPr>
                <a:xfrm>
                  <a:off x="1414547" y="2684269"/>
                  <a:ext cx="1423718" cy="1423718"/>
                </a:xfrm>
                <a:custGeom>
                  <a:avLst/>
                  <a:gdLst>
                    <a:gd name="connsiteX0" fmla="*/ 0 w 1423718"/>
                    <a:gd name="connsiteY0" fmla="*/ 711859 h 1423718"/>
                    <a:gd name="connsiteX1" fmla="*/ 711859 w 1423718"/>
                    <a:gd name="connsiteY1" fmla="*/ 0 h 1423718"/>
                    <a:gd name="connsiteX2" fmla="*/ 1423718 w 1423718"/>
                    <a:gd name="connsiteY2" fmla="*/ 711859 h 1423718"/>
                    <a:gd name="connsiteX3" fmla="*/ 711859 w 1423718"/>
                    <a:gd name="connsiteY3" fmla="*/ 1423718 h 1423718"/>
                    <a:gd name="connsiteX4" fmla="*/ 0 w 1423718"/>
                    <a:gd name="connsiteY4" fmla="*/ 711859 h 142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718" h="1423718">
                      <a:moveTo>
                        <a:pt x="0" y="711859"/>
                      </a:moveTo>
                      <a:cubicBezTo>
                        <a:pt x="0" y="318710"/>
                        <a:pt x="318710" y="0"/>
                        <a:pt x="711859" y="0"/>
                      </a:cubicBezTo>
                      <a:cubicBezTo>
                        <a:pt x="1105008" y="0"/>
                        <a:pt x="1423718" y="318710"/>
                        <a:pt x="1423718" y="711859"/>
                      </a:cubicBezTo>
                      <a:cubicBezTo>
                        <a:pt x="1423718" y="1105008"/>
                        <a:pt x="1105008" y="1423718"/>
                        <a:pt x="711859" y="1423718"/>
                      </a:cubicBezTo>
                      <a:cubicBezTo>
                        <a:pt x="318710" y="1423718"/>
                        <a:pt x="0" y="1105008"/>
                        <a:pt x="0" y="711859"/>
                      </a:cubicBezTo>
                      <a:close/>
                    </a:path>
                  </a:pathLst>
                </a:custGeom>
                <a:solidFill>
                  <a:schemeClr val="accent4">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109411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GOVERNANCE</a:t>
                  </a:r>
                </a:p>
                <a:p>
                  <a:pPr marL="0" marR="0" lvl="0" indent="0" algn="ctr" defTabSz="109411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(TATA KELOLA)</a:t>
                  </a:r>
                </a:p>
              </p:txBody>
            </p:sp>
          </p:grpSp>
          <p:cxnSp>
            <p:nvCxnSpPr>
              <p:cNvPr id="13" name="Straight Arrow Connector 12"/>
              <p:cNvCxnSpPr>
                <a:stCxn id="34" idx="2"/>
                <a:endCxn id="30" idx="0"/>
              </p:cNvCxnSpPr>
              <p:nvPr/>
            </p:nvCxnSpPr>
            <p:spPr>
              <a:xfrm flipV="1">
                <a:off x="2932434" y="3402296"/>
                <a:ext cx="715674" cy="1"/>
              </a:xfrm>
              <a:prstGeom prst="straightConnector1">
                <a:avLst/>
              </a:prstGeom>
              <a:ln w="762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1" idx="3"/>
                <a:endCxn id="30" idx="1"/>
              </p:cNvCxnSpPr>
              <p:nvPr/>
            </p:nvCxnSpPr>
            <p:spPr>
              <a:xfrm>
                <a:off x="4585245" y="1776376"/>
                <a:ext cx="0" cy="674759"/>
              </a:xfrm>
              <a:prstGeom prst="straightConnector1">
                <a:avLst/>
              </a:prstGeom>
              <a:ln w="762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0" idx="2"/>
                <a:endCxn id="32" idx="0"/>
              </p:cNvCxnSpPr>
              <p:nvPr/>
            </p:nvCxnSpPr>
            <p:spPr>
              <a:xfrm>
                <a:off x="5522382" y="3402296"/>
                <a:ext cx="688784" cy="1"/>
              </a:xfrm>
              <a:prstGeom prst="straightConnector1">
                <a:avLst/>
              </a:prstGeom>
              <a:ln w="762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585245" y="4350322"/>
                <a:ext cx="0" cy="674762"/>
              </a:xfrm>
              <a:prstGeom prst="straightConnector1">
                <a:avLst/>
              </a:prstGeom>
              <a:ln w="762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ight Arrow 16"/>
              <p:cNvSpPr/>
              <p:nvPr/>
            </p:nvSpPr>
            <p:spPr>
              <a:xfrm rot="6889707">
                <a:off x="2157437" y="2360541"/>
                <a:ext cx="366997" cy="481947"/>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p:nvPr/>
            </p:nvSpPr>
            <p:spPr>
              <a:xfrm rot="20247185">
                <a:off x="3605113" y="940177"/>
                <a:ext cx="366997" cy="453632"/>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ight Arrow 19"/>
              <p:cNvSpPr/>
              <p:nvPr/>
            </p:nvSpPr>
            <p:spPr>
              <a:xfrm rot="4208691">
                <a:off x="6614784" y="2410348"/>
                <a:ext cx="416886" cy="441931"/>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ight Arrow 20"/>
              <p:cNvSpPr/>
              <p:nvPr/>
            </p:nvSpPr>
            <p:spPr>
              <a:xfrm rot="12149333">
                <a:off x="5196505" y="956772"/>
                <a:ext cx="352913" cy="439269"/>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ight Arrow 21"/>
              <p:cNvSpPr/>
              <p:nvPr/>
            </p:nvSpPr>
            <p:spPr>
              <a:xfrm rot="8934869">
                <a:off x="5223980" y="5409562"/>
                <a:ext cx="366997" cy="481947"/>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p:cNvSpPr/>
              <p:nvPr/>
            </p:nvSpPr>
            <p:spPr>
              <a:xfrm rot="1363721">
                <a:off x="3600964" y="5397053"/>
                <a:ext cx="366997" cy="481947"/>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p:cNvSpPr/>
              <p:nvPr/>
            </p:nvSpPr>
            <p:spPr>
              <a:xfrm rot="14793427">
                <a:off x="2152768" y="3931338"/>
                <a:ext cx="366997" cy="481947"/>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ight Arrow 24"/>
              <p:cNvSpPr/>
              <p:nvPr/>
            </p:nvSpPr>
            <p:spPr>
              <a:xfrm rot="17297487">
                <a:off x="6611098" y="3939359"/>
                <a:ext cx="400808" cy="479119"/>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Oval 35"/>
            <p:cNvSpPr/>
            <p:nvPr/>
          </p:nvSpPr>
          <p:spPr>
            <a:xfrm>
              <a:off x="3523003" y="5196021"/>
              <a:ext cx="1410024" cy="679151"/>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COMPLIANCE</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Oval 1"/>
            <p:cNvSpPr/>
            <p:nvPr/>
          </p:nvSpPr>
          <p:spPr>
            <a:xfrm>
              <a:off x="7284948" y="5462413"/>
              <a:ext cx="1960127" cy="679150"/>
            </a:xfrm>
            <a:prstGeom prst="ellipse">
              <a:avLst/>
            </a:prstGeom>
            <a:solidFill>
              <a:srgbClr val="E1C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err="1">
                  <a:ln>
                    <a:noFill/>
                  </a:ln>
                  <a:solidFill>
                    <a:prstClr val="black"/>
                  </a:solidFill>
                  <a:effectLst/>
                  <a:uLnTx/>
                  <a:uFillTx/>
                  <a:latin typeface="Calibri" panose="020F0502020204030204"/>
                  <a:ea typeface="+mn-ea"/>
                  <a:cs typeface="+mn-cs"/>
                </a:rPr>
                <a:t>Keuangan</a:t>
              </a:r>
              <a:r>
                <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i="0" u="none" strike="noStrike" kern="1200" cap="none" spc="0" normalizeH="0" baseline="0" noProof="0" dirty="0" err="1">
                  <a:ln>
                    <a:noFill/>
                  </a:ln>
                  <a:solidFill>
                    <a:prstClr val="black"/>
                  </a:solidFill>
                  <a:effectLst/>
                  <a:uLnTx/>
                  <a:uFillTx/>
                  <a:latin typeface="Calibri" panose="020F0502020204030204"/>
                  <a:ea typeface="+mn-ea"/>
                  <a:cs typeface="+mn-cs"/>
                </a:rPr>
                <a:t>Berkelanjutan</a:t>
              </a:r>
              <a:endParaRPr kumimoji="0" lang="en-US"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423BD943-AC90-4221-8F9F-9BF7152CF941}"/>
              </a:ext>
            </a:extLst>
          </p:cNvPr>
          <p:cNvSpPr txBox="1"/>
          <p:nvPr/>
        </p:nvSpPr>
        <p:spPr>
          <a:xfrm>
            <a:off x="0" y="3035"/>
            <a:ext cx="12192000" cy="721700"/>
          </a:xfrm>
          <a:prstGeom prst="rect">
            <a:avLst/>
          </a:prstGeom>
          <a:solidFill>
            <a:srgbClr val="002060"/>
          </a:solidFill>
        </p:spPr>
        <p:txBody>
          <a:bodyPr wrap="square" lIns="0" t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GRC </a:t>
            </a:r>
            <a:r>
              <a:rPr lang="en-US" sz="2800" b="1" dirty="0">
                <a:solidFill>
                  <a:prstClr val="white"/>
                </a:solidFill>
                <a:latin typeface="Candara" panose="020E0502030303020204" pitchFamily="34" charset="0"/>
              </a:rPr>
              <a:t>DALAM KONTEKS ORGANISASI YANG SEHAT</a:t>
            </a:r>
            <a:endParaRPr kumimoji="0" lang="en-ID" sz="28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11" name="Rectangular Callout 10"/>
          <p:cNvSpPr/>
          <p:nvPr/>
        </p:nvSpPr>
        <p:spPr>
          <a:xfrm>
            <a:off x="10358616" y="1949427"/>
            <a:ext cx="1562538" cy="4002592"/>
          </a:xfrm>
          <a:prstGeom prst="wedgeRectCallout">
            <a:avLst>
              <a:gd name="adj1" fmla="val -80977"/>
              <a:gd name="adj2" fmla="val -4890"/>
            </a:avLst>
          </a:prstGeom>
          <a:solidFill>
            <a:srgbClr val="C1FF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rPr>
              <a:t>Modal </a:t>
            </a:r>
            <a:r>
              <a:rPr kumimoji="0" lang="en-US" sz="1400" b="0" i="0" u="none" strike="noStrike" kern="1200" cap="none" spc="0" normalizeH="0" baseline="0" noProof="0" dirty="0" err="1">
                <a:ln>
                  <a:noFill/>
                </a:ln>
                <a:solidFill>
                  <a:schemeClr val="tx1"/>
                </a:solidFill>
                <a:effectLst/>
                <a:uLnTx/>
                <a:uFillTx/>
                <a:latin typeface="Calibri" panose="020F0502020204030204"/>
                <a:ea typeface="+mn-ea"/>
                <a:cs typeface="+mn-cs"/>
              </a:rPr>
              <a:t>Finansial</a:t>
            </a:r>
            <a:r>
              <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rPr>
              <a:t> dan Non </a:t>
            </a:r>
            <a:r>
              <a:rPr kumimoji="0" lang="en-US" sz="1400" b="0" i="0" u="none" strike="noStrike" kern="1200" cap="none" spc="0" normalizeH="0" baseline="0" noProof="0" dirty="0" err="1">
                <a:ln>
                  <a:noFill/>
                </a:ln>
                <a:solidFill>
                  <a:schemeClr val="tx1"/>
                </a:solidFill>
                <a:effectLst/>
                <a:uLnTx/>
                <a:uFillTx/>
                <a:latin typeface="Calibri" panose="020F0502020204030204"/>
                <a:ea typeface="+mn-ea"/>
                <a:cs typeface="+mn-cs"/>
              </a:rPr>
              <a:t>Finansial</a:t>
            </a:r>
            <a:r>
              <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rPr>
              <a:t> (Human Capital, Technology, </a:t>
            </a:r>
            <a:r>
              <a:rPr kumimoji="0" lang="en-US" sz="1400" b="0" i="0" u="none" strike="noStrike" kern="1200" cap="none" spc="0" normalizeH="0" baseline="0" noProof="0" dirty="0" err="1">
                <a:ln>
                  <a:noFill/>
                </a:ln>
                <a:solidFill>
                  <a:schemeClr val="tx1"/>
                </a:solidFill>
                <a:effectLst/>
                <a:uLnTx/>
                <a:uFillTx/>
                <a:latin typeface="Calibri" panose="020F0502020204030204"/>
                <a:ea typeface="+mn-ea"/>
                <a:cs typeface="+mn-cs"/>
              </a:rPr>
              <a:t>Jaringan</a:t>
            </a:r>
            <a:r>
              <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schemeClr val="tx1"/>
                </a:solidFill>
                <a:effectLst/>
                <a:uLnTx/>
                <a:uFillTx/>
                <a:latin typeface="Calibri" panose="020F0502020204030204"/>
                <a:ea typeface="+mn-ea"/>
                <a:cs typeface="+mn-cs"/>
              </a:rPr>
              <a:t>Bisnis</a:t>
            </a:r>
            <a:r>
              <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rPr>
              <a:t>  dan) yang </a:t>
            </a:r>
            <a:r>
              <a:rPr kumimoji="0" lang="en-US" sz="1400" b="0" i="0" u="none" strike="noStrike" kern="1200" cap="none" spc="0" normalizeH="0" baseline="0" noProof="0" dirty="0" err="1">
                <a:ln>
                  <a:noFill/>
                </a:ln>
                <a:solidFill>
                  <a:schemeClr val="tx1"/>
                </a:solidFill>
                <a:effectLst/>
                <a:uLnTx/>
                <a:uFillTx/>
                <a:latin typeface="Calibri" panose="020F0502020204030204"/>
                <a:ea typeface="+mn-ea"/>
                <a:cs typeface="+mn-cs"/>
              </a:rPr>
              <a:t>Memadai</a:t>
            </a:r>
            <a:r>
              <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schemeClr val="tx1"/>
                </a:solidFill>
                <a:effectLst/>
                <a:uLnTx/>
                <a:uFillTx/>
                <a:latin typeface="Calibri" panose="020F0502020204030204"/>
                <a:ea typeface="+mn-ea"/>
                <a:cs typeface="+mn-cs"/>
              </a:rPr>
              <a:t>untuk</a:t>
            </a:r>
            <a:r>
              <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schemeClr val="tx1"/>
                </a:solidFill>
                <a:effectLst/>
                <a:uLnTx/>
                <a:uFillTx/>
                <a:latin typeface="Calibri" panose="020F0502020204030204"/>
                <a:ea typeface="+mn-ea"/>
                <a:cs typeface="+mn-cs"/>
              </a:rPr>
              <a:t>menopang</a:t>
            </a:r>
            <a:r>
              <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schemeClr val="tx1"/>
                </a:solidFill>
                <a:effectLst/>
                <a:uLnTx/>
                <a:uFillTx/>
                <a:latin typeface="Calibri" panose="020F0502020204030204"/>
                <a:ea typeface="+mn-ea"/>
                <a:cs typeface="+mn-cs"/>
              </a:rPr>
              <a:t>operasional</a:t>
            </a:r>
            <a:r>
              <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rPr>
              <a:t> dan </a:t>
            </a:r>
            <a:r>
              <a:rPr kumimoji="0" lang="en-US" sz="1400" b="0" i="0" u="none" strike="noStrike" kern="1200" cap="none" spc="0" normalizeH="0" baseline="0" noProof="0" dirty="0" err="1">
                <a:ln>
                  <a:noFill/>
                </a:ln>
                <a:solidFill>
                  <a:schemeClr val="tx1"/>
                </a:solidFill>
                <a:effectLst/>
                <a:uLnTx/>
                <a:uFillTx/>
                <a:latin typeface="Calibri" panose="020F0502020204030204"/>
                <a:ea typeface="+mn-ea"/>
                <a:cs typeface="+mn-cs"/>
              </a:rPr>
              <a:t>pengembanga</a:t>
            </a:r>
            <a:r>
              <a:rPr lang="en-US" sz="1400" dirty="0">
                <a:solidFill>
                  <a:schemeClr val="tx1"/>
                </a:solidFill>
                <a:latin typeface="Calibri" panose="020F0502020204030204"/>
              </a:rPr>
              <a:t>n </a:t>
            </a:r>
            <a:r>
              <a:rPr lang="en-US" sz="1400" dirty="0" err="1">
                <a:solidFill>
                  <a:schemeClr val="tx1"/>
                </a:solidFill>
                <a:latin typeface="Calibri" panose="020F0502020204030204"/>
              </a:rPr>
              <a:t>usaha</a:t>
            </a:r>
            <a:r>
              <a:rPr lang="en-US" sz="1400" dirty="0">
                <a:solidFill>
                  <a:schemeClr val="tx1"/>
                </a:solidFill>
                <a:latin typeface="Calibri" panose="020F0502020204030204"/>
              </a:rPr>
              <a:t> ORGANISASI </a:t>
            </a:r>
            <a:r>
              <a:rPr lang="en-US" sz="1400" dirty="0" err="1">
                <a:solidFill>
                  <a:schemeClr val="tx1"/>
                </a:solidFill>
                <a:latin typeface="Calibri" panose="020F0502020204030204"/>
              </a:rPr>
              <a:t>serta</a:t>
            </a:r>
            <a:r>
              <a:rPr lang="en-US" sz="1400" dirty="0">
                <a:solidFill>
                  <a:schemeClr val="tx1"/>
                </a:solidFill>
                <a:latin typeface="Calibri" panose="020F0502020204030204"/>
              </a:rPr>
              <a:t> </a:t>
            </a:r>
            <a:r>
              <a:rPr lang="en-US" sz="1400" dirty="0" err="1">
                <a:solidFill>
                  <a:schemeClr val="tx1"/>
                </a:solidFill>
                <a:latin typeface="Calibri" panose="020F0502020204030204"/>
              </a:rPr>
              <a:t>menyerap</a:t>
            </a:r>
            <a:r>
              <a:rPr lang="en-US" sz="1400" dirty="0">
                <a:solidFill>
                  <a:schemeClr val="tx1"/>
                </a:solidFill>
                <a:latin typeface="Calibri" panose="020F0502020204030204"/>
              </a:rPr>
              <a:t> </a:t>
            </a:r>
            <a:r>
              <a:rPr lang="en-US" sz="1400" dirty="0" err="1">
                <a:solidFill>
                  <a:schemeClr val="tx1"/>
                </a:solidFill>
                <a:latin typeface="Calibri" panose="020F0502020204030204"/>
              </a:rPr>
              <a:t>potensi</a:t>
            </a:r>
            <a:r>
              <a:rPr lang="en-US" sz="1400" dirty="0">
                <a:solidFill>
                  <a:schemeClr val="tx1"/>
                </a:solidFill>
                <a:latin typeface="Calibri" panose="020F0502020204030204"/>
              </a:rPr>
              <a:t> </a:t>
            </a:r>
            <a:r>
              <a:rPr lang="en-US" sz="1400" dirty="0" err="1">
                <a:solidFill>
                  <a:schemeClr val="tx1"/>
                </a:solidFill>
                <a:latin typeface="Calibri" panose="020F0502020204030204"/>
              </a:rPr>
              <a:t>kerugian</a:t>
            </a:r>
            <a:r>
              <a:rPr lang="en-US" sz="1400" dirty="0">
                <a:solidFill>
                  <a:schemeClr val="tx1"/>
                </a:solidFill>
                <a:latin typeface="Calibri" panose="020F0502020204030204"/>
              </a:rPr>
              <a:t> </a:t>
            </a:r>
            <a:r>
              <a:rPr lang="en-US" sz="1400" dirty="0" err="1">
                <a:solidFill>
                  <a:schemeClr val="tx1"/>
                </a:solidFill>
                <a:latin typeface="Calibri" panose="020F0502020204030204"/>
              </a:rPr>
              <a:t>akibat</a:t>
            </a:r>
            <a:r>
              <a:rPr lang="en-US" sz="1400" dirty="0">
                <a:solidFill>
                  <a:schemeClr val="tx1"/>
                </a:solidFill>
                <a:latin typeface="Calibri" panose="020F0502020204030204"/>
              </a:rPr>
              <a:t> residual risk (net risk) yang </a:t>
            </a:r>
            <a:r>
              <a:rPr lang="en-US" sz="1400" dirty="0" err="1">
                <a:solidFill>
                  <a:schemeClr val="tx1"/>
                </a:solidFill>
                <a:latin typeface="Calibri" panose="020F0502020204030204"/>
              </a:rPr>
              <a:t>tidak</a:t>
            </a:r>
            <a:r>
              <a:rPr lang="en-US" sz="1400" dirty="0">
                <a:solidFill>
                  <a:schemeClr val="tx1"/>
                </a:solidFill>
                <a:latin typeface="Calibri" panose="020F0502020204030204"/>
              </a:rPr>
              <a:t> </a:t>
            </a:r>
            <a:r>
              <a:rPr lang="en-US" sz="1400" dirty="0" err="1">
                <a:solidFill>
                  <a:schemeClr val="tx1"/>
                </a:solidFill>
                <a:latin typeface="Calibri" panose="020F0502020204030204"/>
              </a:rPr>
              <a:t>terselesaikan</a:t>
            </a:r>
            <a:r>
              <a:rPr lang="en-US" sz="1400" dirty="0">
                <a:solidFill>
                  <a:schemeClr val="tx1"/>
                </a:solidFill>
                <a:latin typeface="Calibri" panose="020F0502020204030204"/>
              </a:rPr>
              <a:t> oleh Risk Control System</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9" name="Rectangular Callout 18"/>
          <p:cNvSpPr/>
          <p:nvPr/>
        </p:nvSpPr>
        <p:spPr>
          <a:xfrm>
            <a:off x="7868770" y="799183"/>
            <a:ext cx="3404819" cy="696398"/>
          </a:xfrm>
          <a:prstGeom prst="wedgeRectCallout">
            <a:avLst>
              <a:gd name="adj1" fmla="val -81511"/>
              <a:gd name="adj2" fmla="val 1637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Net Risk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atau</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Residual Risk (Inherent Risk Vs. Risk Control System) yang Optimal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sesuai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dengan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kondisi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lingkungan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bisnis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ular Callout 36"/>
          <p:cNvSpPr/>
          <p:nvPr/>
        </p:nvSpPr>
        <p:spPr>
          <a:xfrm>
            <a:off x="427343" y="1289591"/>
            <a:ext cx="2115907" cy="2320599"/>
          </a:xfrm>
          <a:prstGeom prst="wedgeRectCallout">
            <a:avLst>
              <a:gd name="adj1" fmla="val 68614"/>
              <a:gd name="adj2" fmla="val 4861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prstClr val="black"/>
                </a:solidFill>
                <a:latin typeface="Calibri" panose="020F0502020204030204"/>
              </a:rPr>
              <a:t>Struktur</a:t>
            </a:r>
            <a:r>
              <a:rPr lang="en-US" sz="1400" dirty="0">
                <a:solidFill>
                  <a:prstClr val="black"/>
                </a:solidFill>
                <a:latin typeface="Calibri" panose="020F0502020204030204"/>
              </a:rPr>
              <a:t> Perusahaan yang </a:t>
            </a:r>
            <a:r>
              <a:rPr lang="en-US" sz="1400" dirty="0" err="1">
                <a:solidFill>
                  <a:prstClr val="black"/>
                </a:solidFill>
                <a:latin typeface="Calibri" panose="020F0502020204030204"/>
              </a:rPr>
              <a:t>Efektif</a:t>
            </a:r>
            <a:r>
              <a:rPr lang="en-US" sz="1400" dirty="0">
                <a:solidFill>
                  <a:prstClr val="black"/>
                </a:solidFill>
                <a:latin typeface="Calibri" panose="020F0502020204030204"/>
              </a:rPr>
              <a:t> </a:t>
            </a:r>
            <a:r>
              <a:rPr lang="en-US" sz="1400" dirty="0" err="1">
                <a:solidFill>
                  <a:prstClr val="black"/>
                </a:solidFill>
                <a:latin typeface="Calibri" panose="020F0502020204030204"/>
              </a:rPr>
              <a:t>untuk</a:t>
            </a:r>
            <a:r>
              <a:rPr lang="en-US" sz="1400" dirty="0">
                <a:solidFill>
                  <a:prstClr val="black"/>
                </a:solidFill>
                <a:latin typeface="Calibri" panose="020F0502020204030204"/>
              </a:rPr>
              <a:t> </a:t>
            </a:r>
            <a:r>
              <a:rPr lang="en-US" sz="1400" dirty="0" err="1">
                <a:solidFill>
                  <a:prstClr val="black"/>
                </a:solidFill>
                <a:latin typeface="Calibri" panose="020F0502020204030204"/>
              </a:rPr>
              <a:t>mendukung</a:t>
            </a:r>
            <a:r>
              <a:rPr lang="en-US" sz="1400" dirty="0">
                <a:solidFill>
                  <a:prstClr val="black"/>
                </a:solidFill>
                <a:latin typeface="Calibri" panose="020F0502020204030204"/>
              </a:rPr>
              <a:t> Proses yang </a:t>
            </a:r>
            <a:r>
              <a:rPr lang="en-US" sz="1400" dirty="0" err="1">
                <a:solidFill>
                  <a:prstClr val="black"/>
                </a:solidFill>
                <a:latin typeface="Calibri" panose="020F0502020204030204"/>
              </a:rPr>
              <a:t>Efisien</a:t>
            </a:r>
            <a:r>
              <a:rPr lang="en-US" sz="1400" dirty="0">
                <a:solidFill>
                  <a:prstClr val="black"/>
                </a:solidFill>
                <a:latin typeface="Calibri" panose="020F0502020204030204"/>
              </a:rPr>
              <a:t> </a:t>
            </a:r>
            <a:r>
              <a:rPr lang="en-US" sz="1400" dirty="0" err="1">
                <a:solidFill>
                  <a:prstClr val="black"/>
                </a:solidFill>
                <a:latin typeface="Calibri" panose="020F0502020204030204"/>
              </a:rPr>
              <a:t>berdasarkan</a:t>
            </a:r>
            <a:r>
              <a:rPr lang="en-US" sz="1400" dirty="0">
                <a:solidFill>
                  <a:prstClr val="black"/>
                </a:solidFill>
                <a:latin typeface="Calibri" panose="020F0502020204030204"/>
              </a:rPr>
              <a:t> Proses Check &amp; Balance </a:t>
            </a:r>
            <a:r>
              <a:rPr lang="en-US" sz="1400" dirty="0" err="1">
                <a:solidFill>
                  <a:prstClr val="black"/>
                </a:solidFill>
                <a:latin typeface="Calibri" panose="020F0502020204030204"/>
              </a:rPr>
              <a:t>sehingga</a:t>
            </a:r>
            <a:r>
              <a:rPr lang="en-US" sz="1400" dirty="0">
                <a:solidFill>
                  <a:prstClr val="black"/>
                </a:solidFill>
                <a:latin typeface="Calibri" panose="020F0502020204030204"/>
              </a:rPr>
              <a:t> </a:t>
            </a:r>
            <a:r>
              <a:rPr lang="en-US" sz="1400" dirty="0" err="1">
                <a:solidFill>
                  <a:prstClr val="black"/>
                </a:solidFill>
                <a:latin typeface="Calibri" panose="020F0502020204030204"/>
              </a:rPr>
              <a:t>menghasilkan</a:t>
            </a:r>
            <a:r>
              <a:rPr lang="en-US" sz="1400" dirty="0">
                <a:solidFill>
                  <a:prstClr val="black"/>
                </a:solidFill>
                <a:latin typeface="Calibri" panose="020F0502020204030204"/>
              </a:rPr>
              <a:t> Outcome yang </a:t>
            </a:r>
            <a:r>
              <a:rPr lang="en-US" sz="1400" dirty="0" err="1">
                <a:solidFill>
                  <a:prstClr val="black"/>
                </a:solidFill>
                <a:latin typeface="Calibri" panose="020F0502020204030204"/>
              </a:rPr>
              <a:t>maksimal</a:t>
            </a:r>
            <a:r>
              <a:rPr lang="en-US" sz="1400" dirty="0">
                <a:solidFill>
                  <a:prstClr val="black"/>
                </a:solidFill>
                <a:latin typeface="Calibri" panose="020F0502020204030204"/>
              </a:rPr>
              <a:t> dan </a:t>
            </a:r>
            <a:r>
              <a:rPr lang="en-US" sz="1400" dirty="0" err="1">
                <a:solidFill>
                  <a:prstClr val="black"/>
                </a:solidFill>
                <a:latin typeface="Calibri" panose="020F0502020204030204"/>
              </a:rPr>
              <a:t>Berkesinambugan</a:t>
            </a:r>
            <a:r>
              <a:rPr lang="en-US" sz="1400" dirty="0">
                <a:solidFill>
                  <a:prstClr val="black"/>
                </a:solidFill>
                <a:latin typeface="Calibri" panose="020F0502020204030204"/>
              </a:rPr>
              <a:t> </a:t>
            </a:r>
            <a:r>
              <a:rPr lang="en-US" sz="1400" dirty="0" err="1">
                <a:solidFill>
                  <a:prstClr val="black"/>
                </a:solidFill>
                <a:latin typeface="Calibri" panose="020F0502020204030204"/>
              </a:rPr>
              <a:t>dalam</a:t>
            </a:r>
            <a:r>
              <a:rPr lang="en-US" sz="1400" dirty="0">
                <a:solidFill>
                  <a:prstClr val="black"/>
                </a:solidFill>
                <a:latin typeface="Calibri" panose="020F0502020204030204"/>
              </a:rPr>
              <a:t> </a:t>
            </a:r>
            <a:r>
              <a:rPr lang="en-US" sz="1400" dirty="0" err="1">
                <a:solidFill>
                  <a:prstClr val="black"/>
                </a:solidFill>
                <a:latin typeface="Calibri" panose="020F0502020204030204"/>
              </a:rPr>
              <a:t>Jangka</a:t>
            </a:r>
            <a:r>
              <a:rPr lang="en-US" sz="1400" dirty="0">
                <a:solidFill>
                  <a:prstClr val="black"/>
                </a:solidFill>
                <a:latin typeface="Calibri" panose="020F0502020204030204"/>
              </a:rPr>
              <a:t> </a:t>
            </a:r>
            <a:r>
              <a:rPr lang="en-US" sz="1400" dirty="0" err="1">
                <a:solidFill>
                  <a:prstClr val="black"/>
                </a:solidFill>
                <a:latin typeface="Calibri" panose="020F0502020204030204"/>
              </a:rPr>
              <a:t>Pnajang</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Oval 34"/>
          <p:cNvSpPr/>
          <p:nvPr/>
        </p:nvSpPr>
        <p:spPr>
          <a:xfrm>
            <a:off x="3241591" y="1820075"/>
            <a:ext cx="1562538" cy="73752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COMPLIANCE</a:t>
            </a:r>
          </a:p>
        </p:txBody>
      </p:sp>
      <p:sp>
        <p:nvSpPr>
          <p:cNvPr id="38" name="Oval 37"/>
          <p:cNvSpPr/>
          <p:nvPr/>
        </p:nvSpPr>
        <p:spPr>
          <a:xfrm>
            <a:off x="7978715" y="1875347"/>
            <a:ext cx="1562538" cy="73752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COMPLIANCE</a:t>
            </a:r>
          </a:p>
        </p:txBody>
      </p:sp>
      <p:sp>
        <p:nvSpPr>
          <p:cNvPr id="6" name="Speech Bubble: Rectangle 5">
            <a:extLst>
              <a:ext uri="{FF2B5EF4-FFF2-40B4-BE49-F238E27FC236}">
                <a16:creationId xmlns:a16="http://schemas.microsoft.com/office/drawing/2014/main" id="{A19D4476-6221-48BD-9E1A-53777F1B7F54}"/>
              </a:ext>
            </a:extLst>
          </p:cNvPr>
          <p:cNvSpPr/>
          <p:nvPr/>
        </p:nvSpPr>
        <p:spPr>
          <a:xfrm>
            <a:off x="329082" y="5818990"/>
            <a:ext cx="4629926" cy="737522"/>
          </a:xfrm>
          <a:prstGeom prst="wedgeRectCallout">
            <a:avLst>
              <a:gd name="adj1" fmla="val 62965"/>
              <a:gd name="adj2" fmla="val -24921"/>
            </a:avLst>
          </a:prstGeom>
          <a:solidFill>
            <a:srgbClr val="E1C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Earning yang </a:t>
            </a:r>
            <a:r>
              <a:rPr lang="en-GB" sz="1400" dirty="0" err="1">
                <a:solidFill>
                  <a:schemeClr val="tx1"/>
                </a:solidFill>
              </a:rPr>
              <a:t>bertumbuh</a:t>
            </a:r>
            <a:r>
              <a:rPr lang="en-GB" sz="1400" dirty="0">
                <a:solidFill>
                  <a:schemeClr val="tx1"/>
                </a:solidFill>
              </a:rPr>
              <a:t> </a:t>
            </a:r>
            <a:r>
              <a:rPr lang="en-GB" sz="1400" dirty="0" err="1">
                <a:solidFill>
                  <a:schemeClr val="tx1"/>
                </a:solidFill>
              </a:rPr>
              <a:t>secara</a:t>
            </a:r>
            <a:r>
              <a:rPr lang="en-GB" sz="1400" dirty="0">
                <a:solidFill>
                  <a:schemeClr val="tx1"/>
                </a:solidFill>
              </a:rPr>
              <a:t> </a:t>
            </a:r>
            <a:r>
              <a:rPr lang="en-GB" sz="1400" dirty="0" err="1">
                <a:solidFill>
                  <a:schemeClr val="tx1"/>
                </a:solidFill>
              </a:rPr>
              <a:t>konsisten</a:t>
            </a:r>
            <a:r>
              <a:rPr lang="en-GB" sz="1400" dirty="0">
                <a:solidFill>
                  <a:schemeClr val="tx1"/>
                </a:solidFill>
              </a:rPr>
              <a:t> </a:t>
            </a:r>
            <a:r>
              <a:rPr lang="en-GB" sz="1400" dirty="0" err="1">
                <a:solidFill>
                  <a:schemeClr val="tx1"/>
                </a:solidFill>
              </a:rPr>
              <a:t>dengan</a:t>
            </a:r>
            <a:r>
              <a:rPr lang="en-GB" sz="1400" dirty="0">
                <a:solidFill>
                  <a:schemeClr val="tx1"/>
                </a:solidFill>
              </a:rPr>
              <a:t> </a:t>
            </a:r>
            <a:r>
              <a:rPr lang="en-GB" sz="1400" dirty="0" err="1">
                <a:solidFill>
                  <a:schemeClr val="tx1"/>
                </a:solidFill>
              </a:rPr>
              <a:t>sumber-sumber</a:t>
            </a:r>
            <a:r>
              <a:rPr lang="en-GB" sz="1400" dirty="0">
                <a:solidFill>
                  <a:schemeClr val="tx1"/>
                </a:solidFill>
              </a:rPr>
              <a:t> earning yang </a:t>
            </a:r>
            <a:r>
              <a:rPr lang="en-GB" sz="1400" dirty="0" err="1">
                <a:solidFill>
                  <a:schemeClr val="tx1"/>
                </a:solidFill>
              </a:rPr>
              <a:t>terdistribusi</a:t>
            </a:r>
            <a:r>
              <a:rPr lang="en-GB" sz="1400" dirty="0">
                <a:solidFill>
                  <a:schemeClr val="tx1"/>
                </a:solidFill>
              </a:rPr>
              <a:t> </a:t>
            </a:r>
            <a:r>
              <a:rPr lang="en-GB" sz="1400" dirty="0" err="1">
                <a:solidFill>
                  <a:schemeClr val="tx1"/>
                </a:solidFill>
              </a:rPr>
              <a:t>dengan</a:t>
            </a:r>
            <a:r>
              <a:rPr lang="en-GB" sz="1400" dirty="0">
                <a:solidFill>
                  <a:schemeClr val="tx1"/>
                </a:solidFill>
              </a:rPr>
              <a:t> </a:t>
            </a:r>
            <a:r>
              <a:rPr lang="en-GB" sz="1400" dirty="0" err="1">
                <a:solidFill>
                  <a:schemeClr val="tx1"/>
                </a:solidFill>
              </a:rPr>
              <a:t>konfigurasi</a:t>
            </a:r>
            <a:r>
              <a:rPr lang="en-GB" sz="1400" dirty="0">
                <a:solidFill>
                  <a:schemeClr val="tx1"/>
                </a:solidFill>
              </a:rPr>
              <a:t> yang </a:t>
            </a:r>
            <a:r>
              <a:rPr lang="en-GB" sz="1400" dirty="0" err="1">
                <a:solidFill>
                  <a:schemeClr val="tx1"/>
                </a:solidFill>
              </a:rPr>
              <a:t>sehat</a:t>
            </a:r>
            <a:r>
              <a:rPr lang="en-GB" sz="1400" dirty="0">
                <a:solidFill>
                  <a:schemeClr val="tx1"/>
                </a:solidFill>
              </a:rPr>
              <a:t> dan </a:t>
            </a:r>
            <a:r>
              <a:rPr lang="en-GB" sz="1400" dirty="0" err="1">
                <a:solidFill>
                  <a:schemeClr val="tx1"/>
                </a:solidFill>
              </a:rPr>
              <a:t>berkesinambungan</a:t>
            </a:r>
            <a:r>
              <a:rPr lang="en-GB" sz="1400" dirty="0">
                <a:solidFill>
                  <a:schemeClr val="tx1"/>
                </a:solidFill>
              </a:rPr>
              <a:t> </a:t>
            </a:r>
            <a:r>
              <a:rPr lang="en-GB" sz="1400" dirty="0" err="1">
                <a:solidFill>
                  <a:schemeClr val="tx1"/>
                </a:solidFill>
              </a:rPr>
              <a:t>dalam</a:t>
            </a:r>
            <a:r>
              <a:rPr lang="en-GB" sz="1400" dirty="0">
                <a:solidFill>
                  <a:schemeClr val="tx1"/>
                </a:solidFill>
              </a:rPr>
              <a:t> </a:t>
            </a:r>
            <a:r>
              <a:rPr lang="en-GB" sz="1400" dirty="0" err="1">
                <a:solidFill>
                  <a:schemeClr val="tx1"/>
                </a:solidFill>
              </a:rPr>
              <a:t>jangka</a:t>
            </a:r>
            <a:r>
              <a:rPr lang="en-GB" sz="1400" dirty="0">
                <a:solidFill>
                  <a:schemeClr val="tx1"/>
                </a:solidFill>
              </a:rPr>
              <a:t> </a:t>
            </a:r>
            <a:r>
              <a:rPr lang="en-GB" sz="1400" dirty="0" err="1">
                <a:solidFill>
                  <a:schemeClr val="tx1"/>
                </a:solidFill>
              </a:rPr>
              <a:t>panjang</a:t>
            </a:r>
            <a:r>
              <a:rPr lang="en-GB" sz="1400" dirty="0">
                <a:solidFill>
                  <a:schemeClr val="tx1"/>
                </a:solidFill>
              </a:rPr>
              <a:t> </a:t>
            </a:r>
            <a:endParaRPr lang="en-ID" sz="1400" dirty="0">
              <a:solidFill>
                <a:schemeClr val="tx1"/>
              </a:solidFill>
            </a:endParaRPr>
          </a:p>
        </p:txBody>
      </p:sp>
    </p:spTree>
    <p:extLst>
      <p:ext uri="{BB962C8B-B14F-4D97-AF65-F5344CB8AC3E}">
        <p14:creationId xmlns:p14="http://schemas.microsoft.com/office/powerpoint/2010/main" val="2489856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3BD943-AC90-4221-8F9F-9BF7152CF941}"/>
              </a:ext>
            </a:extLst>
          </p:cNvPr>
          <p:cNvSpPr txBox="1"/>
          <p:nvPr/>
        </p:nvSpPr>
        <p:spPr>
          <a:xfrm>
            <a:off x="1589" y="-4590"/>
            <a:ext cx="12188825" cy="783052"/>
          </a:xfrm>
          <a:prstGeom prst="rect">
            <a:avLst/>
          </a:prstGeom>
          <a:solidFill>
            <a:srgbClr val="002060"/>
          </a:solidFill>
        </p:spPr>
        <p:txBody>
          <a:bodyPr wrap="square" lIns="0" tIns="143963" bIns="143963" rtlCol="0">
            <a:spAutoFit/>
          </a:bodyPr>
          <a:lstStyle/>
          <a:p>
            <a:pPr algn="ctr"/>
            <a:r>
              <a:rPr lang="pt-BR" sz="3199" b="1" dirty="0">
                <a:solidFill>
                  <a:schemeClr val="bg1"/>
                </a:solidFill>
                <a:latin typeface="Candara" panose="020E0502030303020204" pitchFamily="34" charset="0"/>
              </a:rPr>
              <a:t>URGENSI TRANSFORMASI GRC (SEBELUM VS. SESUDAH)</a:t>
            </a:r>
            <a:endParaRPr lang="en-ID" sz="3199" b="1" dirty="0">
              <a:solidFill>
                <a:schemeClr val="bg1"/>
              </a:solidFill>
              <a:latin typeface="Candara" panose="020E0502030303020204" pitchFamily="34" charset="0"/>
            </a:endParaRPr>
          </a:p>
        </p:txBody>
      </p:sp>
      <p:sp>
        <p:nvSpPr>
          <p:cNvPr id="2" name="Rounded Rectangle 1"/>
          <p:cNvSpPr/>
          <p:nvPr/>
        </p:nvSpPr>
        <p:spPr>
          <a:xfrm>
            <a:off x="407369" y="1144264"/>
            <a:ext cx="2970933" cy="556574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rPr>
              <a:t>Ilustrasi</a:t>
            </a:r>
            <a:r>
              <a:rPr lang="en-US" sz="1400" dirty="0">
                <a:solidFill>
                  <a:schemeClr val="tx1"/>
                </a:solidFill>
              </a:rPr>
              <a:t> </a:t>
            </a:r>
            <a:r>
              <a:rPr lang="en-US" sz="1400" dirty="0" err="1">
                <a:solidFill>
                  <a:schemeClr val="tx1"/>
                </a:solidFill>
              </a:rPr>
              <a:t>gambar</a:t>
            </a:r>
            <a:r>
              <a:rPr lang="en-US" sz="1400" dirty="0">
                <a:solidFill>
                  <a:schemeClr val="tx1"/>
                </a:solidFill>
              </a:rPr>
              <a:t> </a:t>
            </a:r>
            <a:r>
              <a:rPr lang="en-US" sz="1400" dirty="0" err="1">
                <a:solidFill>
                  <a:schemeClr val="tx1"/>
                </a:solidFill>
              </a:rPr>
              <a:t>disamping</a:t>
            </a:r>
            <a:r>
              <a:rPr lang="en-US" sz="1400" dirty="0">
                <a:solidFill>
                  <a:schemeClr val="tx1"/>
                </a:solidFill>
              </a:rPr>
              <a:t> </a:t>
            </a:r>
            <a:r>
              <a:rPr lang="en-US" sz="1400" dirty="0" err="1">
                <a:solidFill>
                  <a:schemeClr val="tx1"/>
                </a:solidFill>
              </a:rPr>
              <a:t>ini</a:t>
            </a:r>
            <a:r>
              <a:rPr lang="en-US" sz="1400" dirty="0">
                <a:solidFill>
                  <a:schemeClr val="tx1"/>
                </a:solidFill>
              </a:rPr>
              <a:t> </a:t>
            </a:r>
            <a:r>
              <a:rPr lang="en-US" sz="1400" dirty="0" err="1">
                <a:solidFill>
                  <a:schemeClr val="tx1"/>
                </a:solidFill>
              </a:rPr>
              <a:t>menujukkan</a:t>
            </a:r>
            <a:r>
              <a:rPr lang="en-US" sz="1400" dirty="0">
                <a:solidFill>
                  <a:schemeClr val="tx1"/>
                </a:solidFill>
              </a:rPr>
              <a:t> </a:t>
            </a:r>
            <a:r>
              <a:rPr lang="en-US" sz="1400" dirty="0" err="1">
                <a:solidFill>
                  <a:schemeClr val="tx1"/>
                </a:solidFill>
              </a:rPr>
              <a:t>secara</a:t>
            </a:r>
            <a:r>
              <a:rPr lang="en-US" sz="1400" dirty="0">
                <a:solidFill>
                  <a:schemeClr val="tx1"/>
                </a:solidFill>
              </a:rPr>
              <a:t> </a:t>
            </a:r>
            <a:r>
              <a:rPr lang="en-US" sz="1400" dirty="0" err="1">
                <a:solidFill>
                  <a:schemeClr val="tx1"/>
                </a:solidFill>
              </a:rPr>
              <a:t>garis</a:t>
            </a:r>
            <a:r>
              <a:rPr lang="en-US" sz="1400" dirty="0">
                <a:solidFill>
                  <a:schemeClr val="tx1"/>
                </a:solidFill>
              </a:rPr>
              <a:t> </a:t>
            </a:r>
            <a:r>
              <a:rPr lang="en-US" sz="1400" dirty="0" err="1">
                <a:solidFill>
                  <a:schemeClr val="tx1"/>
                </a:solidFill>
              </a:rPr>
              <a:t>besar</a:t>
            </a:r>
            <a:r>
              <a:rPr lang="en-US" sz="1400" dirty="0">
                <a:solidFill>
                  <a:schemeClr val="tx1"/>
                </a:solidFill>
              </a:rPr>
              <a:t> </a:t>
            </a:r>
            <a:r>
              <a:rPr lang="en-US" sz="1400" dirty="0" err="1">
                <a:solidFill>
                  <a:schemeClr val="tx1"/>
                </a:solidFill>
              </a:rPr>
              <a:t>kondisi</a:t>
            </a:r>
            <a:r>
              <a:rPr lang="en-US" sz="1400" dirty="0">
                <a:solidFill>
                  <a:schemeClr val="tx1"/>
                </a:solidFill>
              </a:rPr>
              <a:t> </a:t>
            </a:r>
            <a:r>
              <a:rPr lang="en-US" sz="1400" dirty="0" err="1">
                <a:solidFill>
                  <a:schemeClr val="tx1"/>
                </a:solidFill>
              </a:rPr>
              <a:t>sebuah</a:t>
            </a:r>
            <a:r>
              <a:rPr lang="en-US" sz="1400" dirty="0">
                <a:solidFill>
                  <a:schemeClr val="tx1"/>
                </a:solidFill>
              </a:rPr>
              <a:t> </a:t>
            </a:r>
            <a:r>
              <a:rPr lang="en-US" sz="1400" dirty="0" err="1">
                <a:solidFill>
                  <a:schemeClr val="tx1"/>
                </a:solidFill>
              </a:rPr>
              <a:t>Organisasi</a:t>
            </a:r>
            <a:r>
              <a:rPr lang="en-US" sz="1400" dirty="0">
                <a:solidFill>
                  <a:schemeClr val="tx1"/>
                </a:solidFill>
              </a:rPr>
              <a:t> yang GRC-</a:t>
            </a:r>
            <a:r>
              <a:rPr lang="en-US" sz="1400" dirty="0" err="1">
                <a:solidFill>
                  <a:schemeClr val="tx1"/>
                </a:solidFill>
              </a:rPr>
              <a:t>nya</a:t>
            </a:r>
            <a:r>
              <a:rPr lang="en-US" sz="1400" dirty="0">
                <a:solidFill>
                  <a:schemeClr val="tx1"/>
                </a:solidFill>
              </a:rPr>
              <a:t>  </a:t>
            </a:r>
            <a:r>
              <a:rPr lang="en-US" sz="1400" dirty="0" err="1">
                <a:solidFill>
                  <a:schemeClr val="tx1"/>
                </a:solidFill>
              </a:rPr>
              <a:t>belum</a:t>
            </a:r>
            <a:r>
              <a:rPr lang="en-US" sz="1400" dirty="0">
                <a:solidFill>
                  <a:schemeClr val="tx1"/>
                </a:solidFill>
              </a:rPr>
              <a:t> </a:t>
            </a:r>
            <a:r>
              <a:rPr lang="en-US" sz="1400" dirty="0" err="1">
                <a:solidFill>
                  <a:schemeClr val="tx1"/>
                </a:solidFill>
              </a:rPr>
              <a:t>terintegrasi</a:t>
            </a:r>
            <a:r>
              <a:rPr lang="en-US" sz="1400" dirty="0">
                <a:solidFill>
                  <a:schemeClr val="tx1"/>
                </a:solidFill>
              </a:rPr>
              <a:t> (</a:t>
            </a:r>
            <a:r>
              <a:rPr lang="en-US" sz="1400" dirty="0" err="1">
                <a:solidFill>
                  <a:schemeClr val="tx1"/>
                </a:solidFill>
              </a:rPr>
              <a:t>Sebelum</a:t>
            </a:r>
            <a:r>
              <a:rPr lang="en-US" sz="1400" dirty="0">
                <a:solidFill>
                  <a:schemeClr val="tx1"/>
                </a:solidFill>
              </a:rPr>
              <a:t> </a:t>
            </a:r>
            <a:r>
              <a:rPr lang="en-US" sz="1400" dirty="0" err="1">
                <a:solidFill>
                  <a:schemeClr val="tx1"/>
                </a:solidFill>
              </a:rPr>
              <a:t>atau</a:t>
            </a:r>
            <a:r>
              <a:rPr lang="en-US" sz="1400" dirty="0">
                <a:solidFill>
                  <a:schemeClr val="tx1"/>
                </a:solidFill>
              </a:rPr>
              <a:t> Current State) </a:t>
            </a:r>
            <a:r>
              <a:rPr lang="en-US" sz="1400" dirty="0" err="1">
                <a:solidFill>
                  <a:schemeClr val="tx1"/>
                </a:solidFill>
              </a:rPr>
              <a:t>dengan</a:t>
            </a:r>
            <a:r>
              <a:rPr lang="en-US" sz="1400" dirty="0">
                <a:solidFill>
                  <a:schemeClr val="tx1"/>
                </a:solidFill>
              </a:rPr>
              <a:t> </a:t>
            </a:r>
            <a:r>
              <a:rPr lang="en-US" sz="1400" dirty="0" err="1">
                <a:solidFill>
                  <a:schemeClr val="tx1"/>
                </a:solidFill>
              </a:rPr>
              <a:t>kondisi</a:t>
            </a:r>
            <a:r>
              <a:rPr lang="en-US" sz="1400" dirty="0">
                <a:solidFill>
                  <a:schemeClr val="tx1"/>
                </a:solidFill>
              </a:rPr>
              <a:t> GRC </a:t>
            </a:r>
            <a:r>
              <a:rPr lang="en-US" sz="1400" dirty="0" err="1">
                <a:solidFill>
                  <a:schemeClr val="tx1"/>
                </a:solidFill>
              </a:rPr>
              <a:t>setelah</a:t>
            </a:r>
            <a:r>
              <a:rPr lang="en-US" sz="1400" dirty="0">
                <a:solidFill>
                  <a:schemeClr val="tx1"/>
                </a:solidFill>
              </a:rPr>
              <a:t> </a:t>
            </a:r>
            <a:r>
              <a:rPr lang="en-US" sz="1400" dirty="0" err="1">
                <a:solidFill>
                  <a:schemeClr val="tx1"/>
                </a:solidFill>
              </a:rPr>
              <a:t>dilakukan</a:t>
            </a:r>
            <a:r>
              <a:rPr lang="en-US" sz="1400" dirty="0">
                <a:solidFill>
                  <a:schemeClr val="tx1"/>
                </a:solidFill>
              </a:rPr>
              <a:t> </a:t>
            </a:r>
            <a:r>
              <a:rPr lang="en-US" sz="1400" dirty="0" err="1">
                <a:solidFill>
                  <a:schemeClr val="tx1"/>
                </a:solidFill>
              </a:rPr>
              <a:t>pengembangan</a:t>
            </a:r>
            <a:r>
              <a:rPr lang="en-US" sz="1400" dirty="0">
                <a:solidFill>
                  <a:schemeClr val="tx1"/>
                </a:solidFill>
              </a:rPr>
              <a:t> </a:t>
            </a:r>
            <a:r>
              <a:rPr lang="en-US" sz="1400" dirty="0" err="1">
                <a:solidFill>
                  <a:schemeClr val="tx1"/>
                </a:solidFill>
              </a:rPr>
              <a:t>dan</a:t>
            </a:r>
            <a:r>
              <a:rPr lang="en-US" sz="1400" dirty="0">
                <a:solidFill>
                  <a:schemeClr val="tx1"/>
                </a:solidFill>
              </a:rPr>
              <a:t> </a:t>
            </a:r>
            <a:r>
              <a:rPr lang="en-US" sz="1400" dirty="0" err="1">
                <a:solidFill>
                  <a:schemeClr val="tx1"/>
                </a:solidFill>
              </a:rPr>
              <a:t>implementasi</a:t>
            </a:r>
            <a:r>
              <a:rPr lang="en-US" sz="1400" dirty="0">
                <a:solidFill>
                  <a:schemeClr val="tx1"/>
                </a:solidFill>
              </a:rPr>
              <a:t> </a:t>
            </a:r>
            <a:r>
              <a:rPr lang="en-US" sz="1400" dirty="0" err="1">
                <a:solidFill>
                  <a:schemeClr val="tx1"/>
                </a:solidFill>
              </a:rPr>
              <a:t>secara</a:t>
            </a:r>
            <a:r>
              <a:rPr lang="en-US" sz="1400" dirty="0">
                <a:solidFill>
                  <a:schemeClr val="tx1"/>
                </a:solidFill>
              </a:rPr>
              <a:t> </a:t>
            </a:r>
            <a:r>
              <a:rPr lang="en-US" sz="1400" dirty="0" err="1">
                <a:solidFill>
                  <a:schemeClr val="tx1"/>
                </a:solidFill>
              </a:rPr>
              <a:t>terintegrasi</a:t>
            </a:r>
            <a:r>
              <a:rPr lang="en-US" sz="1400" dirty="0">
                <a:solidFill>
                  <a:schemeClr val="tx1"/>
                </a:solidFill>
              </a:rPr>
              <a:t>. </a:t>
            </a:r>
          </a:p>
          <a:p>
            <a:r>
              <a:rPr lang="en-US" sz="1400" dirty="0" err="1">
                <a:solidFill>
                  <a:schemeClr val="tx1"/>
                </a:solidFill>
              </a:rPr>
              <a:t>Berdasarkan</a:t>
            </a:r>
            <a:r>
              <a:rPr lang="en-US" sz="1400" dirty="0">
                <a:solidFill>
                  <a:schemeClr val="tx1"/>
                </a:solidFill>
              </a:rPr>
              <a:t> </a:t>
            </a:r>
            <a:r>
              <a:rPr lang="en-US" sz="1400" dirty="0" err="1">
                <a:solidFill>
                  <a:schemeClr val="tx1"/>
                </a:solidFill>
              </a:rPr>
              <a:t>ilustrasi</a:t>
            </a:r>
            <a:r>
              <a:rPr lang="en-US" sz="1400" dirty="0">
                <a:solidFill>
                  <a:schemeClr val="tx1"/>
                </a:solidFill>
              </a:rPr>
              <a:t> </a:t>
            </a:r>
            <a:r>
              <a:rPr lang="en-US" sz="1400" dirty="0" err="1">
                <a:solidFill>
                  <a:schemeClr val="tx1"/>
                </a:solidFill>
              </a:rPr>
              <a:t>tersebut</a:t>
            </a:r>
            <a:r>
              <a:rPr lang="en-US" sz="1400" dirty="0">
                <a:solidFill>
                  <a:schemeClr val="tx1"/>
                </a:solidFill>
              </a:rPr>
              <a:t> </a:t>
            </a:r>
            <a:r>
              <a:rPr lang="en-US" sz="1400" dirty="0" err="1">
                <a:solidFill>
                  <a:schemeClr val="tx1"/>
                </a:solidFill>
              </a:rPr>
              <a:t>secara</a:t>
            </a:r>
            <a:r>
              <a:rPr lang="en-US" sz="1400" dirty="0">
                <a:solidFill>
                  <a:schemeClr val="tx1"/>
                </a:solidFill>
              </a:rPr>
              <a:t> </a:t>
            </a:r>
            <a:r>
              <a:rPr lang="en-US" sz="1400" dirty="0" err="1">
                <a:solidFill>
                  <a:schemeClr val="tx1"/>
                </a:solidFill>
              </a:rPr>
              <a:t>konseptual</a:t>
            </a:r>
            <a:r>
              <a:rPr lang="en-US" sz="1400" dirty="0">
                <a:solidFill>
                  <a:schemeClr val="tx1"/>
                </a:solidFill>
              </a:rPr>
              <a:t> </a:t>
            </a:r>
            <a:r>
              <a:rPr lang="en-US" sz="1400" dirty="0" err="1">
                <a:solidFill>
                  <a:schemeClr val="tx1"/>
                </a:solidFill>
              </a:rPr>
              <a:t>dapat</a:t>
            </a:r>
            <a:r>
              <a:rPr lang="en-US" sz="1400" dirty="0">
                <a:solidFill>
                  <a:schemeClr val="tx1"/>
                </a:solidFill>
              </a:rPr>
              <a:t> </a:t>
            </a:r>
            <a:r>
              <a:rPr lang="en-US" sz="1400" dirty="0" err="1">
                <a:solidFill>
                  <a:schemeClr val="tx1"/>
                </a:solidFill>
              </a:rPr>
              <a:t>dipahami</a:t>
            </a:r>
            <a:r>
              <a:rPr lang="en-US" sz="1400" dirty="0">
                <a:solidFill>
                  <a:schemeClr val="tx1"/>
                </a:solidFill>
              </a:rPr>
              <a:t> </a:t>
            </a:r>
            <a:r>
              <a:rPr lang="en-US" sz="1400" dirty="0" err="1">
                <a:solidFill>
                  <a:schemeClr val="tx1"/>
                </a:solidFill>
              </a:rPr>
              <a:t>bahwa</a:t>
            </a:r>
            <a:r>
              <a:rPr lang="en-US" sz="1400" dirty="0">
                <a:solidFill>
                  <a:schemeClr val="tx1"/>
                </a:solidFill>
              </a:rPr>
              <a:t> </a:t>
            </a:r>
            <a:r>
              <a:rPr lang="en-US" sz="1400" dirty="0" err="1">
                <a:solidFill>
                  <a:schemeClr val="tx1"/>
                </a:solidFill>
              </a:rPr>
              <a:t>urgensi</a:t>
            </a:r>
            <a:r>
              <a:rPr lang="en-US" sz="1400" dirty="0">
                <a:solidFill>
                  <a:schemeClr val="tx1"/>
                </a:solidFill>
              </a:rPr>
              <a:t> </a:t>
            </a:r>
            <a:r>
              <a:rPr lang="en-US" sz="1400" dirty="0" err="1">
                <a:solidFill>
                  <a:schemeClr val="tx1"/>
                </a:solidFill>
              </a:rPr>
              <a:t>implementasi</a:t>
            </a:r>
            <a:r>
              <a:rPr lang="en-US" sz="1400" dirty="0">
                <a:solidFill>
                  <a:schemeClr val="tx1"/>
                </a:solidFill>
              </a:rPr>
              <a:t> GRC </a:t>
            </a:r>
            <a:r>
              <a:rPr lang="en-US" sz="1400" dirty="0" err="1">
                <a:solidFill>
                  <a:schemeClr val="tx1"/>
                </a:solidFill>
              </a:rPr>
              <a:t>secara</a:t>
            </a:r>
            <a:r>
              <a:rPr lang="en-US" sz="1400" dirty="0">
                <a:solidFill>
                  <a:schemeClr val="tx1"/>
                </a:solidFill>
              </a:rPr>
              <a:t> </a:t>
            </a:r>
            <a:r>
              <a:rPr lang="en-US" sz="1400" dirty="0" err="1">
                <a:solidFill>
                  <a:schemeClr val="tx1"/>
                </a:solidFill>
              </a:rPr>
              <a:t>terintegrasi</a:t>
            </a:r>
            <a:r>
              <a:rPr lang="en-US" sz="1400" dirty="0">
                <a:solidFill>
                  <a:schemeClr val="tx1"/>
                </a:solidFill>
              </a:rPr>
              <a:t> </a:t>
            </a:r>
            <a:r>
              <a:rPr lang="en-US" sz="1400" dirty="0" err="1">
                <a:solidFill>
                  <a:schemeClr val="tx1"/>
                </a:solidFill>
              </a:rPr>
              <a:t>adalah</a:t>
            </a:r>
            <a:r>
              <a:rPr lang="en-US" sz="1400" dirty="0">
                <a:solidFill>
                  <a:schemeClr val="tx1"/>
                </a:solidFill>
              </a:rPr>
              <a:t> </a:t>
            </a:r>
            <a:r>
              <a:rPr lang="en-US" sz="1400" dirty="0" err="1">
                <a:solidFill>
                  <a:schemeClr val="tx1"/>
                </a:solidFill>
              </a:rPr>
              <a:t>dalam</a:t>
            </a:r>
            <a:r>
              <a:rPr lang="en-US" sz="1400" dirty="0">
                <a:solidFill>
                  <a:schemeClr val="tx1"/>
                </a:solidFill>
              </a:rPr>
              <a:t> </a:t>
            </a:r>
            <a:r>
              <a:rPr lang="en-US" sz="1400" dirty="0" err="1">
                <a:solidFill>
                  <a:schemeClr val="tx1"/>
                </a:solidFill>
              </a:rPr>
              <a:t>rangka</a:t>
            </a:r>
            <a:r>
              <a:rPr lang="en-US" sz="1400" dirty="0">
                <a:solidFill>
                  <a:schemeClr val="tx1"/>
                </a:solidFill>
              </a:rPr>
              <a:t> </a:t>
            </a:r>
            <a:r>
              <a:rPr lang="en-US" sz="1400" dirty="0" err="1">
                <a:solidFill>
                  <a:schemeClr val="tx1"/>
                </a:solidFill>
              </a:rPr>
              <a:t>meningkatkan</a:t>
            </a:r>
            <a:r>
              <a:rPr lang="en-US" sz="1400" dirty="0">
                <a:solidFill>
                  <a:schemeClr val="tx1"/>
                </a:solidFill>
              </a:rPr>
              <a:t> </a:t>
            </a:r>
            <a:r>
              <a:rPr lang="en-US" sz="1400" dirty="0" err="1">
                <a:solidFill>
                  <a:schemeClr val="tx1"/>
                </a:solidFill>
              </a:rPr>
              <a:t>nilai</a:t>
            </a:r>
            <a:r>
              <a:rPr lang="en-US" sz="1400" dirty="0">
                <a:solidFill>
                  <a:schemeClr val="tx1"/>
                </a:solidFill>
              </a:rPr>
              <a:t> </a:t>
            </a:r>
            <a:r>
              <a:rPr lang="en-US" sz="1400" dirty="0" err="1">
                <a:solidFill>
                  <a:schemeClr val="tx1"/>
                </a:solidFill>
              </a:rPr>
              <a:t>tambah</a:t>
            </a:r>
            <a:r>
              <a:rPr lang="en-US" sz="1400" dirty="0">
                <a:solidFill>
                  <a:schemeClr val="tx1"/>
                </a:solidFill>
              </a:rPr>
              <a:t> </a:t>
            </a:r>
            <a:r>
              <a:rPr lang="en-US" sz="1400" dirty="0" err="1">
                <a:solidFill>
                  <a:schemeClr val="tx1"/>
                </a:solidFill>
              </a:rPr>
              <a:t>Organisasi</a:t>
            </a:r>
            <a:r>
              <a:rPr lang="en-US" sz="1400" dirty="0">
                <a:solidFill>
                  <a:schemeClr val="tx1"/>
                </a:solidFill>
              </a:rPr>
              <a:t>, </a:t>
            </a:r>
            <a:r>
              <a:rPr lang="en-US" sz="1400" dirty="0" err="1">
                <a:solidFill>
                  <a:schemeClr val="tx1"/>
                </a:solidFill>
              </a:rPr>
              <a:t>berupa</a:t>
            </a:r>
            <a:r>
              <a:rPr lang="en-US" sz="1400" dirty="0">
                <a:solidFill>
                  <a:schemeClr val="tx1"/>
                </a:solidFill>
              </a:rPr>
              <a:t> </a:t>
            </a:r>
            <a:r>
              <a:rPr lang="en-US" sz="1400" dirty="0" err="1">
                <a:solidFill>
                  <a:schemeClr val="tx1"/>
                </a:solidFill>
              </a:rPr>
              <a:t>pencapaian</a:t>
            </a:r>
            <a:r>
              <a:rPr lang="en-US" sz="1400" dirty="0">
                <a:solidFill>
                  <a:schemeClr val="tx1"/>
                </a:solidFill>
              </a:rPr>
              <a:t> </a:t>
            </a:r>
            <a:r>
              <a:rPr lang="en-US" sz="1400" dirty="0" err="1">
                <a:solidFill>
                  <a:schemeClr val="tx1"/>
                </a:solidFill>
              </a:rPr>
              <a:t>kinerja</a:t>
            </a:r>
            <a:r>
              <a:rPr lang="en-US" sz="1400" dirty="0">
                <a:solidFill>
                  <a:schemeClr val="tx1"/>
                </a:solidFill>
              </a:rPr>
              <a:t> </a:t>
            </a:r>
            <a:r>
              <a:rPr lang="en-US" sz="1400" dirty="0" err="1">
                <a:solidFill>
                  <a:schemeClr val="tx1"/>
                </a:solidFill>
              </a:rPr>
              <a:t>prinsip</a:t>
            </a:r>
            <a:r>
              <a:rPr lang="en-US" sz="1400" dirty="0">
                <a:solidFill>
                  <a:schemeClr val="tx1"/>
                </a:solidFill>
              </a:rPr>
              <a:t> (</a:t>
            </a:r>
            <a:r>
              <a:rPr lang="en-US" sz="1400" b="1" i="1" dirty="0">
                <a:solidFill>
                  <a:schemeClr val="tx1"/>
                </a:solidFill>
              </a:rPr>
              <a:t>Principled Performance</a:t>
            </a:r>
            <a:r>
              <a:rPr lang="en-US" sz="1400" dirty="0">
                <a:solidFill>
                  <a:schemeClr val="tx1"/>
                </a:solidFill>
              </a:rPr>
              <a:t>) </a:t>
            </a:r>
            <a:r>
              <a:rPr lang="en-US" sz="1400" dirty="0" err="1">
                <a:solidFill>
                  <a:schemeClr val="tx1"/>
                </a:solidFill>
              </a:rPr>
              <a:t>secara</a:t>
            </a:r>
            <a:r>
              <a:rPr lang="en-US" sz="1400" dirty="0">
                <a:solidFill>
                  <a:schemeClr val="tx1"/>
                </a:solidFill>
              </a:rPr>
              <a:t> </a:t>
            </a:r>
            <a:r>
              <a:rPr lang="en-US" sz="1400" dirty="0" err="1">
                <a:solidFill>
                  <a:schemeClr val="tx1"/>
                </a:solidFill>
              </a:rPr>
              <a:t>berkesinambungan</a:t>
            </a:r>
            <a:r>
              <a:rPr lang="en-US" sz="1400" dirty="0">
                <a:solidFill>
                  <a:schemeClr val="tx1"/>
                </a:solidFill>
              </a:rPr>
              <a:t> </a:t>
            </a:r>
            <a:r>
              <a:rPr lang="en-US" sz="1400" dirty="0" err="1">
                <a:solidFill>
                  <a:schemeClr val="tx1"/>
                </a:solidFill>
              </a:rPr>
              <a:t>dengan</a:t>
            </a:r>
            <a:r>
              <a:rPr lang="en-US" sz="1400" dirty="0">
                <a:solidFill>
                  <a:schemeClr val="tx1"/>
                </a:solidFill>
              </a:rPr>
              <a:t> </a:t>
            </a:r>
            <a:r>
              <a:rPr lang="en-US" sz="1400" dirty="0" err="1">
                <a:solidFill>
                  <a:schemeClr val="tx1"/>
                </a:solidFill>
              </a:rPr>
              <a:t>pendekatan</a:t>
            </a:r>
            <a:r>
              <a:rPr lang="en-US" sz="1400" dirty="0">
                <a:solidFill>
                  <a:schemeClr val="tx1"/>
                </a:solidFill>
              </a:rPr>
              <a:t> yang </a:t>
            </a:r>
            <a:r>
              <a:rPr lang="en-US" sz="1400" dirty="0" err="1">
                <a:solidFill>
                  <a:schemeClr val="tx1"/>
                </a:solidFill>
              </a:rPr>
              <a:t>terpadu</a:t>
            </a:r>
            <a:r>
              <a:rPr lang="en-US" sz="1400" dirty="0">
                <a:solidFill>
                  <a:schemeClr val="tx1"/>
                </a:solidFill>
              </a:rPr>
              <a:t> (enterprise approach), </a:t>
            </a:r>
            <a:r>
              <a:rPr lang="en-US" sz="1400" dirty="0" err="1">
                <a:solidFill>
                  <a:schemeClr val="tx1"/>
                </a:solidFill>
              </a:rPr>
              <a:t>menyeluruh</a:t>
            </a:r>
            <a:r>
              <a:rPr lang="en-US" sz="1400" dirty="0">
                <a:solidFill>
                  <a:schemeClr val="tx1"/>
                </a:solidFill>
              </a:rPr>
              <a:t> (systemic approach) dan </a:t>
            </a:r>
            <a:r>
              <a:rPr lang="en-US" sz="1400" dirty="0" err="1">
                <a:solidFill>
                  <a:schemeClr val="tx1"/>
                </a:solidFill>
              </a:rPr>
              <a:t>Proaktif</a:t>
            </a:r>
            <a:r>
              <a:rPr lang="en-US" sz="1400" dirty="0">
                <a:solidFill>
                  <a:schemeClr val="tx1"/>
                </a:solidFill>
              </a:rPr>
              <a:t> yang </a:t>
            </a:r>
            <a:r>
              <a:rPr lang="en-US" sz="1400" dirty="0" err="1">
                <a:solidFill>
                  <a:schemeClr val="tx1"/>
                </a:solidFill>
              </a:rPr>
              <a:t>terintegrasi</a:t>
            </a:r>
            <a:r>
              <a:rPr lang="en-US" sz="1400" dirty="0">
                <a:solidFill>
                  <a:schemeClr val="tx1"/>
                </a:solidFill>
              </a:rPr>
              <a:t> </a:t>
            </a:r>
            <a:r>
              <a:rPr lang="en-US" sz="1400" dirty="0" err="1">
                <a:solidFill>
                  <a:schemeClr val="tx1"/>
                </a:solidFill>
              </a:rPr>
              <a:t>dengan</a:t>
            </a:r>
            <a:r>
              <a:rPr lang="en-US" sz="1400" dirty="0">
                <a:solidFill>
                  <a:schemeClr val="tx1"/>
                </a:solidFill>
              </a:rPr>
              <a:t> proses </a:t>
            </a:r>
            <a:r>
              <a:rPr lang="en-US" sz="1400" dirty="0" err="1">
                <a:solidFill>
                  <a:schemeClr val="tx1"/>
                </a:solidFill>
              </a:rPr>
              <a:t>bisnis</a:t>
            </a:r>
            <a:r>
              <a:rPr lang="en-US" sz="1400" dirty="0">
                <a:solidFill>
                  <a:schemeClr val="tx1"/>
                </a:solidFill>
              </a:rPr>
              <a:t> </a:t>
            </a:r>
            <a:r>
              <a:rPr lang="en-US" sz="1400" dirty="0" err="1">
                <a:solidFill>
                  <a:schemeClr val="tx1"/>
                </a:solidFill>
              </a:rPr>
              <a:t>utama</a:t>
            </a:r>
            <a:r>
              <a:rPr lang="en-US" sz="1400" dirty="0">
                <a:solidFill>
                  <a:schemeClr val="tx1"/>
                </a:solidFill>
              </a:rPr>
              <a:t> </a:t>
            </a:r>
            <a:r>
              <a:rPr lang="en-US" sz="1400" dirty="0" err="1">
                <a:solidFill>
                  <a:schemeClr val="tx1"/>
                </a:solidFill>
              </a:rPr>
              <a:t>Oreganisasi</a:t>
            </a:r>
            <a:r>
              <a:rPr lang="en-US" sz="1400" dirty="0">
                <a:solidFill>
                  <a:schemeClr val="tx1"/>
                </a:solidFill>
              </a:rPr>
              <a:t> dan </a:t>
            </a:r>
            <a:r>
              <a:rPr lang="en-US" sz="1400" dirty="0" err="1">
                <a:solidFill>
                  <a:schemeClr val="tx1"/>
                </a:solidFill>
              </a:rPr>
              <a:t>keputusan</a:t>
            </a:r>
            <a:r>
              <a:rPr lang="en-US" sz="1400" dirty="0">
                <a:solidFill>
                  <a:schemeClr val="tx1"/>
                </a:solidFill>
              </a:rPr>
              <a:t> </a:t>
            </a:r>
            <a:r>
              <a:rPr lang="en-US" sz="1400" dirty="0" err="1">
                <a:solidFill>
                  <a:schemeClr val="tx1"/>
                </a:solidFill>
              </a:rPr>
              <a:t>manajemen</a:t>
            </a:r>
            <a:r>
              <a:rPr lang="en-US" sz="1400" dirty="0">
                <a:solidFill>
                  <a:schemeClr val="tx1"/>
                </a:solidFill>
              </a:rPr>
              <a:t> </a:t>
            </a:r>
            <a:r>
              <a:rPr lang="en-US" sz="1400" dirty="0" err="1">
                <a:solidFill>
                  <a:schemeClr val="tx1"/>
                </a:solidFill>
              </a:rPr>
              <a:t>Organisasi</a:t>
            </a:r>
            <a:r>
              <a:rPr lang="en-US" sz="1400" dirty="0">
                <a:solidFill>
                  <a:schemeClr val="tx1"/>
                </a:solidFill>
              </a:rPr>
              <a:t> yang </a:t>
            </a:r>
            <a:r>
              <a:rPr lang="en-US" sz="1400" dirty="0" err="1">
                <a:solidFill>
                  <a:schemeClr val="tx1"/>
                </a:solidFill>
              </a:rPr>
              <a:t>berintegritas</a:t>
            </a:r>
            <a:r>
              <a:rPr lang="en-US" sz="1400" dirty="0">
                <a:solidFill>
                  <a:schemeClr val="tx1"/>
                </a:solidFill>
              </a:rPr>
              <a:t>.</a:t>
            </a:r>
          </a:p>
        </p:txBody>
      </p:sp>
      <p:sp>
        <p:nvSpPr>
          <p:cNvPr id="5" name="TextBox 4"/>
          <p:cNvSpPr txBox="1"/>
          <p:nvPr/>
        </p:nvSpPr>
        <p:spPr>
          <a:xfrm>
            <a:off x="4151784" y="959597"/>
            <a:ext cx="3024336" cy="369332"/>
          </a:xfrm>
          <a:prstGeom prst="rect">
            <a:avLst/>
          </a:prstGeom>
          <a:noFill/>
        </p:spPr>
        <p:txBody>
          <a:bodyPr wrap="square" rtlCol="0">
            <a:spAutoFit/>
          </a:bodyPr>
          <a:lstStyle/>
          <a:p>
            <a:pPr algn="ctr"/>
            <a:r>
              <a:rPr lang="en-US" b="1" dirty="0"/>
              <a:t>SEBELUM GRC TERINTEGRASI</a:t>
            </a:r>
          </a:p>
        </p:txBody>
      </p:sp>
      <p:sp>
        <p:nvSpPr>
          <p:cNvPr id="6" name="TextBox 5"/>
          <p:cNvSpPr txBox="1"/>
          <p:nvPr/>
        </p:nvSpPr>
        <p:spPr>
          <a:xfrm>
            <a:off x="8472264" y="959597"/>
            <a:ext cx="3168352" cy="369332"/>
          </a:xfrm>
          <a:prstGeom prst="rect">
            <a:avLst/>
          </a:prstGeom>
          <a:noFill/>
        </p:spPr>
        <p:txBody>
          <a:bodyPr wrap="square" rtlCol="0">
            <a:spAutoFit/>
          </a:bodyPr>
          <a:lstStyle/>
          <a:p>
            <a:pPr algn="ctr"/>
            <a:r>
              <a:rPr lang="en-US" b="1" dirty="0"/>
              <a:t>SESUDAH GRC TERINTEGRASI</a:t>
            </a:r>
          </a:p>
        </p:txBody>
      </p:sp>
      <p:grpSp>
        <p:nvGrpSpPr>
          <p:cNvPr id="8" name="Group 7"/>
          <p:cNvGrpSpPr/>
          <p:nvPr/>
        </p:nvGrpSpPr>
        <p:grpSpPr>
          <a:xfrm>
            <a:off x="3575721" y="1270490"/>
            <a:ext cx="8369917" cy="5576756"/>
            <a:chOff x="3574132" y="1270490"/>
            <a:chExt cx="8369917" cy="5576756"/>
          </a:xfrm>
        </p:grpSpPr>
        <p:pic>
          <p:nvPicPr>
            <p:cNvPr id="4" name="Picture 3"/>
            <p:cNvPicPr>
              <a:picLocks noChangeAspect="1"/>
            </p:cNvPicPr>
            <p:nvPr/>
          </p:nvPicPr>
          <p:blipFill>
            <a:blip r:embed="rId3"/>
            <a:stretch>
              <a:fillRect/>
            </a:stretch>
          </p:blipFill>
          <p:spPr>
            <a:xfrm>
              <a:off x="3574132" y="1270490"/>
              <a:ext cx="8369917" cy="5576756"/>
            </a:xfrm>
            <a:prstGeom prst="rect">
              <a:avLst/>
            </a:prstGeom>
          </p:spPr>
        </p:pic>
        <p:sp>
          <p:nvSpPr>
            <p:cNvPr id="7" name="TextBox 6"/>
            <p:cNvSpPr txBox="1"/>
            <p:nvPr/>
          </p:nvSpPr>
          <p:spPr>
            <a:xfrm>
              <a:off x="9622804" y="6219593"/>
              <a:ext cx="2321245" cy="292388"/>
            </a:xfrm>
            <a:prstGeom prst="rect">
              <a:avLst/>
            </a:prstGeom>
            <a:noFill/>
          </p:spPr>
          <p:txBody>
            <a:bodyPr wrap="square" rtlCol="0">
              <a:spAutoFit/>
            </a:bodyPr>
            <a:lstStyle/>
            <a:p>
              <a:r>
                <a:rPr lang="en-US" sz="1300" b="1" dirty="0">
                  <a:solidFill>
                    <a:srgbClr val="323232"/>
                  </a:solidFill>
                </a:rPr>
                <a:t>(Principled Performance)</a:t>
              </a:r>
            </a:p>
          </p:txBody>
        </p:sp>
      </p:grpSp>
      <p:sp>
        <p:nvSpPr>
          <p:cNvPr id="9" name="TextBox 8">
            <a:extLst>
              <a:ext uri="{FF2B5EF4-FFF2-40B4-BE49-F238E27FC236}">
                <a16:creationId xmlns:a16="http://schemas.microsoft.com/office/drawing/2014/main" id="{271B6320-503E-411E-BFCB-279588C580F7}"/>
              </a:ext>
            </a:extLst>
          </p:cNvPr>
          <p:cNvSpPr txBox="1"/>
          <p:nvPr/>
        </p:nvSpPr>
        <p:spPr>
          <a:xfrm>
            <a:off x="6660317" y="6596390"/>
            <a:ext cx="2715768" cy="261610"/>
          </a:xfrm>
          <a:prstGeom prst="rect">
            <a:avLst/>
          </a:prstGeom>
          <a:noFill/>
        </p:spPr>
        <p:txBody>
          <a:bodyPr wrap="square" rtlCol="0">
            <a:spAutoFit/>
          </a:bodyPr>
          <a:lstStyle/>
          <a:p>
            <a:r>
              <a:rPr lang="en-US" sz="1100" dirty="0"/>
              <a:t>Source: Modified from OCEG</a:t>
            </a:r>
            <a:endParaRPr lang="en-ID" sz="1100" dirty="0"/>
          </a:p>
        </p:txBody>
      </p:sp>
    </p:spTree>
    <p:extLst>
      <p:ext uri="{BB962C8B-B14F-4D97-AF65-F5344CB8AC3E}">
        <p14:creationId xmlns:p14="http://schemas.microsoft.com/office/powerpoint/2010/main" val="3066335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B7388F-035B-4AFC-B675-8C25A1DE31BB}"/>
              </a:ext>
            </a:extLst>
          </p:cNvPr>
          <p:cNvGrpSpPr/>
          <p:nvPr/>
        </p:nvGrpSpPr>
        <p:grpSpPr>
          <a:xfrm>
            <a:off x="456766" y="418427"/>
            <a:ext cx="11278468" cy="6279670"/>
            <a:chOff x="456766" y="418427"/>
            <a:chExt cx="11278468" cy="6279670"/>
          </a:xfrm>
        </p:grpSpPr>
        <p:grpSp>
          <p:nvGrpSpPr>
            <p:cNvPr id="45" name="Group 44">
              <a:extLst>
                <a:ext uri="{FF2B5EF4-FFF2-40B4-BE49-F238E27FC236}">
                  <a16:creationId xmlns:a16="http://schemas.microsoft.com/office/drawing/2014/main" id="{93D0EC45-1929-4912-A63D-42285FB0C91A}"/>
                </a:ext>
              </a:extLst>
            </p:cNvPr>
            <p:cNvGrpSpPr/>
            <p:nvPr/>
          </p:nvGrpSpPr>
          <p:grpSpPr>
            <a:xfrm>
              <a:off x="456766" y="418427"/>
              <a:ext cx="11278468" cy="6279670"/>
              <a:chOff x="456766" y="418427"/>
              <a:chExt cx="11278468" cy="6279670"/>
            </a:xfrm>
          </p:grpSpPr>
          <p:grpSp>
            <p:nvGrpSpPr>
              <p:cNvPr id="40" name="Group 39">
                <a:extLst>
                  <a:ext uri="{FF2B5EF4-FFF2-40B4-BE49-F238E27FC236}">
                    <a16:creationId xmlns:a16="http://schemas.microsoft.com/office/drawing/2014/main" id="{C20C5F5D-4C53-4436-AAB5-EEE20D131419}"/>
                  </a:ext>
                </a:extLst>
              </p:cNvPr>
              <p:cNvGrpSpPr/>
              <p:nvPr/>
            </p:nvGrpSpPr>
            <p:grpSpPr>
              <a:xfrm>
                <a:off x="1360723" y="418427"/>
                <a:ext cx="9901316" cy="6279670"/>
                <a:chOff x="1360723" y="418427"/>
                <a:chExt cx="9901316" cy="6279670"/>
              </a:xfrm>
            </p:grpSpPr>
            <p:pic>
              <p:nvPicPr>
                <p:cNvPr id="3" name="Picture 2">
                  <a:extLst>
                    <a:ext uri="{FF2B5EF4-FFF2-40B4-BE49-F238E27FC236}">
                      <a16:creationId xmlns:a16="http://schemas.microsoft.com/office/drawing/2014/main" id="{5C35B9AE-3BBC-4F7E-A8AF-865C9182FA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0044" y="418427"/>
                  <a:ext cx="3231995" cy="3264401"/>
                </a:xfrm>
                <a:prstGeom prst="rect">
                  <a:avLst/>
                </a:prstGeom>
                <a:noFill/>
                <a:ln>
                  <a:noFill/>
                </a:ln>
                <a:effectLst/>
              </p:spPr>
            </p:pic>
            <p:grpSp>
              <p:nvGrpSpPr>
                <p:cNvPr id="15" name="Group 14">
                  <a:extLst>
                    <a:ext uri="{FF2B5EF4-FFF2-40B4-BE49-F238E27FC236}">
                      <a16:creationId xmlns:a16="http://schemas.microsoft.com/office/drawing/2014/main" id="{8F176F78-B96A-4246-8064-777A9DFC1740}"/>
                    </a:ext>
                  </a:extLst>
                </p:cNvPr>
                <p:cNvGrpSpPr/>
                <p:nvPr/>
              </p:nvGrpSpPr>
              <p:grpSpPr>
                <a:xfrm>
                  <a:off x="4768416" y="1751538"/>
                  <a:ext cx="3301556" cy="2816837"/>
                  <a:chOff x="-602743" y="1121532"/>
                  <a:chExt cx="8128000" cy="5079999"/>
                </a:xfrm>
              </p:grpSpPr>
              <p:sp>
                <p:nvSpPr>
                  <p:cNvPr id="16" name="Shape 15">
                    <a:extLst>
                      <a:ext uri="{FF2B5EF4-FFF2-40B4-BE49-F238E27FC236}">
                        <a16:creationId xmlns:a16="http://schemas.microsoft.com/office/drawing/2014/main" id="{635E095C-217D-48BC-9423-5B946D0155A0}"/>
                      </a:ext>
                    </a:extLst>
                  </p:cNvPr>
                  <p:cNvSpPr/>
                  <p:nvPr/>
                </p:nvSpPr>
                <p:spPr>
                  <a:xfrm>
                    <a:off x="-602743" y="1121532"/>
                    <a:ext cx="8128000" cy="5079999"/>
                  </a:xfrm>
                  <a:prstGeom prst="swooshArrow">
                    <a:avLst>
                      <a:gd name="adj1" fmla="val 25000"/>
                      <a:gd name="adj2" fmla="val 25000"/>
                    </a:avLst>
                  </a:prstGeom>
                  <a:solidFill>
                    <a:srgbClr val="FF000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9C04D0C-9F5B-4077-AC9E-95DC4BD4C306}"/>
                      </a:ext>
                    </a:extLst>
                  </p:cNvPr>
                  <p:cNvSpPr/>
                  <p:nvPr/>
                </p:nvSpPr>
                <p:spPr>
                  <a:xfrm>
                    <a:off x="843281" y="4604499"/>
                    <a:ext cx="1893824" cy="1468120"/>
                  </a:xfrm>
                  <a:custGeom>
                    <a:avLst/>
                    <a:gdLst>
                      <a:gd name="connsiteX0" fmla="*/ 0 w 1893824"/>
                      <a:gd name="connsiteY0" fmla="*/ 0 h 1468120"/>
                      <a:gd name="connsiteX1" fmla="*/ 1893824 w 1893824"/>
                      <a:gd name="connsiteY1" fmla="*/ 0 h 1468120"/>
                      <a:gd name="connsiteX2" fmla="*/ 1893824 w 1893824"/>
                      <a:gd name="connsiteY2" fmla="*/ 1468120 h 1468120"/>
                      <a:gd name="connsiteX3" fmla="*/ 0 w 1893824"/>
                      <a:gd name="connsiteY3" fmla="*/ 1468120 h 1468120"/>
                      <a:gd name="connsiteX4" fmla="*/ 0 w 1893824"/>
                      <a:gd name="connsiteY4" fmla="*/ 0 h 146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824" h="1468120">
                        <a:moveTo>
                          <a:pt x="0" y="0"/>
                        </a:moveTo>
                        <a:lnTo>
                          <a:pt x="1893824" y="0"/>
                        </a:lnTo>
                        <a:lnTo>
                          <a:pt x="1893824" y="1468120"/>
                        </a:lnTo>
                        <a:lnTo>
                          <a:pt x="0" y="1468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1978" tIns="0" rIns="0" bIns="0" numCol="1" spcCol="1270" anchor="t" anchorCtr="0">
                    <a:noAutofit/>
                  </a:bodyPr>
                  <a:lstStyle/>
                  <a:p>
                    <a:pPr marL="0" marR="0" lvl="0" indent="0" algn="l" defTabSz="2711450" rtl="0" eaLnBrk="1" fontAlgn="auto" latinLnBrk="0" hangingPunct="1">
                      <a:lnSpc>
                        <a:spcPct val="90000"/>
                      </a:lnSpc>
                      <a:spcBef>
                        <a:spcPct val="0"/>
                      </a:spcBef>
                      <a:spcAft>
                        <a:spcPct val="35000"/>
                      </a:spcAft>
                      <a:buClrTx/>
                      <a:buSzTx/>
                      <a:buFontTx/>
                      <a:buNone/>
                      <a:tabLst/>
                      <a:defRPr/>
                    </a:pPr>
                    <a:endParaRPr kumimoji="0" lang="en-ID" sz="6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6EFBFCE-8687-486B-8F90-7572817620E6}"/>
                      </a:ext>
                    </a:extLst>
                  </p:cNvPr>
                  <p:cNvSpPr/>
                  <p:nvPr/>
                </p:nvSpPr>
                <p:spPr>
                  <a:xfrm>
                    <a:off x="2794001" y="3309099"/>
                    <a:ext cx="1950720" cy="2763519"/>
                  </a:xfrm>
                  <a:custGeom>
                    <a:avLst/>
                    <a:gdLst>
                      <a:gd name="connsiteX0" fmla="*/ 0 w 1950720"/>
                      <a:gd name="connsiteY0" fmla="*/ 0 h 2763519"/>
                      <a:gd name="connsiteX1" fmla="*/ 1950720 w 1950720"/>
                      <a:gd name="connsiteY1" fmla="*/ 0 h 2763519"/>
                      <a:gd name="connsiteX2" fmla="*/ 1950720 w 1950720"/>
                      <a:gd name="connsiteY2" fmla="*/ 2763519 h 2763519"/>
                      <a:gd name="connsiteX3" fmla="*/ 0 w 1950720"/>
                      <a:gd name="connsiteY3" fmla="*/ 2763519 h 2763519"/>
                      <a:gd name="connsiteX4" fmla="*/ 0 w 1950720"/>
                      <a:gd name="connsiteY4" fmla="*/ 0 h 27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2763519">
                        <a:moveTo>
                          <a:pt x="0" y="0"/>
                        </a:moveTo>
                        <a:lnTo>
                          <a:pt x="1950720" y="0"/>
                        </a:lnTo>
                        <a:lnTo>
                          <a:pt x="1950720" y="2763519"/>
                        </a:lnTo>
                        <a:lnTo>
                          <a:pt x="0" y="2763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2422" tIns="0" rIns="0" bIns="0" numCol="1" spcCol="1270" anchor="t" anchorCtr="0">
                    <a:noAutofit/>
                  </a:bodyPr>
                  <a:lstStyle/>
                  <a:p>
                    <a:pPr marL="0" marR="0" lvl="0" indent="0" algn="l" defTabSz="2667000" rtl="0" eaLnBrk="1" fontAlgn="auto" latinLnBrk="0" hangingPunct="1">
                      <a:lnSpc>
                        <a:spcPct val="90000"/>
                      </a:lnSpc>
                      <a:spcBef>
                        <a:spcPct val="0"/>
                      </a:spcBef>
                      <a:spcAft>
                        <a:spcPct val="35000"/>
                      </a:spcAft>
                      <a:buClrTx/>
                      <a:buSzTx/>
                      <a:buFontTx/>
                      <a:buNone/>
                      <a:tabLst/>
                      <a:defRPr/>
                    </a:pPr>
                    <a:endParaRPr kumimoji="0" lang="en-ID" sz="6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E3C902D-9221-4A9E-9C2E-FE7202C885A2}"/>
                      </a:ext>
                    </a:extLst>
                  </p:cNvPr>
                  <p:cNvSpPr/>
                  <p:nvPr/>
                </p:nvSpPr>
                <p:spPr>
                  <a:xfrm>
                    <a:off x="5110481" y="2542019"/>
                    <a:ext cx="1950720" cy="3530600"/>
                  </a:xfrm>
                  <a:custGeom>
                    <a:avLst/>
                    <a:gdLst>
                      <a:gd name="connsiteX0" fmla="*/ 0 w 1950720"/>
                      <a:gd name="connsiteY0" fmla="*/ 0 h 3530600"/>
                      <a:gd name="connsiteX1" fmla="*/ 1950720 w 1950720"/>
                      <a:gd name="connsiteY1" fmla="*/ 0 h 3530600"/>
                      <a:gd name="connsiteX2" fmla="*/ 1950720 w 1950720"/>
                      <a:gd name="connsiteY2" fmla="*/ 3530600 h 3530600"/>
                      <a:gd name="connsiteX3" fmla="*/ 0 w 1950720"/>
                      <a:gd name="connsiteY3" fmla="*/ 3530600 h 3530600"/>
                      <a:gd name="connsiteX4" fmla="*/ 0 w 1950720"/>
                      <a:gd name="connsiteY4" fmla="*/ 0 h 35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3530600">
                        <a:moveTo>
                          <a:pt x="0" y="0"/>
                        </a:moveTo>
                        <a:lnTo>
                          <a:pt x="1950720" y="0"/>
                        </a:lnTo>
                        <a:lnTo>
                          <a:pt x="1950720" y="3530600"/>
                        </a:lnTo>
                        <a:lnTo>
                          <a:pt x="0" y="353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946" tIns="0" rIns="0" bIns="0" numCol="1" spcCol="1270" anchor="t" anchorCtr="0">
                    <a:noAutofit/>
                  </a:bodyPr>
                  <a:lstStyle/>
                  <a:p>
                    <a:pPr marL="0" marR="0" lvl="0" indent="0" algn="l" defTabSz="2578100" rtl="0" eaLnBrk="1" fontAlgn="auto" latinLnBrk="0" hangingPunct="1">
                      <a:lnSpc>
                        <a:spcPct val="90000"/>
                      </a:lnSpc>
                      <a:spcBef>
                        <a:spcPct val="0"/>
                      </a:spcBef>
                      <a:spcAft>
                        <a:spcPct val="35000"/>
                      </a:spcAft>
                      <a:buClrTx/>
                      <a:buSzTx/>
                      <a:buFontTx/>
                      <a:buNone/>
                      <a:tabLst/>
                      <a:defRPr/>
                    </a:pPr>
                    <a:endParaRPr kumimoji="0" lang="en-ID" sz="5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7" name="Oval 26">
                  <a:extLst>
                    <a:ext uri="{FF2B5EF4-FFF2-40B4-BE49-F238E27FC236}">
                      <a16:creationId xmlns:a16="http://schemas.microsoft.com/office/drawing/2014/main" id="{F06D388F-0B97-4999-B684-52A87A91B8F9}"/>
                    </a:ext>
                  </a:extLst>
                </p:cNvPr>
                <p:cNvSpPr/>
                <p:nvPr/>
              </p:nvSpPr>
              <p:spPr>
                <a:xfrm>
                  <a:off x="4013070" y="3069062"/>
                  <a:ext cx="2090058" cy="2117114"/>
                </a:xfrm>
                <a:prstGeom prst="ellipse">
                  <a:avLst/>
                </a:prstGeom>
                <a:solidFill>
                  <a:srgbClr val="7030A0"/>
                </a:solidFill>
                <a:ln>
                  <a:solidFill>
                    <a:srgbClr val="441D6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RISK MANAGEMENT for Value Creation and Protection</a:t>
                  </a:r>
                  <a:endParaRPr kumimoji="0" lang="en-ID"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5E84E97E-1F71-484E-ACD0-7B648D6C32D3}"/>
                    </a:ext>
                  </a:extLst>
                </p:cNvPr>
                <p:cNvSpPr txBox="1"/>
                <p:nvPr/>
              </p:nvSpPr>
              <p:spPr>
                <a:xfrm rot="20087545">
                  <a:off x="5535877" y="2478138"/>
                  <a:ext cx="26561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GRC TRANSFORMATION</a:t>
                  </a:r>
                  <a:endParaRPr kumimoji="0" lang="en-ID"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C79D0267-A372-4BE2-9718-0F542FE873C1}"/>
                    </a:ext>
                  </a:extLst>
                </p:cNvPr>
                <p:cNvGrpSpPr/>
                <p:nvPr/>
              </p:nvGrpSpPr>
              <p:grpSpPr>
                <a:xfrm>
                  <a:off x="2549397" y="4127619"/>
                  <a:ext cx="1736992" cy="1325080"/>
                  <a:chOff x="3092721" y="3908637"/>
                  <a:chExt cx="1736992" cy="1325080"/>
                </a:xfrm>
              </p:grpSpPr>
              <p:grpSp>
                <p:nvGrpSpPr>
                  <p:cNvPr id="32" name="Group 31">
                    <a:extLst>
                      <a:ext uri="{FF2B5EF4-FFF2-40B4-BE49-F238E27FC236}">
                        <a16:creationId xmlns:a16="http://schemas.microsoft.com/office/drawing/2014/main" id="{AEB26A9A-21DC-4CE6-8210-451BCBDAA175}"/>
                      </a:ext>
                    </a:extLst>
                  </p:cNvPr>
                  <p:cNvGrpSpPr/>
                  <p:nvPr/>
                </p:nvGrpSpPr>
                <p:grpSpPr>
                  <a:xfrm>
                    <a:off x="3214174" y="3908637"/>
                    <a:ext cx="1391341" cy="1325080"/>
                    <a:chOff x="-602743" y="1121532"/>
                    <a:chExt cx="8128000" cy="5079999"/>
                  </a:xfrm>
                </p:grpSpPr>
                <p:sp>
                  <p:nvSpPr>
                    <p:cNvPr id="33" name="Shape 32">
                      <a:extLst>
                        <a:ext uri="{FF2B5EF4-FFF2-40B4-BE49-F238E27FC236}">
                          <a16:creationId xmlns:a16="http://schemas.microsoft.com/office/drawing/2014/main" id="{D7F1C7BB-E4FF-4F3F-B041-5F11330E2EE6}"/>
                        </a:ext>
                      </a:extLst>
                    </p:cNvPr>
                    <p:cNvSpPr/>
                    <p:nvPr/>
                  </p:nvSpPr>
                  <p:spPr>
                    <a:xfrm>
                      <a:off x="-602743" y="1121532"/>
                      <a:ext cx="8128000" cy="5079999"/>
                    </a:xfrm>
                    <a:prstGeom prst="swooshArrow">
                      <a:avLst>
                        <a:gd name="adj1" fmla="val 25000"/>
                        <a:gd name="adj2" fmla="val 25000"/>
                      </a:avLst>
                    </a:prstGeom>
                    <a:solidFill>
                      <a:srgbClr val="FF000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3F5CE56C-D2D5-4C4E-8C3E-997464B8B609}"/>
                        </a:ext>
                      </a:extLst>
                    </p:cNvPr>
                    <p:cNvSpPr/>
                    <p:nvPr/>
                  </p:nvSpPr>
                  <p:spPr>
                    <a:xfrm>
                      <a:off x="843281" y="4604499"/>
                      <a:ext cx="1893824" cy="1468120"/>
                    </a:xfrm>
                    <a:custGeom>
                      <a:avLst/>
                      <a:gdLst>
                        <a:gd name="connsiteX0" fmla="*/ 0 w 1893824"/>
                        <a:gd name="connsiteY0" fmla="*/ 0 h 1468120"/>
                        <a:gd name="connsiteX1" fmla="*/ 1893824 w 1893824"/>
                        <a:gd name="connsiteY1" fmla="*/ 0 h 1468120"/>
                        <a:gd name="connsiteX2" fmla="*/ 1893824 w 1893824"/>
                        <a:gd name="connsiteY2" fmla="*/ 1468120 h 1468120"/>
                        <a:gd name="connsiteX3" fmla="*/ 0 w 1893824"/>
                        <a:gd name="connsiteY3" fmla="*/ 1468120 h 1468120"/>
                        <a:gd name="connsiteX4" fmla="*/ 0 w 1893824"/>
                        <a:gd name="connsiteY4" fmla="*/ 0 h 146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824" h="1468120">
                          <a:moveTo>
                            <a:pt x="0" y="0"/>
                          </a:moveTo>
                          <a:lnTo>
                            <a:pt x="1893824" y="0"/>
                          </a:lnTo>
                          <a:lnTo>
                            <a:pt x="1893824" y="1468120"/>
                          </a:lnTo>
                          <a:lnTo>
                            <a:pt x="0" y="1468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1978" tIns="0" rIns="0" bIns="0" numCol="1" spcCol="1270" anchor="t" anchorCtr="0">
                      <a:noAutofit/>
                    </a:bodyPr>
                    <a:lstStyle/>
                    <a:p>
                      <a:pPr marL="0" marR="0" lvl="0" indent="0" algn="l" defTabSz="2711450" rtl="0" eaLnBrk="1" fontAlgn="auto" latinLnBrk="0" hangingPunct="1">
                        <a:lnSpc>
                          <a:spcPct val="90000"/>
                        </a:lnSpc>
                        <a:spcBef>
                          <a:spcPct val="0"/>
                        </a:spcBef>
                        <a:spcAft>
                          <a:spcPct val="35000"/>
                        </a:spcAft>
                        <a:buClrTx/>
                        <a:buSzTx/>
                        <a:buFontTx/>
                        <a:buNone/>
                        <a:tabLst/>
                        <a:defRPr/>
                      </a:pPr>
                      <a:endParaRPr kumimoji="0" lang="en-ID" sz="6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7E283CC-5E78-46E2-A4C8-2753E10CC3CA}"/>
                        </a:ext>
                      </a:extLst>
                    </p:cNvPr>
                    <p:cNvSpPr/>
                    <p:nvPr/>
                  </p:nvSpPr>
                  <p:spPr>
                    <a:xfrm>
                      <a:off x="2794001" y="3309099"/>
                      <a:ext cx="1950720" cy="2763519"/>
                    </a:xfrm>
                    <a:custGeom>
                      <a:avLst/>
                      <a:gdLst>
                        <a:gd name="connsiteX0" fmla="*/ 0 w 1950720"/>
                        <a:gd name="connsiteY0" fmla="*/ 0 h 2763519"/>
                        <a:gd name="connsiteX1" fmla="*/ 1950720 w 1950720"/>
                        <a:gd name="connsiteY1" fmla="*/ 0 h 2763519"/>
                        <a:gd name="connsiteX2" fmla="*/ 1950720 w 1950720"/>
                        <a:gd name="connsiteY2" fmla="*/ 2763519 h 2763519"/>
                        <a:gd name="connsiteX3" fmla="*/ 0 w 1950720"/>
                        <a:gd name="connsiteY3" fmla="*/ 2763519 h 2763519"/>
                        <a:gd name="connsiteX4" fmla="*/ 0 w 1950720"/>
                        <a:gd name="connsiteY4" fmla="*/ 0 h 27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2763519">
                          <a:moveTo>
                            <a:pt x="0" y="0"/>
                          </a:moveTo>
                          <a:lnTo>
                            <a:pt x="1950720" y="0"/>
                          </a:lnTo>
                          <a:lnTo>
                            <a:pt x="1950720" y="2763519"/>
                          </a:lnTo>
                          <a:lnTo>
                            <a:pt x="0" y="2763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2422" tIns="0" rIns="0" bIns="0" numCol="1" spcCol="1270" anchor="t" anchorCtr="0">
                      <a:noAutofit/>
                    </a:bodyPr>
                    <a:lstStyle/>
                    <a:p>
                      <a:pPr marL="0" marR="0" lvl="0" indent="0" algn="l" defTabSz="2667000" rtl="0" eaLnBrk="1" fontAlgn="auto" latinLnBrk="0" hangingPunct="1">
                        <a:lnSpc>
                          <a:spcPct val="90000"/>
                        </a:lnSpc>
                        <a:spcBef>
                          <a:spcPct val="0"/>
                        </a:spcBef>
                        <a:spcAft>
                          <a:spcPct val="35000"/>
                        </a:spcAft>
                        <a:buClrTx/>
                        <a:buSzTx/>
                        <a:buFontTx/>
                        <a:buNone/>
                        <a:tabLst/>
                        <a:defRPr/>
                      </a:pPr>
                      <a:endParaRPr kumimoji="0" lang="en-ID" sz="6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63A2BF13-4A3F-4EFA-9D12-7DBD4A0ADD5D}"/>
                        </a:ext>
                      </a:extLst>
                    </p:cNvPr>
                    <p:cNvSpPr/>
                    <p:nvPr/>
                  </p:nvSpPr>
                  <p:spPr>
                    <a:xfrm>
                      <a:off x="5110481" y="2542019"/>
                      <a:ext cx="1950720" cy="3530600"/>
                    </a:xfrm>
                    <a:custGeom>
                      <a:avLst/>
                      <a:gdLst>
                        <a:gd name="connsiteX0" fmla="*/ 0 w 1950720"/>
                        <a:gd name="connsiteY0" fmla="*/ 0 h 3530600"/>
                        <a:gd name="connsiteX1" fmla="*/ 1950720 w 1950720"/>
                        <a:gd name="connsiteY1" fmla="*/ 0 h 3530600"/>
                        <a:gd name="connsiteX2" fmla="*/ 1950720 w 1950720"/>
                        <a:gd name="connsiteY2" fmla="*/ 3530600 h 3530600"/>
                        <a:gd name="connsiteX3" fmla="*/ 0 w 1950720"/>
                        <a:gd name="connsiteY3" fmla="*/ 3530600 h 3530600"/>
                        <a:gd name="connsiteX4" fmla="*/ 0 w 1950720"/>
                        <a:gd name="connsiteY4" fmla="*/ 0 h 35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3530600">
                          <a:moveTo>
                            <a:pt x="0" y="0"/>
                          </a:moveTo>
                          <a:lnTo>
                            <a:pt x="1950720" y="0"/>
                          </a:lnTo>
                          <a:lnTo>
                            <a:pt x="1950720" y="3530600"/>
                          </a:lnTo>
                          <a:lnTo>
                            <a:pt x="0" y="353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946" tIns="0" rIns="0" bIns="0" numCol="1" spcCol="1270" anchor="t" anchorCtr="0">
                      <a:noAutofit/>
                    </a:bodyPr>
                    <a:lstStyle/>
                    <a:p>
                      <a:pPr marL="0" marR="0" lvl="0" indent="0" algn="l" defTabSz="2578100" rtl="0" eaLnBrk="1" fontAlgn="auto" latinLnBrk="0" hangingPunct="1">
                        <a:lnSpc>
                          <a:spcPct val="90000"/>
                        </a:lnSpc>
                        <a:spcBef>
                          <a:spcPct val="0"/>
                        </a:spcBef>
                        <a:spcAft>
                          <a:spcPct val="35000"/>
                        </a:spcAft>
                        <a:buClrTx/>
                        <a:buSzTx/>
                        <a:buFontTx/>
                        <a:buNone/>
                        <a:tabLst/>
                        <a:defRPr/>
                      </a:pPr>
                      <a:endParaRPr kumimoji="0" lang="en-ID" sz="5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FF06AC1A-0CC0-4F59-B6B3-429B092DA19E}"/>
                      </a:ext>
                    </a:extLst>
                  </p:cNvPr>
                  <p:cNvSpPr txBox="1"/>
                  <p:nvPr/>
                </p:nvSpPr>
                <p:spPr>
                  <a:xfrm rot="19882811">
                    <a:off x="3092721" y="4218949"/>
                    <a:ext cx="1736992" cy="328167"/>
                  </a:xfrm>
                  <a:prstGeom prst="rect">
                    <a:avLst/>
                  </a:prstGeom>
                  <a:noFill/>
                </p:spPr>
                <p:txBody>
                  <a:bodyPr wrap="square" rtlCol="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RM </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TRANSFORMATION</a:t>
                    </a:r>
                    <a:endParaRPr kumimoji="0" lang="en-ID"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1" name="Oval 30">
                  <a:extLst>
                    <a:ext uri="{FF2B5EF4-FFF2-40B4-BE49-F238E27FC236}">
                      <a16:creationId xmlns:a16="http://schemas.microsoft.com/office/drawing/2014/main" id="{968BA939-4D6F-41B4-AE50-F308E6ED4465}"/>
                    </a:ext>
                  </a:extLst>
                </p:cNvPr>
                <p:cNvSpPr/>
                <p:nvPr/>
              </p:nvSpPr>
              <p:spPr>
                <a:xfrm>
                  <a:off x="1360723" y="4958607"/>
                  <a:ext cx="1844610" cy="17394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RISK MANAGEMENT only for Value Protection</a:t>
                  </a:r>
                  <a:endParaRPr kumimoji="0" lang="en-ID"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1" name="Speech Bubble: Rectangle 40">
                <a:extLst>
                  <a:ext uri="{FF2B5EF4-FFF2-40B4-BE49-F238E27FC236}">
                    <a16:creationId xmlns:a16="http://schemas.microsoft.com/office/drawing/2014/main" id="{9388601A-577D-4B8A-A647-5910A3B86609}"/>
                  </a:ext>
                </a:extLst>
              </p:cNvPr>
              <p:cNvSpPr/>
              <p:nvPr/>
            </p:nvSpPr>
            <p:spPr>
              <a:xfrm>
                <a:off x="456766" y="3682828"/>
                <a:ext cx="1225223" cy="1167968"/>
              </a:xfrm>
              <a:prstGeom prst="wedgeRectCallout">
                <a:avLst>
                  <a:gd name="adj1" fmla="val 72162"/>
                  <a:gd name="adj2" fmla="val 5739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Risk Management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diilustrasikan</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hanya</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sebagai</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Rem.</a:t>
                </a:r>
                <a:endParaRPr kumimoji="0" lang="en-ID"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Speech Bubble: Rectangle 41">
                <a:extLst>
                  <a:ext uri="{FF2B5EF4-FFF2-40B4-BE49-F238E27FC236}">
                    <a16:creationId xmlns:a16="http://schemas.microsoft.com/office/drawing/2014/main" id="{297784B2-AFC2-439D-B2D6-72593E556275}"/>
                  </a:ext>
                </a:extLst>
              </p:cNvPr>
              <p:cNvSpPr/>
              <p:nvPr/>
            </p:nvSpPr>
            <p:spPr>
              <a:xfrm>
                <a:off x="2497818" y="1785795"/>
                <a:ext cx="1940284" cy="982104"/>
              </a:xfrm>
              <a:prstGeom prst="wedgeRectCallout">
                <a:avLst>
                  <a:gd name="adj1" fmla="val 47206"/>
                  <a:gd name="adj2" fmla="val 100151"/>
                </a:avLst>
              </a:prstGeom>
              <a:solidFill>
                <a:srgbClr val="DCC5E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Risk Management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sudah</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berkembang</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Diilustrasikan</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sebagai</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400" b="1" dirty="0" err="1">
                    <a:solidFill>
                      <a:prstClr val="black"/>
                    </a:solidFill>
                    <a:latin typeface="Calibri" panose="020F0502020204030204"/>
                  </a:rPr>
                  <a:t>Kopling</a:t>
                </a:r>
                <a:r>
                  <a:rPr lang="en-US" sz="1400" b="1" dirty="0">
                    <a:solidFill>
                      <a:prstClr val="black"/>
                    </a:solidFill>
                    <a:latin typeface="Calibri" panose="020F0502020204030204"/>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Gas,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dan</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Rem.</a:t>
                </a:r>
                <a:endParaRPr kumimoji="0" lang="en-ID"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Isosceles Triangle 43">
                <a:extLst>
                  <a:ext uri="{FF2B5EF4-FFF2-40B4-BE49-F238E27FC236}">
                    <a16:creationId xmlns:a16="http://schemas.microsoft.com/office/drawing/2014/main" id="{0841A12C-A54A-4171-A632-AD140AD5FD5C}"/>
                  </a:ext>
                </a:extLst>
              </p:cNvPr>
              <p:cNvSpPr/>
              <p:nvPr/>
            </p:nvSpPr>
            <p:spPr>
              <a:xfrm rot="19042632">
                <a:off x="10552969" y="2438504"/>
                <a:ext cx="225235" cy="1855986"/>
              </a:xfrm>
              <a:prstGeom prst="triangle">
                <a:avLst/>
              </a:prstGeom>
              <a:solidFill>
                <a:srgbClr val="B2DE8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Speech Bubble: Rectangle 42">
                <a:extLst>
                  <a:ext uri="{FF2B5EF4-FFF2-40B4-BE49-F238E27FC236}">
                    <a16:creationId xmlns:a16="http://schemas.microsoft.com/office/drawing/2014/main" id="{D310FC86-0A45-4748-8999-2A011E6EBD26}"/>
                  </a:ext>
                </a:extLst>
              </p:cNvPr>
              <p:cNvSpPr/>
              <p:nvPr/>
            </p:nvSpPr>
            <p:spPr>
              <a:xfrm>
                <a:off x="8627878" y="3832142"/>
                <a:ext cx="3107356" cy="1518207"/>
              </a:xfrm>
              <a:prstGeom prst="wedgeRectCallout">
                <a:avLst>
                  <a:gd name="adj1" fmla="val -13170"/>
                  <a:gd name="adj2" fmla="val -34671"/>
                </a:avLst>
              </a:prstGeom>
              <a:solidFill>
                <a:srgbClr val="B2DE8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Risk Management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berevolusi</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secara</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progresif</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berintegrasi</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bersama</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Governance dan Compliance,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serta</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mendapat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pengaruh</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dari</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ESG,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sehingga</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menjadi</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ESGRC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8" name="Speech Bubble: Rectangle 27">
              <a:extLst>
                <a:ext uri="{FF2B5EF4-FFF2-40B4-BE49-F238E27FC236}">
                  <a16:creationId xmlns:a16="http://schemas.microsoft.com/office/drawing/2014/main" id="{BAD9C3D7-E535-496C-89E3-1CF272C1E3E7}"/>
                </a:ext>
              </a:extLst>
            </p:cNvPr>
            <p:cNvSpPr/>
            <p:nvPr/>
          </p:nvSpPr>
          <p:spPr>
            <a:xfrm>
              <a:off x="6022946" y="5107446"/>
              <a:ext cx="1910185" cy="1456567"/>
            </a:xfrm>
            <a:prstGeom prst="wedgeRectCallout">
              <a:avLst>
                <a:gd name="adj1" fmla="val -56786"/>
                <a:gd name="adj2" fmla="val -72615"/>
              </a:avLst>
            </a:prstGeom>
            <a:solidFill>
              <a:srgbClr val="DCC5E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Risk Management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mn-cs"/>
                </a:rPr>
                <a:t>Bertransformasi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mn-cs"/>
                </a:rPr>
                <a:t>menjadi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 Risk Intelligence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mn-cs"/>
                </a:rPr>
                <a:t>dengan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mn-cs"/>
                </a:rPr>
                <a:t>dukungan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 Big Data System</a:t>
              </a:r>
              <a:endParaRPr kumimoji="0" lang="en-ID" sz="13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 name="Rounded Rectangle 3"/>
          <p:cNvSpPr/>
          <p:nvPr/>
        </p:nvSpPr>
        <p:spPr>
          <a:xfrm>
            <a:off x="9006887" y="5828352"/>
            <a:ext cx="2701208" cy="826924"/>
          </a:xfrm>
          <a:prstGeom prst="round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ESG </a:t>
            </a:r>
          </a:p>
          <a:p>
            <a:pPr algn="ctr"/>
            <a:r>
              <a:rPr lang="en-US" sz="1400" dirty="0"/>
              <a:t>(ENVIROMENTAL, SOCIAL, AND GOVERNANCE)</a:t>
            </a:r>
          </a:p>
        </p:txBody>
      </p:sp>
      <p:sp>
        <p:nvSpPr>
          <p:cNvPr id="5" name="Up Arrow 4"/>
          <p:cNvSpPr/>
          <p:nvPr/>
        </p:nvSpPr>
        <p:spPr>
          <a:xfrm>
            <a:off x="10215143" y="5397422"/>
            <a:ext cx="338974" cy="409279"/>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0AA98A6-9334-4E2F-A152-9BB950E48686}"/>
              </a:ext>
            </a:extLst>
          </p:cNvPr>
          <p:cNvSpPr txBox="1"/>
          <p:nvPr/>
        </p:nvSpPr>
        <p:spPr>
          <a:xfrm>
            <a:off x="0" y="0"/>
            <a:ext cx="12192000" cy="442035"/>
          </a:xfrm>
          <a:prstGeom prst="rect">
            <a:avLst/>
          </a:prstGeom>
          <a:solidFill>
            <a:srgbClr val="002060"/>
          </a:solidFill>
        </p:spPr>
        <p:txBody>
          <a:bodyPr wrap="square" tIns="36000" bIns="36000" rtlCol="0">
            <a:spAutoFit/>
          </a:bodyPr>
          <a:lstStyle/>
          <a:p>
            <a:pPr algn="ctr">
              <a:defRPr/>
            </a:pPr>
            <a:r>
              <a:rPr lang="en-US" sz="2400" b="1" dirty="0">
                <a:solidFill>
                  <a:prstClr val="white"/>
                </a:solidFill>
                <a:latin typeface="Candara" panose="020E0502030303020204" pitchFamily="34" charset="0"/>
              </a:rPr>
              <a:t>RISK MANAGEMENT PERLU BERTRANSFORMASI MENJADI GRC, DAN KEMUDIAN ESGRC</a:t>
            </a:r>
            <a:endParaRPr lang="en-ID" sz="2400" b="1" dirty="0">
              <a:solidFill>
                <a:prstClr val="white"/>
              </a:solidFill>
              <a:latin typeface="Candara" panose="020E0502030303020204" pitchFamily="34" charset="0"/>
            </a:endParaRPr>
          </a:p>
        </p:txBody>
      </p:sp>
      <p:pic>
        <p:nvPicPr>
          <p:cNvPr id="46" name="Picture 45">
            <a:extLst>
              <a:ext uri="{FF2B5EF4-FFF2-40B4-BE49-F238E27FC236}">
                <a16:creationId xmlns:a16="http://schemas.microsoft.com/office/drawing/2014/main" id="{B7784B79-1A50-4869-840E-A8653AFD7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431" y="1382024"/>
            <a:ext cx="1345835" cy="1283113"/>
          </a:xfrm>
          <a:prstGeom prst="rect">
            <a:avLst/>
          </a:prstGeom>
        </p:spPr>
      </p:pic>
      <p:sp>
        <p:nvSpPr>
          <p:cNvPr id="47" name="TextBox 46">
            <a:extLst>
              <a:ext uri="{FF2B5EF4-FFF2-40B4-BE49-F238E27FC236}">
                <a16:creationId xmlns:a16="http://schemas.microsoft.com/office/drawing/2014/main" id="{8B06B238-F332-42A3-AFFF-438767D3FC15}"/>
              </a:ext>
            </a:extLst>
          </p:cNvPr>
          <p:cNvSpPr txBox="1"/>
          <p:nvPr/>
        </p:nvSpPr>
        <p:spPr>
          <a:xfrm>
            <a:off x="3185114" y="6524471"/>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240587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C092A05-6176-4528-A442-3A8317F8B80B}"/>
              </a:ext>
            </a:extLst>
          </p:cNvPr>
          <p:cNvSpPr txBox="1"/>
          <p:nvPr/>
        </p:nvSpPr>
        <p:spPr>
          <a:xfrm>
            <a:off x="0" y="-9821"/>
            <a:ext cx="12192000" cy="710552"/>
          </a:xfrm>
          <a:prstGeom prst="rect">
            <a:avLst/>
          </a:prstGeom>
          <a:solidFill>
            <a:srgbClr val="002060"/>
          </a:solidFill>
        </p:spPr>
        <p:txBody>
          <a:bodyPr wrap="square" tIns="10800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ndara" panose="020E0502030303020204" pitchFamily="34" charset="0"/>
                <a:ea typeface="+mn-ea"/>
                <a:cs typeface="+mn-cs"/>
              </a:rPr>
              <a:t>THE ROADMAP:</a:t>
            </a:r>
            <a:r>
              <a:rPr kumimoji="0" lang="en-US" sz="3200" b="1" i="0" u="none" strike="noStrike" kern="1200" cap="none" spc="0" normalizeH="0" noProof="0" dirty="0">
                <a:ln>
                  <a:noFill/>
                </a:ln>
                <a:solidFill>
                  <a:schemeClr val="bg1"/>
                </a:solidFill>
                <a:effectLst/>
                <a:uLnTx/>
                <a:uFillTx/>
                <a:latin typeface="Candara" panose="020E0502030303020204" pitchFamily="34" charset="0"/>
                <a:ea typeface="+mn-ea"/>
                <a:cs typeface="+mn-cs"/>
              </a:rPr>
              <a:t> </a:t>
            </a:r>
            <a:r>
              <a:rPr lang="en-US" sz="3200" b="1" dirty="0" err="1">
                <a:solidFill>
                  <a:schemeClr val="bg1"/>
                </a:solidFill>
                <a:latin typeface="Candara" panose="020E0502030303020204" pitchFamily="34" charset="0"/>
              </a:rPr>
              <a:t>dari</a:t>
            </a:r>
            <a:r>
              <a:rPr kumimoji="0" lang="en-US" sz="3200" b="1" i="0" u="none" strike="noStrike" kern="1200" cap="none" spc="0" normalizeH="0" noProof="0" dirty="0">
                <a:ln>
                  <a:noFill/>
                </a:ln>
                <a:solidFill>
                  <a:schemeClr val="bg1"/>
                </a:solidFill>
                <a:effectLst/>
                <a:uLnTx/>
                <a:uFillTx/>
                <a:latin typeface="Candara" panose="020E0502030303020204" pitchFamily="34" charset="0"/>
                <a:ea typeface="+mn-ea"/>
                <a:cs typeface="+mn-cs"/>
              </a:rPr>
              <a:t> GRC </a:t>
            </a:r>
            <a:r>
              <a:rPr lang="en-US" sz="3200" b="1" dirty="0" err="1">
                <a:solidFill>
                  <a:schemeClr val="bg1"/>
                </a:solidFill>
                <a:latin typeface="Candara" panose="020E0502030303020204" pitchFamily="34" charset="0"/>
              </a:rPr>
              <a:t>menuju</a:t>
            </a:r>
            <a:r>
              <a:rPr kumimoji="0" lang="en-US" sz="3200" b="1" i="0" u="none" strike="noStrike" kern="1200" cap="none" spc="0" normalizeH="0" noProof="0" dirty="0">
                <a:ln>
                  <a:noFill/>
                </a:ln>
                <a:solidFill>
                  <a:schemeClr val="bg1"/>
                </a:solidFill>
                <a:effectLst/>
                <a:uLnTx/>
                <a:uFillTx/>
                <a:latin typeface="Candara" panose="020E0502030303020204" pitchFamily="34" charset="0"/>
                <a:ea typeface="+mn-ea"/>
                <a:cs typeface="+mn-cs"/>
              </a:rPr>
              <a:t> </a:t>
            </a:r>
            <a:r>
              <a:rPr kumimoji="0" lang="en-US" sz="3200" b="1" i="0" u="none" strike="noStrike" kern="1200" cap="none" spc="0" normalizeH="0" baseline="0" noProof="0" dirty="0">
                <a:ln>
                  <a:noFill/>
                </a:ln>
                <a:solidFill>
                  <a:schemeClr val="bg1"/>
                </a:solidFill>
                <a:effectLst/>
                <a:uLnTx/>
                <a:uFillTx/>
                <a:latin typeface="Candara" panose="020E0502030303020204" pitchFamily="34" charset="0"/>
                <a:ea typeface="+mn-ea"/>
                <a:cs typeface="+mn-cs"/>
              </a:rPr>
              <a:t>ESGRC System</a:t>
            </a:r>
            <a:endParaRPr kumimoji="0" lang="en-ID" sz="3200" b="1" i="0" u="none" strike="noStrike" kern="1200" cap="none" spc="0" normalizeH="0" baseline="0" noProof="0" dirty="0">
              <a:ln>
                <a:noFill/>
              </a:ln>
              <a:solidFill>
                <a:schemeClr val="bg1"/>
              </a:solidFill>
              <a:effectLst/>
              <a:uLnTx/>
              <a:uFillTx/>
              <a:latin typeface="Candara" panose="020E0502030303020204" pitchFamily="34" charset="0"/>
              <a:ea typeface="+mn-ea"/>
              <a:cs typeface="+mn-cs"/>
            </a:endParaRPr>
          </a:p>
        </p:txBody>
      </p:sp>
      <p:sp>
        <p:nvSpPr>
          <p:cNvPr id="3" name="TextBox 2"/>
          <p:cNvSpPr txBox="1"/>
          <p:nvPr/>
        </p:nvSpPr>
        <p:spPr>
          <a:xfrm>
            <a:off x="1390230" y="901025"/>
            <a:ext cx="10219764" cy="707886"/>
          </a:xfrm>
          <a:prstGeom prst="rect">
            <a:avLst/>
          </a:prstGeom>
          <a:noFill/>
        </p:spPr>
        <p:txBody>
          <a:bodyPr wrap="square" rtlCol="0">
            <a:spAutoFit/>
          </a:bodyPr>
          <a:lstStyle/>
          <a:p>
            <a:r>
              <a:rPr lang="en-US" sz="2000" b="1" dirty="0"/>
              <a:t>PADA TAHAP SELANJUTNYA, PENERAPAN GRC SEBAGAI SUATU SISTEM MENGALAMI TUNTUTAN UNTUK BERMETAMORFOSIS (BERTRANSFORMASI) SECARA CEPAT MENJADI ESGRC.</a:t>
            </a:r>
          </a:p>
        </p:txBody>
      </p:sp>
      <p:grpSp>
        <p:nvGrpSpPr>
          <p:cNvPr id="6" name="Group 5"/>
          <p:cNvGrpSpPr/>
          <p:nvPr/>
        </p:nvGrpSpPr>
        <p:grpSpPr>
          <a:xfrm>
            <a:off x="689925" y="1348069"/>
            <a:ext cx="10761367" cy="5427961"/>
            <a:chOff x="689925" y="1348069"/>
            <a:chExt cx="10761367" cy="5427961"/>
          </a:xfrm>
        </p:grpSpPr>
        <p:grpSp>
          <p:nvGrpSpPr>
            <p:cNvPr id="30" name="Group 29"/>
            <p:cNvGrpSpPr/>
            <p:nvPr/>
          </p:nvGrpSpPr>
          <p:grpSpPr>
            <a:xfrm>
              <a:off x="689925" y="1348069"/>
              <a:ext cx="10761367" cy="5427961"/>
              <a:chOff x="878184" y="1035323"/>
              <a:chExt cx="10761367" cy="5427961"/>
            </a:xfrm>
          </p:grpSpPr>
          <p:grpSp>
            <p:nvGrpSpPr>
              <p:cNvPr id="27" name="Group 26"/>
              <p:cNvGrpSpPr/>
              <p:nvPr/>
            </p:nvGrpSpPr>
            <p:grpSpPr>
              <a:xfrm>
                <a:off x="878184" y="1035323"/>
                <a:ext cx="7350892" cy="5427961"/>
                <a:chOff x="1181101" y="1035323"/>
                <a:chExt cx="7350892" cy="5427961"/>
              </a:xfrm>
            </p:grpSpPr>
            <p:grpSp>
              <p:nvGrpSpPr>
                <p:cNvPr id="17" name="Group 16"/>
                <p:cNvGrpSpPr/>
                <p:nvPr/>
              </p:nvGrpSpPr>
              <p:grpSpPr>
                <a:xfrm>
                  <a:off x="1181101" y="1035323"/>
                  <a:ext cx="3766860" cy="5427961"/>
                  <a:chOff x="304801" y="1035323"/>
                  <a:chExt cx="3766860" cy="542796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0" y="4065876"/>
                    <a:ext cx="2514600" cy="2397408"/>
                  </a:xfrm>
                  <a:prstGeom prst="rect">
                    <a:avLst/>
                  </a:prstGeom>
                </p:spPr>
              </p:pic>
              <p:pic>
                <p:nvPicPr>
                  <p:cNvPr id="7" name="Picture 6"/>
                  <p:cNvPicPr>
                    <a:picLocks noChangeAspect="1"/>
                  </p:cNvPicPr>
                  <p:nvPr/>
                </p:nvPicPr>
                <p:blipFill>
                  <a:blip r:embed="rId3"/>
                  <a:stretch>
                    <a:fillRect/>
                  </a:stretch>
                </p:blipFill>
                <p:spPr>
                  <a:xfrm>
                    <a:off x="567072" y="1035323"/>
                    <a:ext cx="3504589" cy="3476873"/>
                  </a:xfrm>
                  <a:prstGeom prst="rect">
                    <a:avLst/>
                  </a:prstGeom>
                </p:spPr>
              </p:pic>
              <p:sp>
                <p:nvSpPr>
                  <p:cNvPr id="16" name="Curved Down Arrow 15"/>
                  <p:cNvSpPr/>
                  <p:nvPr/>
                </p:nvSpPr>
                <p:spPr>
                  <a:xfrm rot="16200000">
                    <a:off x="-776287" y="3548062"/>
                    <a:ext cx="2905125" cy="742949"/>
                  </a:xfrm>
                  <a:prstGeom prst="curved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Rounded Rectangle 19"/>
                <p:cNvSpPr/>
                <p:nvPr/>
              </p:nvSpPr>
              <p:spPr>
                <a:xfrm>
                  <a:off x="6268130" y="3001098"/>
                  <a:ext cx="2263863" cy="164676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ndara" panose="020E0502030303020204" pitchFamily="34" charset="0"/>
                    </a:rPr>
                    <a:t>ESGRC</a:t>
                  </a:r>
                </a:p>
              </p:txBody>
            </p:sp>
            <p:cxnSp>
              <p:nvCxnSpPr>
                <p:cNvPr id="22" name="Curved Connector 21"/>
                <p:cNvCxnSpPr/>
                <p:nvPr/>
              </p:nvCxnSpPr>
              <p:spPr>
                <a:xfrm>
                  <a:off x="4438650" y="2634225"/>
                  <a:ext cx="1829480" cy="1285311"/>
                </a:xfrm>
                <a:prstGeom prst="curvedConnector3">
                  <a:avLst/>
                </a:prstGeom>
                <a:ln w="1079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2" idx="3"/>
                </p:cNvCxnSpPr>
                <p:nvPr/>
              </p:nvCxnSpPr>
              <p:spPr>
                <a:xfrm flipV="1">
                  <a:off x="4438650" y="3771900"/>
                  <a:ext cx="1829480" cy="1492680"/>
                </a:xfrm>
                <a:prstGeom prst="curvedConnector3">
                  <a:avLst/>
                </a:prstGeom>
                <a:ln w="1079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Right Arrow 27"/>
              <p:cNvSpPr/>
              <p:nvPr/>
            </p:nvSpPr>
            <p:spPr>
              <a:xfrm>
                <a:off x="8229076" y="3648798"/>
                <a:ext cx="991124" cy="293976"/>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220200" y="2605810"/>
                <a:ext cx="2419351" cy="235267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AGILE &amp; SUSTAINABLE ORGANIZATION</a:t>
                </a:r>
              </a:p>
            </p:txBody>
          </p:sp>
        </p:grpSp>
        <p:sp>
          <p:nvSpPr>
            <p:cNvPr id="5" name="Isosceles Triangle 4"/>
            <p:cNvSpPr/>
            <p:nvPr/>
          </p:nvSpPr>
          <p:spPr>
            <a:xfrm rot="5400000">
              <a:off x="1223377" y="5502689"/>
              <a:ext cx="389965" cy="176167"/>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898EFC73-0659-4D91-A1BE-CE35E0E2D8B8}"/>
              </a:ext>
            </a:extLst>
          </p:cNvPr>
          <p:cNvSpPr txBox="1"/>
          <p:nvPr/>
        </p:nvSpPr>
        <p:spPr>
          <a:xfrm>
            <a:off x="9476232" y="6393560"/>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1117585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CONTOH TRANSFORMASI GRC MENJADI ESGRC DI SEKTOR JASA KEUANGAN</a:t>
            </a:r>
            <a:endParaRPr lang="en-US" sz="2800" b="1" i="1" dirty="0"/>
          </a:p>
        </p:txBody>
      </p:sp>
      <p:grpSp>
        <p:nvGrpSpPr>
          <p:cNvPr id="63" name="Group 62"/>
          <p:cNvGrpSpPr/>
          <p:nvPr/>
        </p:nvGrpSpPr>
        <p:grpSpPr>
          <a:xfrm>
            <a:off x="991667" y="1026033"/>
            <a:ext cx="10743347" cy="5569855"/>
            <a:chOff x="991667" y="1026033"/>
            <a:chExt cx="10743347" cy="5569855"/>
          </a:xfrm>
        </p:grpSpPr>
        <p:sp>
          <p:nvSpPr>
            <p:cNvPr id="5" name="Rounded Rectangle 4"/>
            <p:cNvSpPr/>
            <p:nvPr/>
          </p:nvSpPr>
          <p:spPr>
            <a:xfrm>
              <a:off x="991667" y="1026033"/>
              <a:ext cx="5138058" cy="1084941"/>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b="1" dirty="0"/>
                <a:t>GOVERNANCE</a:t>
              </a:r>
            </a:p>
            <a:p>
              <a:pPr algn="ctr"/>
              <a:r>
                <a:rPr lang="en-US" sz="1400" b="1" dirty="0"/>
                <a:t>(POJK 17/2023; POJK 73/2016 &amp; POJK 43/2019)</a:t>
              </a:r>
            </a:p>
            <a:p>
              <a:r>
                <a:rPr lang="en-US" sz="1000" dirty="0"/>
                <a:t>Tata </a:t>
              </a:r>
              <a:r>
                <a:rPr lang="en-US" sz="1000" dirty="0" err="1"/>
                <a:t>Kelola</a:t>
              </a:r>
              <a:r>
                <a:rPr lang="en-US" sz="1000" dirty="0"/>
                <a:t> yang </a:t>
              </a:r>
              <a:r>
                <a:rPr lang="en-US" sz="1000" dirty="0" err="1"/>
                <a:t>baik</a:t>
              </a:r>
              <a:r>
                <a:rPr lang="en-US" sz="1000" dirty="0"/>
                <a:t> </a:t>
              </a:r>
              <a:r>
                <a:rPr lang="en-US" sz="1000" dirty="0" err="1"/>
                <a:t>adalah</a:t>
              </a:r>
              <a:r>
                <a:rPr lang="en-US" sz="1000" dirty="0"/>
                <a:t> </a:t>
              </a:r>
              <a:r>
                <a:rPr lang="en-US" sz="1000" dirty="0" err="1"/>
                <a:t>suatu</a:t>
              </a:r>
              <a:r>
                <a:rPr lang="en-US" sz="1000" dirty="0"/>
                <a:t> </a:t>
              </a:r>
              <a:r>
                <a:rPr lang="en-US" sz="1000" dirty="0" err="1"/>
                <a:t>tata</a:t>
              </a:r>
              <a:r>
                <a:rPr lang="en-US" sz="1000" dirty="0"/>
                <a:t> </a:t>
              </a:r>
              <a:r>
                <a:rPr lang="en-US" sz="1000" dirty="0" err="1"/>
                <a:t>cara</a:t>
              </a:r>
              <a:r>
                <a:rPr lang="en-US" sz="1000" dirty="0"/>
                <a:t> </a:t>
              </a:r>
              <a:r>
                <a:rPr lang="en-US" sz="1000" dirty="0" err="1"/>
                <a:t>pengelolaan</a:t>
              </a:r>
              <a:r>
                <a:rPr lang="en-US" sz="1000" dirty="0"/>
                <a:t> </a:t>
              </a:r>
              <a:r>
                <a:rPr lang="en-US" sz="1000" dirty="0" err="1"/>
                <a:t>Organisasi</a:t>
              </a:r>
              <a:r>
                <a:rPr lang="en-US" sz="1000" dirty="0"/>
                <a:t> yang </a:t>
              </a:r>
              <a:r>
                <a:rPr lang="en-US" sz="1000" dirty="0" err="1"/>
                <a:t>menerapkan</a:t>
              </a:r>
              <a:r>
                <a:rPr lang="en-US" sz="1000" dirty="0"/>
                <a:t> </a:t>
              </a:r>
              <a:r>
                <a:rPr lang="en-US" sz="1000" dirty="0" err="1"/>
                <a:t>prinsip-prinsip</a:t>
              </a:r>
              <a:r>
                <a:rPr lang="en-US" sz="1000" dirty="0"/>
                <a:t> </a:t>
              </a:r>
              <a:r>
                <a:rPr lang="en-US" sz="1000" dirty="0" err="1"/>
                <a:t>keterbukaan</a:t>
              </a:r>
              <a:r>
                <a:rPr lang="en-US" sz="1000" dirty="0"/>
                <a:t> (transparency), </a:t>
              </a:r>
              <a:r>
                <a:rPr lang="en-US" sz="1000" dirty="0" err="1"/>
                <a:t>akuntabilitas</a:t>
              </a:r>
              <a:r>
                <a:rPr lang="en-US" sz="1000" dirty="0"/>
                <a:t> (accountability), </a:t>
              </a:r>
              <a:r>
                <a:rPr lang="en-US" sz="1000" dirty="0" err="1"/>
                <a:t>pertanggungjawaban</a:t>
              </a:r>
              <a:r>
                <a:rPr lang="en-US" sz="1000" dirty="0"/>
                <a:t> (responsibility), </a:t>
              </a:r>
              <a:r>
                <a:rPr lang="en-US" sz="1000" dirty="0" err="1"/>
                <a:t>independensi</a:t>
              </a:r>
              <a:r>
                <a:rPr lang="en-US" sz="1000" dirty="0"/>
                <a:t> (independency), </a:t>
              </a:r>
              <a:r>
                <a:rPr lang="en-US" sz="1000" dirty="0" err="1"/>
                <a:t>dan</a:t>
              </a:r>
              <a:r>
                <a:rPr lang="en-US" sz="1000" dirty="0"/>
                <a:t> </a:t>
              </a:r>
              <a:r>
                <a:rPr lang="en-US" sz="1000" dirty="0" err="1"/>
                <a:t>kewajaran</a:t>
              </a:r>
              <a:r>
                <a:rPr lang="en-US" sz="1000" dirty="0"/>
                <a:t> (fairness).</a:t>
              </a:r>
            </a:p>
          </p:txBody>
        </p:sp>
        <p:sp>
          <p:nvSpPr>
            <p:cNvPr id="6" name="Rounded Rectangle 5"/>
            <p:cNvSpPr/>
            <p:nvPr/>
          </p:nvSpPr>
          <p:spPr>
            <a:xfrm>
              <a:off x="991667" y="2517382"/>
              <a:ext cx="5138058" cy="127725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1"/>
            <a:lstStyle/>
            <a:p>
              <a:pPr algn="ctr"/>
              <a:r>
                <a:rPr lang="en-US" sz="1400" b="1" dirty="0"/>
                <a:t>RISK</a:t>
              </a:r>
            </a:p>
            <a:p>
              <a:pPr algn="ctr"/>
              <a:r>
                <a:rPr lang="en-US" sz="1400" b="1" dirty="0"/>
                <a:t>(POJK 18/2016; POJK 65/2016; POJK 44/2020; POJK 6/2021, </a:t>
              </a:r>
              <a:r>
                <a:rPr lang="en-US" sz="1400" b="1" dirty="0" err="1"/>
                <a:t>dlsb</a:t>
              </a:r>
              <a:r>
                <a:rPr lang="en-US" sz="1400" b="1" dirty="0"/>
                <a:t>)</a:t>
              </a:r>
            </a:p>
            <a:p>
              <a:pPr marL="87313" indent="-87313">
                <a:buFont typeface="Arial" panose="020B0604020202020204" pitchFamily="34" charset="0"/>
                <a:buChar char="•"/>
              </a:pPr>
              <a:r>
                <a:rPr lang="en-US" sz="1000" dirty="0" err="1"/>
                <a:t>Risiko</a:t>
              </a:r>
              <a:r>
                <a:rPr lang="en-US" sz="1000" dirty="0"/>
                <a:t> </a:t>
              </a:r>
              <a:r>
                <a:rPr lang="en-US" sz="1000" dirty="0" err="1"/>
                <a:t>adalah</a:t>
              </a:r>
              <a:r>
                <a:rPr lang="en-US" sz="1000" dirty="0"/>
                <a:t> </a:t>
              </a:r>
              <a:r>
                <a:rPr lang="en-US" sz="1000" dirty="0" err="1"/>
                <a:t>potensi</a:t>
              </a:r>
              <a:r>
                <a:rPr lang="en-US" sz="1000" dirty="0"/>
                <a:t> </a:t>
              </a:r>
              <a:r>
                <a:rPr lang="en-US" sz="1000" dirty="0" err="1"/>
                <a:t>kerugian</a:t>
              </a:r>
              <a:r>
                <a:rPr lang="en-US" sz="1000" dirty="0"/>
                <a:t> </a:t>
              </a:r>
              <a:r>
                <a:rPr lang="en-US" sz="1000" dirty="0" err="1"/>
                <a:t>akibat</a:t>
              </a:r>
              <a:r>
                <a:rPr lang="en-US" sz="1000" dirty="0"/>
                <a:t> </a:t>
              </a:r>
              <a:r>
                <a:rPr lang="en-US" sz="1000" dirty="0" err="1"/>
                <a:t>terjadinya</a:t>
              </a:r>
              <a:r>
                <a:rPr lang="en-US" sz="1000" dirty="0"/>
                <a:t> </a:t>
              </a:r>
              <a:r>
                <a:rPr lang="en-US" sz="1000" dirty="0" err="1"/>
                <a:t>suatu</a:t>
              </a:r>
              <a:r>
                <a:rPr lang="en-US" sz="1000" dirty="0"/>
                <a:t> </a:t>
              </a:r>
              <a:r>
                <a:rPr lang="en-US" sz="1000" dirty="0" err="1"/>
                <a:t>peristiwa</a:t>
              </a:r>
              <a:r>
                <a:rPr lang="en-US" sz="1000" dirty="0"/>
                <a:t> </a:t>
              </a:r>
              <a:r>
                <a:rPr lang="en-US" sz="1000" dirty="0" err="1"/>
                <a:t>tertentu</a:t>
              </a:r>
              <a:r>
                <a:rPr lang="en-US" sz="1000" dirty="0"/>
                <a:t>. </a:t>
              </a:r>
            </a:p>
            <a:p>
              <a:pPr marL="87313" indent="-87313">
                <a:buFont typeface="Arial" panose="020B0604020202020204" pitchFamily="34" charset="0"/>
                <a:buChar char="•"/>
              </a:pPr>
              <a:r>
                <a:rPr lang="en-US" sz="1000" dirty="0" err="1"/>
                <a:t>Manajemen</a:t>
              </a:r>
              <a:r>
                <a:rPr lang="en-US" sz="1000" dirty="0"/>
                <a:t> </a:t>
              </a:r>
              <a:r>
                <a:rPr lang="en-US" sz="1000" dirty="0" err="1"/>
                <a:t>Risiko</a:t>
              </a:r>
              <a:r>
                <a:rPr lang="en-US" sz="1000" dirty="0"/>
                <a:t> </a:t>
              </a:r>
              <a:r>
                <a:rPr lang="en-US" sz="1000" dirty="0" err="1"/>
                <a:t>adalah</a:t>
              </a:r>
              <a:r>
                <a:rPr lang="en-US" sz="1000" dirty="0"/>
                <a:t> </a:t>
              </a:r>
              <a:r>
                <a:rPr lang="en-US" sz="1000" dirty="0" err="1"/>
                <a:t>serangkaian</a:t>
              </a:r>
              <a:r>
                <a:rPr lang="en-US" sz="1000" dirty="0"/>
                <a:t> </a:t>
              </a:r>
              <a:r>
                <a:rPr lang="en-US" sz="1000" dirty="0" err="1"/>
                <a:t>metodologi</a:t>
              </a:r>
              <a:r>
                <a:rPr lang="en-US" sz="1000" dirty="0"/>
                <a:t> </a:t>
              </a:r>
              <a:r>
                <a:rPr lang="en-US" sz="1000" dirty="0" err="1"/>
                <a:t>dan</a:t>
              </a:r>
              <a:r>
                <a:rPr lang="en-US" sz="1000" dirty="0"/>
                <a:t> </a:t>
              </a:r>
              <a:r>
                <a:rPr lang="en-US" sz="1000" dirty="0" err="1"/>
                <a:t>prosedur</a:t>
              </a:r>
              <a:r>
                <a:rPr lang="en-US" sz="1000" dirty="0"/>
                <a:t> yang </a:t>
              </a:r>
              <a:r>
                <a:rPr lang="en-US" sz="1000" dirty="0" err="1"/>
                <a:t>digunakan</a:t>
              </a:r>
              <a:r>
                <a:rPr lang="en-US" sz="1000" dirty="0"/>
                <a:t> </a:t>
              </a:r>
              <a:r>
                <a:rPr lang="en-US" sz="1000" dirty="0" err="1"/>
                <a:t>untuk</a:t>
              </a:r>
              <a:r>
                <a:rPr lang="en-US" sz="1000" dirty="0"/>
                <a:t> </a:t>
              </a:r>
              <a:r>
                <a:rPr lang="en-US" sz="1000" dirty="0" err="1"/>
                <a:t>mengidentifikasi</a:t>
              </a:r>
              <a:r>
                <a:rPr lang="en-US" sz="1000" dirty="0"/>
                <a:t>, </a:t>
              </a:r>
              <a:r>
                <a:rPr lang="en-US" sz="1000" dirty="0" err="1"/>
                <a:t>mengukur</a:t>
              </a:r>
              <a:r>
                <a:rPr lang="en-US" sz="1000" dirty="0"/>
                <a:t>, </a:t>
              </a:r>
              <a:r>
                <a:rPr lang="en-US" sz="1000" dirty="0" err="1"/>
                <a:t>memantau</a:t>
              </a:r>
              <a:r>
                <a:rPr lang="en-US" sz="1000" dirty="0"/>
                <a:t>, </a:t>
              </a:r>
              <a:r>
                <a:rPr lang="en-US" sz="1000" dirty="0" err="1"/>
                <a:t>dan</a:t>
              </a:r>
              <a:r>
                <a:rPr lang="en-US" sz="1000" dirty="0"/>
                <a:t> </a:t>
              </a:r>
              <a:r>
                <a:rPr lang="en-US" sz="1000" dirty="0" err="1"/>
                <a:t>mengendalikan</a:t>
              </a:r>
              <a:r>
                <a:rPr lang="en-US" sz="1000" dirty="0"/>
                <a:t> </a:t>
              </a:r>
              <a:r>
                <a:rPr lang="en-US" sz="1000" dirty="0" err="1"/>
                <a:t>Risiko</a:t>
              </a:r>
              <a:r>
                <a:rPr lang="en-US" sz="1000" dirty="0"/>
                <a:t> yang </a:t>
              </a:r>
              <a:r>
                <a:rPr lang="en-US" sz="1000" dirty="0" err="1"/>
                <a:t>timbul</a:t>
              </a:r>
              <a:r>
                <a:rPr lang="en-US" sz="1000" dirty="0"/>
                <a:t> </a:t>
              </a:r>
              <a:r>
                <a:rPr lang="en-US" sz="1000" dirty="0" err="1"/>
                <a:t>dari</a:t>
              </a:r>
              <a:r>
                <a:rPr lang="en-US" sz="1000" dirty="0"/>
                <a:t> </a:t>
              </a:r>
              <a:r>
                <a:rPr lang="en-US" sz="1000" dirty="0" err="1"/>
                <a:t>seluruh</a:t>
              </a:r>
              <a:r>
                <a:rPr lang="en-US" sz="1000" dirty="0"/>
                <a:t> </a:t>
              </a:r>
              <a:r>
                <a:rPr lang="en-US" sz="1000" dirty="0" err="1"/>
                <a:t>kegiatan</a:t>
              </a:r>
              <a:r>
                <a:rPr lang="en-US" sz="1000" dirty="0"/>
                <a:t> </a:t>
              </a:r>
              <a:r>
                <a:rPr lang="en-US" sz="1000" dirty="0" err="1"/>
                <a:t>usaha</a:t>
              </a:r>
              <a:r>
                <a:rPr lang="en-US" sz="1000" dirty="0"/>
                <a:t> </a:t>
              </a:r>
              <a:r>
                <a:rPr lang="en-US" sz="1000" dirty="0" err="1"/>
                <a:t>Organisasi</a:t>
              </a:r>
              <a:r>
                <a:rPr lang="en-US" sz="1000" dirty="0"/>
                <a:t>.</a:t>
              </a:r>
            </a:p>
          </p:txBody>
        </p:sp>
        <p:sp>
          <p:nvSpPr>
            <p:cNvPr id="7" name="Rounded Rectangle 6"/>
            <p:cNvSpPr/>
            <p:nvPr/>
          </p:nvSpPr>
          <p:spPr>
            <a:xfrm>
              <a:off x="991667" y="4201041"/>
              <a:ext cx="5138058" cy="239484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sz="1400" b="1" dirty="0"/>
                <a:t>KEPATUHAN</a:t>
              </a:r>
            </a:p>
            <a:p>
              <a:pPr algn="ctr"/>
              <a:r>
                <a:rPr lang="en-US" sz="1400" b="1" dirty="0"/>
                <a:t>(POJK 46/2017)</a:t>
              </a:r>
            </a:p>
            <a:p>
              <a:pPr marL="174625" indent="-174625">
                <a:buFont typeface="Arial" panose="020B0604020202020204" pitchFamily="34" charset="0"/>
                <a:buChar char="•"/>
              </a:pPr>
              <a:r>
                <a:rPr lang="en-US" sz="1000" dirty="0" err="1"/>
                <a:t>Budaya</a:t>
              </a:r>
              <a:r>
                <a:rPr lang="en-US" sz="1000" dirty="0"/>
                <a:t> </a:t>
              </a:r>
              <a:r>
                <a:rPr lang="en-US" sz="1000" dirty="0" err="1"/>
                <a:t>Kepatuhan</a:t>
              </a:r>
              <a:r>
                <a:rPr lang="en-US" sz="1000" dirty="0"/>
                <a:t> </a:t>
              </a:r>
              <a:r>
                <a:rPr lang="en-US" sz="1000" dirty="0" err="1"/>
                <a:t>adalah</a:t>
              </a:r>
              <a:r>
                <a:rPr lang="en-US" sz="1000" dirty="0"/>
                <a:t> </a:t>
              </a:r>
              <a:r>
                <a:rPr lang="en-US" sz="1000" dirty="0" err="1"/>
                <a:t>nilai</a:t>
              </a:r>
              <a:r>
                <a:rPr lang="en-US" sz="1000" dirty="0"/>
                <a:t>, </a:t>
              </a:r>
              <a:r>
                <a:rPr lang="en-US" sz="1000" dirty="0" err="1"/>
                <a:t>perilaku</a:t>
              </a:r>
              <a:r>
                <a:rPr lang="en-US" sz="1000" dirty="0"/>
                <a:t>, </a:t>
              </a:r>
              <a:r>
                <a:rPr lang="en-US" sz="1000" dirty="0" err="1"/>
                <a:t>dan</a:t>
              </a:r>
              <a:r>
                <a:rPr lang="en-US" sz="1000" dirty="0"/>
                <a:t> </a:t>
              </a:r>
              <a:r>
                <a:rPr lang="en-US" sz="1000" dirty="0" err="1"/>
                <a:t>tindakan</a:t>
              </a:r>
              <a:r>
                <a:rPr lang="en-US" sz="1000" dirty="0"/>
                <a:t> yang </a:t>
              </a:r>
              <a:r>
                <a:rPr lang="en-US" sz="1000" dirty="0" err="1"/>
                <a:t>mendukung</a:t>
              </a:r>
              <a:r>
                <a:rPr lang="en-US" sz="1000" dirty="0"/>
                <a:t> </a:t>
              </a:r>
              <a:r>
                <a:rPr lang="en-US" sz="1000" dirty="0" err="1"/>
                <a:t>terciptanya</a:t>
              </a:r>
              <a:r>
                <a:rPr lang="en-US" sz="1000" dirty="0"/>
                <a:t> </a:t>
              </a:r>
              <a:r>
                <a:rPr lang="en-US" sz="1000" dirty="0" err="1"/>
                <a:t>kepatuhan</a:t>
              </a:r>
              <a:r>
                <a:rPr lang="en-US" sz="1000" dirty="0"/>
                <a:t> </a:t>
              </a:r>
              <a:r>
                <a:rPr lang="en-US" sz="1000" dirty="0" err="1"/>
                <a:t>terhadap</a:t>
              </a:r>
              <a:r>
                <a:rPr lang="en-US" sz="1000" dirty="0"/>
                <a:t> </a:t>
              </a:r>
              <a:r>
                <a:rPr lang="en-US" sz="1000" dirty="0" err="1"/>
                <a:t>ketentuan</a:t>
              </a:r>
              <a:r>
                <a:rPr lang="en-US" sz="1000" dirty="0"/>
                <a:t> </a:t>
              </a:r>
              <a:r>
                <a:rPr lang="en-US" sz="1000" dirty="0" err="1"/>
                <a:t>Otoritas</a:t>
              </a:r>
              <a:r>
                <a:rPr lang="en-US" sz="1000" dirty="0"/>
                <a:t> </a:t>
              </a:r>
              <a:r>
                <a:rPr lang="en-US" sz="1000" dirty="0" err="1"/>
                <a:t>Jasa</a:t>
              </a:r>
              <a:r>
                <a:rPr lang="en-US" sz="1000" dirty="0"/>
                <a:t> </a:t>
              </a:r>
              <a:r>
                <a:rPr lang="en-US" sz="1000" dirty="0" err="1"/>
                <a:t>Keuangan</a:t>
              </a:r>
              <a:r>
                <a:rPr lang="en-US" sz="1000" dirty="0"/>
                <a:t> </a:t>
              </a:r>
              <a:r>
                <a:rPr lang="en-US" sz="1000" dirty="0" err="1"/>
                <a:t>dan</a:t>
              </a:r>
              <a:r>
                <a:rPr lang="en-US" sz="1000" dirty="0"/>
                <a:t> </a:t>
              </a:r>
              <a:r>
                <a:rPr lang="en-US" sz="1000" dirty="0" err="1"/>
                <a:t>ketentuan</a:t>
              </a:r>
              <a:r>
                <a:rPr lang="en-US" sz="1000" dirty="0"/>
                <a:t> </a:t>
              </a:r>
              <a:r>
                <a:rPr lang="en-US" sz="1000" dirty="0" err="1"/>
                <a:t>peraturan</a:t>
              </a:r>
              <a:r>
                <a:rPr lang="en-US" sz="1000" dirty="0"/>
                <a:t> </a:t>
              </a:r>
              <a:r>
                <a:rPr lang="en-US" sz="1000" dirty="0" err="1"/>
                <a:t>perundang-undangan</a:t>
              </a:r>
              <a:r>
                <a:rPr lang="en-US" sz="1000" dirty="0"/>
                <a:t>, </a:t>
              </a:r>
              <a:r>
                <a:rPr lang="en-US" sz="1000" dirty="0" err="1"/>
                <a:t>termasuk</a:t>
              </a:r>
              <a:r>
                <a:rPr lang="en-US" sz="1000" dirty="0"/>
                <a:t> </a:t>
              </a:r>
              <a:r>
                <a:rPr lang="en-US" sz="1000" dirty="0" err="1"/>
                <a:t>Prinsip</a:t>
              </a:r>
              <a:r>
                <a:rPr lang="en-US" sz="1000" dirty="0"/>
                <a:t> </a:t>
              </a:r>
              <a:r>
                <a:rPr lang="en-US" sz="1000" dirty="0" err="1"/>
                <a:t>Syariah</a:t>
              </a:r>
              <a:r>
                <a:rPr lang="en-US" sz="1000" dirty="0"/>
                <a:t> </a:t>
              </a:r>
              <a:r>
                <a:rPr lang="en-US" sz="1000" dirty="0" err="1"/>
                <a:t>bagi</a:t>
              </a:r>
              <a:r>
                <a:rPr lang="en-US" sz="1000" dirty="0"/>
                <a:t> </a:t>
              </a:r>
              <a:r>
                <a:rPr lang="en-US" sz="1000" dirty="0" err="1"/>
                <a:t>Organisasi</a:t>
              </a:r>
              <a:r>
                <a:rPr lang="en-US" sz="1000" dirty="0"/>
                <a:t> </a:t>
              </a:r>
              <a:r>
                <a:rPr lang="en-US" sz="1000" dirty="0" err="1"/>
                <a:t>umum</a:t>
              </a:r>
              <a:r>
                <a:rPr lang="en-US" sz="1000" dirty="0"/>
                <a:t> </a:t>
              </a:r>
              <a:r>
                <a:rPr lang="en-US" sz="1000" dirty="0" err="1"/>
                <a:t>syariah</a:t>
              </a:r>
              <a:r>
                <a:rPr lang="en-US" sz="1000" dirty="0"/>
                <a:t> </a:t>
              </a:r>
              <a:r>
                <a:rPr lang="en-US" sz="1000" dirty="0" err="1"/>
                <a:t>dan</a:t>
              </a:r>
              <a:r>
                <a:rPr lang="en-US" sz="1000" dirty="0"/>
                <a:t> unit </a:t>
              </a:r>
              <a:r>
                <a:rPr lang="en-US" sz="1000" dirty="0" err="1"/>
                <a:t>usaha</a:t>
              </a:r>
              <a:r>
                <a:rPr lang="en-US" sz="1000" dirty="0"/>
                <a:t> </a:t>
              </a:r>
              <a:r>
                <a:rPr lang="en-US" sz="1000" dirty="0" err="1"/>
                <a:t>syariah</a:t>
              </a:r>
              <a:endParaRPr lang="en-US" sz="1000" dirty="0"/>
            </a:p>
            <a:p>
              <a:pPr marL="174625" indent="-174625">
                <a:buFont typeface="Arial" panose="020B0604020202020204" pitchFamily="34" charset="0"/>
                <a:buChar char="•"/>
              </a:pPr>
              <a:r>
                <a:rPr lang="en-US" sz="1000" dirty="0" err="1"/>
                <a:t>Fungsi</a:t>
              </a:r>
              <a:r>
                <a:rPr lang="en-US" sz="1000" dirty="0"/>
                <a:t> </a:t>
              </a:r>
              <a:r>
                <a:rPr lang="en-US" sz="1000" dirty="0" err="1"/>
                <a:t>Kepatuhan</a:t>
              </a:r>
              <a:r>
                <a:rPr lang="en-US" sz="1000" dirty="0"/>
                <a:t> </a:t>
              </a:r>
              <a:r>
                <a:rPr lang="en-US" sz="1000" dirty="0" err="1"/>
                <a:t>adalah</a:t>
              </a:r>
              <a:r>
                <a:rPr lang="en-US" sz="1000" dirty="0"/>
                <a:t> </a:t>
              </a:r>
              <a:r>
                <a:rPr lang="en-US" sz="1000" dirty="0" err="1"/>
                <a:t>serangkaian</a:t>
              </a:r>
              <a:r>
                <a:rPr lang="en-US" sz="1000" dirty="0"/>
                <a:t> </a:t>
              </a:r>
              <a:r>
                <a:rPr lang="en-US" sz="1000" dirty="0" err="1"/>
                <a:t>tindakan</a:t>
              </a:r>
              <a:r>
                <a:rPr lang="en-US" sz="1000" dirty="0"/>
                <a:t> </a:t>
              </a:r>
              <a:r>
                <a:rPr lang="en-US" sz="1000" dirty="0" err="1"/>
                <a:t>atau</a:t>
              </a:r>
              <a:r>
                <a:rPr lang="en-US" sz="1000" dirty="0"/>
                <a:t> </a:t>
              </a:r>
              <a:r>
                <a:rPr lang="en-US" sz="1000" dirty="0" err="1"/>
                <a:t>langkah-langkah</a:t>
              </a:r>
              <a:r>
                <a:rPr lang="en-US" sz="1000" dirty="0"/>
                <a:t> yang </a:t>
              </a:r>
              <a:r>
                <a:rPr lang="en-US" sz="1000" dirty="0" err="1"/>
                <a:t>bersifat</a:t>
              </a:r>
              <a:r>
                <a:rPr lang="en-US" sz="1000" dirty="0"/>
                <a:t> </a:t>
              </a:r>
              <a:r>
                <a:rPr lang="en-US" sz="1000" dirty="0" err="1"/>
                <a:t>preventif</a:t>
              </a:r>
              <a:r>
                <a:rPr lang="en-US" sz="1000" dirty="0"/>
                <a:t> (ex-ante) </a:t>
              </a:r>
              <a:r>
                <a:rPr lang="en-US" sz="1000" dirty="0" err="1"/>
                <a:t>untuk</a:t>
              </a:r>
              <a:r>
                <a:rPr lang="en-US" sz="1000" dirty="0"/>
                <a:t> </a:t>
              </a:r>
              <a:r>
                <a:rPr lang="en-US" sz="1000" dirty="0" err="1"/>
                <a:t>memastikan</a:t>
              </a:r>
              <a:r>
                <a:rPr lang="en-US" sz="1000" dirty="0"/>
                <a:t> </a:t>
              </a:r>
              <a:r>
                <a:rPr lang="en-US" sz="1000" dirty="0" err="1"/>
                <a:t>bahwa</a:t>
              </a:r>
              <a:r>
                <a:rPr lang="en-US" sz="1000" dirty="0"/>
                <a:t> </a:t>
              </a:r>
              <a:r>
                <a:rPr lang="en-US" sz="1000" dirty="0" err="1"/>
                <a:t>kebijakan</a:t>
              </a:r>
              <a:r>
                <a:rPr lang="en-US" sz="1000" dirty="0"/>
                <a:t>, </a:t>
              </a:r>
              <a:r>
                <a:rPr lang="en-US" sz="1000" dirty="0" err="1"/>
                <a:t>ketentuan</a:t>
              </a:r>
              <a:r>
                <a:rPr lang="en-US" sz="1000" dirty="0"/>
                <a:t>, </a:t>
              </a:r>
              <a:r>
                <a:rPr lang="en-US" sz="1000" dirty="0" err="1"/>
                <a:t>sistem</a:t>
              </a:r>
              <a:r>
                <a:rPr lang="en-US" sz="1000" dirty="0"/>
                <a:t>, </a:t>
              </a:r>
              <a:r>
                <a:rPr lang="en-US" sz="1000" dirty="0" err="1"/>
                <a:t>dan</a:t>
              </a:r>
              <a:r>
                <a:rPr lang="en-US" sz="1000" dirty="0"/>
                <a:t> </a:t>
              </a:r>
              <a:r>
                <a:rPr lang="en-US" sz="1000" dirty="0" err="1"/>
                <a:t>prosedur</a:t>
              </a:r>
              <a:r>
                <a:rPr lang="en-US" sz="1000" dirty="0"/>
                <a:t>, </a:t>
              </a:r>
              <a:r>
                <a:rPr lang="en-US" sz="1000" dirty="0" err="1"/>
                <a:t>serta</a:t>
              </a:r>
              <a:r>
                <a:rPr lang="en-US" sz="1000" dirty="0"/>
                <a:t> </a:t>
              </a:r>
              <a:r>
                <a:rPr lang="en-US" sz="1000" dirty="0" err="1"/>
                <a:t>kegiatan</a:t>
              </a:r>
              <a:r>
                <a:rPr lang="en-US" sz="1000" dirty="0"/>
                <a:t> </a:t>
              </a:r>
              <a:r>
                <a:rPr lang="en-US" sz="1000" dirty="0" err="1"/>
                <a:t>usaha</a:t>
              </a:r>
              <a:r>
                <a:rPr lang="en-US" sz="1000" dirty="0"/>
                <a:t> yang </a:t>
              </a:r>
              <a:r>
                <a:rPr lang="en-US" sz="1000" dirty="0" err="1"/>
                <a:t>dilakukan</a:t>
              </a:r>
              <a:r>
                <a:rPr lang="en-US" sz="1000" dirty="0"/>
                <a:t> </a:t>
              </a:r>
              <a:r>
                <a:rPr lang="en-US" sz="1000" dirty="0" err="1"/>
                <a:t>oleh</a:t>
              </a:r>
              <a:r>
                <a:rPr lang="en-US" sz="1000" dirty="0"/>
                <a:t> </a:t>
              </a:r>
              <a:r>
                <a:rPr lang="en-US" sz="1000" dirty="0" err="1"/>
                <a:t>Organisasi</a:t>
              </a:r>
              <a:r>
                <a:rPr lang="en-US" sz="1000" dirty="0"/>
                <a:t> </a:t>
              </a:r>
              <a:r>
                <a:rPr lang="en-US" sz="1000" dirty="0" err="1"/>
                <a:t>telah</a:t>
              </a:r>
              <a:r>
                <a:rPr lang="en-US" sz="1000" dirty="0"/>
                <a:t> </a:t>
              </a:r>
              <a:r>
                <a:rPr lang="en-US" sz="1000" dirty="0" err="1"/>
                <a:t>sesuai</a:t>
              </a:r>
              <a:r>
                <a:rPr lang="en-US" sz="1000" dirty="0"/>
                <a:t> </a:t>
              </a:r>
              <a:r>
                <a:rPr lang="en-US" sz="1000" dirty="0" err="1"/>
                <a:t>dengan</a:t>
              </a:r>
              <a:r>
                <a:rPr lang="en-US" sz="1000" dirty="0"/>
                <a:t> </a:t>
              </a:r>
              <a:r>
                <a:rPr lang="en-US" sz="1000" dirty="0" err="1"/>
                <a:t>ketentuan</a:t>
              </a:r>
              <a:r>
                <a:rPr lang="en-US" sz="1000" dirty="0"/>
                <a:t> </a:t>
              </a:r>
              <a:r>
                <a:rPr lang="en-US" sz="1000" dirty="0" err="1"/>
                <a:t>Otoritas</a:t>
              </a:r>
              <a:r>
                <a:rPr lang="en-US" sz="1000" dirty="0"/>
                <a:t> </a:t>
              </a:r>
              <a:r>
                <a:rPr lang="en-US" sz="1000" dirty="0" err="1"/>
                <a:t>Jasa</a:t>
              </a:r>
              <a:r>
                <a:rPr lang="en-US" sz="1000" dirty="0"/>
                <a:t> </a:t>
              </a:r>
              <a:r>
                <a:rPr lang="en-US" sz="1000" dirty="0" err="1"/>
                <a:t>Keuangan</a:t>
              </a:r>
              <a:r>
                <a:rPr lang="en-US" sz="1000" dirty="0"/>
                <a:t> </a:t>
              </a:r>
              <a:r>
                <a:rPr lang="en-US" sz="1000" dirty="0" err="1"/>
                <a:t>dan</a:t>
              </a:r>
              <a:r>
                <a:rPr lang="en-US" sz="1000" dirty="0"/>
                <a:t> </a:t>
              </a:r>
              <a:r>
                <a:rPr lang="en-US" sz="1000" dirty="0" err="1"/>
                <a:t>ketentuan</a:t>
              </a:r>
              <a:r>
                <a:rPr lang="en-US" sz="1000" dirty="0"/>
                <a:t> </a:t>
              </a:r>
              <a:r>
                <a:rPr lang="en-US" sz="1000" dirty="0" err="1"/>
                <a:t>peraturan</a:t>
              </a:r>
              <a:r>
                <a:rPr lang="en-US" sz="1000" dirty="0"/>
                <a:t> </a:t>
              </a:r>
              <a:r>
                <a:rPr lang="en-US" sz="1000" dirty="0" err="1"/>
                <a:t>perundang-undangan</a:t>
              </a:r>
              <a:r>
                <a:rPr lang="en-US" sz="1000" dirty="0"/>
                <a:t>, </a:t>
              </a:r>
              <a:r>
                <a:rPr lang="en-US" sz="1000" dirty="0" err="1"/>
                <a:t>termasuk</a:t>
              </a:r>
              <a:r>
                <a:rPr lang="en-US" sz="1000" dirty="0"/>
                <a:t> </a:t>
              </a:r>
              <a:r>
                <a:rPr lang="en-US" sz="1000" dirty="0" err="1"/>
                <a:t>Prinsip</a:t>
              </a:r>
              <a:r>
                <a:rPr lang="en-US" sz="1000" dirty="0"/>
                <a:t> </a:t>
              </a:r>
              <a:r>
                <a:rPr lang="en-US" sz="1000" dirty="0" err="1"/>
                <a:t>Syariah</a:t>
              </a:r>
              <a:r>
                <a:rPr lang="en-US" sz="1000" dirty="0"/>
                <a:t> </a:t>
              </a:r>
              <a:r>
                <a:rPr lang="en-US" sz="1000" dirty="0" err="1"/>
                <a:t>bagi</a:t>
              </a:r>
              <a:r>
                <a:rPr lang="en-US" sz="1000" dirty="0"/>
                <a:t> </a:t>
              </a:r>
              <a:r>
                <a:rPr lang="en-US" sz="1000" dirty="0" err="1"/>
                <a:t>Organisasi</a:t>
              </a:r>
              <a:r>
                <a:rPr lang="en-US" sz="1000" dirty="0"/>
                <a:t> </a:t>
              </a:r>
              <a:r>
                <a:rPr lang="en-US" sz="1000" dirty="0" err="1"/>
                <a:t>umum</a:t>
              </a:r>
              <a:r>
                <a:rPr lang="en-US" sz="1000" dirty="0"/>
                <a:t> </a:t>
              </a:r>
              <a:r>
                <a:rPr lang="en-US" sz="1000" dirty="0" err="1"/>
                <a:t>syariah</a:t>
              </a:r>
              <a:r>
                <a:rPr lang="en-US" sz="1000" dirty="0"/>
                <a:t> </a:t>
              </a:r>
              <a:r>
                <a:rPr lang="en-US" sz="1000" dirty="0" err="1"/>
                <a:t>dan</a:t>
              </a:r>
              <a:r>
                <a:rPr lang="en-US" sz="1000" dirty="0"/>
                <a:t> unit </a:t>
              </a:r>
              <a:r>
                <a:rPr lang="en-US" sz="1000" dirty="0" err="1"/>
                <a:t>usaha</a:t>
              </a:r>
              <a:r>
                <a:rPr lang="en-US" sz="1000" dirty="0"/>
                <a:t> </a:t>
              </a:r>
              <a:r>
                <a:rPr lang="en-US" sz="1000" dirty="0" err="1"/>
                <a:t>syariah</a:t>
              </a:r>
              <a:r>
                <a:rPr lang="en-US" sz="1000" dirty="0"/>
                <a:t>, </a:t>
              </a:r>
              <a:r>
                <a:rPr lang="en-US" sz="1000" dirty="0" err="1"/>
                <a:t>serta</a:t>
              </a:r>
              <a:r>
                <a:rPr lang="en-US" sz="1000" dirty="0"/>
                <a:t> </a:t>
              </a:r>
              <a:r>
                <a:rPr lang="en-US" sz="1000" dirty="0" err="1"/>
                <a:t>memastikan</a:t>
              </a:r>
              <a:r>
                <a:rPr lang="en-US" sz="1000" dirty="0"/>
                <a:t> </a:t>
              </a:r>
              <a:r>
                <a:rPr lang="en-US" sz="1000" dirty="0" err="1"/>
                <a:t>kepatuhan</a:t>
              </a:r>
              <a:r>
                <a:rPr lang="en-US" sz="1000" dirty="0"/>
                <a:t> </a:t>
              </a:r>
              <a:r>
                <a:rPr lang="en-US" sz="1000" dirty="0" err="1"/>
                <a:t>Organisasi</a:t>
              </a:r>
              <a:r>
                <a:rPr lang="en-US" sz="1000" dirty="0"/>
                <a:t> </a:t>
              </a:r>
              <a:r>
                <a:rPr lang="en-US" sz="1000" dirty="0" err="1"/>
                <a:t>terhadap</a:t>
              </a:r>
              <a:r>
                <a:rPr lang="en-US" sz="1000" dirty="0"/>
                <a:t> </a:t>
              </a:r>
              <a:r>
                <a:rPr lang="en-US" sz="1000" dirty="0" err="1"/>
                <a:t>komitmen</a:t>
              </a:r>
              <a:r>
                <a:rPr lang="en-US" sz="1000" dirty="0"/>
                <a:t> yang </a:t>
              </a:r>
              <a:r>
                <a:rPr lang="en-US" sz="1000" dirty="0" err="1"/>
                <a:t>dibuat</a:t>
              </a:r>
              <a:r>
                <a:rPr lang="en-US" sz="1000" dirty="0"/>
                <a:t> </a:t>
              </a:r>
              <a:r>
                <a:rPr lang="en-US" sz="1000" dirty="0" err="1"/>
                <a:t>oleh</a:t>
              </a:r>
              <a:r>
                <a:rPr lang="en-US" sz="1000" dirty="0"/>
                <a:t> </a:t>
              </a:r>
              <a:r>
                <a:rPr lang="en-US" sz="1000" dirty="0" err="1"/>
                <a:t>Organisasi</a:t>
              </a:r>
              <a:r>
                <a:rPr lang="en-US" sz="1000" dirty="0"/>
                <a:t> </a:t>
              </a:r>
              <a:r>
                <a:rPr lang="en-US" sz="1000" dirty="0" err="1"/>
                <a:t>kepada</a:t>
              </a:r>
              <a:r>
                <a:rPr lang="en-US" sz="1000" dirty="0"/>
                <a:t> </a:t>
              </a:r>
              <a:r>
                <a:rPr lang="en-US" sz="1000" dirty="0" err="1"/>
                <a:t>Otoritas</a:t>
              </a:r>
              <a:r>
                <a:rPr lang="en-US" sz="1000" dirty="0"/>
                <a:t> </a:t>
              </a:r>
              <a:r>
                <a:rPr lang="en-US" sz="1000" dirty="0" err="1"/>
                <a:t>Jasa</a:t>
              </a:r>
              <a:r>
                <a:rPr lang="en-US" sz="1000" dirty="0"/>
                <a:t> </a:t>
              </a:r>
              <a:r>
                <a:rPr lang="en-US" sz="1000" dirty="0" err="1"/>
                <a:t>Keuangan</a:t>
              </a:r>
              <a:r>
                <a:rPr lang="en-US" sz="1000" dirty="0"/>
                <a:t> </a:t>
              </a:r>
              <a:r>
                <a:rPr lang="en-US" sz="1000" dirty="0" err="1"/>
                <a:t>dan</a:t>
              </a:r>
              <a:r>
                <a:rPr lang="en-US" sz="1000" dirty="0"/>
                <a:t>/</a:t>
              </a:r>
              <a:r>
                <a:rPr lang="en-US" sz="1000" dirty="0" err="1"/>
                <a:t>atau</a:t>
              </a:r>
              <a:r>
                <a:rPr lang="en-US" sz="1000" dirty="0"/>
                <a:t> </a:t>
              </a:r>
              <a:r>
                <a:rPr lang="en-US" sz="1000" dirty="0" err="1"/>
                <a:t>otoritas</a:t>
              </a:r>
              <a:r>
                <a:rPr lang="en-US" sz="1000" dirty="0"/>
                <a:t> </a:t>
              </a:r>
              <a:r>
                <a:rPr lang="en-US" sz="1000" dirty="0" err="1"/>
                <a:t>pengawas</a:t>
              </a:r>
              <a:r>
                <a:rPr lang="en-US" sz="1000" dirty="0"/>
                <a:t> lain yang </a:t>
              </a:r>
              <a:r>
                <a:rPr lang="en-US" sz="1000" dirty="0" err="1"/>
                <a:t>berwenang</a:t>
              </a:r>
              <a:r>
                <a:rPr lang="en-US" sz="1000" dirty="0"/>
                <a:t>.</a:t>
              </a:r>
            </a:p>
          </p:txBody>
        </p:sp>
        <p:cxnSp>
          <p:nvCxnSpPr>
            <p:cNvPr id="18" name="Elbow Connector 17"/>
            <p:cNvCxnSpPr>
              <a:stCxn id="5" idx="1"/>
              <a:endCxn id="6" idx="1"/>
            </p:cNvCxnSpPr>
            <p:nvPr/>
          </p:nvCxnSpPr>
          <p:spPr>
            <a:xfrm rot="10800000" flipV="1">
              <a:off x="991667" y="1568503"/>
              <a:ext cx="12700" cy="1587503"/>
            </a:xfrm>
            <a:prstGeom prst="bentConnector3">
              <a:avLst>
                <a:gd name="adj1" fmla="val 1800000"/>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6" idx="1"/>
              <a:endCxn id="7" idx="1"/>
            </p:cNvCxnSpPr>
            <p:nvPr/>
          </p:nvCxnSpPr>
          <p:spPr>
            <a:xfrm rot="10800000" flipV="1">
              <a:off x="991667" y="3156007"/>
              <a:ext cx="12700" cy="2242458"/>
            </a:xfrm>
            <a:prstGeom prst="bentConnector3">
              <a:avLst>
                <a:gd name="adj1" fmla="val 1800000"/>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2"/>
              <a:endCxn id="6" idx="0"/>
            </p:cNvCxnSpPr>
            <p:nvPr/>
          </p:nvCxnSpPr>
          <p:spPr>
            <a:xfrm>
              <a:off x="3560696" y="2110974"/>
              <a:ext cx="0" cy="406408"/>
            </a:xfrm>
            <a:prstGeom prst="straightConnector1">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560696" y="3794632"/>
              <a:ext cx="0" cy="406408"/>
            </a:xfrm>
            <a:prstGeom prst="straightConnector1">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218296" y="3180497"/>
              <a:ext cx="1306285" cy="126092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GRC </a:t>
              </a:r>
              <a:r>
                <a:rPr lang="en-US" sz="1200" b="1" dirty="0"/>
                <a:t>(Governance, Risk, and Compliance)</a:t>
              </a:r>
            </a:p>
          </p:txBody>
        </p:sp>
        <p:cxnSp>
          <p:nvCxnSpPr>
            <p:cNvPr id="36" name="Straight Arrow Connector 35"/>
            <p:cNvCxnSpPr>
              <a:stCxn id="5" idx="3"/>
            </p:cNvCxnSpPr>
            <p:nvPr/>
          </p:nvCxnSpPr>
          <p:spPr>
            <a:xfrm>
              <a:off x="6129725" y="1568504"/>
              <a:ext cx="1088571" cy="1675495"/>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7" idx="3"/>
            </p:cNvCxnSpPr>
            <p:nvPr/>
          </p:nvCxnSpPr>
          <p:spPr>
            <a:xfrm flipV="1">
              <a:off x="6129725" y="4343400"/>
              <a:ext cx="1088571" cy="1055065"/>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6" idx="3"/>
              <a:endCxn id="25" idx="1"/>
            </p:cNvCxnSpPr>
            <p:nvPr/>
          </p:nvCxnSpPr>
          <p:spPr>
            <a:xfrm>
              <a:off x="6129725" y="3156007"/>
              <a:ext cx="1088571" cy="654953"/>
            </a:xfrm>
            <a:prstGeom prst="bentConnector3">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9526067" y="3180497"/>
              <a:ext cx="1582057" cy="1260926"/>
            </a:xfrm>
            <a:prstGeom prst="round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ESGRC</a:t>
              </a:r>
            </a:p>
            <a:p>
              <a:pPr algn="ctr"/>
              <a:r>
                <a:rPr lang="en-US" sz="1200" b="1" dirty="0"/>
                <a:t>(Environment, Social, Governance, Risk, and Compliance)</a:t>
              </a:r>
            </a:p>
          </p:txBody>
        </p:sp>
        <p:cxnSp>
          <p:nvCxnSpPr>
            <p:cNvPr id="50" name="Straight Arrow Connector 49"/>
            <p:cNvCxnSpPr>
              <a:stCxn id="25" idx="3"/>
              <a:endCxn id="48" idx="1"/>
            </p:cNvCxnSpPr>
            <p:nvPr/>
          </p:nvCxnSpPr>
          <p:spPr>
            <a:xfrm>
              <a:off x="8524581" y="3810960"/>
              <a:ext cx="1001486" cy="0"/>
            </a:xfrm>
            <a:prstGeom prst="straightConnector1">
              <a:avLst/>
            </a:prstGeom>
            <a:ln w="1111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a:off x="7218296" y="1126273"/>
              <a:ext cx="3483428" cy="1248228"/>
            </a:xfrm>
            <a:prstGeom prst="roundRect">
              <a:avLst/>
            </a:prstGeom>
            <a:solidFill>
              <a:srgbClr val="61FFA8"/>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KEUANGAN BERKELANJUTAN</a:t>
              </a:r>
            </a:p>
            <a:p>
              <a:pPr algn="ctr"/>
              <a:r>
                <a:rPr lang="en-US" sz="1400" b="1" dirty="0">
                  <a:solidFill>
                    <a:schemeClr val="tx1"/>
                  </a:solidFill>
                </a:rPr>
                <a:t>(POJK 51/2017; POJK 14/2023)</a:t>
              </a:r>
            </a:p>
            <a:p>
              <a:r>
                <a:rPr lang="en-US" sz="1000" dirty="0" err="1">
                  <a:solidFill>
                    <a:schemeClr val="tx1"/>
                  </a:solidFill>
                </a:rPr>
                <a:t>Keuangan</a:t>
              </a:r>
              <a:r>
                <a:rPr lang="en-US" sz="1000" dirty="0">
                  <a:solidFill>
                    <a:schemeClr val="tx1"/>
                  </a:solidFill>
                </a:rPr>
                <a:t> </a:t>
              </a:r>
              <a:r>
                <a:rPr lang="en-US" sz="1000" dirty="0" err="1">
                  <a:solidFill>
                    <a:schemeClr val="tx1"/>
                  </a:solidFill>
                </a:rPr>
                <a:t>Berkelanjutan</a:t>
              </a:r>
              <a:r>
                <a:rPr lang="en-US" sz="1000" dirty="0">
                  <a:solidFill>
                    <a:schemeClr val="tx1"/>
                  </a:solidFill>
                </a:rPr>
                <a:t> </a:t>
              </a:r>
              <a:r>
                <a:rPr lang="en-US" sz="1000" dirty="0" err="1">
                  <a:solidFill>
                    <a:schemeClr val="tx1"/>
                  </a:solidFill>
                </a:rPr>
                <a:t>adalah</a:t>
              </a:r>
              <a:r>
                <a:rPr lang="en-US" sz="1000" dirty="0">
                  <a:solidFill>
                    <a:schemeClr val="tx1"/>
                  </a:solidFill>
                </a:rPr>
                <a:t> </a:t>
              </a:r>
              <a:r>
                <a:rPr lang="en-US" sz="1000" dirty="0" err="1">
                  <a:solidFill>
                    <a:schemeClr val="tx1"/>
                  </a:solidFill>
                </a:rPr>
                <a:t>dukungan</a:t>
              </a:r>
              <a:r>
                <a:rPr lang="en-US" sz="1000" dirty="0">
                  <a:solidFill>
                    <a:schemeClr val="tx1"/>
                  </a:solidFill>
                </a:rPr>
                <a:t> </a:t>
              </a:r>
              <a:r>
                <a:rPr lang="en-US" sz="1000" dirty="0" err="1">
                  <a:solidFill>
                    <a:schemeClr val="tx1"/>
                  </a:solidFill>
                </a:rPr>
                <a:t>menyeluruh</a:t>
              </a:r>
              <a:r>
                <a:rPr lang="en-US" sz="1000" dirty="0">
                  <a:solidFill>
                    <a:schemeClr val="tx1"/>
                  </a:solidFill>
                </a:rPr>
                <a:t> </a:t>
              </a:r>
              <a:r>
                <a:rPr lang="en-US" sz="1000" dirty="0" err="1">
                  <a:solidFill>
                    <a:schemeClr val="tx1"/>
                  </a:solidFill>
                </a:rPr>
                <a:t>dari</a:t>
              </a:r>
              <a:r>
                <a:rPr lang="en-US" sz="1000" dirty="0">
                  <a:solidFill>
                    <a:schemeClr val="tx1"/>
                  </a:solidFill>
                </a:rPr>
                <a:t> </a:t>
              </a:r>
              <a:r>
                <a:rPr lang="en-US" sz="1000" dirty="0" err="1">
                  <a:solidFill>
                    <a:schemeClr val="tx1"/>
                  </a:solidFill>
                </a:rPr>
                <a:t>sektor</a:t>
              </a:r>
              <a:r>
                <a:rPr lang="en-US" sz="1000" dirty="0">
                  <a:solidFill>
                    <a:schemeClr val="tx1"/>
                  </a:solidFill>
                </a:rPr>
                <a:t> </a:t>
              </a:r>
              <a:r>
                <a:rPr lang="en-US" sz="1000" dirty="0" err="1">
                  <a:solidFill>
                    <a:schemeClr val="tx1"/>
                  </a:solidFill>
                </a:rPr>
                <a:t>jasa</a:t>
              </a:r>
              <a:r>
                <a:rPr lang="en-US" sz="1000" dirty="0">
                  <a:solidFill>
                    <a:schemeClr val="tx1"/>
                  </a:solidFill>
                </a:rPr>
                <a:t> </a:t>
              </a:r>
              <a:r>
                <a:rPr lang="en-US" sz="1000" dirty="0" err="1">
                  <a:solidFill>
                    <a:schemeClr val="tx1"/>
                  </a:solidFill>
                </a:rPr>
                <a:t>keuangan</a:t>
              </a:r>
              <a:r>
                <a:rPr lang="en-US" sz="1000" dirty="0">
                  <a:solidFill>
                    <a:schemeClr val="tx1"/>
                  </a:solidFill>
                </a:rPr>
                <a:t> </a:t>
              </a:r>
              <a:r>
                <a:rPr lang="en-US" sz="1000" dirty="0" err="1">
                  <a:solidFill>
                    <a:schemeClr val="tx1"/>
                  </a:solidFill>
                </a:rPr>
                <a:t>untuk</a:t>
              </a:r>
              <a:r>
                <a:rPr lang="en-US" sz="1000" dirty="0">
                  <a:solidFill>
                    <a:schemeClr val="tx1"/>
                  </a:solidFill>
                </a:rPr>
                <a:t> </a:t>
              </a:r>
              <a:r>
                <a:rPr lang="en-US" sz="1000" dirty="0" err="1">
                  <a:solidFill>
                    <a:schemeClr val="tx1"/>
                  </a:solidFill>
                </a:rPr>
                <a:t>menciptakan</a:t>
              </a:r>
              <a:r>
                <a:rPr lang="en-US" sz="1000" dirty="0">
                  <a:solidFill>
                    <a:schemeClr val="tx1"/>
                  </a:solidFill>
                </a:rPr>
                <a:t> </a:t>
              </a:r>
              <a:r>
                <a:rPr lang="en-US" sz="1000" dirty="0" err="1">
                  <a:solidFill>
                    <a:schemeClr val="tx1"/>
                  </a:solidFill>
                </a:rPr>
                <a:t>pertumbuhan</a:t>
              </a:r>
              <a:r>
                <a:rPr lang="en-US" sz="1000" dirty="0">
                  <a:solidFill>
                    <a:schemeClr val="tx1"/>
                  </a:solidFill>
                </a:rPr>
                <a:t> </a:t>
              </a:r>
              <a:r>
                <a:rPr lang="en-US" sz="1000" dirty="0" err="1">
                  <a:solidFill>
                    <a:schemeClr val="tx1"/>
                  </a:solidFill>
                </a:rPr>
                <a:t>ekonomi</a:t>
              </a:r>
              <a:r>
                <a:rPr lang="en-US" sz="1000" dirty="0">
                  <a:solidFill>
                    <a:schemeClr val="tx1"/>
                  </a:solidFill>
                </a:rPr>
                <a:t> </a:t>
              </a:r>
              <a:r>
                <a:rPr lang="en-US" sz="1000" dirty="0" err="1">
                  <a:solidFill>
                    <a:schemeClr val="tx1"/>
                  </a:solidFill>
                </a:rPr>
                <a:t>berkelanjutan</a:t>
              </a:r>
              <a:r>
                <a:rPr lang="en-US" sz="1000" dirty="0">
                  <a:solidFill>
                    <a:schemeClr val="tx1"/>
                  </a:solidFill>
                </a:rPr>
                <a:t> </a:t>
              </a:r>
              <a:r>
                <a:rPr lang="en-US" sz="1000" dirty="0" err="1">
                  <a:solidFill>
                    <a:schemeClr val="tx1"/>
                  </a:solidFill>
                </a:rPr>
                <a:t>dengan</a:t>
              </a:r>
              <a:r>
                <a:rPr lang="en-US" sz="1000" dirty="0">
                  <a:solidFill>
                    <a:schemeClr val="tx1"/>
                  </a:solidFill>
                </a:rPr>
                <a:t> </a:t>
              </a:r>
              <a:r>
                <a:rPr lang="en-US" sz="1000" dirty="0" err="1">
                  <a:solidFill>
                    <a:schemeClr val="tx1"/>
                  </a:solidFill>
                </a:rPr>
                <a:t>menyelaraskan</a:t>
              </a:r>
              <a:r>
                <a:rPr lang="en-US" sz="1000" dirty="0">
                  <a:solidFill>
                    <a:schemeClr val="tx1"/>
                  </a:solidFill>
                </a:rPr>
                <a:t> </a:t>
              </a:r>
              <a:r>
                <a:rPr lang="en-US" sz="1000" dirty="0" err="1">
                  <a:solidFill>
                    <a:schemeClr val="tx1"/>
                  </a:solidFill>
                </a:rPr>
                <a:t>kepentingan</a:t>
              </a:r>
              <a:r>
                <a:rPr lang="en-US" sz="1000" dirty="0">
                  <a:solidFill>
                    <a:schemeClr val="tx1"/>
                  </a:solidFill>
                </a:rPr>
                <a:t> </a:t>
              </a:r>
              <a:r>
                <a:rPr lang="en-US" sz="1000" dirty="0" err="1">
                  <a:solidFill>
                    <a:schemeClr val="tx1"/>
                  </a:solidFill>
                </a:rPr>
                <a:t>ekonomi</a:t>
              </a:r>
              <a:r>
                <a:rPr lang="en-US" sz="1000" dirty="0">
                  <a:solidFill>
                    <a:schemeClr val="tx1"/>
                  </a:solidFill>
                </a:rPr>
                <a:t>, </a:t>
              </a:r>
              <a:r>
                <a:rPr lang="en-US" sz="1000" dirty="0" err="1">
                  <a:solidFill>
                    <a:schemeClr val="tx1"/>
                  </a:solidFill>
                </a:rPr>
                <a:t>sosial</a:t>
              </a:r>
              <a:r>
                <a:rPr lang="en-US" sz="1000" dirty="0">
                  <a:solidFill>
                    <a:schemeClr val="tx1"/>
                  </a:solidFill>
                </a:rPr>
                <a:t>, dan </a:t>
              </a:r>
              <a:r>
                <a:rPr lang="en-US" sz="1000" dirty="0" err="1">
                  <a:solidFill>
                    <a:schemeClr val="tx1"/>
                  </a:solidFill>
                </a:rPr>
                <a:t>lingkungan</a:t>
              </a:r>
              <a:r>
                <a:rPr lang="en-US" sz="1000" dirty="0">
                  <a:solidFill>
                    <a:schemeClr val="tx1"/>
                  </a:solidFill>
                </a:rPr>
                <a:t> </a:t>
              </a:r>
              <a:r>
                <a:rPr lang="en-US" sz="1000" dirty="0" err="1">
                  <a:solidFill>
                    <a:schemeClr val="tx1"/>
                  </a:solidFill>
                </a:rPr>
                <a:t>hidup</a:t>
              </a:r>
              <a:r>
                <a:rPr lang="en-US" sz="1000" dirty="0">
                  <a:solidFill>
                    <a:schemeClr val="tx1"/>
                  </a:solidFill>
                </a:rPr>
                <a:t>. </a:t>
              </a:r>
            </a:p>
            <a:p>
              <a:r>
                <a:rPr lang="en-US" sz="1000" dirty="0">
                  <a:solidFill>
                    <a:schemeClr val="tx1"/>
                  </a:solidFill>
                </a:rPr>
                <a:t>POJK 14/2023 = Carbon Trading</a:t>
              </a:r>
            </a:p>
          </p:txBody>
        </p:sp>
        <p:cxnSp>
          <p:nvCxnSpPr>
            <p:cNvPr id="53" name="Straight Arrow Connector 52"/>
            <p:cNvCxnSpPr>
              <a:endCxn id="25" idx="0"/>
            </p:cNvCxnSpPr>
            <p:nvPr/>
          </p:nvCxnSpPr>
          <p:spPr>
            <a:xfrm>
              <a:off x="7871438" y="2368378"/>
              <a:ext cx="1" cy="812119"/>
            </a:xfrm>
            <a:prstGeom prst="straightConnector1">
              <a:avLst/>
            </a:prstGeom>
            <a:ln w="2540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0179209" y="2374501"/>
              <a:ext cx="0" cy="843869"/>
            </a:xfrm>
            <a:prstGeom prst="straightConnector1">
              <a:avLst/>
            </a:prstGeom>
            <a:ln w="25400">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7041990" y="4951066"/>
              <a:ext cx="4693024" cy="152400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PENGEMBANGAN DAN PENERAPAN KONSEP GRC HARUS DILIHAT SECARA DINAMIS SESUAI DENGAN DINAMIKA PERKEMBANGAN LINGKUNGAN ORGANISASI DAN BISNIS, DIMANA SAAT INI TERDAPAT KEBUTUHAN DAN TUNTUTAN UNTUK MENGAKOMODIR DIMENSI SOSIAL, LINGKUNGAN DAN PEMBANGUNAN YANG BERKELANJUTAN DI DALAM KEGIATAN ORGANISASI. DALAM MENGEMBANGKAN PRODUK/JASA, KEGIATAN, KELEMBANGAN DAN EKOSISTEM BISNISNYA, ORGANISASI HARUS MENGEDEPANKAN KESEIMBANGAN ANTARA GOOD FOR PROFIT, GOOD FOR PEOPLE, DAN GOOD FOR PLANET. </a:t>
              </a:r>
            </a:p>
          </p:txBody>
        </p:sp>
        <p:sp>
          <p:nvSpPr>
            <p:cNvPr id="62" name="TextBox 61"/>
            <p:cNvSpPr txBox="1"/>
            <p:nvPr/>
          </p:nvSpPr>
          <p:spPr>
            <a:xfrm>
              <a:off x="7336589" y="4616956"/>
              <a:ext cx="4103827" cy="307777"/>
            </a:xfrm>
            <a:prstGeom prst="rect">
              <a:avLst/>
            </a:prstGeom>
            <a:noFill/>
          </p:spPr>
          <p:txBody>
            <a:bodyPr wrap="square" rtlCol="0">
              <a:spAutoFit/>
            </a:bodyPr>
            <a:lstStyle/>
            <a:p>
              <a:r>
                <a:rPr lang="en-US" sz="1400" b="1" dirty="0"/>
                <a:t>RELEVANSI DAN IMPLIKASI ESGRC BAGI ORGANISASI</a:t>
              </a:r>
            </a:p>
          </p:txBody>
        </p:sp>
      </p:grpSp>
      <p:sp>
        <p:nvSpPr>
          <p:cNvPr id="22" name="TextBox 21">
            <a:extLst>
              <a:ext uri="{FF2B5EF4-FFF2-40B4-BE49-F238E27FC236}">
                <a16:creationId xmlns:a16="http://schemas.microsoft.com/office/drawing/2014/main" id="{6237BDC2-A858-4038-8643-96D5A59FD91B}"/>
              </a:ext>
            </a:extLst>
          </p:cNvPr>
          <p:cNvSpPr txBox="1"/>
          <p:nvPr/>
        </p:nvSpPr>
        <p:spPr>
          <a:xfrm>
            <a:off x="272825" y="6609013"/>
            <a:ext cx="4499802" cy="261610"/>
          </a:xfrm>
          <a:prstGeom prst="rect">
            <a:avLst/>
          </a:prstGeom>
          <a:noFill/>
        </p:spPr>
        <p:txBody>
          <a:bodyPr wrap="square" rtlCol="0">
            <a:spAutoFit/>
          </a:bodyPr>
          <a:lstStyle/>
          <a:p>
            <a:r>
              <a:rPr lang="en-US" sz="1100" dirty="0"/>
              <a:t>Conceptualized from relevant POJKs. Copyright: @Jerry </a:t>
            </a:r>
            <a:r>
              <a:rPr lang="en-US" sz="1100" dirty="0" err="1"/>
              <a:t>Marmen</a:t>
            </a:r>
            <a:endParaRPr lang="en-ID" sz="1100" dirty="0"/>
          </a:p>
        </p:txBody>
      </p:sp>
    </p:spTree>
    <p:extLst>
      <p:ext uri="{BB962C8B-B14F-4D97-AF65-F5344CB8AC3E}">
        <p14:creationId xmlns:p14="http://schemas.microsoft.com/office/powerpoint/2010/main" val="2279222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EDEBA0-D092-4073-87AF-F181FF6A2953}"/>
              </a:ext>
            </a:extLst>
          </p:cNvPr>
          <p:cNvSpPr txBox="1"/>
          <p:nvPr/>
        </p:nvSpPr>
        <p:spPr>
          <a:xfrm>
            <a:off x="1705344" y="2109676"/>
            <a:ext cx="9080205" cy="2862322"/>
          </a:xfrm>
          <a:prstGeom prst="rect">
            <a:avLst/>
          </a:prstGeom>
          <a:noFill/>
        </p:spPr>
        <p:txBody>
          <a:bodyPr wrap="square" rtlCol="0">
            <a:spAutoFit/>
          </a:bodyPr>
          <a:lstStyle/>
          <a:p>
            <a:pPr algn="ctr"/>
            <a:r>
              <a:rPr lang="en-US" sz="6000" b="1" dirty="0"/>
              <a:t>BACKGROUDN </a:t>
            </a:r>
          </a:p>
          <a:p>
            <a:pPr algn="ctr"/>
            <a:r>
              <a:rPr lang="en-US" sz="6000" b="1" dirty="0"/>
              <a:t>AND </a:t>
            </a:r>
          </a:p>
          <a:p>
            <a:pPr algn="ctr"/>
            <a:r>
              <a:rPr lang="en-US" sz="6000" b="1" dirty="0"/>
              <a:t>INTRODUCTION</a:t>
            </a:r>
            <a:endParaRPr lang="en-ID" sz="6000" b="1" dirty="0"/>
          </a:p>
        </p:txBody>
      </p:sp>
    </p:spTree>
    <p:extLst>
      <p:ext uri="{BB962C8B-B14F-4D97-AF65-F5344CB8AC3E}">
        <p14:creationId xmlns:p14="http://schemas.microsoft.com/office/powerpoint/2010/main" val="232894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EDEBA0-D092-4073-87AF-F181FF6A2953}"/>
              </a:ext>
            </a:extLst>
          </p:cNvPr>
          <p:cNvSpPr txBox="1"/>
          <p:nvPr/>
        </p:nvSpPr>
        <p:spPr>
          <a:xfrm>
            <a:off x="1555897" y="2661484"/>
            <a:ext cx="9080205" cy="1015663"/>
          </a:xfrm>
          <a:prstGeom prst="rect">
            <a:avLst/>
          </a:prstGeom>
          <a:noFill/>
        </p:spPr>
        <p:txBody>
          <a:bodyPr wrap="square" rtlCol="0">
            <a:spAutoFit/>
          </a:bodyPr>
          <a:lstStyle/>
          <a:p>
            <a:pPr algn="ctr"/>
            <a:r>
              <a:rPr lang="en-US" sz="6000" b="1" dirty="0"/>
              <a:t>THE BASICS OF GCG</a:t>
            </a:r>
            <a:endParaRPr lang="en-ID" sz="6000" b="1" dirty="0"/>
          </a:p>
        </p:txBody>
      </p:sp>
    </p:spTree>
    <p:extLst>
      <p:ext uri="{BB962C8B-B14F-4D97-AF65-F5344CB8AC3E}">
        <p14:creationId xmlns:p14="http://schemas.microsoft.com/office/powerpoint/2010/main" val="1047392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855958"/>
          </a:xfrm>
          <a:prstGeom prst="rect">
            <a:avLst/>
          </a:prstGeom>
          <a:solidFill>
            <a:schemeClr val="accent5">
              <a:lumMod val="50000"/>
            </a:schemeClr>
          </a:solidFill>
        </p:spPr>
        <p:txBody>
          <a:bodyPr wrap="square" lIns="216000" tIns="180000" rIns="144000" bIns="18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REVIEW ULANG DEFINISI GCG</a:t>
            </a:r>
          </a:p>
        </p:txBody>
      </p:sp>
      <p:sp>
        <p:nvSpPr>
          <p:cNvPr id="13" name="TextBox 12"/>
          <p:cNvSpPr txBox="1"/>
          <p:nvPr/>
        </p:nvSpPr>
        <p:spPr>
          <a:xfrm>
            <a:off x="444160" y="3119698"/>
            <a:ext cx="5826011" cy="3278911"/>
          </a:xfrm>
          <a:prstGeom prst="rect">
            <a:avLst/>
          </a:prstGeom>
          <a:solidFill>
            <a:srgbClr val="C39BE1"/>
          </a:solidFill>
          <a:ln>
            <a:solidFill>
              <a:srgbClr val="7030A0"/>
            </a:solidFill>
          </a:ln>
        </p:spPr>
        <p:txBody>
          <a:bodyPr wrap="square" lIns="288000" tIns="252000" rIns="144000" bIns="25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Tata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kelola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baik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adalah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Struktur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Proses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digunakan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diterapkan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organ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untuk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meningkatkan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pencapaian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sasaran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Hasil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usaha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mengoptimalkan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nilai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bagi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seluruh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pemangku</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kepentingan</a:t>
            </a:r>
            <a:r>
              <a:rPr lang="en-US" sz="2000" dirty="0">
                <a:solidFill>
                  <a:prstClr val="black"/>
                </a:solidFill>
                <a:latin typeface="Calibri" panose="020F0502020204030204"/>
              </a:rPr>
              <a:t> (</a:t>
            </a:r>
            <a:r>
              <a:rPr lang="en-US" sz="2000" dirty="0" err="1">
                <a:solidFill>
                  <a:prstClr val="black"/>
                </a:solidFill>
                <a:latin typeface="Calibri" panose="020F0502020204030204"/>
              </a:rPr>
              <a:t>pelanggan</a:t>
            </a:r>
            <a:r>
              <a:rPr lang="en-US" sz="2000" dirty="0">
                <a:solidFill>
                  <a:prstClr val="black"/>
                </a:solidFill>
                <a:latin typeface="Calibri" panose="020F0502020204030204"/>
              </a:rPr>
              <a:t>, </a:t>
            </a:r>
            <a:r>
              <a:rPr lang="en-US" sz="2000" dirty="0" err="1">
                <a:solidFill>
                  <a:prstClr val="black"/>
                </a:solidFill>
                <a:latin typeface="Calibri" panose="020F0502020204030204"/>
              </a:rPr>
              <a:t>pemegang</a:t>
            </a:r>
            <a:r>
              <a:rPr lang="en-US" sz="2000" dirty="0">
                <a:solidFill>
                  <a:prstClr val="black"/>
                </a:solidFill>
                <a:latin typeface="Calibri" panose="020F0502020204030204"/>
              </a:rPr>
              <a:t> </a:t>
            </a:r>
            <a:r>
              <a:rPr lang="en-US" sz="2000" dirty="0" err="1">
                <a:solidFill>
                  <a:prstClr val="black"/>
                </a:solidFill>
                <a:latin typeface="Calibri" panose="020F0502020204030204"/>
              </a:rPr>
              <a:t>saham</a:t>
            </a:r>
            <a:r>
              <a:rPr lang="en-US" sz="2000" dirty="0">
                <a:solidFill>
                  <a:prstClr val="black"/>
                </a:solidFill>
                <a:latin typeface="Calibri" panose="020F0502020204030204"/>
              </a:rPr>
              <a:t>, </a:t>
            </a:r>
            <a:r>
              <a:rPr lang="en-US" sz="2000" dirty="0" err="1">
                <a:solidFill>
                  <a:prstClr val="black"/>
                </a:solidFill>
                <a:latin typeface="Calibri" panose="020F0502020204030204"/>
              </a:rPr>
              <a:t>karyawan</a:t>
            </a:r>
            <a:r>
              <a:rPr lang="en-US" sz="2000" dirty="0">
                <a:solidFill>
                  <a:prstClr val="black"/>
                </a:solidFill>
                <a:latin typeface="Calibri" panose="020F0502020204030204"/>
              </a:rPr>
              <a:t>, </a:t>
            </a:r>
            <a:r>
              <a:rPr lang="en-US" sz="2000" dirty="0" err="1">
                <a:solidFill>
                  <a:prstClr val="black"/>
                </a:solidFill>
                <a:latin typeface="Calibri" panose="020F0502020204030204"/>
              </a:rPr>
              <a:t>ataupun</a:t>
            </a:r>
            <a:r>
              <a:rPr lang="en-US" sz="2000" dirty="0">
                <a:solidFill>
                  <a:prstClr val="black"/>
                </a:solidFill>
                <a:latin typeface="Calibri" panose="020F0502020204030204"/>
              </a:rPr>
              <a:t> </a:t>
            </a:r>
            <a:r>
              <a:rPr lang="en-US" sz="2000" dirty="0" err="1">
                <a:solidFill>
                  <a:prstClr val="black"/>
                </a:solidFill>
                <a:latin typeface="Calibri" panose="020F0502020204030204"/>
              </a:rPr>
              <a:t>pihak</a:t>
            </a:r>
            <a:r>
              <a:rPr lang="en-US" sz="2000" dirty="0">
                <a:solidFill>
                  <a:prstClr val="black"/>
                </a:solidFill>
                <a:latin typeface="Calibri" panose="020F0502020204030204"/>
              </a:rPr>
              <a:t> </a:t>
            </a:r>
            <a:r>
              <a:rPr lang="en-US" sz="2000" dirty="0" err="1">
                <a:solidFill>
                  <a:prstClr val="black"/>
                </a:solidFill>
                <a:latin typeface="Calibri" panose="020F0502020204030204"/>
              </a:rPr>
              <a:t>eksternal</a:t>
            </a:r>
            <a:r>
              <a:rPr lang="en-US" sz="2000" dirty="0">
                <a:solidFill>
                  <a:prstClr val="black"/>
                </a:solidFill>
                <a:latin typeface="Calibri" panose="020F0502020204030204"/>
              </a:rPr>
              <a:t> dan internal </a:t>
            </a:r>
            <a:r>
              <a:rPr lang="en-US" sz="2000" dirty="0" err="1">
                <a:solidFill>
                  <a:prstClr val="black"/>
                </a:solidFill>
                <a:latin typeface="Calibri" panose="020F0502020204030204"/>
              </a:rPr>
              <a:t>lainnya</a:t>
            </a:r>
            <a:r>
              <a:rPr lang="en-US" sz="2000" dirty="0">
                <a:solidFill>
                  <a:prstClr val="black"/>
                </a:solidFill>
                <a:latin typeface="Calibri" panose="020F0502020204030204"/>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secara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akuntabel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berlandaskan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peraturan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perundang-undangan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serta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nilai-nilai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etik</a:t>
            </a:r>
            <a:r>
              <a:rPr lang="en-US" sz="2000" dirty="0">
                <a:solidFill>
                  <a:prstClr val="black"/>
                </a:solidFill>
                <a:latin typeface="Calibri" panose="020F0502020204030204"/>
              </a:rPr>
              <a:t> yang </a:t>
            </a:r>
            <a:r>
              <a:rPr lang="en-US" sz="2000" dirty="0" err="1">
                <a:solidFill>
                  <a:prstClr val="black"/>
                </a:solidFill>
                <a:latin typeface="Calibri" panose="020F0502020204030204"/>
              </a:rPr>
              <a:t>berlaku</a:t>
            </a:r>
            <a:r>
              <a:rPr lang="en-US" sz="2000" dirty="0">
                <a:solidFill>
                  <a:prstClr val="black"/>
                </a:solidFill>
                <a:latin typeface="Calibri" panose="020F0502020204030204"/>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508377" y="1217054"/>
            <a:ext cx="5351930" cy="4980164"/>
          </a:xfrm>
          <a:prstGeom prst="rect">
            <a:avLst/>
          </a:prstGeom>
          <a:solidFill>
            <a:schemeClr val="accent4">
              <a:lumMod val="40000"/>
              <a:lumOff val="60000"/>
            </a:schemeClr>
          </a:solidFill>
          <a:ln>
            <a:solidFill>
              <a:schemeClr val="accent1"/>
            </a:solidFill>
          </a:ln>
        </p:spPr>
        <p:txBody>
          <a:bodyPr wrap="square" lIns="180000" tIns="180000" rIns="108000" b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id-ID"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erupakan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suatu</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d-ID" altLang="en-US" sz="2000" b="1"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id-ID" altLang="en-US" sz="2000" b="1" i="0" u="none" strike="noStrike" kern="1200" cap="none" spc="0" normalizeH="0" baseline="0" noProof="0" dirty="0">
                <a:ln>
                  <a:noFill/>
                </a:ln>
                <a:solidFill>
                  <a:prstClr val="black"/>
                </a:solidFill>
                <a:effectLst/>
                <a:uLnTx/>
                <a:uFillTx/>
                <a:latin typeface="Calibri" panose="020F0502020204030204"/>
                <a:ea typeface="+mn-ea"/>
                <a:cs typeface="+mn-cs"/>
              </a:rPr>
              <a:t>STEM</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mencakup</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id-ID" altLang="en-US" sz="2000" b="1" i="0" u="none" strike="noStrike" kern="1200" cap="none" spc="0" normalizeH="0" baseline="0" noProof="0" dirty="0">
                <a:ln>
                  <a:noFill/>
                </a:ln>
                <a:solidFill>
                  <a:prstClr val="black"/>
                </a:solidFill>
                <a:effectLst/>
                <a:uLnTx/>
                <a:uFillTx/>
                <a:latin typeface="Calibri" panose="020F0502020204030204"/>
                <a:ea typeface="+mn-ea"/>
                <a:cs typeface="+mn-cs"/>
              </a:rPr>
              <a:t>truktur </a:t>
            </a:r>
            <a:r>
              <a:rPr kumimoji="0" lang="id-ID"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yang  mengatur hubungan antar organ-organ Organisasi (Direksi,  Dewan Komisaris, RUPS) guna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menjamin</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berlangsungnya</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Proses</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Check &amp; Balance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untuk</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mencegah</a:t>
            </a:r>
            <a:r>
              <a:rPr kumimoji="0" lang="en-US"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1" u="none" strike="noStrike" kern="1200" cap="none" spc="0" normalizeH="0" baseline="0" noProof="0" dirty="0" err="1">
                <a:ln>
                  <a:noFill/>
                </a:ln>
                <a:solidFill>
                  <a:prstClr val="black"/>
                </a:solidFill>
                <a:effectLst/>
                <a:uLnTx/>
                <a:uFillTx/>
                <a:latin typeface="Calibri" panose="020F0502020204030204"/>
                <a:ea typeface="+mn-ea"/>
                <a:cs typeface="+mn-cs"/>
              </a:rPr>
              <a:t>terjadinya</a:t>
            </a:r>
            <a:r>
              <a:rPr kumimoji="0" lang="en-US"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 Salah Kelola </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dan </a:t>
            </a:r>
            <a:r>
              <a:rPr kumimoji="0" lang="en-US" altLang="en-US" sz="2000" b="0" i="1" u="none" strike="noStrike" kern="1200" cap="none" spc="0" normalizeH="0" baseline="0" noProof="0" dirty="0" err="1">
                <a:ln>
                  <a:noFill/>
                </a:ln>
                <a:solidFill>
                  <a:prstClr val="black"/>
                </a:solidFill>
                <a:effectLst/>
                <a:uLnTx/>
                <a:uFillTx/>
                <a:latin typeface="Calibri" panose="020F0502020204030204"/>
                <a:ea typeface="+mn-ea"/>
                <a:cs typeface="+mn-cs"/>
              </a:rPr>
              <a:t>Penyalahgunaan</a:t>
            </a:r>
            <a:r>
              <a:rPr kumimoji="0" lang="en-US"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1" u="none" strike="noStrike" kern="1200" cap="none" spc="0" normalizeH="0" baseline="0" noProof="0" dirty="0" err="1">
                <a:ln>
                  <a:noFill/>
                </a:ln>
                <a:solidFill>
                  <a:prstClr val="black"/>
                </a:solidFill>
                <a:effectLst/>
                <a:uLnTx/>
                <a:uFillTx/>
                <a:latin typeface="Calibri" panose="020F0502020204030204"/>
                <a:ea typeface="+mn-ea"/>
                <a:cs typeface="+mn-cs"/>
              </a:rPr>
              <a:t>Aset</a:t>
            </a:r>
            <a:r>
              <a:rPr kumimoji="0" lang="en-US"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demi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untuk</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d-ID"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enghasilkan</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mn-cs"/>
              </a:rPr>
              <a:t>Output/Outcome</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berupa</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d-ID"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nilai tambah bagi  Organisasi </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yang </a:t>
            </a:r>
            <a:r>
              <a:rPr kumimoji="0" lang="id-ID"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berkesinambungan dalam jangka panjang</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sustainable</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enhanced performance</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d-ID"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yang proses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pencapaian</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dan</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pendistribusiannya</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dilakukan</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d-ID"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dengan tetap memperhatikan kepentingan para </a:t>
            </a:r>
            <a:r>
              <a:rPr kumimoji="0" lang="id-ID"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stakeholder</a:t>
            </a:r>
            <a:r>
              <a:rPr kumimoji="0" lang="id-ID"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lainnya,</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dan</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dilaksanakan</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dengan</a:t>
            </a:r>
            <a:r>
              <a:rPr kumimoji="0" lang="id-ID"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 berlandaskan peraturan perundangan dan norma yang berlaku.</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44160" y="1217054"/>
            <a:ext cx="5826011" cy="1675807"/>
          </a:xfrm>
          <a:prstGeom prst="rect">
            <a:avLst/>
          </a:prstGeom>
          <a:solidFill>
            <a:srgbClr val="47CFFF"/>
          </a:solidFill>
          <a:ln>
            <a:solidFill>
              <a:srgbClr val="7030A0"/>
            </a:solidFill>
          </a:ln>
        </p:spPr>
        <p:txBody>
          <a:bodyPr wrap="square" lIns="252000" tIns="144000" rIns="144000" bIns="144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Tata Kelola yang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baik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adalah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suatu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tata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cara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pengelolaan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menerapkan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prinsip-prinsip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Keterbukaan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(Transparency), </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Akuntabilitas</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(Accountability), </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Pertanggungjawaban</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(Responsibility), </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Independensi</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(Independency),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dan</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Kewajaran</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(Fairness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280555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928661"/>
          </a:xfrm>
          <a:prstGeom prst="rect">
            <a:avLst/>
          </a:prstGeom>
          <a:solidFill>
            <a:schemeClr val="accent5">
              <a:lumMod val="50000"/>
            </a:schemeClr>
          </a:solidFill>
        </p:spPr>
        <p:txBody>
          <a:bodyPr wrap="square" lIns="216000" tIns="216000" rIns="144000" bIns="216000">
            <a:spAutoFit/>
          </a:bodyPr>
          <a:lstStyle/>
          <a:p>
            <a:pPr algn="ctr"/>
            <a:r>
              <a:rPr lang="en-US" sz="3200" b="1" dirty="0">
                <a:solidFill>
                  <a:schemeClr val="bg1"/>
                </a:solidFill>
                <a:latin typeface="Candara" panose="020E0502030303020204" pitchFamily="34" charset="0"/>
              </a:rPr>
              <a:t>GCG AS A SYSTEM (STRUCTURE, PROCESS, AND OUTCOME)</a:t>
            </a:r>
          </a:p>
        </p:txBody>
      </p:sp>
      <p:sp>
        <p:nvSpPr>
          <p:cNvPr id="5" name="Content Placeholder 2"/>
          <p:cNvSpPr txBox="1">
            <a:spLocks/>
          </p:cNvSpPr>
          <p:nvPr/>
        </p:nvSpPr>
        <p:spPr>
          <a:xfrm>
            <a:off x="601785" y="1456695"/>
            <a:ext cx="5494215" cy="4919830"/>
          </a:xfrm>
          <a:prstGeom prst="rect">
            <a:avLst/>
          </a:prstGeom>
          <a:solidFill>
            <a:schemeClr val="accent1">
              <a:lumMod val="20000"/>
              <a:lumOff val="80000"/>
            </a:schemeClr>
          </a:solidFill>
        </p:spPr>
        <p:txBody>
          <a:bodyPr vert="horz" lIns="144000" tIns="180000" rIns="144000" bIns="3600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just">
              <a:buFont typeface="+mj-lt"/>
              <a:buAutoNum type="arabicParenR"/>
            </a:pPr>
            <a:r>
              <a:rPr lang="id-ID" sz="2000" dirty="0"/>
              <a:t>Suatu </a:t>
            </a:r>
            <a:r>
              <a:rPr lang="en-US" sz="2000" b="1" dirty="0"/>
              <a:t>S</a:t>
            </a:r>
            <a:r>
              <a:rPr lang="id-ID" sz="2000" b="1" dirty="0"/>
              <a:t>truktur </a:t>
            </a:r>
            <a:r>
              <a:rPr lang="id-ID" sz="2000" dirty="0"/>
              <a:t>yang mengatur pola hubungan </a:t>
            </a:r>
            <a:r>
              <a:rPr lang="en-US" sz="2000" dirty="0"/>
              <a:t>yang </a:t>
            </a:r>
            <a:r>
              <a:rPr lang="id-ID" sz="2000" dirty="0"/>
              <a:t>harmonis antara </a:t>
            </a:r>
            <a:r>
              <a:rPr lang="en-US" sz="2000" dirty="0" err="1"/>
              <a:t>seluruh</a:t>
            </a:r>
            <a:r>
              <a:rPr lang="en-US" sz="2000" dirty="0"/>
              <a:t> organ </a:t>
            </a:r>
            <a:r>
              <a:rPr lang="en-US" sz="2000" dirty="0" err="1"/>
              <a:t>pokok</a:t>
            </a:r>
            <a:r>
              <a:rPr lang="en-US" sz="2000" dirty="0"/>
              <a:t> </a:t>
            </a:r>
            <a:r>
              <a:rPr lang="en-US" sz="2000" dirty="0" err="1"/>
              <a:t>organisasi</a:t>
            </a:r>
            <a:r>
              <a:rPr lang="en-US" sz="2000" dirty="0"/>
              <a:t> </a:t>
            </a:r>
            <a:r>
              <a:rPr lang="id-ID" sz="2000" dirty="0"/>
              <a:t>dan para stakeholder lainnya</a:t>
            </a:r>
            <a:r>
              <a:rPr lang="en-US" sz="2000" dirty="0"/>
              <a:t> yang </a:t>
            </a:r>
            <a:r>
              <a:rPr lang="en-US" sz="2000" dirty="0" err="1"/>
              <a:t>relevan</a:t>
            </a:r>
            <a:r>
              <a:rPr lang="id-ID" sz="2000" dirty="0"/>
              <a:t>.</a:t>
            </a:r>
            <a:endParaRPr lang="en-US" sz="2000" dirty="0"/>
          </a:p>
          <a:p>
            <a:pPr marL="457200" indent="-457200" algn="l">
              <a:buFont typeface="+mj-lt"/>
              <a:buAutoNum type="arabicParenR"/>
            </a:pPr>
            <a:r>
              <a:rPr lang="id-ID" sz="2000" dirty="0"/>
              <a:t>Suatu </a:t>
            </a:r>
            <a:r>
              <a:rPr lang="en-US" sz="2000" b="1" dirty="0"/>
              <a:t>Proses</a:t>
            </a:r>
            <a:r>
              <a:rPr lang="id-ID" sz="2000" dirty="0"/>
              <a:t> pengecekan</a:t>
            </a:r>
            <a:r>
              <a:rPr lang="en-US" sz="2000" dirty="0"/>
              <a:t> </a:t>
            </a:r>
            <a:r>
              <a:rPr lang="en-US" sz="2000" dirty="0" err="1"/>
              <a:t>dan</a:t>
            </a:r>
            <a:r>
              <a:rPr lang="en-US" sz="2000" dirty="0"/>
              <a:t> </a:t>
            </a:r>
            <a:r>
              <a:rPr lang="id-ID" sz="2000" dirty="0"/>
              <a:t> perimbangan</a:t>
            </a:r>
            <a:r>
              <a:rPr lang="en-US" sz="2000" dirty="0"/>
              <a:t> (</a:t>
            </a:r>
            <a:r>
              <a:rPr lang="en-US" sz="2000" i="1" dirty="0"/>
              <a:t>Check and Balance</a:t>
            </a:r>
            <a:r>
              <a:rPr lang="en-US" sz="2000" dirty="0"/>
              <a:t>)</a:t>
            </a:r>
            <a:r>
              <a:rPr lang="id-ID" sz="2000" dirty="0"/>
              <a:t> kewenangan</a:t>
            </a:r>
            <a:r>
              <a:rPr lang="en-US" sz="2000" dirty="0"/>
              <a:t> </a:t>
            </a:r>
            <a:r>
              <a:rPr lang="en-US" sz="2000" dirty="0" err="1"/>
              <a:t>dan</a:t>
            </a:r>
            <a:r>
              <a:rPr lang="en-US" sz="2000" dirty="0"/>
              <a:t> </a:t>
            </a:r>
            <a:r>
              <a:rPr lang="en-US" sz="2000" dirty="0" err="1"/>
              <a:t>tanggung</a:t>
            </a:r>
            <a:r>
              <a:rPr lang="en-US" sz="2000" dirty="0"/>
              <a:t> </a:t>
            </a:r>
            <a:r>
              <a:rPr lang="en-US" sz="2000" dirty="0" err="1"/>
              <a:t>jawab</a:t>
            </a:r>
            <a:r>
              <a:rPr lang="id-ID" sz="2000" dirty="0"/>
              <a:t> atas </a:t>
            </a:r>
            <a:r>
              <a:rPr lang="en-US" sz="2000" dirty="0" err="1"/>
              <a:t>pengelolaan</a:t>
            </a:r>
            <a:r>
              <a:rPr lang="en-US" sz="2000" dirty="0"/>
              <a:t> </a:t>
            </a:r>
            <a:r>
              <a:rPr lang="id-ID" sz="2000" dirty="0"/>
              <a:t>Organisasi yang dapat membatasi munculnya dua </a:t>
            </a:r>
            <a:r>
              <a:rPr lang="en-US" sz="2000" dirty="0" err="1"/>
              <a:t>masalah</a:t>
            </a:r>
            <a:r>
              <a:rPr lang="id-ID" sz="2000" dirty="0"/>
              <a:t>: </a:t>
            </a:r>
            <a:r>
              <a:rPr lang="en-US" sz="2000" dirty="0"/>
              <a:t>1) </a:t>
            </a:r>
            <a:r>
              <a:rPr lang="en-US" sz="2000" b="1" i="1" dirty="0"/>
              <a:t>P</a:t>
            </a:r>
            <a:r>
              <a:rPr lang="id-ID" sz="2000" b="1" i="1" dirty="0"/>
              <a:t>enyalahgunaan aset </a:t>
            </a:r>
            <a:r>
              <a:rPr lang="en-US" sz="2000" b="1" dirty="0" err="1"/>
              <a:t>Organisasi</a:t>
            </a:r>
            <a:r>
              <a:rPr lang="en-US" sz="2000" b="1" dirty="0"/>
              <a:t>, </a:t>
            </a:r>
            <a:r>
              <a:rPr lang="id-ID" sz="2000" dirty="0"/>
              <a:t>dan </a:t>
            </a:r>
            <a:r>
              <a:rPr lang="en-US" sz="2000" dirty="0"/>
              <a:t>2) </a:t>
            </a:r>
            <a:r>
              <a:rPr lang="en-US" sz="2000" b="1" i="1" dirty="0"/>
              <a:t>Salah Kelola (Mismanagement)</a:t>
            </a:r>
          </a:p>
          <a:p>
            <a:pPr marL="457200" indent="-457200" algn="l">
              <a:buFont typeface="+mj-lt"/>
              <a:buAutoNum type="arabicParenR"/>
            </a:pPr>
            <a:r>
              <a:rPr lang="en-US" sz="2000" dirty="0" err="1"/>
              <a:t>Untuk</a:t>
            </a:r>
            <a:r>
              <a:rPr lang="en-US" sz="2000" dirty="0"/>
              <a:t> </a:t>
            </a:r>
            <a:r>
              <a:rPr lang="en-US" sz="2000" dirty="0" err="1"/>
              <a:t>menghasilkan</a:t>
            </a:r>
            <a:r>
              <a:rPr lang="en-US" sz="2000" dirty="0"/>
              <a:t> </a:t>
            </a:r>
            <a:r>
              <a:rPr lang="en-US" sz="2000" b="1" dirty="0"/>
              <a:t>Outcome </a:t>
            </a:r>
            <a:r>
              <a:rPr lang="en-US" sz="2000" b="1" dirty="0" err="1"/>
              <a:t>berupa</a:t>
            </a:r>
            <a:r>
              <a:rPr lang="en-US" sz="2000" b="1" dirty="0"/>
              <a:t> </a:t>
            </a:r>
            <a:r>
              <a:rPr lang="en-US" sz="2000" dirty="0" err="1"/>
              <a:t>nilai</a:t>
            </a:r>
            <a:r>
              <a:rPr lang="en-US" sz="2000" dirty="0"/>
              <a:t> </a:t>
            </a:r>
            <a:r>
              <a:rPr lang="en-US" sz="2000" dirty="0" err="1"/>
              <a:t>tambah</a:t>
            </a:r>
            <a:r>
              <a:rPr lang="en-US" sz="2000" dirty="0"/>
              <a:t> </a:t>
            </a:r>
            <a:r>
              <a:rPr lang="en-US" sz="2000" dirty="0" err="1"/>
              <a:t>bagi</a:t>
            </a:r>
            <a:r>
              <a:rPr lang="en-US" sz="2000" dirty="0"/>
              <a:t> </a:t>
            </a:r>
            <a:r>
              <a:rPr lang="en-US" sz="2000" dirty="0" err="1"/>
              <a:t>organisasi</a:t>
            </a:r>
            <a:r>
              <a:rPr lang="en-US" sz="2000" dirty="0"/>
              <a:t> yang </a:t>
            </a:r>
            <a:r>
              <a:rPr lang="en-US" sz="2000" dirty="0" err="1"/>
              <a:t>meningkat</a:t>
            </a:r>
            <a:r>
              <a:rPr lang="en-US" sz="2000" dirty="0"/>
              <a:t> </a:t>
            </a:r>
            <a:r>
              <a:rPr lang="en-US" sz="2000" dirty="0" err="1"/>
              <a:t>terus</a:t>
            </a:r>
            <a:r>
              <a:rPr lang="en-US" sz="2000" dirty="0"/>
              <a:t> </a:t>
            </a:r>
            <a:r>
              <a:rPr lang="en-US" sz="2000" dirty="0" err="1"/>
              <a:t>menerus</a:t>
            </a:r>
            <a:r>
              <a:rPr lang="en-US" sz="2000" dirty="0"/>
              <a:t> </a:t>
            </a:r>
            <a:r>
              <a:rPr lang="en-US" sz="2000" dirty="0" err="1"/>
              <a:t>secara</a:t>
            </a:r>
            <a:r>
              <a:rPr lang="en-US" sz="2000" dirty="0"/>
              <a:t> </a:t>
            </a:r>
            <a:r>
              <a:rPr lang="en-US" sz="2000" dirty="0" err="1"/>
              <a:t>konsisten</a:t>
            </a:r>
            <a:r>
              <a:rPr lang="en-US" sz="2000" dirty="0"/>
              <a:t> dan </a:t>
            </a:r>
            <a:r>
              <a:rPr lang="en-US" sz="2000" dirty="0" err="1"/>
              <a:t>berkesinambungan</a:t>
            </a:r>
            <a:r>
              <a:rPr lang="en-US" sz="2000" dirty="0"/>
              <a:t> </a:t>
            </a:r>
            <a:r>
              <a:rPr lang="en-US" sz="2000" dirty="0" err="1"/>
              <a:t>dalam</a:t>
            </a:r>
            <a:r>
              <a:rPr lang="en-US" sz="2000" dirty="0"/>
              <a:t> </a:t>
            </a:r>
            <a:r>
              <a:rPr lang="en-US" sz="2000" dirty="0" err="1"/>
              <a:t>jangka</a:t>
            </a:r>
            <a:r>
              <a:rPr lang="en-US" sz="2000" dirty="0"/>
              <a:t> </a:t>
            </a:r>
            <a:r>
              <a:rPr lang="en-US" sz="2000" dirty="0" err="1"/>
              <a:t>panjang</a:t>
            </a:r>
            <a:r>
              <a:rPr lang="en-US" sz="2000" dirty="0"/>
              <a:t> </a:t>
            </a:r>
            <a:r>
              <a:rPr lang="en-US" sz="2000" dirty="0" err="1"/>
              <a:t>sesuai</a:t>
            </a:r>
            <a:r>
              <a:rPr lang="en-US" sz="2000" dirty="0"/>
              <a:t> </a:t>
            </a:r>
            <a:r>
              <a:rPr lang="en-US" sz="2000" dirty="0" err="1"/>
              <a:t>dengan</a:t>
            </a:r>
            <a:r>
              <a:rPr lang="en-US" sz="2000" dirty="0"/>
              <a:t> </a:t>
            </a:r>
            <a:r>
              <a:rPr lang="en-US" sz="2000" dirty="0" err="1"/>
              <a:t>Visi-Misi</a:t>
            </a:r>
            <a:r>
              <a:rPr lang="en-US" sz="2000" dirty="0"/>
              <a:t> dan T</a:t>
            </a:r>
            <a:r>
              <a:rPr lang="id-ID" sz="2000" dirty="0"/>
              <a:t>ujuan </a:t>
            </a:r>
            <a:r>
              <a:rPr lang="en-US" sz="2000" dirty="0" err="1"/>
              <a:t>Organisasi</a:t>
            </a:r>
            <a:r>
              <a:rPr lang="en-US" sz="2000" dirty="0"/>
              <a:t> </a:t>
            </a:r>
            <a:r>
              <a:rPr lang="en-US" sz="2000" dirty="0" err="1"/>
              <a:t>untuk</a:t>
            </a:r>
            <a:r>
              <a:rPr lang="en-US" sz="2000" dirty="0"/>
              <a:t> </a:t>
            </a:r>
            <a:r>
              <a:rPr lang="en-US" sz="2000" dirty="0" err="1"/>
              <a:t>kepentingan</a:t>
            </a:r>
            <a:r>
              <a:rPr lang="en-US" sz="2000" dirty="0"/>
              <a:t> </a:t>
            </a:r>
            <a:r>
              <a:rPr lang="en-US" sz="2000" dirty="0" err="1"/>
              <a:t>seluruh</a:t>
            </a:r>
            <a:r>
              <a:rPr lang="en-US" sz="2000" dirty="0"/>
              <a:t> stakeholders </a:t>
            </a:r>
            <a:r>
              <a:rPr lang="en-US" sz="2000" dirty="0" err="1"/>
              <a:t>secara</a:t>
            </a:r>
            <a:r>
              <a:rPr lang="en-US" sz="2000" dirty="0"/>
              <a:t> fair/</a:t>
            </a:r>
            <a:r>
              <a:rPr lang="en-US" sz="2000" dirty="0" err="1"/>
              <a:t>adil</a:t>
            </a:r>
            <a:r>
              <a:rPr lang="en-US" sz="2000" dirty="0"/>
              <a:t> </a:t>
            </a:r>
            <a:r>
              <a:rPr lang="en-US" sz="2000" dirty="0" err="1"/>
              <a:t>berlandaskan</a:t>
            </a:r>
            <a:r>
              <a:rPr lang="en-US" sz="2000" dirty="0"/>
              <a:t> Norma/Etika yang </a:t>
            </a:r>
            <a:r>
              <a:rPr lang="en-US" sz="2000" dirty="0" err="1"/>
              <a:t>berlaku</a:t>
            </a:r>
            <a:r>
              <a:rPr lang="en-US" sz="2000" dirty="0"/>
              <a:t>.</a:t>
            </a:r>
          </a:p>
        </p:txBody>
      </p:sp>
      <p:graphicFrame>
        <p:nvGraphicFramePr>
          <p:cNvPr id="3" name="Diagram 2"/>
          <p:cNvGraphicFramePr/>
          <p:nvPr>
            <p:extLst>
              <p:ext uri="{D42A27DB-BD31-4B8C-83A1-F6EECF244321}">
                <p14:modId xmlns:p14="http://schemas.microsoft.com/office/powerpoint/2010/main" val="3718579756"/>
              </p:ext>
            </p:extLst>
          </p:nvPr>
        </p:nvGraphicFramePr>
        <p:xfrm>
          <a:off x="6288099" y="1618329"/>
          <a:ext cx="5627236" cy="4814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0809A18-5DBB-4CA8-BA37-ED2F40B8FFF5}"/>
              </a:ext>
            </a:extLst>
          </p:cNvPr>
          <p:cNvSpPr txBox="1"/>
          <p:nvPr/>
        </p:nvSpPr>
        <p:spPr>
          <a:xfrm>
            <a:off x="6385949" y="6432884"/>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3910275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330"/>
            <a:ext cx="12192000" cy="7700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ndara" panose="020E0502030303020204" pitchFamily="34" charset="0"/>
              </a:rPr>
              <a:t>PRINSIP GCG : T-A-R-I-F (OJK DAN KNKG VERSION)</a:t>
            </a:r>
            <a:endParaRPr lang="id-ID" sz="3200" b="1" dirty="0">
              <a:latin typeface="Candara" panose="020E0502030303020204" pitchFamily="34" charset="0"/>
            </a:endParaRPr>
          </a:p>
        </p:txBody>
      </p:sp>
      <p:grpSp>
        <p:nvGrpSpPr>
          <p:cNvPr id="2" name="Group 1"/>
          <p:cNvGrpSpPr/>
          <p:nvPr/>
        </p:nvGrpSpPr>
        <p:grpSpPr>
          <a:xfrm>
            <a:off x="261257" y="950222"/>
            <a:ext cx="11480801" cy="5728651"/>
            <a:chOff x="1247534" y="1205305"/>
            <a:chExt cx="9758173" cy="5469028"/>
          </a:xfrm>
        </p:grpSpPr>
        <p:grpSp>
          <p:nvGrpSpPr>
            <p:cNvPr id="14" name="Group 13"/>
            <p:cNvGrpSpPr/>
            <p:nvPr/>
          </p:nvGrpSpPr>
          <p:grpSpPr>
            <a:xfrm>
              <a:off x="3655765" y="1858942"/>
              <a:ext cx="4893882" cy="4719752"/>
              <a:chOff x="2048858" y="1221523"/>
              <a:chExt cx="4893882" cy="4719752"/>
            </a:xfrm>
            <a:effectLst/>
          </p:grpSpPr>
          <p:sp>
            <p:nvSpPr>
              <p:cNvPr id="15" name="Freeform 14"/>
              <p:cNvSpPr/>
              <p:nvPr/>
            </p:nvSpPr>
            <p:spPr>
              <a:xfrm>
                <a:off x="3827747" y="3091958"/>
                <a:ext cx="1336104" cy="1336104"/>
              </a:xfrm>
              <a:custGeom>
                <a:avLst/>
                <a:gdLst>
                  <a:gd name="connsiteX0" fmla="*/ 0 w 1336104"/>
                  <a:gd name="connsiteY0" fmla="*/ 668052 h 1336104"/>
                  <a:gd name="connsiteX1" fmla="*/ 668052 w 1336104"/>
                  <a:gd name="connsiteY1" fmla="*/ 0 h 1336104"/>
                  <a:gd name="connsiteX2" fmla="*/ 1336104 w 1336104"/>
                  <a:gd name="connsiteY2" fmla="*/ 668052 h 1336104"/>
                  <a:gd name="connsiteX3" fmla="*/ 668052 w 1336104"/>
                  <a:gd name="connsiteY3" fmla="*/ 1336104 h 1336104"/>
                  <a:gd name="connsiteX4" fmla="*/ 0 w 1336104"/>
                  <a:gd name="connsiteY4" fmla="*/ 668052 h 13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104" h="1336104">
                    <a:moveTo>
                      <a:pt x="0" y="668052"/>
                    </a:moveTo>
                    <a:cubicBezTo>
                      <a:pt x="0" y="299097"/>
                      <a:pt x="299097" y="0"/>
                      <a:pt x="668052" y="0"/>
                    </a:cubicBezTo>
                    <a:cubicBezTo>
                      <a:pt x="1037007" y="0"/>
                      <a:pt x="1336104" y="299097"/>
                      <a:pt x="1336104" y="668052"/>
                    </a:cubicBezTo>
                    <a:cubicBezTo>
                      <a:pt x="1336104" y="1037007"/>
                      <a:pt x="1037007" y="1336104"/>
                      <a:pt x="668052" y="1336104"/>
                    </a:cubicBezTo>
                    <a:cubicBezTo>
                      <a:pt x="299097" y="1336104"/>
                      <a:pt x="0" y="1037007"/>
                      <a:pt x="0" y="668052"/>
                    </a:cubicBezTo>
                    <a:close/>
                  </a:path>
                </a:pathLst>
              </a:custGeom>
              <a:solidFill>
                <a:srgbClr val="00206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0" tIns="209638" rIns="0" bIns="209638" numCol="1" spcCol="1270" anchor="ctr" anchorCtr="0">
                <a:noAutofit/>
              </a:bodyPr>
              <a:lstStyle/>
              <a:p>
                <a:pPr algn="ctr" defTabSz="488950">
                  <a:lnSpc>
                    <a:spcPct val="90000"/>
                  </a:lnSpc>
                  <a:spcBef>
                    <a:spcPct val="0"/>
                  </a:spcBef>
                  <a:spcAft>
                    <a:spcPct val="35000"/>
                  </a:spcAft>
                </a:pPr>
                <a:r>
                  <a:rPr lang="id-ID" sz="1600" b="1" dirty="0">
                    <a:solidFill>
                      <a:schemeClr val="bg1"/>
                    </a:solidFill>
                    <a:latin typeface="Calibri" panose="020F0502020204030204" pitchFamily="34" charset="0"/>
                    <a:cs typeface="Calibri" panose="020F0502020204030204" pitchFamily="34" charset="0"/>
                  </a:rPr>
                  <a:t>GOOD CORPORATE GOVERNANCE</a:t>
                </a:r>
                <a:endParaRPr lang="en-US" sz="1600" b="1" dirty="0">
                  <a:solidFill>
                    <a:schemeClr val="bg1"/>
                  </a:solidFill>
                  <a:latin typeface="Calibri" panose="020F0502020204030204" pitchFamily="34" charset="0"/>
                  <a:cs typeface="Calibri" panose="020F0502020204030204" pitchFamily="34" charset="0"/>
                </a:endParaRPr>
              </a:p>
            </p:txBody>
          </p:sp>
          <p:sp>
            <p:nvSpPr>
              <p:cNvPr id="16" name="Freeform 15"/>
              <p:cNvSpPr/>
              <p:nvPr/>
            </p:nvSpPr>
            <p:spPr>
              <a:xfrm rot="16200000">
                <a:off x="4354202" y="2605670"/>
                <a:ext cx="283194" cy="454275"/>
              </a:xfrm>
              <a:custGeom>
                <a:avLst/>
                <a:gdLst>
                  <a:gd name="connsiteX0" fmla="*/ 0 w 283194"/>
                  <a:gd name="connsiteY0" fmla="*/ 90855 h 454275"/>
                  <a:gd name="connsiteX1" fmla="*/ 141597 w 283194"/>
                  <a:gd name="connsiteY1" fmla="*/ 90855 h 454275"/>
                  <a:gd name="connsiteX2" fmla="*/ 141597 w 283194"/>
                  <a:gd name="connsiteY2" fmla="*/ 0 h 454275"/>
                  <a:gd name="connsiteX3" fmla="*/ 283194 w 283194"/>
                  <a:gd name="connsiteY3" fmla="*/ 227138 h 454275"/>
                  <a:gd name="connsiteX4" fmla="*/ 141597 w 283194"/>
                  <a:gd name="connsiteY4" fmla="*/ 454275 h 454275"/>
                  <a:gd name="connsiteX5" fmla="*/ 141597 w 283194"/>
                  <a:gd name="connsiteY5" fmla="*/ 363420 h 454275"/>
                  <a:gd name="connsiteX6" fmla="*/ 0 w 283194"/>
                  <a:gd name="connsiteY6" fmla="*/ 363420 h 454275"/>
                  <a:gd name="connsiteX7" fmla="*/ 0 w 283194"/>
                  <a:gd name="connsiteY7" fmla="*/ 90855 h 4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194" h="454275">
                    <a:moveTo>
                      <a:pt x="0" y="90855"/>
                    </a:moveTo>
                    <a:lnTo>
                      <a:pt x="141597" y="90855"/>
                    </a:lnTo>
                    <a:lnTo>
                      <a:pt x="141597" y="0"/>
                    </a:lnTo>
                    <a:lnTo>
                      <a:pt x="283194" y="227138"/>
                    </a:lnTo>
                    <a:lnTo>
                      <a:pt x="141597" y="454275"/>
                    </a:lnTo>
                    <a:lnTo>
                      <a:pt x="141597" y="363420"/>
                    </a:lnTo>
                    <a:lnTo>
                      <a:pt x="0" y="363420"/>
                    </a:lnTo>
                    <a:lnTo>
                      <a:pt x="0" y="90855"/>
                    </a:lnTo>
                    <a:close/>
                  </a:path>
                </a:pathLst>
              </a:custGeom>
            </p:spPr>
            <p:style>
              <a:lnRef idx="0">
                <a:schemeClr val="dk1"/>
              </a:lnRef>
              <a:fillRef idx="3">
                <a:schemeClr val="dk1"/>
              </a:fillRef>
              <a:effectRef idx="3">
                <a:schemeClr val="dk1"/>
              </a:effectRef>
              <a:fontRef idx="minor">
                <a:schemeClr val="lt1"/>
              </a:fontRef>
            </p:style>
            <p:txBody>
              <a:bodyPr spcFirstLastPara="0" vert="horz" wrap="square" lIns="-1" tIns="90854" rIns="84958" bIns="90855" numCol="1" spcCol="1270" anchor="ctr" anchorCtr="0">
                <a:noAutofit/>
              </a:bodyPr>
              <a:lstStyle/>
              <a:p>
                <a:pPr algn="ctr" defTabSz="444500">
                  <a:lnSpc>
                    <a:spcPct val="90000"/>
                  </a:lnSpc>
                  <a:spcBef>
                    <a:spcPct val="0"/>
                  </a:spcBef>
                  <a:spcAft>
                    <a:spcPct val="35000"/>
                  </a:spcAft>
                </a:pPr>
                <a:endParaRPr lang="en-US" sz="1000">
                  <a:solidFill>
                    <a:schemeClr val="tx1"/>
                  </a:solidFill>
                </a:endParaRPr>
              </a:p>
            </p:txBody>
          </p:sp>
          <p:sp>
            <p:nvSpPr>
              <p:cNvPr id="20" name="Freeform 19"/>
              <p:cNvSpPr/>
              <p:nvPr/>
            </p:nvSpPr>
            <p:spPr>
              <a:xfrm>
                <a:off x="3827747" y="1221523"/>
                <a:ext cx="1336104" cy="1336104"/>
              </a:xfrm>
              <a:custGeom>
                <a:avLst/>
                <a:gdLst>
                  <a:gd name="connsiteX0" fmla="*/ 0 w 1336104"/>
                  <a:gd name="connsiteY0" fmla="*/ 668052 h 1336104"/>
                  <a:gd name="connsiteX1" fmla="*/ 668052 w 1336104"/>
                  <a:gd name="connsiteY1" fmla="*/ 0 h 1336104"/>
                  <a:gd name="connsiteX2" fmla="*/ 1336104 w 1336104"/>
                  <a:gd name="connsiteY2" fmla="*/ 668052 h 1336104"/>
                  <a:gd name="connsiteX3" fmla="*/ 668052 w 1336104"/>
                  <a:gd name="connsiteY3" fmla="*/ 1336104 h 1336104"/>
                  <a:gd name="connsiteX4" fmla="*/ 0 w 1336104"/>
                  <a:gd name="connsiteY4" fmla="*/ 668052 h 13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104" h="1336104">
                    <a:moveTo>
                      <a:pt x="0" y="668052"/>
                    </a:moveTo>
                    <a:cubicBezTo>
                      <a:pt x="0" y="299097"/>
                      <a:pt x="299097" y="0"/>
                      <a:pt x="668052" y="0"/>
                    </a:cubicBezTo>
                    <a:cubicBezTo>
                      <a:pt x="1037007" y="0"/>
                      <a:pt x="1336104" y="299097"/>
                      <a:pt x="1336104" y="668052"/>
                    </a:cubicBezTo>
                    <a:cubicBezTo>
                      <a:pt x="1336104" y="1037007"/>
                      <a:pt x="1037007" y="1336104"/>
                      <a:pt x="668052" y="1336104"/>
                    </a:cubicBezTo>
                    <a:cubicBezTo>
                      <a:pt x="299097" y="1336104"/>
                      <a:pt x="0" y="1037007"/>
                      <a:pt x="0" y="668052"/>
                    </a:cubicBezTo>
                    <a:close/>
                  </a:path>
                </a:pathLst>
              </a:custGeom>
            </p:spPr>
            <p:style>
              <a:lnRef idx="0">
                <a:schemeClr val="accent4"/>
              </a:lnRef>
              <a:fillRef idx="3">
                <a:schemeClr val="accent4"/>
              </a:fillRef>
              <a:effectRef idx="3">
                <a:schemeClr val="accent4"/>
              </a:effectRef>
              <a:fontRef idx="minor">
                <a:schemeClr val="lt1"/>
              </a:fontRef>
            </p:style>
            <p:txBody>
              <a:bodyPr spcFirstLastPara="0" vert="horz" wrap="square" lIns="0" tIns="209638" rIns="0" bIns="209638" numCol="1" spcCol="1270" anchor="ctr" anchorCtr="0">
                <a:noAutofit/>
              </a:bodyPr>
              <a:lstStyle/>
              <a:p>
                <a:pPr algn="ctr" defTabSz="488950">
                  <a:lnSpc>
                    <a:spcPct val="90000"/>
                  </a:lnSpc>
                  <a:spcBef>
                    <a:spcPct val="0"/>
                  </a:spcBef>
                  <a:spcAft>
                    <a:spcPct val="35000"/>
                  </a:spcAft>
                </a:pPr>
                <a:r>
                  <a:rPr lang="id-ID" sz="1600" b="1">
                    <a:solidFill>
                      <a:schemeClr val="tx1"/>
                    </a:solidFill>
                    <a:latin typeface="Calibri" panose="020F0502020204030204" pitchFamily="34" charset="0"/>
                    <a:cs typeface="Calibri" panose="020F0502020204030204" pitchFamily="34" charset="0"/>
                  </a:rPr>
                  <a:t>TRANSPARANSI</a:t>
                </a:r>
                <a:endParaRPr lang="en-US" sz="1600" b="1" dirty="0">
                  <a:solidFill>
                    <a:schemeClr val="tx1"/>
                  </a:solidFill>
                  <a:latin typeface="Calibri" panose="020F0502020204030204" pitchFamily="34" charset="0"/>
                  <a:cs typeface="Calibri" panose="020F0502020204030204" pitchFamily="34" charset="0"/>
                </a:endParaRPr>
              </a:p>
            </p:txBody>
          </p:sp>
          <p:sp>
            <p:nvSpPr>
              <p:cNvPr id="21" name="Freeform 20"/>
              <p:cNvSpPr/>
              <p:nvPr/>
            </p:nvSpPr>
            <p:spPr>
              <a:xfrm rot="20520000">
                <a:off x="5234799" y="3247286"/>
                <a:ext cx="279887" cy="454275"/>
              </a:xfrm>
              <a:custGeom>
                <a:avLst/>
                <a:gdLst>
                  <a:gd name="connsiteX0" fmla="*/ 0 w 279887"/>
                  <a:gd name="connsiteY0" fmla="*/ 90855 h 454275"/>
                  <a:gd name="connsiteX1" fmla="*/ 139944 w 279887"/>
                  <a:gd name="connsiteY1" fmla="*/ 90855 h 454275"/>
                  <a:gd name="connsiteX2" fmla="*/ 139944 w 279887"/>
                  <a:gd name="connsiteY2" fmla="*/ 0 h 454275"/>
                  <a:gd name="connsiteX3" fmla="*/ 279887 w 279887"/>
                  <a:gd name="connsiteY3" fmla="*/ 227138 h 454275"/>
                  <a:gd name="connsiteX4" fmla="*/ 139944 w 279887"/>
                  <a:gd name="connsiteY4" fmla="*/ 454275 h 454275"/>
                  <a:gd name="connsiteX5" fmla="*/ 139944 w 279887"/>
                  <a:gd name="connsiteY5" fmla="*/ 363420 h 454275"/>
                  <a:gd name="connsiteX6" fmla="*/ 0 w 279887"/>
                  <a:gd name="connsiteY6" fmla="*/ 363420 h 454275"/>
                  <a:gd name="connsiteX7" fmla="*/ 0 w 279887"/>
                  <a:gd name="connsiteY7" fmla="*/ 90855 h 4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887" h="454275">
                    <a:moveTo>
                      <a:pt x="0" y="90855"/>
                    </a:moveTo>
                    <a:lnTo>
                      <a:pt x="139944" y="90855"/>
                    </a:lnTo>
                    <a:lnTo>
                      <a:pt x="139944" y="0"/>
                    </a:lnTo>
                    <a:lnTo>
                      <a:pt x="279887" y="227138"/>
                    </a:lnTo>
                    <a:lnTo>
                      <a:pt x="139944" y="454275"/>
                    </a:lnTo>
                    <a:lnTo>
                      <a:pt x="139944" y="363420"/>
                    </a:lnTo>
                    <a:lnTo>
                      <a:pt x="0" y="363420"/>
                    </a:lnTo>
                    <a:lnTo>
                      <a:pt x="0" y="90855"/>
                    </a:lnTo>
                    <a:close/>
                  </a:path>
                </a:pathLst>
              </a:custGeom>
            </p:spPr>
            <p:style>
              <a:lnRef idx="0">
                <a:schemeClr val="dk1"/>
              </a:lnRef>
              <a:fillRef idx="3">
                <a:schemeClr val="dk1"/>
              </a:fillRef>
              <a:effectRef idx="3">
                <a:schemeClr val="dk1"/>
              </a:effectRef>
              <a:fontRef idx="minor">
                <a:schemeClr val="lt1"/>
              </a:fontRef>
            </p:style>
            <p:txBody>
              <a:bodyPr spcFirstLastPara="0" vert="horz" wrap="square" lIns="0" tIns="90854" rIns="83965" bIns="90855" numCol="1" spcCol="1270" anchor="ctr" anchorCtr="0">
                <a:noAutofit/>
              </a:bodyPr>
              <a:lstStyle/>
              <a:p>
                <a:pPr algn="ctr" defTabSz="444500">
                  <a:lnSpc>
                    <a:spcPct val="90000"/>
                  </a:lnSpc>
                  <a:spcBef>
                    <a:spcPct val="0"/>
                  </a:spcBef>
                  <a:spcAft>
                    <a:spcPct val="35000"/>
                  </a:spcAft>
                </a:pPr>
                <a:endParaRPr lang="en-US" sz="1000">
                  <a:solidFill>
                    <a:schemeClr val="tx1"/>
                  </a:solidFill>
                </a:endParaRPr>
              </a:p>
            </p:txBody>
          </p:sp>
          <p:sp>
            <p:nvSpPr>
              <p:cNvPr id="23" name="Freeform 22"/>
              <p:cNvSpPr/>
              <p:nvPr/>
            </p:nvSpPr>
            <p:spPr>
              <a:xfrm>
                <a:off x="5606636" y="2438398"/>
                <a:ext cx="1336104" cy="1487231"/>
              </a:xfrm>
              <a:custGeom>
                <a:avLst/>
                <a:gdLst>
                  <a:gd name="connsiteX0" fmla="*/ 0 w 1336104"/>
                  <a:gd name="connsiteY0" fmla="*/ 743616 h 1487231"/>
                  <a:gd name="connsiteX1" fmla="*/ 668052 w 1336104"/>
                  <a:gd name="connsiteY1" fmla="*/ 0 h 1487231"/>
                  <a:gd name="connsiteX2" fmla="*/ 1336104 w 1336104"/>
                  <a:gd name="connsiteY2" fmla="*/ 743616 h 1487231"/>
                  <a:gd name="connsiteX3" fmla="*/ 668052 w 1336104"/>
                  <a:gd name="connsiteY3" fmla="*/ 1487232 h 1487231"/>
                  <a:gd name="connsiteX4" fmla="*/ 0 w 1336104"/>
                  <a:gd name="connsiteY4" fmla="*/ 743616 h 1487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104" h="1487231">
                    <a:moveTo>
                      <a:pt x="0" y="743616"/>
                    </a:moveTo>
                    <a:cubicBezTo>
                      <a:pt x="0" y="332928"/>
                      <a:pt x="299097" y="0"/>
                      <a:pt x="668052" y="0"/>
                    </a:cubicBezTo>
                    <a:cubicBezTo>
                      <a:pt x="1037007" y="0"/>
                      <a:pt x="1336104" y="332928"/>
                      <a:pt x="1336104" y="743616"/>
                    </a:cubicBezTo>
                    <a:cubicBezTo>
                      <a:pt x="1336104" y="1154304"/>
                      <a:pt x="1037007" y="1487232"/>
                      <a:pt x="668052" y="1487232"/>
                    </a:cubicBezTo>
                    <a:cubicBezTo>
                      <a:pt x="299097" y="1487232"/>
                      <a:pt x="0" y="1154304"/>
                      <a:pt x="0" y="743616"/>
                    </a:cubicBez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0" tIns="231770" rIns="0" bIns="231770" numCol="1" spcCol="1270" anchor="ctr" anchorCtr="0">
                <a:noAutofit/>
              </a:bodyPr>
              <a:lstStyle/>
              <a:p>
                <a:pPr algn="ctr" defTabSz="488950">
                  <a:lnSpc>
                    <a:spcPct val="90000"/>
                  </a:lnSpc>
                  <a:spcBef>
                    <a:spcPct val="0"/>
                  </a:spcBef>
                  <a:spcAft>
                    <a:spcPct val="35000"/>
                  </a:spcAft>
                </a:pPr>
                <a:r>
                  <a:rPr lang="id-ID" sz="1600" b="1">
                    <a:solidFill>
                      <a:schemeClr val="tx1"/>
                    </a:solidFill>
                    <a:latin typeface="Calibri" panose="020F0502020204030204" pitchFamily="34" charset="0"/>
                    <a:cs typeface="Calibri" panose="020F0502020204030204" pitchFamily="34" charset="0"/>
                  </a:rPr>
                  <a:t>AKUNTABILITAS</a:t>
                </a:r>
                <a:endParaRPr lang="en-US" sz="1600" b="1" dirty="0">
                  <a:solidFill>
                    <a:schemeClr val="tx1"/>
                  </a:solidFill>
                  <a:latin typeface="Calibri" panose="020F0502020204030204" pitchFamily="34" charset="0"/>
                  <a:cs typeface="Calibri" panose="020F0502020204030204" pitchFamily="34" charset="0"/>
                </a:endParaRPr>
              </a:p>
            </p:txBody>
          </p:sp>
          <p:sp>
            <p:nvSpPr>
              <p:cNvPr id="24" name="Freeform 23"/>
              <p:cNvSpPr/>
              <p:nvPr/>
            </p:nvSpPr>
            <p:spPr>
              <a:xfrm rot="3240000">
                <a:off x="4899198" y="4282995"/>
                <a:ext cx="283194" cy="454275"/>
              </a:xfrm>
              <a:custGeom>
                <a:avLst/>
                <a:gdLst>
                  <a:gd name="connsiteX0" fmla="*/ 0 w 283194"/>
                  <a:gd name="connsiteY0" fmla="*/ 90855 h 454275"/>
                  <a:gd name="connsiteX1" fmla="*/ 141597 w 283194"/>
                  <a:gd name="connsiteY1" fmla="*/ 90855 h 454275"/>
                  <a:gd name="connsiteX2" fmla="*/ 141597 w 283194"/>
                  <a:gd name="connsiteY2" fmla="*/ 0 h 454275"/>
                  <a:gd name="connsiteX3" fmla="*/ 283194 w 283194"/>
                  <a:gd name="connsiteY3" fmla="*/ 227138 h 454275"/>
                  <a:gd name="connsiteX4" fmla="*/ 141597 w 283194"/>
                  <a:gd name="connsiteY4" fmla="*/ 454275 h 454275"/>
                  <a:gd name="connsiteX5" fmla="*/ 141597 w 283194"/>
                  <a:gd name="connsiteY5" fmla="*/ 363420 h 454275"/>
                  <a:gd name="connsiteX6" fmla="*/ 0 w 283194"/>
                  <a:gd name="connsiteY6" fmla="*/ 363420 h 454275"/>
                  <a:gd name="connsiteX7" fmla="*/ 0 w 283194"/>
                  <a:gd name="connsiteY7" fmla="*/ 90855 h 4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194" h="454275">
                    <a:moveTo>
                      <a:pt x="0" y="90855"/>
                    </a:moveTo>
                    <a:lnTo>
                      <a:pt x="141597" y="90855"/>
                    </a:lnTo>
                    <a:lnTo>
                      <a:pt x="141597" y="0"/>
                    </a:lnTo>
                    <a:lnTo>
                      <a:pt x="283194" y="227138"/>
                    </a:lnTo>
                    <a:lnTo>
                      <a:pt x="141597" y="454275"/>
                    </a:lnTo>
                    <a:lnTo>
                      <a:pt x="141597" y="363420"/>
                    </a:lnTo>
                    <a:lnTo>
                      <a:pt x="0" y="363420"/>
                    </a:lnTo>
                    <a:lnTo>
                      <a:pt x="0" y="90855"/>
                    </a:lnTo>
                    <a:close/>
                  </a:path>
                </a:pathLst>
              </a:custGeom>
            </p:spPr>
            <p:style>
              <a:lnRef idx="0">
                <a:schemeClr val="dk1"/>
              </a:lnRef>
              <a:fillRef idx="3">
                <a:schemeClr val="dk1"/>
              </a:fillRef>
              <a:effectRef idx="3">
                <a:schemeClr val="dk1"/>
              </a:effectRef>
              <a:fontRef idx="minor">
                <a:schemeClr val="lt1"/>
              </a:fontRef>
            </p:style>
            <p:txBody>
              <a:bodyPr spcFirstLastPara="0" vert="horz" wrap="square" lIns="0" tIns="90855" rIns="84957" bIns="90854" numCol="1" spcCol="1270" anchor="ctr" anchorCtr="0">
                <a:noAutofit/>
              </a:bodyPr>
              <a:lstStyle/>
              <a:p>
                <a:pPr algn="ctr" defTabSz="444500">
                  <a:lnSpc>
                    <a:spcPct val="90000"/>
                  </a:lnSpc>
                  <a:spcBef>
                    <a:spcPct val="0"/>
                  </a:spcBef>
                  <a:spcAft>
                    <a:spcPct val="35000"/>
                  </a:spcAft>
                </a:pPr>
                <a:endParaRPr lang="en-US" sz="1000">
                  <a:solidFill>
                    <a:schemeClr val="tx1"/>
                  </a:solidFill>
                </a:endParaRPr>
              </a:p>
            </p:txBody>
          </p:sp>
          <p:sp>
            <p:nvSpPr>
              <p:cNvPr id="25" name="Freeform 24"/>
              <p:cNvSpPr/>
              <p:nvPr/>
            </p:nvSpPr>
            <p:spPr>
              <a:xfrm>
                <a:off x="4844271" y="4523700"/>
                <a:ext cx="1336104" cy="1336104"/>
              </a:xfrm>
              <a:custGeom>
                <a:avLst/>
                <a:gdLst>
                  <a:gd name="connsiteX0" fmla="*/ 0 w 1336104"/>
                  <a:gd name="connsiteY0" fmla="*/ 668052 h 1336104"/>
                  <a:gd name="connsiteX1" fmla="*/ 668052 w 1336104"/>
                  <a:gd name="connsiteY1" fmla="*/ 0 h 1336104"/>
                  <a:gd name="connsiteX2" fmla="*/ 1336104 w 1336104"/>
                  <a:gd name="connsiteY2" fmla="*/ 668052 h 1336104"/>
                  <a:gd name="connsiteX3" fmla="*/ 668052 w 1336104"/>
                  <a:gd name="connsiteY3" fmla="*/ 1336104 h 1336104"/>
                  <a:gd name="connsiteX4" fmla="*/ 0 w 1336104"/>
                  <a:gd name="connsiteY4" fmla="*/ 668052 h 13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104" h="1336104">
                    <a:moveTo>
                      <a:pt x="0" y="668052"/>
                    </a:moveTo>
                    <a:cubicBezTo>
                      <a:pt x="0" y="299097"/>
                      <a:pt x="299097" y="0"/>
                      <a:pt x="668052" y="0"/>
                    </a:cubicBezTo>
                    <a:cubicBezTo>
                      <a:pt x="1037007" y="0"/>
                      <a:pt x="1336104" y="299097"/>
                      <a:pt x="1336104" y="668052"/>
                    </a:cubicBezTo>
                    <a:cubicBezTo>
                      <a:pt x="1336104" y="1037007"/>
                      <a:pt x="1037007" y="1336104"/>
                      <a:pt x="668052" y="1336104"/>
                    </a:cubicBezTo>
                    <a:cubicBezTo>
                      <a:pt x="299097" y="1336104"/>
                      <a:pt x="0" y="1037007"/>
                      <a:pt x="0" y="668052"/>
                    </a:cubicBez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0" tIns="209638" rIns="0" bIns="209638" numCol="1" spcCol="1270" anchor="ctr" anchorCtr="0">
                <a:noAutofit/>
              </a:bodyPr>
              <a:lstStyle/>
              <a:p>
                <a:pPr algn="ctr" defTabSz="488950">
                  <a:lnSpc>
                    <a:spcPct val="90000"/>
                  </a:lnSpc>
                  <a:spcBef>
                    <a:spcPct val="0"/>
                  </a:spcBef>
                  <a:spcAft>
                    <a:spcPct val="35000"/>
                  </a:spcAft>
                </a:pPr>
                <a:r>
                  <a:rPr lang="en-US" sz="1600" b="1" dirty="0">
                    <a:solidFill>
                      <a:schemeClr val="tx1"/>
                    </a:solidFill>
                    <a:latin typeface="Calibri" panose="020F0502020204030204" pitchFamily="34" charset="0"/>
                    <a:cs typeface="Calibri" panose="020F0502020204030204" pitchFamily="34" charset="0"/>
                  </a:rPr>
                  <a:t>R</a:t>
                </a:r>
                <a:r>
                  <a:rPr lang="id-ID" sz="1600" b="1" dirty="0">
                    <a:solidFill>
                      <a:schemeClr val="tx1"/>
                    </a:solidFill>
                    <a:latin typeface="Calibri" panose="020F0502020204030204" pitchFamily="34" charset="0"/>
                    <a:cs typeface="Calibri" panose="020F0502020204030204" pitchFamily="34" charset="0"/>
                  </a:rPr>
                  <a:t>ESPONSIBILITAS</a:t>
                </a:r>
                <a:endParaRPr lang="en-US" sz="1600" b="1" dirty="0">
                  <a:solidFill>
                    <a:schemeClr val="tx1"/>
                  </a:solidFill>
                  <a:latin typeface="Calibri" panose="020F0502020204030204" pitchFamily="34" charset="0"/>
                  <a:cs typeface="Calibri" panose="020F0502020204030204" pitchFamily="34" charset="0"/>
                </a:endParaRPr>
              </a:p>
            </p:txBody>
          </p:sp>
          <p:sp>
            <p:nvSpPr>
              <p:cNvPr id="26" name="Freeform 25"/>
              <p:cNvSpPr/>
              <p:nvPr/>
            </p:nvSpPr>
            <p:spPr>
              <a:xfrm rot="18360000">
                <a:off x="3809206" y="4282994"/>
                <a:ext cx="283195" cy="454276"/>
              </a:xfrm>
              <a:custGeom>
                <a:avLst/>
                <a:gdLst>
                  <a:gd name="connsiteX0" fmla="*/ 0 w 283194"/>
                  <a:gd name="connsiteY0" fmla="*/ 90855 h 454275"/>
                  <a:gd name="connsiteX1" fmla="*/ 141597 w 283194"/>
                  <a:gd name="connsiteY1" fmla="*/ 90855 h 454275"/>
                  <a:gd name="connsiteX2" fmla="*/ 141597 w 283194"/>
                  <a:gd name="connsiteY2" fmla="*/ 0 h 454275"/>
                  <a:gd name="connsiteX3" fmla="*/ 283194 w 283194"/>
                  <a:gd name="connsiteY3" fmla="*/ 227138 h 454275"/>
                  <a:gd name="connsiteX4" fmla="*/ 141597 w 283194"/>
                  <a:gd name="connsiteY4" fmla="*/ 454275 h 454275"/>
                  <a:gd name="connsiteX5" fmla="*/ 141597 w 283194"/>
                  <a:gd name="connsiteY5" fmla="*/ 363420 h 454275"/>
                  <a:gd name="connsiteX6" fmla="*/ 0 w 283194"/>
                  <a:gd name="connsiteY6" fmla="*/ 363420 h 454275"/>
                  <a:gd name="connsiteX7" fmla="*/ 0 w 283194"/>
                  <a:gd name="connsiteY7" fmla="*/ 90855 h 4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194" h="454275">
                    <a:moveTo>
                      <a:pt x="283194" y="363420"/>
                    </a:moveTo>
                    <a:lnTo>
                      <a:pt x="141597" y="363420"/>
                    </a:lnTo>
                    <a:lnTo>
                      <a:pt x="141597" y="454275"/>
                    </a:lnTo>
                    <a:lnTo>
                      <a:pt x="0" y="227137"/>
                    </a:lnTo>
                    <a:lnTo>
                      <a:pt x="141597" y="0"/>
                    </a:lnTo>
                    <a:lnTo>
                      <a:pt x="141597" y="90855"/>
                    </a:lnTo>
                    <a:lnTo>
                      <a:pt x="283194" y="90855"/>
                    </a:lnTo>
                    <a:lnTo>
                      <a:pt x="283194" y="363420"/>
                    </a:lnTo>
                    <a:close/>
                  </a:path>
                </a:pathLst>
              </a:custGeom>
            </p:spPr>
            <p:style>
              <a:lnRef idx="0">
                <a:schemeClr val="dk1"/>
              </a:lnRef>
              <a:fillRef idx="3">
                <a:schemeClr val="dk1"/>
              </a:fillRef>
              <a:effectRef idx="3">
                <a:schemeClr val="dk1"/>
              </a:effectRef>
              <a:fontRef idx="minor">
                <a:schemeClr val="lt1"/>
              </a:fontRef>
            </p:style>
            <p:txBody>
              <a:bodyPr spcFirstLastPara="0" vert="horz" wrap="square" lIns="84957" tIns="90856" rIns="1" bIns="90854" numCol="1" spcCol="1270" anchor="ctr" anchorCtr="0">
                <a:noAutofit/>
              </a:bodyPr>
              <a:lstStyle/>
              <a:p>
                <a:pPr algn="ctr" defTabSz="444500">
                  <a:lnSpc>
                    <a:spcPct val="90000"/>
                  </a:lnSpc>
                  <a:spcBef>
                    <a:spcPct val="0"/>
                  </a:spcBef>
                  <a:spcAft>
                    <a:spcPct val="35000"/>
                  </a:spcAft>
                </a:pPr>
                <a:endParaRPr lang="en-US" sz="1000">
                  <a:solidFill>
                    <a:schemeClr val="tx1"/>
                  </a:solidFill>
                </a:endParaRPr>
              </a:p>
            </p:txBody>
          </p:sp>
          <p:sp>
            <p:nvSpPr>
              <p:cNvPr id="27" name="Freeform 26"/>
              <p:cNvSpPr/>
              <p:nvPr/>
            </p:nvSpPr>
            <p:spPr>
              <a:xfrm>
                <a:off x="2728333" y="4605171"/>
                <a:ext cx="1336104" cy="1336104"/>
              </a:xfrm>
              <a:custGeom>
                <a:avLst/>
                <a:gdLst>
                  <a:gd name="connsiteX0" fmla="*/ 0 w 1336104"/>
                  <a:gd name="connsiteY0" fmla="*/ 668052 h 1336104"/>
                  <a:gd name="connsiteX1" fmla="*/ 668052 w 1336104"/>
                  <a:gd name="connsiteY1" fmla="*/ 0 h 1336104"/>
                  <a:gd name="connsiteX2" fmla="*/ 1336104 w 1336104"/>
                  <a:gd name="connsiteY2" fmla="*/ 668052 h 1336104"/>
                  <a:gd name="connsiteX3" fmla="*/ 668052 w 1336104"/>
                  <a:gd name="connsiteY3" fmla="*/ 1336104 h 1336104"/>
                  <a:gd name="connsiteX4" fmla="*/ 0 w 1336104"/>
                  <a:gd name="connsiteY4" fmla="*/ 668052 h 13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104" h="1336104">
                    <a:moveTo>
                      <a:pt x="0" y="668052"/>
                    </a:moveTo>
                    <a:cubicBezTo>
                      <a:pt x="0" y="299097"/>
                      <a:pt x="299097" y="0"/>
                      <a:pt x="668052" y="0"/>
                    </a:cubicBezTo>
                    <a:cubicBezTo>
                      <a:pt x="1037007" y="0"/>
                      <a:pt x="1336104" y="299097"/>
                      <a:pt x="1336104" y="668052"/>
                    </a:cubicBezTo>
                    <a:cubicBezTo>
                      <a:pt x="1336104" y="1037007"/>
                      <a:pt x="1037007" y="1336104"/>
                      <a:pt x="668052" y="1336104"/>
                    </a:cubicBezTo>
                    <a:cubicBezTo>
                      <a:pt x="299097" y="1336104"/>
                      <a:pt x="0" y="1037007"/>
                      <a:pt x="0" y="668052"/>
                    </a:cubicBez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0" tIns="209638" rIns="0" bIns="209638" numCol="1" spcCol="1270" anchor="ctr" anchorCtr="0">
                <a:noAutofit/>
              </a:bodyPr>
              <a:lstStyle/>
              <a:p>
                <a:pPr algn="ctr" defTabSz="488950">
                  <a:lnSpc>
                    <a:spcPct val="90000"/>
                  </a:lnSpc>
                  <a:spcBef>
                    <a:spcPct val="0"/>
                  </a:spcBef>
                  <a:spcAft>
                    <a:spcPct val="35000"/>
                  </a:spcAft>
                </a:pPr>
                <a:r>
                  <a:rPr lang="id-ID" sz="1600" b="1">
                    <a:solidFill>
                      <a:schemeClr val="tx1"/>
                    </a:solidFill>
                    <a:latin typeface="Calibri" panose="020F0502020204030204" pitchFamily="34" charset="0"/>
                    <a:cs typeface="Calibri" panose="020F0502020204030204" pitchFamily="34" charset="0"/>
                  </a:rPr>
                  <a:t>INDEPENDENSI</a:t>
                </a:r>
                <a:endParaRPr lang="en-US" sz="1600" b="1" dirty="0">
                  <a:solidFill>
                    <a:schemeClr val="tx1"/>
                  </a:solidFill>
                  <a:latin typeface="Calibri" panose="020F0502020204030204" pitchFamily="34" charset="0"/>
                  <a:cs typeface="Calibri" panose="020F0502020204030204" pitchFamily="34" charset="0"/>
                </a:endParaRPr>
              </a:p>
            </p:txBody>
          </p:sp>
          <p:sp>
            <p:nvSpPr>
              <p:cNvPr id="28" name="Freeform 27"/>
              <p:cNvSpPr/>
              <p:nvPr/>
            </p:nvSpPr>
            <p:spPr>
              <a:xfrm rot="22680000">
                <a:off x="3472380" y="3246350"/>
                <a:ext cx="283195" cy="454276"/>
              </a:xfrm>
              <a:custGeom>
                <a:avLst/>
                <a:gdLst>
                  <a:gd name="connsiteX0" fmla="*/ 0 w 283194"/>
                  <a:gd name="connsiteY0" fmla="*/ 90855 h 454275"/>
                  <a:gd name="connsiteX1" fmla="*/ 141597 w 283194"/>
                  <a:gd name="connsiteY1" fmla="*/ 90855 h 454275"/>
                  <a:gd name="connsiteX2" fmla="*/ 141597 w 283194"/>
                  <a:gd name="connsiteY2" fmla="*/ 0 h 454275"/>
                  <a:gd name="connsiteX3" fmla="*/ 283194 w 283194"/>
                  <a:gd name="connsiteY3" fmla="*/ 227138 h 454275"/>
                  <a:gd name="connsiteX4" fmla="*/ 141597 w 283194"/>
                  <a:gd name="connsiteY4" fmla="*/ 454275 h 454275"/>
                  <a:gd name="connsiteX5" fmla="*/ 141597 w 283194"/>
                  <a:gd name="connsiteY5" fmla="*/ 363420 h 454275"/>
                  <a:gd name="connsiteX6" fmla="*/ 0 w 283194"/>
                  <a:gd name="connsiteY6" fmla="*/ 363420 h 454275"/>
                  <a:gd name="connsiteX7" fmla="*/ 0 w 283194"/>
                  <a:gd name="connsiteY7" fmla="*/ 90855 h 45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194" h="454275">
                    <a:moveTo>
                      <a:pt x="283194" y="363420"/>
                    </a:moveTo>
                    <a:lnTo>
                      <a:pt x="141597" y="363420"/>
                    </a:lnTo>
                    <a:lnTo>
                      <a:pt x="141597" y="454275"/>
                    </a:lnTo>
                    <a:lnTo>
                      <a:pt x="0" y="227137"/>
                    </a:lnTo>
                    <a:lnTo>
                      <a:pt x="141597" y="0"/>
                    </a:lnTo>
                    <a:lnTo>
                      <a:pt x="141597" y="90855"/>
                    </a:lnTo>
                    <a:lnTo>
                      <a:pt x="283194" y="90855"/>
                    </a:lnTo>
                    <a:lnTo>
                      <a:pt x="283194" y="363420"/>
                    </a:lnTo>
                    <a:close/>
                  </a:path>
                </a:pathLst>
              </a:custGeom>
            </p:spPr>
            <p:style>
              <a:lnRef idx="0">
                <a:schemeClr val="dk1"/>
              </a:lnRef>
              <a:fillRef idx="3">
                <a:schemeClr val="dk1"/>
              </a:fillRef>
              <a:effectRef idx="3">
                <a:schemeClr val="dk1"/>
              </a:effectRef>
              <a:fontRef idx="minor">
                <a:schemeClr val="lt1"/>
              </a:fontRef>
            </p:style>
            <p:txBody>
              <a:bodyPr spcFirstLastPara="0" vert="horz" wrap="square" lIns="84958" tIns="90856" rIns="0" bIns="90854" numCol="1" spcCol="1270" anchor="ctr" anchorCtr="0">
                <a:noAutofit/>
              </a:bodyPr>
              <a:lstStyle/>
              <a:p>
                <a:pPr algn="ctr" defTabSz="444500">
                  <a:lnSpc>
                    <a:spcPct val="90000"/>
                  </a:lnSpc>
                  <a:spcBef>
                    <a:spcPct val="0"/>
                  </a:spcBef>
                  <a:spcAft>
                    <a:spcPct val="35000"/>
                  </a:spcAft>
                </a:pPr>
                <a:endParaRPr lang="en-US" sz="1000">
                  <a:solidFill>
                    <a:schemeClr val="tx1"/>
                  </a:solidFill>
                </a:endParaRPr>
              </a:p>
            </p:txBody>
          </p:sp>
          <p:sp>
            <p:nvSpPr>
              <p:cNvPr id="29" name="Freeform 28"/>
              <p:cNvSpPr/>
              <p:nvPr/>
            </p:nvSpPr>
            <p:spPr>
              <a:xfrm>
                <a:off x="2048858" y="2513962"/>
                <a:ext cx="1336104" cy="1336104"/>
              </a:xfrm>
              <a:custGeom>
                <a:avLst/>
                <a:gdLst>
                  <a:gd name="connsiteX0" fmla="*/ 0 w 1336104"/>
                  <a:gd name="connsiteY0" fmla="*/ 668052 h 1336104"/>
                  <a:gd name="connsiteX1" fmla="*/ 668052 w 1336104"/>
                  <a:gd name="connsiteY1" fmla="*/ 0 h 1336104"/>
                  <a:gd name="connsiteX2" fmla="*/ 1336104 w 1336104"/>
                  <a:gd name="connsiteY2" fmla="*/ 668052 h 1336104"/>
                  <a:gd name="connsiteX3" fmla="*/ 668052 w 1336104"/>
                  <a:gd name="connsiteY3" fmla="*/ 1336104 h 1336104"/>
                  <a:gd name="connsiteX4" fmla="*/ 0 w 1336104"/>
                  <a:gd name="connsiteY4" fmla="*/ 668052 h 13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104" h="1336104">
                    <a:moveTo>
                      <a:pt x="0" y="668052"/>
                    </a:moveTo>
                    <a:cubicBezTo>
                      <a:pt x="0" y="299097"/>
                      <a:pt x="299097" y="0"/>
                      <a:pt x="668052" y="0"/>
                    </a:cubicBezTo>
                    <a:cubicBezTo>
                      <a:pt x="1037007" y="0"/>
                      <a:pt x="1336104" y="299097"/>
                      <a:pt x="1336104" y="668052"/>
                    </a:cubicBezTo>
                    <a:cubicBezTo>
                      <a:pt x="1336104" y="1037007"/>
                      <a:pt x="1037007" y="1336104"/>
                      <a:pt x="668052" y="1336104"/>
                    </a:cubicBezTo>
                    <a:cubicBezTo>
                      <a:pt x="299097" y="1336104"/>
                      <a:pt x="0" y="1037007"/>
                      <a:pt x="0" y="668052"/>
                    </a:cubicBezTo>
                    <a:close/>
                  </a:path>
                </a:pathLst>
              </a:custGeom>
              <a:gradFill>
                <a:gsLst>
                  <a:gs pos="0">
                    <a:srgbClr val="C00000"/>
                  </a:gs>
                  <a:gs pos="50000">
                    <a:schemeClr val="accent1">
                      <a:satMod val="110000"/>
                      <a:lumMod val="100000"/>
                      <a:shade val="100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spcFirstLastPara="0" vert="horz" wrap="square" lIns="0" tIns="209638" rIns="0" bIns="209638" numCol="1" spcCol="1270" anchor="ctr" anchorCtr="0">
                <a:noAutofit/>
              </a:bodyPr>
              <a:lstStyle/>
              <a:p>
                <a:pPr algn="ctr" defTabSz="488950">
                  <a:lnSpc>
                    <a:spcPct val="90000"/>
                  </a:lnSpc>
                  <a:spcBef>
                    <a:spcPct val="0"/>
                  </a:spcBef>
                  <a:spcAft>
                    <a:spcPct val="35000"/>
                  </a:spcAft>
                </a:pPr>
                <a:r>
                  <a:rPr lang="id-ID" sz="1600" b="1">
                    <a:solidFill>
                      <a:schemeClr val="tx1"/>
                    </a:solidFill>
                    <a:latin typeface="Calibri" panose="020F0502020204030204" pitchFamily="34" charset="0"/>
                    <a:cs typeface="Calibri" panose="020F0502020204030204" pitchFamily="34" charset="0"/>
                  </a:rPr>
                  <a:t>FAIRNESS</a:t>
                </a:r>
                <a:endParaRPr lang="en-US" sz="1600" b="1" dirty="0">
                  <a:solidFill>
                    <a:schemeClr val="tx1"/>
                  </a:solidFill>
                  <a:latin typeface="Calibri" panose="020F0502020204030204" pitchFamily="34" charset="0"/>
                  <a:cs typeface="Calibri" panose="020F0502020204030204" pitchFamily="34" charset="0"/>
                </a:endParaRPr>
              </a:p>
            </p:txBody>
          </p:sp>
        </p:grpSp>
        <p:sp>
          <p:nvSpPr>
            <p:cNvPr id="30" name="Rounded Rectangle 29"/>
            <p:cNvSpPr/>
            <p:nvPr/>
          </p:nvSpPr>
          <p:spPr>
            <a:xfrm>
              <a:off x="6788505" y="1205305"/>
              <a:ext cx="4217201" cy="1085830"/>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lIns="72000" tIns="0" rIns="0" bIns="0" rtlCol="0" anchor="ctr" anchorCtr="1"/>
            <a:lstStyle/>
            <a:p>
              <a:r>
                <a:rPr lang="en-US" sz="1600" dirty="0">
                  <a:solidFill>
                    <a:schemeClr val="tx1"/>
                  </a:solidFill>
                  <a:latin typeface="Calibri" panose="020F0502020204030204" pitchFamily="34" charset="0"/>
                  <a:cs typeface="Calibri" panose="020F0502020204030204" pitchFamily="34" charset="0"/>
                </a:rPr>
                <a:t>Harus </a:t>
              </a:r>
              <a:r>
                <a:rPr lang="en-US" sz="1600" dirty="0" err="1">
                  <a:solidFill>
                    <a:schemeClr val="tx1"/>
                  </a:solidFill>
                  <a:latin typeface="Calibri" panose="020F0502020204030204" pitchFamily="34" charset="0"/>
                  <a:cs typeface="Calibri" panose="020F0502020204030204" pitchFamily="34" charset="0"/>
                </a:rPr>
                <a:t>senantiasa</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mengedepankan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prinsip</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keterbukaan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dalam</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mengemukakan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informasi</a:t>
              </a:r>
              <a:r>
                <a:rPr lang="en-US" sz="1600" dirty="0">
                  <a:solidFill>
                    <a:schemeClr val="tx1"/>
                  </a:solidFill>
                  <a:latin typeface="Calibri" panose="020F0502020204030204" pitchFamily="34" charset="0"/>
                  <a:cs typeface="Calibri" panose="020F0502020204030204" pitchFamily="34" charset="0"/>
                </a:rPr>
                <a:t> yang material </a:t>
              </a:r>
              <a:r>
                <a:rPr lang="en-US" sz="1600" dirty="0" err="1">
                  <a:solidFill>
                    <a:schemeClr val="tx1"/>
                  </a:solidFill>
                  <a:latin typeface="Calibri" panose="020F0502020204030204" pitchFamily="34" charset="0"/>
                  <a:cs typeface="Calibri" panose="020F0502020204030204" pitchFamily="34" charset="0"/>
                </a:rPr>
                <a:t>dan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relevan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dalam</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melaksanakan</a:t>
              </a:r>
              <a:r>
                <a:rPr lang="en-US" sz="1600" dirty="0">
                  <a:solidFill>
                    <a:schemeClr val="tx1"/>
                  </a:solidFill>
                  <a:latin typeface="Calibri" panose="020F0502020204030204" pitchFamily="34" charset="0"/>
                  <a:cs typeface="Calibri" panose="020F0502020204030204" pitchFamily="34" charset="0"/>
                </a:rPr>
                <a:t> proses </a:t>
              </a:r>
              <a:r>
                <a:rPr lang="en-US" sz="1600" dirty="0" err="1">
                  <a:solidFill>
                    <a:schemeClr val="tx1"/>
                  </a:solidFill>
                  <a:latin typeface="Calibri" panose="020F0502020204030204" pitchFamily="34" charset="0"/>
                  <a:cs typeface="Calibri" panose="020F0502020204030204" pitchFamily="34" charset="0"/>
                </a:rPr>
                <a:t>pengambilan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keputusan</a:t>
              </a:r>
              <a:r>
                <a:rPr lang="en-US" sz="1600" dirty="0">
                  <a:solidFill>
                    <a:schemeClr val="tx1"/>
                  </a:solidFill>
                  <a:latin typeface="Calibri" panose="020F0502020204030204" pitchFamily="34" charset="0"/>
                  <a:cs typeface="Calibri" panose="020F0502020204030204" pitchFamily="34" charset="0"/>
                </a:rPr>
                <a:t>.</a:t>
              </a:r>
            </a:p>
          </p:txBody>
        </p:sp>
        <p:sp>
          <p:nvSpPr>
            <p:cNvPr id="31" name="Rounded Rectangle 30"/>
            <p:cNvSpPr/>
            <p:nvPr/>
          </p:nvSpPr>
          <p:spPr>
            <a:xfrm>
              <a:off x="8617307" y="2573383"/>
              <a:ext cx="2388400" cy="2309654"/>
            </a:xfrm>
            <a:prstGeom prst="roundRect">
              <a:avLst/>
            </a:prstGeom>
            <a:solidFill>
              <a:srgbClr val="B2DE82"/>
            </a:solidFill>
          </p:spPr>
          <p:style>
            <a:lnRef idx="0">
              <a:schemeClr val="accent6"/>
            </a:lnRef>
            <a:fillRef idx="3">
              <a:schemeClr val="accent6"/>
            </a:fillRef>
            <a:effectRef idx="3">
              <a:schemeClr val="accent6"/>
            </a:effectRef>
            <a:fontRef idx="minor">
              <a:schemeClr val="lt1"/>
            </a:fontRef>
          </p:style>
          <p:txBody>
            <a:bodyPr lIns="72000" tIns="0" rIns="0" bIns="0" rtlCol="0" anchor="ctr"/>
            <a:lstStyle/>
            <a:p>
              <a:pPr>
                <a:spcAft>
                  <a:spcPts val="1013"/>
                </a:spcAft>
              </a:pPr>
              <a:r>
                <a:rPr lang="en-US" sz="1600" dirty="0" err="1">
                  <a:solidFill>
                    <a:schemeClr val="tx1"/>
                  </a:solidFill>
                  <a:latin typeface="Calibri" panose="020F0502020204030204" pitchFamily="34" charset="0"/>
                  <a:cs typeface="Calibri" panose="020F0502020204030204" pitchFamily="34" charset="0"/>
                </a:rPr>
                <a:t>Menekankan</a:t>
              </a:r>
              <a:r>
                <a:rPr lang="en-US" sz="1600" dirty="0">
                  <a:solidFill>
                    <a:schemeClr val="tx1"/>
                  </a:solidFill>
                  <a:latin typeface="Calibri" panose="020F0502020204030204" pitchFamily="34" charset="0"/>
                  <a:cs typeface="Calibri" panose="020F0502020204030204" pitchFamily="34" charset="0"/>
                </a:rPr>
                <a:t> dan </a:t>
              </a:r>
              <a:r>
                <a:rPr lang="en-US" sz="1600" dirty="0" err="1">
                  <a:solidFill>
                    <a:schemeClr val="tx1"/>
                  </a:solidFill>
                  <a:latin typeface="Calibri" panose="020F0502020204030204" pitchFamily="34" charset="0"/>
                  <a:cs typeface="Calibri" panose="020F0502020204030204" pitchFamily="34" charset="0"/>
                </a:rPr>
                <a:t>mendorong</a:t>
              </a:r>
              <a:r>
                <a:rPr lang="en-US" sz="1600" dirty="0">
                  <a:solidFill>
                    <a:schemeClr val="tx1"/>
                  </a:solidFill>
                  <a:latin typeface="Calibri" panose="020F0502020204030204" pitchFamily="34" charset="0"/>
                  <a:cs typeface="Calibri" panose="020F0502020204030204" pitchFamily="34" charset="0"/>
                </a:rPr>
                <a:t> </a:t>
              </a:r>
              <a:r>
                <a:rPr lang="en-US" sz="1600" i="1" dirty="0">
                  <a:solidFill>
                    <a:schemeClr val="tx1"/>
                  </a:solidFill>
                  <a:latin typeface="Calibri" panose="020F0502020204030204" pitchFamily="34" charset="0"/>
                  <a:cs typeface="Calibri" panose="020F0502020204030204" pitchFamily="34" charset="0"/>
                </a:rPr>
                <a:t>segregation management principles </a:t>
              </a:r>
              <a:r>
                <a:rPr lang="en-US" sz="1600" dirty="0">
                  <a:solidFill>
                    <a:schemeClr val="tx1"/>
                  </a:solidFill>
                  <a:latin typeface="Calibri" panose="020F0502020204030204" pitchFamily="34" charset="0"/>
                  <a:cs typeface="Calibri" panose="020F0502020204030204" pitchFamily="34" charset="0"/>
                </a:rPr>
                <a:t>(</a:t>
              </a:r>
              <a:r>
                <a:rPr lang="en-US" sz="1600" dirty="0" err="1">
                  <a:solidFill>
                    <a:schemeClr val="tx1"/>
                  </a:solidFill>
                  <a:latin typeface="Calibri" panose="020F0502020204030204" pitchFamily="34" charset="0"/>
                  <a:cs typeface="Calibri" panose="020F0502020204030204" pitchFamily="34" charset="0"/>
                </a:rPr>
                <a:t>pemisahan</a:t>
              </a:r>
              <a:r>
                <a:rPr lang="en-US" sz="1600" dirty="0">
                  <a:solidFill>
                    <a:schemeClr val="tx1"/>
                  </a:solidFill>
                  <a:latin typeface="Calibri" panose="020F0502020204030204" pitchFamily="34" charset="0"/>
                  <a:cs typeface="Calibri" panose="020F0502020204030204" pitchFamily="34" charset="0"/>
                </a:rPr>
                <a:t> dan </a:t>
              </a:r>
              <a:r>
                <a:rPr lang="en-US" sz="1600" dirty="0" err="1">
                  <a:solidFill>
                    <a:schemeClr val="tx1"/>
                  </a:solidFill>
                  <a:latin typeface="Calibri" panose="020F0502020204030204" pitchFamily="34" charset="0"/>
                  <a:cs typeface="Calibri" panose="020F0502020204030204" pitchFamily="34" charset="0"/>
                </a:rPr>
                <a:t>kejelasan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fungsi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pelaksanaan</a:t>
              </a:r>
              <a:r>
                <a:rPr lang="en-US" sz="1600" dirty="0">
                  <a:solidFill>
                    <a:schemeClr val="tx1"/>
                  </a:solidFill>
                  <a:latin typeface="Calibri" panose="020F0502020204030204" pitchFamily="34" charset="0"/>
                  <a:cs typeface="Calibri" panose="020F0502020204030204" pitchFamily="34" charset="0"/>
                </a:rPr>
                <a:t> dan </a:t>
              </a:r>
              <a:r>
                <a:rPr lang="en-US" sz="1600" dirty="0" err="1">
                  <a:solidFill>
                    <a:schemeClr val="tx1"/>
                  </a:solidFill>
                  <a:latin typeface="Calibri" panose="020F0502020204030204" pitchFamily="34" charset="0"/>
                  <a:cs typeface="Calibri" panose="020F0502020204030204" pitchFamily="34" charset="0"/>
                </a:rPr>
                <a:t>pertanggungjawaban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tiap</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posisi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dalam</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organisasi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Organisasi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sehingga</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pengelolaan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Organisasi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berjalan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secara</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efektif</a:t>
              </a:r>
              <a:r>
                <a:rPr lang="en-US" sz="1600" dirty="0">
                  <a:solidFill>
                    <a:schemeClr val="tx1"/>
                  </a:solidFill>
                  <a:latin typeface="Calibri" panose="020F0502020204030204" pitchFamily="34" charset="0"/>
                  <a:cs typeface="Calibri" panose="020F0502020204030204" pitchFamily="34" charset="0"/>
                </a:rPr>
                <a:t>).</a:t>
              </a:r>
            </a:p>
          </p:txBody>
        </p:sp>
        <p:sp>
          <p:nvSpPr>
            <p:cNvPr id="32" name="Rounded Rectangle 31"/>
            <p:cNvSpPr/>
            <p:nvPr/>
          </p:nvSpPr>
          <p:spPr>
            <a:xfrm>
              <a:off x="7848614" y="5161119"/>
              <a:ext cx="3157092" cy="1513214"/>
            </a:xfrm>
            <a:prstGeom prst="roundRect">
              <a:avLst/>
            </a:prstGeom>
            <a:solidFill>
              <a:schemeClr val="accent1">
                <a:lumMod val="40000"/>
                <a:lumOff val="60000"/>
              </a:schemeClr>
            </a:solidFill>
          </p:spPr>
          <p:style>
            <a:lnRef idx="0">
              <a:schemeClr val="accent5"/>
            </a:lnRef>
            <a:fillRef idx="3">
              <a:schemeClr val="accent5"/>
            </a:fillRef>
            <a:effectRef idx="3">
              <a:schemeClr val="accent5"/>
            </a:effectRef>
            <a:fontRef idx="minor">
              <a:schemeClr val="lt1"/>
            </a:fontRef>
          </p:style>
          <p:txBody>
            <a:bodyPr lIns="36000" tIns="0" rIns="0" bIns="0" rtlCol="0" anchor="ctr"/>
            <a:lstStyle/>
            <a:p>
              <a:pPr>
                <a:spcAft>
                  <a:spcPts val="1013"/>
                </a:spcAft>
              </a:pPr>
              <a:r>
                <a:rPr lang="en-US" sz="1600" dirty="0" err="1">
                  <a:solidFill>
                    <a:schemeClr val="tx1"/>
                  </a:solidFill>
                  <a:latin typeface="Calibri" panose="020F0502020204030204" pitchFamily="34" charset="0"/>
                  <a:cs typeface="Calibri" panose="020F0502020204030204" pitchFamily="34" charset="0"/>
                </a:rPr>
                <a:t>Meningkatkan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komitmen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untuk</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mematuhi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semua</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peraturan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perundangan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dan</a:t>
              </a:r>
              <a:r>
                <a:rPr lang="en-US" sz="1600" dirty="0">
                  <a:solidFill>
                    <a:schemeClr val="tx1"/>
                  </a:solidFill>
                  <a:latin typeface="Calibri" panose="020F0502020204030204" pitchFamily="34" charset="0"/>
                  <a:cs typeface="Calibri" panose="020F0502020204030204" pitchFamily="34" charset="0"/>
                </a:rPr>
                <a:t> Norma </a:t>
              </a:r>
              <a:r>
                <a:rPr lang="en-US" sz="1600" dirty="0" err="1">
                  <a:solidFill>
                    <a:schemeClr val="tx1"/>
                  </a:solidFill>
                  <a:latin typeface="Calibri" panose="020F0502020204030204" pitchFamily="34" charset="0"/>
                  <a:cs typeface="Calibri" panose="020F0502020204030204" pitchFamily="34" charset="0"/>
                </a:rPr>
                <a:t>Etika</a:t>
              </a:r>
              <a:r>
                <a:rPr lang="en-US" sz="1600" dirty="0">
                  <a:solidFill>
                    <a:schemeClr val="tx1"/>
                  </a:solidFill>
                  <a:latin typeface="Calibri" panose="020F0502020204030204" pitchFamily="34" charset="0"/>
                  <a:cs typeface="Calibri" panose="020F0502020204030204" pitchFamily="34" charset="0"/>
                </a:rPr>
                <a:t> yang </a:t>
              </a:r>
              <a:r>
                <a:rPr lang="en-US" sz="1600" dirty="0" err="1">
                  <a:solidFill>
                    <a:schemeClr val="tx1"/>
                  </a:solidFill>
                  <a:latin typeface="Calibri" panose="020F0502020204030204" pitchFamily="34" charset="0"/>
                  <a:cs typeface="Calibri" panose="020F0502020204030204" pitchFamily="34" charset="0"/>
                </a:rPr>
                <a:t>berlaku</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serta</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prinsip‐prinsip</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pengelolaan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Organisasi</a:t>
              </a:r>
              <a:r>
                <a:rPr lang="en-US" sz="1600" dirty="0">
                  <a:solidFill>
                    <a:schemeClr val="tx1"/>
                  </a:solidFill>
                  <a:latin typeface="Calibri" panose="020F0502020204030204" pitchFamily="34" charset="0"/>
                  <a:cs typeface="Calibri" panose="020F0502020204030204" pitchFamily="34" charset="0"/>
                </a:rPr>
                <a:t> yang </a:t>
              </a:r>
              <a:r>
                <a:rPr lang="en-US" sz="1600" dirty="0" err="1">
                  <a:solidFill>
                    <a:schemeClr val="tx1"/>
                  </a:solidFill>
                  <a:latin typeface="Calibri" panose="020F0502020204030204" pitchFamily="34" charset="0"/>
                  <a:cs typeface="Calibri" panose="020F0502020204030204" pitchFamily="34" charset="0"/>
                </a:rPr>
                <a:t>sehat</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penuh</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kehati-hatian</a:t>
              </a:r>
              <a:r>
                <a:rPr lang="en-US" sz="1600" dirty="0">
                  <a:solidFill>
                    <a:schemeClr val="tx1"/>
                  </a:solidFill>
                  <a:latin typeface="Calibri" panose="020F0502020204030204" pitchFamily="34" charset="0"/>
                  <a:cs typeface="Calibri" panose="020F0502020204030204" pitchFamily="34" charset="0"/>
                </a:rPr>
                <a:t> (</a:t>
              </a:r>
              <a:r>
                <a:rPr lang="en-US" sz="1600" i="1" dirty="0">
                  <a:solidFill>
                    <a:schemeClr val="tx1"/>
                  </a:solidFill>
                  <a:latin typeface="Calibri" panose="020F0502020204030204" pitchFamily="34" charset="0"/>
                  <a:cs typeface="Calibri" panose="020F0502020204030204" pitchFamily="34" charset="0"/>
                </a:rPr>
                <a:t>Sound And Prudent Organizing Principles</a:t>
              </a:r>
              <a:r>
                <a:rPr lang="en-US" sz="1600" dirty="0">
                  <a:solidFill>
                    <a:schemeClr val="tx1"/>
                  </a:solidFill>
                  <a:latin typeface="Calibri" panose="020F0502020204030204" pitchFamily="34" charset="0"/>
                  <a:cs typeface="Calibri" panose="020F0502020204030204" pitchFamily="34" charset="0"/>
                </a:rPr>
                <a:t>)</a:t>
              </a:r>
            </a:p>
          </p:txBody>
        </p:sp>
        <p:sp>
          <p:nvSpPr>
            <p:cNvPr id="33" name="Rounded Rectangle 32"/>
            <p:cNvSpPr/>
            <p:nvPr/>
          </p:nvSpPr>
          <p:spPr>
            <a:xfrm>
              <a:off x="1852023" y="5065481"/>
              <a:ext cx="2421884" cy="1513214"/>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72000" tIns="0" rIns="0" bIns="0" rtlCol="0" anchor="ctr"/>
            <a:lstStyle/>
            <a:p>
              <a:pPr>
                <a:spcAft>
                  <a:spcPts val="1013"/>
                </a:spcAft>
              </a:pPr>
              <a:r>
                <a:rPr lang="en-US" sz="1600" dirty="0" err="1">
                  <a:solidFill>
                    <a:schemeClr val="tx1"/>
                  </a:solidFill>
                  <a:latin typeface="Calibri" panose="020F0502020204030204" pitchFamily="34" charset="0"/>
                  <a:cs typeface="Calibri" panose="020F0502020204030204" pitchFamily="34" charset="0"/>
                </a:rPr>
                <a:t>Organisasi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menganut</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asas</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profesionalisme</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independensi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dalam</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mengelola</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Organisasi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untuk</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mencegah</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benturan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kepentingan</a:t>
              </a:r>
              <a:r>
                <a:rPr lang="en-US" sz="1600" dirty="0">
                  <a:solidFill>
                    <a:schemeClr val="tx1"/>
                  </a:solidFill>
                  <a:latin typeface="Calibri" panose="020F0502020204030204" pitchFamily="34" charset="0"/>
                  <a:cs typeface="Calibri" panose="020F0502020204030204" pitchFamily="34" charset="0"/>
                </a:rPr>
                <a:t>.</a:t>
              </a:r>
            </a:p>
          </p:txBody>
        </p:sp>
        <p:sp>
          <p:nvSpPr>
            <p:cNvPr id="34" name="Rounded Rectangle 33"/>
            <p:cNvSpPr/>
            <p:nvPr/>
          </p:nvSpPr>
          <p:spPr>
            <a:xfrm>
              <a:off x="1247534" y="2054929"/>
              <a:ext cx="2383437" cy="2321147"/>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lIns="72000" tIns="0" rIns="0" bIns="0" rtlCol="0" anchor="ctr"/>
            <a:lstStyle/>
            <a:p>
              <a:r>
                <a:rPr lang="en-US" sz="1600" dirty="0" err="1">
                  <a:solidFill>
                    <a:schemeClr val="tx1"/>
                  </a:solidFill>
                  <a:latin typeface="Calibri" panose="020F0502020204030204" pitchFamily="34" charset="0"/>
                  <a:cs typeface="Calibri" panose="020F0502020204030204" pitchFamily="34" charset="0"/>
                </a:rPr>
                <a:t>Selalu</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mendasarkan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pengelolaan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Organisasi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pada</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nilai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kesetaraan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dengan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memastikan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perlakuan</a:t>
              </a:r>
              <a:r>
                <a:rPr lang="en-US" sz="1600" dirty="0">
                  <a:solidFill>
                    <a:schemeClr val="tx1"/>
                  </a:solidFill>
                  <a:latin typeface="Calibri" panose="020F0502020204030204" pitchFamily="34" charset="0"/>
                  <a:cs typeface="Calibri" panose="020F0502020204030204" pitchFamily="34" charset="0"/>
                </a:rPr>
                <a:t> yang </a:t>
              </a:r>
              <a:r>
                <a:rPr lang="en-US" sz="1600" dirty="0" err="1">
                  <a:solidFill>
                    <a:schemeClr val="tx1"/>
                  </a:solidFill>
                  <a:latin typeface="Calibri" panose="020F0502020204030204" pitchFamily="34" charset="0"/>
                  <a:cs typeface="Calibri" panose="020F0502020204030204" pitchFamily="34" charset="0"/>
                </a:rPr>
                <a:t>adil</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dan</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setara</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dalam</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melindungi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hak‐hak</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pemangku</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kepentingan</a:t>
              </a:r>
              <a:r>
                <a:rPr lang="en-US" sz="1600" dirty="0">
                  <a:solidFill>
                    <a:schemeClr val="tx1"/>
                  </a:solidFill>
                  <a:latin typeface="Calibri" panose="020F0502020204030204" pitchFamily="34" charset="0"/>
                  <a:cs typeface="Calibri" panose="020F0502020204030204" pitchFamily="34" charset="0"/>
                </a:rPr>
                <a:t> (stakeholders) </a:t>
              </a:r>
              <a:r>
                <a:rPr lang="en-US" sz="1600" dirty="0" err="1">
                  <a:solidFill>
                    <a:schemeClr val="tx1"/>
                  </a:solidFill>
                  <a:latin typeface="Calibri" panose="020F0502020204030204" pitchFamily="34" charset="0"/>
                  <a:cs typeface="Calibri" panose="020F0502020204030204" pitchFamily="34" charset="0"/>
                </a:rPr>
                <a:t>sesuai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peraturan</a:t>
              </a:r>
              <a:r>
                <a:rPr lang="en-US" sz="1600" dirty="0">
                  <a:solidFill>
                    <a:schemeClr val="tx1"/>
                  </a:solidFill>
                  <a:latin typeface="Calibri" panose="020F0502020204030204" pitchFamily="34" charset="0"/>
                  <a:cs typeface="Calibri" panose="020F0502020204030204" pitchFamily="34" charset="0"/>
                </a:rPr>
                <a:t> yang </a:t>
              </a:r>
              <a:r>
                <a:rPr lang="en-US" sz="1600" dirty="0" err="1">
                  <a:solidFill>
                    <a:schemeClr val="tx1"/>
                  </a:solidFill>
                  <a:latin typeface="Calibri" panose="020F0502020204030204" pitchFamily="34" charset="0"/>
                  <a:cs typeface="Calibri" panose="020F0502020204030204" pitchFamily="34" charset="0"/>
                </a:rPr>
                <a:t>berlaku</a:t>
              </a:r>
              <a:r>
                <a:rPr lang="en-US" sz="1600" dirty="0">
                  <a:solidFill>
                    <a:schemeClr val="tx1"/>
                  </a:solidFill>
                  <a:latin typeface="Calibri" panose="020F0502020204030204" pitchFamily="34" charset="0"/>
                  <a:cs typeface="Calibri" panose="020F0502020204030204" pitchFamily="34" charset="0"/>
                </a:rPr>
                <a:t>.</a:t>
              </a:r>
            </a:p>
          </p:txBody>
        </p:sp>
      </p:grpSp>
      <p:sp>
        <p:nvSpPr>
          <p:cNvPr id="22" name="TextBox 21">
            <a:extLst>
              <a:ext uri="{FF2B5EF4-FFF2-40B4-BE49-F238E27FC236}">
                <a16:creationId xmlns:a16="http://schemas.microsoft.com/office/drawing/2014/main" id="{E7A7D889-6F1A-4C8D-9BE0-35D82ADF0504}"/>
              </a:ext>
            </a:extLst>
          </p:cNvPr>
          <p:cNvSpPr txBox="1"/>
          <p:nvPr/>
        </p:nvSpPr>
        <p:spPr>
          <a:xfrm>
            <a:off x="5167992" y="6578694"/>
            <a:ext cx="2715768" cy="261610"/>
          </a:xfrm>
          <a:prstGeom prst="rect">
            <a:avLst/>
          </a:prstGeom>
          <a:noFill/>
        </p:spPr>
        <p:txBody>
          <a:bodyPr wrap="square" rtlCol="0">
            <a:spAutoFit/>
          </a:bodyPr>
          <a:lstStyle/>
          <a:p>
            <a:r>
              <a:rPr lang="en-US" sz="1100" dirty="0"/>
              <a:t>Source: Adapted from POJK 17/2023</a:t>
            </a:r>
            <a:endParaRPr lang="en-ID" sz="1100" dirty="0"/>
          </a:p>
        </p:txBody>
      </p:sp>
      <p:sp>
        <p:nvSpPr>
          <p:cNvPr id="4" name="TextBox 3">
            <a:extLst>
              <a:ext uri="{FF2B5EF4-FFF2-40B4-BE49-F238E27FC236}">
                <a16:creationId xmlns:a16="http://schemas.microsoft.com/office/drawing/2014/main" id="{B8197402-0FD4-7B7C-B753-268E2B2B4A6D}"/>
              </a:ext>
            </a:extLst>
          </p:cNvPr>
          <p:cNvSpPr txBox="1"/>
          <p:nvPr/>
        </p:nvSpPr>
        <p:spPr>
          <a:xfrm>
            <a:off x="287509" y="909218"/>
            <a:ext cx="4379077" cy="461665"/>
          </a:xfrm>
          <a:prstGeom prst="rect">
            <a:avLst/>
          </a:prstGeom>
          <a:noFill/>
        </p:spPr>
        <p:txBody>
          <a:bodyPr wrap="square">
            <a:spAutoFit/>
          </a:bodyPr>
          <a:lstStyle/>
          <a:p>
            <a:r>
              <a:rPr lang="en-MY" sz="1200" i="0" dirty="0">
                <a:solidFill>
                  <a:srgbClr val="000000"/>
                </a:solidFill>
                <a:effectLst/>
                <a:latin typeface="RobotoRegular"/>
              </a:rPr>
              <a:t>OJK = </a:t>
            </a:r>
            <a:r>
              <a:rPr lang="en-MY" sz="1200" i="0" dirty="0" err="1">
                <a:solidFill>
                  <a:srgbClr val="000000"/>
                </a:solidFill>
                <a:effectLst/>
                <a:latin typeface="RobotoRegular"/>
              </a:rPr>
              <a:t>Otoritas</a:t>
            </a:r>
            <a:r>
              <a:rPr lang="en-MY" sz="1200" i="0" dirty="0">
                <a:solidFill>
                  <a:srgbClr val="000000"/>
                </a:solidFill>
                <a:effectLst/>
                <a:latin typeface="RobotoRegular"/>
              </a:rPr>
              <a:t> Jasa </a:t>
            </a:r>
            <a:r>
              <a:rPr lang="en-MY" sz="1200" i="0" dirty="0" err="1">
                <a:solidFill>
                  <a:srgbClr val="000000"/>
                </a:solidFill>
                <a:effectLst/>
                <a:latin typeface="RobotoRegular"/>
              </a:rPr>
              <a:t>Keuangan</a:t>
            </a:r>
            <a:endParaRPr lang="en-MY" sz="1200" i="0" dirty="0">
              <a:solidFill>
                <a:srgbClr val="000000"/>
              </a:solidFill>
              <a:effectLst/>
              <a:latin typeface="RobotoRegular"/>
            </a:endParaRPr>
          </a:p>
          <a:p>
            <a:r>
              <a:rPr lang="en-MY" sz="1200" i="0" dirty="0">
                <a:solidFill>
                  <a:srgbClr val="000000"/>
                </a:solidFill>
                <a:effectLst/>
                <a:latin typeface="RobotoRegular"/>
              </a:rPr>
              <a:t>KNKG = </a:t>
            </a:r>
            <a:r>
              <a:rPr lang="en-MY" sz="1200" i="0" dirty="0" err="1">
                <a:solidFill>
                  <a:srgbClr val="000000"/>
                </a:solidFill>
                <a:effectLst/>
                <a:latin typeface="RobotoRegular"/>
              </a:rPr>
              <a:t>Komite</a:t>
            </a:r>
            <a:r>
              <a:rPr lang="en-MY" sz="1200" i="0" dirty="0">
                <a:solidFill>
                  <a:srgbClr val="000000"/>
                </a:solidFill>
                <a:effectLst/>
                <a:latin typeface="RobotoRegular"/>
              </a:rPr>
              <a:t> Nasional </a:t>
            </a:r>
            <a:r>
              <a:rPr lang="en-MY" sz="1200" i="0" dirty="0" err="1">
                <a:solidFill>
                  <a:srgbClr val="000000"/>
                </a:solidFill>
                <a:effectLst/>
                <a:latin typeface="RobotoRegular"/>
              </a:rPr>
              <a:t>Kebijakan</a:t>
            </a:r>
            <a:r>
              <a:rPr lang="en-MY" sz="1200" i="0" dirty="0">
                <a:solidFill>
                  <a:srgbClr val="000000"/>
                </a:solidFill>
                <a:effectLst/>
                <a:latin typeface="RobotoRegular"/>
              </a:rPr>
              <a:t> Governance</a:t>
            </a:r>
            <a:endParaRPr lang="en-MY" sz="1200" dirty="0"/>
          </a:p>
        </p:txBody>
      </p:sp>
    </p:spTree>
    <p:extLst>
      <p:ext uri="{BB962C8B-B14F-4D97-AF65-F5344CB8AC3E}">
        <p14:creationId xmlns:p14="http://schemas.microsoft.com/office/powerpoint/2010/main" val="1051953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762BA13-C34A-3D55-4E7D-1BE83D72D47C}"/>
              </a:ext>
            </a:extLst>
          </p:cNvPr>
          <p:cNvGraphicFramePr/>
          <p:nvPr/>
        </p:nvGraphicFramePr>
        <p:xfrm>
          <a:off x="112295" y="549709"/>
          <a:ext cx="12187989" cy="6448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0FD6DC46-1A19-C14C-A516-7071DA4110E1}"/>
              </a:ext>
            </a:extLst>
          </p:cNvPr>
          <p:cNvSpPr/>
          <p:nvPr/>
        </p:nvSpPr>
        <p:spPr>
          <a:xfrm>
            <a:off x="0" y="0"/>
            <a:ext cx="12192000" cy="7098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2800" b="1" i="0" u="none" strike="noStrike" kern="1200" cap="none" spc="0" normalizeH="0" baseline="0" noProof="0" dirty="0">
                <a:ln>
                  <a:noFill/>
                </a:ln>
                <a:solidFill>
                  <a:prstClr val="white"/>
                </a:solidFill>
                <a:effectLst/>
                <a:uLnTx/>
                <a:uFillTx/>
                <a:latin typeface="Calibri" panose="020F0502020204030204"/>
                <a:ea typeface="+mn-ea"/>
                <a:cs typeface="+mn-cs"/>
              </a:rPr>
              <a:t>G20/OECD PRINCIPLES OF CORPORATE GOVERNANCE 2023</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35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762BA13-C34A-3D55-4E7D-1BE83D72D47C}"/>
              </a:ext>
            </a:extLst>
          </p:cNvPr>
          <p:cNvGraphicFramePr/>
          <p:nvPr/>
        </p:nvGraphicFramePr>
        <p:xfrm>
          <a:off x="124326" y="795647"/>
          <a:ext cx="11929129" cy="5930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0FD6DC46-1A19-C14C-A516-7071DA4110E1}"/>
              </a:ext>
            </a:extLst>
          </p:cNvPr>
          <p:cNvSpPr/>
          <p:nvPr/>
        </p:nvSpPr>
        <p:spPr>
          <a:xfrm>
            <a:off x="0" y="-30480"/>
            <a:ext cx="12192000" cy="7098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2800" b="1" i="0" u="none" strike="noStrike" kern="1200" cap="none" spc="0" normalizeH="0" baseline="0" noProof="0" dirty="0">
                <a:ln>
                  <a:noFill/>
                </a:ln>
                <a:solidFill>
                  <a:prstClr val="white"/>
                </a:solidFill>
                <a:effectLst/>
                <a:uLnTx/>
                <a:uFillTx/>
                <a:latin typeface="Calibri" panose="020F0502020204030204"/>
                <a:ea typeface="+mn-ea"/>
                <a:cs typeface="+mn-cs"/>
              </a:rPr>
              <a:t>﻿THE 17 PRINCIPLES OF “KING IV (2017)” ON CORPORATE GOVERNANCE</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41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12192001" cy="710552"/>
          </a:xfrm>
          <a:prstGeom prst="rect">
            <a:avLst/>
          </a:prstGeom>
          <a:solidFill>
            <a:schemeClr val="accent5">
              <a:lumMod val="50000"/>
            </a:schemeClr>
          </a:solidFill>
        </p:spPr>
        <p:txBody>
          <a:bodyPr wrap="square" lIns="216000" tIns="108000" rIns="144000" bIns="108000">
            <a:spAutoFit/>
          </a:bodyPr>
          <a:lstStyle/>
          <a:p>
            <a:pPr algn="ctr"/>
            <a:r>
              <a:rPr lang="en-US" sz="3200" b="1" dirty="0">
                <a:solidFill>
                  <a:schemeClr val="bg1"/>
                </a:solidFill>
                <a:latin typeface="Candara" panose="020E0502030303020204" pitchFamily="34" charset="0"/>
                <a:ea typeface="Calibri" panose="020F0502020204030204" pitchFamily="34" charset="0"/>
              </a:rPr>
              <a:t>THREE LINES OF DEFENSE (OLD CONCEPT)</a:t>
            </a:r>
            <a:endParaRPr lang="en-US" sz="3200" b="1" dirty="0">
              <a:solidFill>
                <a:schemeClr val="bg1"/>
              </a:solidFill>
              <a:latin typeface="Candara" panose="020E0502030303020204" pitchFamily="34" charset="0"/>
            </a:endParaRPr>
          </a:p>
        </p:txBody>
      </p:sp>
      <p:sp>
        <p:nvSpPr>
          <p:cNvPr id="12" name="Rectangle 11"/>
          <p:cNvSpPr/>
          <p:nvPr/>
        </p:nvSpPr>
        <p:spPr>
          <a:xfrm>
            <a:off x="704850" y="710552"/>
            <a:ext cx="8058150" cy="260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FB26E59-5C32-4593-B718-3489EE2099A1}"/>
              </a:ext>
            </a:extLst>
          </p:cNvPr>
          <p:cNvPicPr>
            <a:picLocks noChangeAspect="1"/>
          </p:cNvPicPr>
          <p:nvPr/>
        </p:nvPicPr>
        <p:blipFill>
          <a:blip r:embed="rId2"/>
          <a:stretch>
            <a:fillRect/>
          </a:stretch>
        </p:blipFill>
        <p:spPr>
          <a:xfrm>
            <a:off x="3019930" y="1778723"/>
            <a:ext cx="8921494" cy="4182864"/>
          </a:xfrm>
          <a:prstGeom prst="rect">
            <a:avLst/>
          </a:prstGeom>
        </p:spPr>
      </p:pic>
      <p:sp>
        <p:nvSpPr>
          <p:cNvPr id="6" name="Rectangle: Rounded Corners 5">
            <a:extLst>
              <a:ext uri="{FF2B5EF4-FFF2-40B4-BE49-F238E27FC236}">
                <a16:creationId xmlns:a16="http://schemas.microsoft.com/office/drawing/2014/main" id="{10BB7C4C-CDA9-4D45-A8B5-29C050B4E7BB}"/>
              </a:ext>
            </a:extLst>
          </p:cNvPr>
          <p:cNvSpPr/>
          <p:nvPr/>
        </p:nvSpPr>
        <p:spPr>
          <a:xfrm>
            <a:off x="488250" y="1586237"/>
            <a:ext cx="2215124" cy="45659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The Three Lines of </a:t>
            </a:r>
            <a:r>
              <a:rPr lang="en-US" sz="1200" dirty="0" err="1">
                <a:solidFill>
                  <a:schemeClr val="tx1"/>
                </a:solidFill>
              </a:rPr>
              <a:t>Defence</a:t>
            </a:r>
            <a:r>
              <a:rPr lang="en-US" sz="1200" dirty="0">
                <a:solidFill>
                  <a:schemeClr val="tx1"/>
                </a:solidFill>
              </a:rPr>
              <a:t> suggested a more reactive approach to managing risk, cultivating an image of three distinct barriers “protecting” the business from outside threats. This sounds useful, but the model was never intended to be used solely for deflecting risks. It was assumed that it was a risk management concept, restricted to risk management activities. But in reality, the model is a corporate governance concept, impacting every aspect of the business, from how it is </a:t>
            </a:r>
            <a:r>
              <a:rPr lang="en-US" sz="1200" dirty="0" err="1">
                <a:solidFill>
                  <a:schemeClr val="tx1"/>
                </a:solidFill>
              </a:rPr>
              <a:t>organised</a:t>
            </a:r>
            <a:r>
              <a:rPr lang="en-US" sz="1200" dirty="0">
                <a:solidFill>
                  <a:schemeClr val="tx1"/>
                </a:solidFill>
              </a:rPr>
              <a:t>, to how its employees and stakeholders are motivated to achieve the overall vision, mission and strategy.</a:t>
            </a:r>
            <a:endParaRPr lang="en-ID" sz="1200" dirty="0">
              <a:solidFill>
                <a:schemeClr val="tx1"/>
              </a:solidFill>
            </a:endParaRPr>
          </a:p>
        </p:txBody>
      </p:sp>
    </p:spTree>
    <p:extLst>
      <p:ext uri="{BB962C8B-B14F-4D97-AF65-F5344CB8AC3E}">
        <p14:creationId xmlns:p14="http://schemas.microsoft.com/office/powerpoint/2010/main" val="1105160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C092A05-6176-4528-A442-3A8317F8B80B}"/>
              </a:ext>
            </a:extLst>
          </p:cNvPr>
          <p:cNvSpPr txBox="1"/>
          <p:nvPr/>
        </p:nvSpPr>
        <p:spPr>
          <a:xfrm>
            <a:off x="0" y="-3415"/>
            <a:ext cx="12192000" cy="58477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ndara" panose="020E0502030303020204" pitchFamily="34" charset="0"/>
                <a:ea typeface="+mn-ea"/>
                <a:cs typeface="+mn-cs"/>
              </a:rPr>
              <a:t>FROM THREE LINES OF DEFENSE INTO THREE LINES MODEL</a:t>
            </a:r>
            <a:endParaRPr kumimoji="0" lang="en-ID" sz="3200" b="1" i="0" u="none" strike="noStrike" kern="1200" cap="none" spc="0" normalizeH="0" baseline="0" noProof="0" dirty="0">
              <a:ln>
                <a:noFill/>
              </a:ln>
              <a:solidFill>
                <a:schemeClr val="bg1"/>
              </a:solidFill>
              <a:effectLst/>
              <a:uLnTx/>
              <a:uFillTx/>
              <a:latin typeface="Candara" panose="020E0502030303020204" pitchFamily="34" charset="0"/>
              <a:ea typeface="+mn-ea"/>
              <a:cs typeface="+mn-cs"/>
            </a:endParaRPr>
          </a:p>
        </p:txBody>
      </p:sp>
      <p:pic>
        <p:nvPicPr>
          <p:cNvPr id="17" name="Picture 16"/>
          <p:cNvPicPr>
            <a:picLocks noChangeAspect="1"/>
          </p:cNvPicPr>
          <p:nvPr/>
        </p:nvPicPr>
        <p:blipFill>
          <a:blip r:embed="rId2"/>
          <a:stretch>
            <a:fillRect/>
          </a:stretch>
        </p:blipFill>
        <p:spPr>
          <a:xfrm>
            <a:off x="4733683" y="5356353"/>
            <a:ext cx="6850743" cy="1215281"/>
          </a:xfrm>
          <a:prstGeom prst="rect">
            <a:avLst/>
          </a:prstGeom>
        </p:spPr>
      </p:pic>
      <p:sp>
        <p:nvSpPr>
          <p:cNvPr id="18" name="Rectangle 17"/>
          <p:cNvSpPr/>
          <p:nvPr/>
        </p:nvSpPr>
        <p:spPr>
          <a:xfrm>
            <a:off x="2030695" y="6070262"/>
            <a:ext cx="2568838" cy="39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4E9217-C999-453D-ABF9-60C3BFA189CD}"/>
              </a:ext>
            </a:extLst>
          </p:cNvPr>
          <p:cNvSpPr txBox="1"/>
          <p:nvPr/>
        </p:nvSpPr>
        <p:spPr>
          <a:xfrm>
            <a:off x="4733683" y="6521217"/>
            <a:ext cx="4650625" cy="261610"/>
          </a:xfrm>
          <a:prstGeom prst="rect">
            <a:avLst/>
          </a:prstGeom>
          <a:noFill/>
        </p:spPr>
        <p:txBody>
          <a:bodyPr wrap="square" rtlCol="0">
            <a:spAutoFit/>
          </a:bodyPr>
          <a:lstStyle/>
          <a:p>
            <a:r>
              <a:rPr lang="en-US" sz="1100" dirty="0"/>
              <a:t>Source: IIA (The Institute of Internal Audit)</a:t>
            </a:r>
            <a:endParaRPr lang="en-ID" sz="1100" dirty="0"/>
          </a:p>
        </p:txBody>
      </p:sp>
      <p:pic>
        <p:nvPicPr>
          <p:cNvPr id="4" name="Picture 3">
            <a:extLst>
              <a:ext uri="{FF2B5EF4-FFF2-40B4-BE49-F238E27FC236}">
                <a16:creationId xmlns:a16="http://schemas.microsoft.com/office/drawing/2014/main" id="{6EE60253-DB1F-44B5-904E-B7266F9F02EA}"/>
              </a:ext>
            </a:extLst>
          </p:cNvPr>
          <p:cNvPicPr>
            <a:picLocks noChangeAspect="1"/>
          </p:cNvPicPr>
          <p:nvPr/>
        </p:nvPicPr>
        <p:blipFill>
          <a:blip r:embed="rId3"/>
          <a:stretch>
            <a:fillRect/>
          </a:stretch>
        </p:blipFill>
        <p:spPr>
          <a:xfrm>
            <a:off x="3934046" y="581360"/>
            <a:ext cx="7995685" cy="4774993"/>
          </a:xfrm>
          <a:prstGeom prst="rect">
            <a:avLst/>
          </a:prstGeom>
        </p:spPr>
      </p:pic>
      <p:sp>
        <p:nvSpPr>
          <p:cNvPr id="3" name="Rectangle: Rounded Corners 2">
            <a:extLst>
              <a:ext uri="{FF2B5EF4-FFF2-40B4-BE49-F238E27FC236}">
                <a16:creationId xmlns:a16="http://schemas.microsoft.com/office/drawing/2014/main" id="{BBF921CB-A402-49CA-8668-A6316D33A8E2}"/>
              </a:ext>
            </a:extLst>
          </p:cNvPr>
          <p:cNvSpPr/>
          <p:nvPr/>
        </p:nvSpPr>
        <p:spPr>
          <a:xfrm>
            <a:off x="607574" y="811265"/>
            <a:ext cx="3192322" cy="54556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Three Lines Model (TLM) more strongly states the importance of risk management to achieving organizational objectives and broadens its scope to embrace value creation and move beyond value protection. TLM better defines leaders’ roles, helps organizations improve governance and risk management, and acknowledges that risk-based decision-making is as much about seizing opportunities as it is about making defensive moves. The essence of TLM is to emphasize a different orientation toward risk management. Instead of the lines being focused on defense and preserving value, the IIA wanted to increase the emphasis on creating value. That increases the scope and importance of the Three Lines Model in helping an organization achieve its overall objectives.</a:t>
            </a:r>
          </a:p>
        </p:txBody>
      </p:sp>
    </p:spTree>
    <p:extLst>
      <p:ext uri="{BB962C8B-B14F-4D97-AF65-F5344CB8AC3E}">
        <p14:creationId xmlns:p14="http://schemas.microsoft.com/office/powerpoint/2010/main" val="2454412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6341ED-D792-63C7-9900-463186D33D72}"/>
              </a:ext>
            </a:extLst>
          </p:cNvPr>
          <p:cNvSpPr/>
          <p:nvPr/>
        </p:nvSpPr>
        <p:spPr>
          <a:xfrm>
            <a:off x="1" y="0"/>
            <a:ext cx="12191999" cy="830997"/>
          </a:xfrm>
          <a:prstGeom prst="rect">
            <a:avLst/>
          </a:prstGeom>
          <a:solidFill>
            <a:srgbClr val="00206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prstClr val="white"/>
                  </a:solidFill>
                  <a:prstDash val="solid"/>
                </a:ln>
                <a:solidFill>
                  <a:prstClr val="white"/>
                </a:solidFill>
                <a:effectLst/>
                <a:uLnTx/>
                <a:uFillTx/>
                <a:latin typeface="Corbel" panose="020B0503020204020204"/>
                <a:ea typeface="+mn-ea"/>
                <a:cs typeface="+mn-cs"/>
              </a:rPr>
              <a:t>CONTOH PENERAPAN MODEL TATA KELOLA RISIKO TIGA LINI (THREE LINES MODEL)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prstClr val="white"/>
                  </a:solidFill>
                  <a:prstDash val="solid"/>
                </a:ln>
                <a:solidFill>
                  <a:prstClr val="white"/>
                </a:solidFill>
                <a:effectLst/>
                <a:uLnTx/>
                <a:uFillTx/>
                <a:latin typeface="Corbel" panose="020B0503020204020204"/>
                <a:ea typeface="+mn-ea"/>
                <a:cs typeface="+mn-cs"/>
              </a:rPr>
              <a:t>DI BUMN SESUAI PER-</a:t>
            </a:r>
            <a:r>
              <a:rPr kumimoji="0" lang="en-US" sz="2400" b="1" i="0" u="none" strike="noStrike" kern="1200" cap="none" spc="0" normalizeH="0" baseline="0" noProof="0" dirty="0">
                <a:ln w="13462">
                  <a:solidFill>
                    <a:prstClr val="white"/>
                  </a:solidFill>
                  <a:prstDash val="solid"/>
                </a:ln>
                <a:solidFill>
                  <a:prstClr val="white"/>
                </a:solidFill>
                <a:effectLst/>
                <a:uLnTx/>
                <a:uFillTx/>
                <a:latin typeface="Calibri" panose="020F0502020204030204"/>
                <a:ea typeface="+mn-ea"/>
                <a:cs typeface="+mn-cs"/>
              </a:rPr>
              <a:t>2</a:t>
            </a:r>
            <a:r>
              <a:rPr kumimoji="0" lang="en-US" sz="2400" b="1" i="0" u="none" strike="noStrike" kern="1200" cap="none" spc="0" normalizeH="0" baseline="0" noProof="0" dirty="0">
                <a:ln w="13462">
                  <a:solidFill>
                    <a:prstClr val="white"/>
                  </a:solidFill>
                  <a:prstDash val="solid"/>
                </a:ln>
                <a:solidFill>
                  <a:prstClr val="white"/>
                </a:solidFill>
                <a:effectLst/>
                <a:uLnTx/>
                <a:uFillTx/>
                <a:latin typeface="Corbel" panose="020B0503020204020204"/>
                <a:ea typeface="+mn-ea"/>
                <a:cs typeface="+mn-cs"/>
              </a:rPr>
              <a:t>/MBU/</a:t>
            </a:r>
            <a:r>
              <a:rPr kumimoji="0" lang="en-US" sz="2400" b="1" i="0" u="none" strike="noStrike" kern="1200" cap="none" spc="0" normalizeH="0" baseline="0" noProof="0" dirty="0">
                <a:ln w="13462">
                  <a:solidFill>
                    <a:prstClr val="white"/>
                  </a:solidFill>
                  <a:prstDash val="solid"/>
                </a:ln>
                <a:solidFill>
                  <a:prstClr val="white"/>
                </a:solidFill>
                <a:effectLst/>
                <a:uLnTx/>
                <a:uFillTx/>
                <a:latin typeface="Calibri" panose="020F0502020204030204"/>
                <a:ea typeface="+mn-ea"/>
                <a:cs typeface="+mn-cs"/>
              </a:rPr>
              <a:t>03/2023</a:t>
            </a:r>
          </a:p>
        </p:txBody>
      </p:sp>
      <p:sp>
        <p:nvSpPr>
          <p:cNvPr id="5" name="Rectangle: Rounded Corners 4">
            <a:extLst>
              <a:ext uri="{FF2B5EF4-FFF2-40B4-BE49-F238E27FC236}">
                <a16:creationId xmlns:a16="http://schemas.microsoft.com/office/drawing/2014/main" id="{99AED956-0B96-4178-70E3-96D5DA8716B2}"/>
              </a:ext>
            </a:extLst>
          </p:cNvPr>
          <p:cNvSpPr/>
          <p:nvPr/>
        </p:nvSpPr>
        <p:spPr>
          <a:xfrm>
            <a:off x="127591" y="1033659"/>
            <a:ext cx="11780874" cy="610656"/>
          </a:xfrm>
          <a:prstGeom prst="roundRect">
            <a:avLst/>
          </a:prstGeom>
          <a:solidFill>
            <a:srgbClr val="F67534"/>
          </a:solidFill>
          <a:ln w="15875" cap="rnd"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BUMN </a:t>
            </a:r>
            <a:r>
              <a:rPr kumimoji="0" lang="en-US" sz="1200" b="1" i="0" u="none" strike="noStrike" kern="0" cap="none" spc="0" normalizeH="0" baseline="0" noProof="0" dirty="0" err="1">
                <a:ln>
                  <a:noFill/>
                </a:ln>
                <a:solidFill>
                  <a:prstClr val="white"/>
                </a:solidFill>
                <a:effectLst/>
                <a:uLnTx/>
                <a:uFillTx/>
                <a:latin typeface="Corbel" panose="020B0503020204020204"/>
                <a:ea typeface="+mn-ea"/>
                <a:cs typeface="+mn-cs"/>
              </a:rPr>
              <a:t>Konglomerasi</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dan BUMN </a:t>
            </a:r>
            <a:r>
              <a:rPr kumimoji="0" lang="en-US" sz="1200" b="1" i="0" u="none" strike="noStrike" kern="0" cap="none" spc="0" normalizeH="0" baseline="0" noProof="0" dirty="0" err="1">
                <a:ln>
                  <a:noFill/>
                </a:ln>
                <a:solidFill>
                  <a:prstClr val="white"/>
                </a:solidFill>
                <a:effectLst/>
                <a:uLnTx/>
                <a:uFillTx/>
                <a:latin typeface="Corbel" panose="020B0503020204020204"/>
                <a:ea typeface="+mn-ea"/>
                <a:cs typeface="+mn-cs"/>
              </a:rPr>
              <a:t>Individu</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200" b="1" i="0" u="none" strike="noStrike" kern="0" cap="none" spc="0" normalizeH="0" baseline="0" noProof="0" dirty="0" err="1">
                <a:ln>
                  <a:noFill/>
                </a:ln>
                <a:solidFill>
                  <a:prstClr val="white"/>
                </a:solidFill>
                <a:effectLst/>
                <a:uLnTx/>
                <a:uFillTx/>
                <a:latin typeface="Corbel" panose="020B0503020204020204"/>
                <a:ea typeface="+mn-ea"/>
                <a:cs typeface="+mn-cs"/>
              </a:rPr>
              <a:t>wajib</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200" b="1" i="0" u="none" strike="noStrike" kern="0" cap="none" spc="0" normalizeH="0" baseline="0" noProof="0" dirty="0" err="1">
                <a:ln>
                  <a:noFill/>
                </a:ln>
                <a:solidFill>
                  <a:prstClr val="white"/>
                </a:solidFill>
                <a:effectLst/>
                <a:uLnTx/>
                <a:uFillTx/>
                <a:latin typeface="Corbel" panose="020B0503020204020204"/>
                <a:ea typeface="+mn-ea"/>
                <a:cs typeface="+mn-cs"/>
              </a:rPr>
              <a:t>menerapkan</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Model Tata Kelola </a:t>
            </a:r>
            <a:r>
              <a:rPr kumimoji="0" lang="en-US" sz="1200" b="1" i="0" u="none" strike="noStrike" kern="0" cap="none" spc="0" normalizeH="0" baseline="0" noProof="0" dirty="0" err="1">
                <a:ln>
                  <a:noFill/>
                </a:ln>
                <a:solidFill>
                  <a:prstClr val="white"/>
                </a:solidFill>
                <a:effectLst/>
                <a:uLnTx/>
                <a:uFillTx/>
                <a:latin typeface="Corbel" panose="020B0503020204020204"/>
                <a:ea typeface="+mn-ea"/>
                <a:cs typeface="+mn-cs"/>
              </a:rPr>
              <a:t>Risiko</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200" b="1" i="0" u="none" strike="noStrike" kern="0" cap="none" spc="0" normalizeH="0" baseline="0" noProof="0" dirty="0" err="1">
                <a:ln>
                  <a:noFill/>
                </a:ln>
                <a:solidFill>
                  <a:prstClr val="white"/>
                </a:solidFill>
                <a:effectLst/>
                <a:uLnTx/>
                <a:uFillTx/>
                <a:latin typeface="Corbel" panose="020B0503020204020204"/>
                <a:ea typeface="+mn-ea"/>
                <a:cs typeface="+mn-cs"/>
              </a:rPr>
              <a:t>Tiga</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200" b="1" i="0" u="none" strike="noStrike" kern="0" cap="none" spc="0" normalizeH="0" baseline="0" noProof="0" dirty="0" err="1">
                <a:ln>
                  <a:noFill/>
                </a:ln>
                <a:solidFill>
                  <a:prstClr val="white"/>
                </a:solidFill>
                <a:effectLst/>
                <a:uLnTx/>
                <a:uFillTx/>
                <a:latin typeface="Corbel" panose="020B0503020204020204"/>
                <a:ea typeface="+mn-ea"/>
                <a:cs typeface="+mn-cs"/>
              </a:rPr>
              <a:t>Lini</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200" b="1" i="1" u="none" strike="noStrike" kern="0" cap="none" spc="0" normalizeH="0" baseline="0" noProof="0" dirty="0">
                <a:ln>
                  <a:noFill/>
                </a:ln>
                <a:solidFill>
                  <a:prstClr val="white"/>
                </a:solidFill>
                <a:effectLst/>
                <a:uLnTx/>
                <a:uFillTx/>
                <a:latin typeface="Corbel" panose="020B0503020204020204"/>
                <a:ea typeface="+mn-ea"/>
                <a:cs typeface="+mn-cs"/>
              </a:rPr>
              <a:t>Three Lines Model</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200" b="1" i="0" u="none" strike="noStrike" kern="0" cap="none" spc="0" normalizeH="0" baseline="0" noProof="0" dirty="0" err="1">
                <a:ln>
                  <a:noFill/>
                </a:ln>
                <a:solidFill>
                  <a:prstClr val="white"/>
                </a:solidFill>
                <a:effectLst/>
                <a:uLnTx/>
                <a:uFillTx/>
                <a:latin typeface="Corbel" panose="020B0503020204020204"/>
                <a:ea typeface="+mn-ea"/>
                <a:cs typeface="+mn-cs"/>
              </a:rPr>
              <a:t>dalam</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200" b="1" i="0" u="none" strike="noStrike" kern="0" cap="none" spc="0" normalizeH="0" baseline="0" noProof="0" dirty="0" err="1">
                <a:ln>
                  <a:noFill/>
                </a:ln>
                <a:solidFill>
                  <a:prstClr val="white"/>
                </a:solidFill>
                <a:effectLst/>
                <a:uLnTx/>
                <a:uFillTx/>
                <a:latin typeface="Corbel" panose="020B0503020204020204"/>
                <a:ea typeface="+mn-ea"/>
                <a:cs typeface="+mn-cs"/>
              </a:rPr>
              <a:t>melaksanakan</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200" b="1" i="0" u="none" strike="noStrike" kern="0" cap="none" spc="0" normalizeH="0" baseline="0" noProof="0" dirty="0" err="1">
                <a:ln>
                  <a:noFill/>
                </a:ln>
                <a:solidFill>
                  <a:prstClr val="white"/>
                </a:solidFill>
                <a:effectLst/>
                <a:uLnTx/>
                <a:uFillTx/>
                <a:latin typeface="Corbel" panose="020B0503020204020204"/>
                <a:ea typeface="+mn-ea"/>
                <a:cs typeface="+mn-cs"/>
              </a:rPr>
              <a:t>Manajemen</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200" b="1" i="0" u="none" strike="noStrike" kern="0" cap="none" spc="0" normalizeH="0" baseline="0" noProof="0" dirty="0" err="1">
                <a:ln>
                  <a:noFill/>
                </a:ln>
                <a:solidFill>
                  <a:prstClr val="white"/>
                </a:solidFill>
                <a:effectLst/>
                <a:uLnTx/>
                <a:uFillTx/>
                <a:latin typeface="Corbel" panose="020B0503020204020204"/>
                <a:ea typeface="+mn-ea"/>
                <a:cs typeface="+mn-cs"/>
              </a:rPr>
              <a:t>Risiko</a:t>
            </a:r>
            <a:r>
              <a:rPr kumimoji="0" lang="en-US" sz="1200" b="1" i="0" u="none" strike="noStrike" kern="0" cap="none" spc="0" normalizeH="0" baseline="0" noProof="0" dirty="0">
                <a:ln>
                  <a:noFill/>
                </a:ln>
                <a:solidFill>
                  <a:prstClr val="white"/>
                </a:solidFill>
                <a:effectLst/>
                <a:uLnTx/>
                <a:uFillTx/>
                <a:latin typeface="Corbel" panose="020B0503020204020204"/>
                <a:ea typeface="+mn-ea"/>
                <a:cs typeface="+mn-cs"/>
              </a:rPr>
              <a:t> </a:t>
            </a:r>
            <a:endParaRPr kumimoji="0" lang="en-ID" sz="1200" b="1" i="0" u="none" strike="noStrike" kern="0" cap="none" spc="0" normalizeH="0" baseline="0" noProof="0" dirty="0">
              <a:ln>
                <a:noFill/>
              </a:ln>
              <a:solidFill>
                <a:prstClr val="white"/>
              </a:solidFill>
              <a:effectLst/>
              <a:uLnTx/>
              <a:uFillTx/>
              <a:latin typeface="Corbel" panose="020B0503020204020204"/>
              <a:ea typeface="+mn-ea"/>
              <a:cs typeface="+mn-cs"/>
            </a:endParaRPr>
          </a:p>
        </p:txBody>
      </p:sp>
      <p:pic>
        <p:nvPicPr>
          <p:cNvPr id="6" name="image2.png">
            <a:extLst>
              <a:ext uri="{FF2B5EF4-FFF2-40B4-BE49-F238E27FC236}">
                <a16:creationId xmlns:a16="http://schemas.microsoft.com/office/drawing/2014/main" id="{12276EB2-90FB-4B45-3B05-1D46E58F854E}"/>
              </a:ext>
            </a:extLst>
          </p:cNvPr>
          <p:cNvPicPr/>
          <p:nvPr/>
        </p:nvPicPr>
        <p:blipFill rotWithShape="1">
          <a:blip r:embed="rId2"/>
          <a:srcRect l="2460" t="3355" r="2774" b="4470"/>
          <a:stretch/>
        </p:blipFill>
        <p:spPr>
          <a:xfrm>
            <a:off x="432391" y="1833175"/>
            <a:ext cx="11259879" cy="3685838"/>
          </a:xfrm>
          <a:prstGeom prst="rect">
            <a:avLst/>
          </a:prstGeom>
          <a:ln/>
        </p:spPr>
      </p:pic>
      <p:sp>
        <p:nvSpPr>
          <p:cNvPr id="7" name="TextBox 6">
            <a:extLst>
              <a:ext uri="{FF2B5EF4-FFF2-40B4-BE49-F238E27FC236}">
                <a16:creationId xmlns:a16="http://schemas.microsoft.com/office/drawing/2014/main" id="{1250523F-2167-CC42-3663-CA5D13B5116A}"/>
              </a:ext>
            </a:extLst>
          </p:cNvPr>
          <p:cNvSpPr txBox="1"/>
          <p:nvPr/>
        </p:nvSpPr>
        <p:spPr>
          <a:xfrm>
            <a:off x="499730" y="5519013"/>
            <a:ext cx="11259879" cy="83099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Dalam</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hal</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dilakukan</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perangkapan</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Organ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Pengelola</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Risiko</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wajib</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mengikuti</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1" u="none" strike="noStrike" kern="1200" cap="none" spc="0" normalizeH="0" baseline="0" noProof="0" dirty="0">
                <a:ln>
                  <a:noFill/>
                </a:ln>
                <a:solidFill>
                  <a:prstClr val="black"/>
                </a:solidFill>
                <a:effectLst/>
                <a:uLnTx/>
                <a:uFillTx/>
                <a:latin typeface="Corbel" panose="020B0503020204020204"/>
                <a:ea typeface="+mn-ea"/>
                <a:cs typeface="+mn-cs"/>
              </a:rPr>
              <a:t>three lines model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yaitu</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lini</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pertama</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tidak</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boleh</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merangkap</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lini</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kedua</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dan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lini</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ketiga</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atau</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lini</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ketiga</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tidak</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boleh</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merangkap</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lini</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kedua</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kecuali</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ditentukan</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lain oleh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ketentuan</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dalam</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PER-2/MBU/03/2023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atau</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peraturan</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perundang-undangan</a:t>
            </a:r>
            <a:endParaRPr kumimoji="0" lang="en-ID" sz="1600" b="0" i="1"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99880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6341ED-D792-63C7-9900-463186D33D72}"/>
              </a:ext>
            </a:extLst>
          </p:cNvPr>
          <p:cNvSpPr/>
          <p:nvPr/>
        </p:nvSpPr>
        <p:spPr>
          <a:xfrm>
            <a:off x="1" y="0"/>
            <a:ext cx="12191999" cy="461665"/>
          </a:xfrm>
          <a:prstGeom prst="rect">
            <a:avLst/>
          </a:prstGeom>
          <a:solidFill>
            <a:srgbClr val="00206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prstClr val="white"/>
                  </a:solidFill>
                  <a:prstDash val="solid"/>
                </a:ln>
                <a:solidFill>
                  <a:prstClr val="white"/>
                </a:solidFill>
                <a:effectLst/>
                <a:uLnTx/>
                <a:uFillTx/>
                <a:latin typeface="Corbel" panose="020B0503020204020204"/>
                <a:ea typeface="+mn-ea"/>
                <a:cs typeface="+mn-cs"/>
              </a:rPr>
              <a:t>CONTOH F</a:t>
            </a:r>
            <a:r>
              <a:rPr lang="en-US" sz="2400" b="1" dirty="0">
                <a:ln w="13462">
                  <a:solidFill>
                    <a:prstClr val="white"/>
                  </a:solidFill>
                  <a:prstDash val="solid"/>
                </a:ln>
                <a:solidFill>
                  <a:prstClr val="white"/>
                </a:solidFill>
                <a:latin typeface="Corbel" panose="020B0503020204020204"/>
              </a:rPr>
              <a:t>RAMEWORK GOVERNANCE BANK INDONESIA</a:t>
            </a:r>
            <a:endParaRPr kumimoji="0" lang="en-US" sz="2400" b="1" i="0" u="none" strike="noStrike" kern="1200" cap="none" spc="0" normalizeH="0" baseline="0" noProof="0" dirty="0">
              <a:ln w="13462">
                <a:solidFill>
                  <a:prstClr val="white"/>
                </a:solidFill>
                <a:prstDash val="solid"/>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7EFB788-AB9A-DF68-DFD1-230CB379486C}"/>
              </a:ext>
            </a:extLst>
          </p:cNvPr>
          <p:cNvPicPr>
            <a:picLocks noChangeAspect="1"/>
          </p:cNvPicPr>
          <p:nvPr/>
        </p:nvPicPr>
        <p:blipFill>
          <a:blip r:embed="rId2"/>
          <a:stretch>
            <a:fillRect/>
          </a:stretch>
        </p:blipFill>
        <p:spPr>
          <a:xfrm>
            <a:off x="220696" y="605209"/>
            <a:ext cx="7547203" cy="6126046"/>
          </a:xfrm>
          <a:prstGeom prst="rect">
            <a:avLst/>
          </a:prstGeom>
        </p:spPr>
      </p:pic>
      <p:sp>
        <p:nvSpPr>
          <p:cNvPr id="9" name="Rectangle 8">
            <a:extLst>
              <a:ext uri="{FF2B5EF4-FFF2-40B4-BE49-F238E27FC236}">
                <a16:creationId xmlns:a16="http://schemas.microsoft.com/office/drawing/2014/main" id="{23FD4318-4A36-1934-966D-DB2EE81B127E}"/>
              </a:ext>
            </a:extLst>
          </p:cNvPr>
          <p:cNvSpPr/>
          <p:nvPr/>
        </p:nvSpPr>
        <p:spPr>
          <a:xfrm>
            <a:off x="7767899" y="738539"/>
            <a:ext cx="3959813" cy="5906810"/>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en-MY" sz="1000" b="0" i="0" dirty="0" err="1">
                <a:solidFill>
                  <a:srgbClr val="212529"/>
                </a:solidFill>
                <a:effectLst/>
                <a:latin typeface="Montserrat" panose="020F0502020204030204" pitchFamily="2" charset="0"/>
              </a:rPr>
              <a:t>Dalam</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penerapan</a:t>
            </a:r>
            <a:r>
              <a:rPr lang="en-MY" sz="1000" b="0" i="0" dirty="0">
                <a:solidFill>
                  <a:srgbClr val="212529"/>
                </a:solidFill>
                <a:effectLst/>
                <a:latin typeface="Montserrat" panose="020F0502020204030204" pitchFamily="2" charset="0"/>
              </a:rPr>
              <a:t> dan </a:t>
            </a:r>
            <a:r>
              <a:rPr lang="en-MY" sz="1000" b="0" i="0" dirty="0" err="1">
                <a:solidFill>
                  <a:srgbClr val="212529"/>
                </a:solidFill>
                <a:effectLst/>
                <a:latin typeface="Montserrat" panose="020F0502020204030204" pitchFamily="2" charset="0"/>
              </a:rPr>
              <a:t>penegakan</a:t>
            </a:r>
            <a:r>
              <a:rPr lang="en-MY" sz="1000" b="0" i="0" dirty="0">
                <a:solidFill>
                  <a:srgbClr val="212529"/>
                </a:solidFill>
                <a:effectLst/>
                <a:latin typeface="Montserrat" panose="020F0502020204030204" pitchFamily="2" charset="0"/>
              </a:rPr>
              <a:t> tata </a:t>
            </a:r>
            <a:r>
              <a:rPr lang="en-MY" sz="1000" b="0" i="0" dirty="0" err="1">
                <a:solidFill>
                  <a:srgbClr val="212529"/>
                </a:solidFill>
                <a:effectLst/>
                <a:latin typeface="Montserrat" panose="020F0502020204030204" pitchFamily="2" charset="0"/>
              </a:rPr>
              <a:t>kelola</a:t>
            </a:r>
            <a:r>
              <a:rPr lang="en-MY" sz="1000" b="0" i="0" dirty="0">
                <a:solidFill>
                  <a:srgbClr val="212529"/>
                </a:solidFill>
                <a:effectLst/>
                <a:latin typeface="Montserrat" panose="020F0502020204030204" pitchFamily="2" charset="0"/>
              </a:rPr>
              <a:t> di Bank Indonesia, </a:t>
            </a:r>
            <a:r>
              <a:rPr lang="en-MY" sz="1000" dirty="0" err="1">
                <a:solidFill>
                  <a:srgbClr val="212529"/>
                </a:solidFill>
                <a:latin typeface="Montserrat" panose="020F0502020204030204" pitchFamily="2" charset="0"/>
              </a:rPr>
              <a:t>digunakan</a:t>
            </a:r>
            <a:r>
              <a:rPr lang="en-MY" sz="1000" dirty="0">
                <a:solidFill>
                  <a:srgbClr val="212529"/>
                </a:solidFill>
                <a:latin typeface="Montserrat" panose="020F0502020204030204" pitchFamily="2" charset="0"/>
              </a:rPr>
              <a:t> </a:t>
            </a:r>
            <a:r>
              <a:rPr lang="en-MY" sz="1000" b="0" i="0" dirty="0" err="1">
                <a:solidFill>
                  <a:srgbClr val="212529"/>
                </a:solidFill>
                <a:effectLst/>
                <a:latin typeface="Montserrat" panose="020F0502020204030204" pitchFamily="2" charset="0"/>
              </a:rPr>
              <a:t>kerangka</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konseptual</a:t>
            </a:r>
            <a:r>
              <a:rPr lang="en-MY" sz="1000" b="0" i="0" dirty="0">
                <a:solidFill>
                  <a:srgbClr val="212529"/>
                </a:solidFill>
                <a:effectLst/>
                <a:latin typeface="Montserrat" panose="020F0502020204030204" pitchFamily="2" charset="0"/>
              </a:rPr>
              <a:t> yang </a:t>
            </a:r>
            <a:r>
              <a:rPr lang="en-MY" sz="1000" b="0" i="0" dirty="0" err="1">
                <a:solidFill>
                  <a:srgbClr val="212529"/>
                </a:solidFill>
                <a:effectLst/>
                <a:latin typeface="Montserrat" panose="020F0502020204030204" pitchFamily="2" charset="0"/>
              </a:rPr>
              <a:t>mengintegrasikan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seluruh</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elemen</a:t>
            </a:r>
            <a:r>
              <a:rPr lang="en-MY" sz="1000" b="0" i="0" dirty="0">
                <a:solidFill>
                  <a:srgbClr val="212529"/>
                </a:solidFill>
                <a:effectLst/>
                <a:latin typeface="Montserrat" panose="020F0502020204030204" pitchFamily="2" charset="0"/>
              </a:rPr>
              <a:t> tata </a:t>
            </a:r>
            <a:r>
              <a:rPr lang="en-MY" sz="1000" b="0" i="0" dirty="0" err="1">
                <a:solidFill>
                  <a:srgbClr val="212529"/>
                </a:solidFill>
                <a:effectLst/>
                <a:latin typeface="Montserrat" panose="020F0502020204030204" pitchFamily="2" charset="0"/>
              </a:rPr>
              <a:t>kelola</a:t>
            </a:r>
            <a:r>
              <a:rPr lang="en-MY" sz="1000" b="0" i="0" dirty="0">
                <a:solidFill>
                  <a:srgbClr val="212529"/>
                </a:solidFill>
                <a:effectLst/>
                <a:latin typeface="Montserrat" panose="020F0502020204030204" pitchFamily="2" charset="0"/>
              </a:rPr>
              <a:t> (</a:t>
            </a:r>
            <a:r>
              <a:rPr lang="en-MY" sz="1000" b="0" i="1" dirty="0">
                <a:solidFill>
                  <a:srgbClr val="212529"/>
                </a:solidFill>
                <a:effectLst/>
                <a:latin typeface="Montserrat" panose="020F0502020204030204" pitchFamily="2" charset="0"/>
              </a:rPr>
              <a:t>governance</a:t>
            </a:r>
            <a:r>
              <a:rPr lang="en-MY" sz="1000" b="0" i="0" dirty="0">
                <a:solidFill>
                  <a:srgbClr val="212529"/>
                </a:solidFill>
                <a:effectLst/>
                <a:latin typeface="Montserrat" panose="020F0502020204030204" pitchFamily="2" charset="0"/>
              </a:rPr>
              <a:t>) yang </a:t>
            </a:r>
            <a:r>
              <a:rPr lang="en-MY" sz="1000" b="0" i="0" dirty="0" err="1">
                <a:solidFill>
                  <a:srgbClr val="212529"/>
                </a:solidFill>
                <a:effectLst/>
                <a:latin typeface="Montserrat" panose="020F0502020204030204" pitchFamily="2" charset="0"/>
              </a:rPr>
              <a:t>mencakup</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pondasi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awal</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hingga</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tujuan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akhir</a:t>
            </a:r>
            <a:r>
              <a:rPr lang="en-MY" sz="1000" b="0" i="0" dirty="0">
                <a:solidFill>
                  <a:srgbClr val="212529"/>
                </a:solidFill>
                <a:effectLst/>
                <a:latin typeface="Montserrat" panose="020F0502020204030204" pitchFamily="2" charset="0"/>
              </a:rPr>
              <a:t> yang </a:t>
            </a:r>
            <a:r>
              <a:rPr lang="en-MY" sz="1000" b="0" i="0" dirty="0" err="1">
                <a:solidFill>
                  <a:srgbClr val="212529"/>
                </a:solidFill>
                <a:effectLst/>
                <a:latin typeface="Montserrat" panose="020F0502020204030204" pitchFamily="2" charset="0"/>
              </a:rPr>
              <a:t>akan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dicapai</a:t>
            </a:r>
            <a:r>
              <a:rPr lang="en-MY" sz="1000" dirty="0">
                <a:solidFill>
                  <a:srgbClr val="212529"/>
                </a:solidFill>
                <a:latin typeface="Montserrat" panose="020F0502020204030204" pitchFamily="2" charset="0"/>
              </a:rPr>
              <a:t>, </a:t>
            </a:r>
            <a:r>
              <a:rPr lang="en-MY" sz="1000" dirty="0" err="1">
                <a:solidFill>
                  <a:srgbClr val="212529"/>
                </a:solidFill>
                <a:latin typeface="Montserrat" panose="020F0502020204030204" pitchFamily="2" charset="0"/>
              </a:rPr>
              <a:t>termasuk</a:t>
            </a:r>
            <a:r>
              <a:rPr lang="en-MY" sz="1000" dirty="0">
                <a:solidFill>
                  <a:srgbClr val="212529"/>
                </a:solidFill>
                <a:latin typeface="Montserrat" panose="020F0502020204030204" pitchFamily="2" charset="0"/>
              </a:rPr>
              <a:t> </a:t>
            </a:r>
            <a:r>
              <a:rPr lang="en-MY" sz="1000" b="0" i="0" dirty="0">
                <a:solidFill>
                  <a:srgbClr val="212529"/>
                </a:solidFill>
                <a:effectLst/>
                <a:latin typeface="Montserrat" panose="020F0502020204030204" pitchFamily="2" charset="0"/>
              </a:rPr>
              <a:t>lima </a:t>
            </a:r>
            <a:r>
              <a:rPr lang="en-MY" sz="1000" b="0" i="0" dirty="0" err="1">
                <a:solidFill>
                  <a:srgbClr val="212529"/>
                </a:solidFill>
                <a:effectLst/>
                <a:latin typeface="Montserrat" panose="020F0502020204030204" pitchFamily="2" charset="0"/>
              </a:rPr>
              <a:t>elemen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pokok</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kerangka</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kerja</a:t>
            </a:r>
            <a:r>
              <a:rPr lang="en-MY" sz="1000" b="0" i="0" dirty="0">
                <a:solidFill>
                  <a:srgbClr val="212529"/>
                </a:solidFill>
                <a:effectLst/>
                <a:latin typeface="Montserrat" panose="020F0502020204030204" pitchFamily="2" charset="0"/>
              </a:rPr>
              <a:t> tata </a:t>
            </a:r>
            <a:r>
              <a:rPr lang="en-MY" sz="1000" b="0" i="0" dirty="0" err="1">
                <a:solidFill>
                  <a:srgbClr val="212529"/>
                </a:solidFill>
                <a:effectLst/>
                <a:latin typeface="Montserrat" panose="020F0502020204030204" pitchFamily="2" charset="0"/>
              </a:rPr>
              <a:t>kelola</a:t>
            </a:r>
            <a:r>
              <a:rPr lang="en-MY" sz="1000" b="0" i="0" dirty="0">
                <a:solidFill>
                  <a:srgbClr val="212529"/>
                </a:solidFill>
                <a:effectLst/>
                <a:latin typeface="Montserrat" panose="020F0502020204030204" pitchFamily="2" charset="0"/>
              </a:rPr>
              <a:t> Bank Indonesia </a:t>
            </a:r>
            <a:r>
              <a:rPr lang="en-MY" sz="1000" b="0" i="0" dirty="0" err="1">
                <a:solidFill>
                  <a:srgbClr val="212529"/>
                </a:solidFill>
                <a:effectLst/>
                <a:latin typeface="Montserrat" panose="020F0502020204030204" pitchFamily="2" charset="0"/>
              </a:rPr>
              <a:t>sebagai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berikut</a:t>
            </a:r>
            <a:r>
              <a:rPr lang="en-MY" sz="1000" b="0" i="0" dirty="0">
                <a:solidFill>
                  <a:srgbClr val="212529"/>
                </a:solidFill>
                <a:effectLst/>
                <a:latin typeface="Montserrat" panose="020F0502020204030204" pitchFamily="2" charset="0"/>
              </a:rPr>
              <a:t>: </a:t>
            </a:r>
          </a:p>
          <a:p>
            <a:endParaRPr lang="en-MY" sz="1000" b="0" i="0" dirty="0">
              <a:solidFill>
                <a:srgbClr val="212529"/>
              </a:solidFill>
              <a:effectLst/>
              <a:latin typeface="Montserrat" panose="020F0502020204030204" pitchFamily="2" charset="0"/>
            </a:endParaRPr>
          </a:p>
          <a:p>
            <a:pPr marL="177800" indent="-177800">
              <a:spcAft>
                <a:spcPts val="600"/>
              </a:spcAft>
              <a:buFont typeface="+mj-lt"/>
              <a:buAutoNum type="arabicParenR"/>
            </a:pPr>
            <a:r>
              <a:rPr lang="en-MY" sz="1000" b="1" i="0" dirty="0" err="1">
                <a:solidFill>
                  <a:srgbClr val="212529"/>
                </a:solidFill>
                <a:effectLst/>
                <a:latin typeface="Montserrat" panose="020F0502020204030204" pitchFamily="2" charset="0"/>
              </a:rPr>
              <a:t>Prinsip</a:t>
            </a:r>
            <a:r>
              <a:rPr lang="en-MY" sz="1000" b="1" i="0" dirty="0">
                <a:solidFill>
                  <a:srgbClr val="212529"/>
                </a:solidFill>
                <a:effectLst/>
                <a:latin typeface="Montserrat" panose="020F0502020204030204" pitchFamily="2" charset="0"/>
              </a:rPr>
              <a:t> Tata Kelola (</a:t>
            </a:r>
            <a:r>
              <a:rPr lang="en-MY" sz="1000" b="1" i="1" dirty="0">
                <a:solidFill>
                  <a:srgbClr val="212529"/>
                </a:solidFill>
                <a:effectLst/>
                <a:latin typeface="Montserrat" panose="020F0502020204030204" pitchFamily="2" charset="0"/>
              </a:rPr>
              <a:t>Governance Principle</a:t>
            </a:r>
            <a:r>
              <a:rPr lang="en-MY" sz="1000" b="1" i="0" dirty="0">
                <a:solidFill>
                  <a:srgbClr val="212529"/>
                </a:solidFill>
                <a:effectLst/>
                <a:latin typeface="Montserrat" panose="020F0502020204030204" pitchFamily="2" charset="0"/>
              </a:rPr>
              <a:t>) </a:t>
            </a:r>
            <a:r>
              <a:rPr lang="en-MY" sz="1000" b="0" i="0" dirty="0">
                <a:solidFill>
                  <a:srgbClr val="212529"/>
                </a:solidFill>
                <a:effectLst/>
                <a:latin typeface="Montserrat" panose="020F0502020204030204" pitchFamily="2" charset="0"/>
              </a:rPr>
              <a:t>Bank Indonesia </a:t>
            </a:r>
            <a:r>
              <a:rPr lang="en-MY" sz="1000" b="0" i="0" dirty="0" err="1">
                <a:solidFill>
                  <a:srgbClr val="212529"/>
                </a:solidFill>
                <a:effectLst/>
                <a:latin typeface="Montserrat" panose="020F0502020204030204" pitchFamily="2" charset="0"/>
              </a:rPr>
              <a:t>yakni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prinsip-prinsip</a:t>
            </a:r>
            <a:r>
              <a:rPr lang="en-MY" sz="1000" b="0" i="0" dirty="0">
                <a:solidFill>
                  <a:srgbClr val="212529"/>
                </a:solidFill>
                <a:effectLst/>
                <a:latin typeface="Montserrat" panose="020F0502020204030204" pitchFamily="2" charset="0"/>
              </a:rPr>
              <a:t> yang </a:t>
            </a:r>
            <a:r>
              <a:rPr lang="en-MY" sz="1000" b="0" i="0" dirty="0" err="1">
                <a:solidFill>
                  <a:srgbClr val="212529"/>
                </a:solidFill>
                <a:effectLst/>
                <a:latin typeface="Montserrat" panose="020F0502020204030204" pitchFamily="2" charset="0"/>
              </a:rPr>
              <a:t>melandasi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penerapan</a:t>
            </a:r>
            <a:r>
              <a:rPr lang="en-MY" sz="1000" b="0" i="0" dirty="0">
                <a:solidFill>
                  <a:srgbClr val="212529"/>
                </a:solidFill>
                <a:effectLst/>
                <a:latin typeface="Montserrat" panose="020F0502020204030204" pitchFamily="2" charset="0"/>
              </a:rPr>
              <a:t> dan </a:t>
            </a:r>
            <a:r>
              <a:rPr lang="en-MY" sz="1000" b="0" i="0" dirty="0" err="1">
                <a:solidFill>
                  <a:srgbClr val="212529"/>
                </a:solidFill>
                <a:effectLst/>
                <a:latin typeface="Montserrat" panose="020F0502020204030204" pitchFamily="2" charset="0"/>
              </a:rPr>
              <a:t>penegakan</a:t>
            </a:r>
            <a:r>
              <a:rPr lang="en-MY" sz="1000" b="0" i="0" dirty="0">
                <a:solidFill>
                  <a:srgbClr val="212529"/>
                </a:solidFill>
                <a:effectLst/>
                <a:latin typeface="Montserrat" panose="020F0502020204030204" pitchFamily="2" charset="0"/>
              </a:rPr>
              <a:t> tata </a:t>
            </a:r>
            <a:r>
              <a:rPr lang="en-MY" sz="1000" b="0" i="0" dirty="0" err="1">
                <a:solidFill>
                  <a:srgbClr val="212529"/>
                </a:solidFill>
                <a:effectLst/>
                <a:latin typeface="Montserrat" panose="020F0502020204030204" pitchFamily="2" charset="0"/>
              </a:rPr>
              <a:t>kelola</a:t>
            </a:r>
            <a:r>
              <a:rPr lang="en-MY" sz="1000" b="0" i="0" dirty="0">
                <a:solidFill>
                  <a:srgbClr val="212529"/>
                </a:solidFill>
                <a:effectLst/>
                <a:latin typeface="Montserrat" panose="020F0502020204030204" pitchFamily="2" charset="0"/>
              </a:rPr>
              <a:t> Bank Indonesia.</a:t>
            </a:r>
          </a:p>
          <a:p>
            <a:pPr marL="177800" indent="-177800">
              <a:spcAft>
                <a:spcPts val="600"/>
              </a:spcAft>
              <a:buFont typeface="+mj-lt"/>
              <a:buAutoNum type="arabicParenR"/>
            </a:pPr>
            <a:r>
              <a:rPr lang="en-MY" sz="1000" b="1" i="0" dirty="0" err="1">
                <a:solidFill>
                  <a:srgbClr val="212529"/>
                </a:solidFill>
                <a:effectLst/>
                <a:latin typeface="Montserrat" panose="020F0502020204030204" pitchFamily="2" charset="0"/>
              </a:rPr>
              <a:t>Komitmen</a:t>
            </a:r>
            <a:r>
              <a:rPr lang="en-MY" sz="1000" b="1" i="0" dirty="0">
                <a:solidFill>
                  <a:srgbClr val="212529"/>
                </a:solidFill>
                <a:effectLst/>
                <a:latin typeface="Montserrat" panose="020F0502020204030204" pitchFamily="2" charset="0"/>
              </a:rPr>
              <a:t> Tata Kelola (</a:t>
            </a:r>
            <a:r>
              <a:rPr lang="en-MY" sz="1000" b="1" i="1" dirty="0">
                <a:solidFill>
                  <a:srgbClr val="212529"/>
                </a:solidFill>
                <a:effectLst/>
                <a:latin typeface="Montserrat" panose="020F0502020204030204" pitchFamily="2" charset="0"/>
              </a:rPr>
              <a:t>Governance </a:t>
            </a:r>
            <a:r>
              <a:rPr lang="en-MY" sz="1000" b="1" i="1" dirty="0" err="1">
                <a:solidFill>
                  <a:srgbClr val="212529"/>
                </a:solidFill>
                <a:effectLst/>
                <a:latin typeface="Montserrat" panose="020F0502020204030204" pitchFamily="2" charset="0"/>
              </a:rPr>
              <a:t>Committment</a:t>
            </a:r>
            <a:r>
              <a:rPr lang="en-MY" sz="1000" b="1" i="0" dirty="0">
                <a:solidFill>
                  <a:srgbClr val="212529"/>
                </a:solidFill>
                <a:effectLst/>
                <a:latin typeface="Montserrat" panose="020F0502020204030204" pitchFamily="2" charset="0"/>
              </a:rPr>
              <a:t>) </a:t>
            </a:r>
            <a:r>
              <a:rPr lang="en-MY" sz="1000" b="0" i="0" dirty="0">
                <a:solidFill>
                  <a:srgbClr val="212529"/>
                </a:solidFill>
                <a:effectLst/>
                <a:latin typeface="Montserrat" panose="020F0502020204030204" pitchFamily="2" charset="0"/>
              </a:rPr>
              <a:t>Bank Indonesia </a:t>
            </a:r>
            <a:r>
              <a:rPr lang="en-MY" sz="1000" b="0" i="0" dirty="0" err="1">
                <a:solidFill>
                  <a:srgbClr val="212529"/>
                </a:solidFill>
                <a:effectLst/>
                <a:latin typeface="Montserrat" panose="020F0502020204030204" pitchFamily="2" charset="0"/>
              </a:rPr>
              <a:t>yakni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komitmen</a:t>
            </a:r>
            <a:r>
              <a:rPr lang="en-MY" sz="1000" b="0" i="0" dirty="0">
                <a:solidFill>
                  <a:srgbClr val="212529"/>
                </a:solidFill>
                <a:effectLst/>
                <a:latin typeface="Montserrat" panose="020F0502020204030204" pitchFamily="2" charset="0"/>
              </a:rPr>
              <a:t> Dewan </a:t>
            </a:r>
            <a:r>
              <a:rPr lang="en-MY" sz="1000" b="0" i="0" dirty="0" err="1">
                <a:solidFill>
                  <a:srgbClr val="212529"/>
                </a:solidFill>
                <a:effectLst/>
                <a:latin typeface="Montserrat" panose="020F0502020204030204" pitchFamily="2" charset="0"/>
              </a:rPr>
              <a:t>Gubernur</a:t>
            </a:r>
            <a:r>
              <a:rPr lang="en-MY" sz="1000" b="0" i="0" dirty="0">
                <a:solidFill>
                  <a:srgbClr val="212529"/>
                </a:solidFill>
                <a:effectLst/>
                <a:latin typeface="Montserrat" panose="020F0502020204030204" pitchFamily="2" charset="0"/>
              </a:rPr>
              <a:t> dan </a:t>
            </a:r>
            <a:r>
              <a:rPr lang="en-MY" sz="1000" b="0" i="0" dirty="0" err="1">
                <a:solidFill>
                  <a:srgbClr val="212529"/>
                </a:solidFill>
                <a:effectLst/>
                <a:latin typeface="Montserrat" panose="020F0502020204030204" pitchFamily="2" charset="0"/>
              </a:rPr>
              <a:t>pegawai</a:t>
            </a:r>
            <a:r>
              <a:rPr lang="en-MY" sz="1000" b="0" i="0" dirty="0">
                <a:solidFill>
                  <a:srgbClr val="212529"/>
                </a:solidFill>
                <a:effectLst/>
                <a:latin typeface="Montserrat" panose="020F0502020204030204" pitchFamily="2" charset="0"/>
              </a:rPr>
              <a:t> Bank Indonesia </a:t>
            </a:r>
            <a:r>
              <a:rPr lang="en-MY" sz="1000" b="0" i="0" dirty="0" err="1">
                <a:solidFill>
                  <a:srgbClr val="212529"/>
                </a:solidFill>
                <a:effectLst/>
                <a:latin typeface="Montserrat" panose="020F0502020204030204" pitchFamily="2" charset="0"/>
              </a:rPr>
              <a:t>untuk</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menerapkan</a:t>
            </a:r>
            <a:r>
              <a:rPr lang="en-MY" sz="1000" b="0" i="0" dirty="0">
                <a:solidFill>
                  <a:srgbClr val="212529"/>
                </a:solidFill>
                <a:effectLst/>
                <a:latin typeface="Montserrat" panose="020F0502020204030204" pitchFamily="2" charset="0"/>
              </a:rPr>
              <a:t> dan </a:t>
            </a:r>
            <a:r>
              <a:rPr lang="en-MY" sz="1000" b="0" i="0" dirty="0" err="1">
                <a:solidFill>
                  <a:srgbClr val="212529"/>
                </a:solidFill>
                <a:effectLst/>
                <a:latin typeface="Montserrat" panose="020F0502020204030204" pitchFamily="2" charset="0"/>
              </a:rPr>
              <a:t>menegakkan</a:t>
            </a:r>
            <a:r>
              <a:rPr lang="en-MY" sz="1000" b="0" i="0" dirty="0">
                <a:solidFill>
                  <a:srgbClr val="212529"/>
                </a:solidFill>
                <a:effectLst/>
                <a:latin typeface="Montserrat" panose="020F0502020204030204" pitchFamily="2" charset="0"/>
              </a:rPr>
              <a:t> Tata Kelola Bank Indonesia.</a:t>
            </a:r>
          </a:p>
          <a:p>
            <a:pPr marL="177800" indent="-177800">
              <a:spcAft>
                <a:spcPts val="600"/>
              </a:spcAft>
              <a:buFont typeface="+mj-lt"/>
              <a:buAutoNum type="arabicParenR"/>
            </a:pPr>
            <a:r>
              <a:rPr lang="en-MY" sz="1000" b="1" i="0" dirty="0" err="1">
                <a:solidFill>
                  <a:srgbClr val="212529"/>
                </a:solidFill>
                <a:effectLst/>
                <a:latin typeface="Montserrat" panose="020F0502020204030204" pitchFamily="2" charset="0"/>
              </a:rPr>
              <a:t>Struktur</a:t>
            </a:r>
            <a:r>
              <a:rPr lang="en-MY" sz="1000" b="1" i="0" dirty="0">
                <a:solidFill>
                  <a:srgbClr val="212529"/>
                </a:solidFill>
                <a:effectLst/>
                <a:latin typeface="Montserrat" panose="020F0502020204030204" pitchFamily="2" charset="0"/>
              </a:rPr>
              <a:t> Tata Kelola (</a:t>
            </a:r>
            <a:r>
              <a:rPr lang="en-MY" sz="1000" b="1" i="1" dirty="0">
                <a:solidFill>
                  <a:srgbClr val="212529"/>
                </a:solidFill>
                <a:effectLst/>
                <a:latin typeface="Montserrat" panose="020F0502020204030204" pitchFamily="2" charset="0"/>
              </a:rPr>
              <a:t>Governance Structure</a:t>
            </a:r>
            <a:r>
              <a:rPr lang="en-MY" sz="1000" b="1" i="0" dirty="0">
                <a:solidFill>
                  <a:srgbClr val="212529"/>
                </a:solidFill>
                <a:effectLst/>
                <a:latin typeface="Montserrat" panose="020F0502020204030204" pitchFamily="2" charset="0"/>
              </a:rPr>
              <a:t>) </a:t>
            </a:r>
            <a:r>
              <a:rPr lang="en-MY" sz="1000" b="0" i="0" dirty="0">
                <a:solidFill>
                  <a:srgbClr val="212529"/>
                </a:solidFill>
                <a:effectLst/>
                <a:latin typeface="Montserrat" panose="020F0502020204030204" pitchFamily="2" charset="0"/>
              </a:rPr>
              <a:t>Bank Indonesia </a:t>
            </a:r>
            <a:r>
              <a:rPr lang="en-MY" sz="1000" b="0" i="0" dirty="0" err="1">
                <a:solidFill>
                  <a:srgbClr val="212529"/>
                </a:solidFill>
                <a:effectLst/>
                <a:latin typeface="Montserrat" panose="020F0502020204030204" pitchFamily="2" charset="0"/>
              </a:rPr>
              <a:t>yakni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desain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mengenai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fungsi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pelaksanaan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tugas</a:t>
            </a:r>
            <a:r>
              <a:rPr lang="en-MY" sz="1000" b="0" i="0" dirty="0">
                <a:solidFill>
                  <a:srgbClr val="212529"/>
                </a:solidFill>
                <a:effectLst/>
                <a:latin typeface="Montserrat" panose="020F0502020204030204" pitchFamily="2" charset="0"/>
              </a:rPr>
              <a:t> dan </a:t>
            </a:r>
            <a:r>
              <a:rPr lang="en-MY" sz="1000" b="0" i="0" dirty="0" err="1">
                <a:solidFill>
                  <a:srgbClr val="212529"/>
                </a:solidFill>
                <a:effectLst/>
                <a:latin typeface="Montserrat" panose="020F0502020204030204" pitchFamily="2" charset="0"/>
              </a:rPr>
              <a:t>wewenang</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serta</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fungsi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pengawasan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terhadap</a:t>
            </a:r>
            <a:r>
              <a:rPr lang="en-MY" sz="1000" b="0" i="0" dirty="0">
                <a:solidFill>
                  <a:srgbClr val="212529"/>
                </a:solidFill>
                <a:effectLst/>
                <a:latin typeface="Montserrat" panose="020F0502020204030204" pitchFamily="2" charset="0"/>
              </a:rPr>
              <a:t> Bank Indonesia.</a:t>
            </a:r>
          </a:p>
          <a:p>
            <a:pPr marL="177800" indent="-177800">
              <a:spcAft>
                <a:spcPts val="600"/>
              </a:spcAft>
              <a:buFont typeface="+mj-lt"/>
              <a:buAutoNum type="arabicParenR"/>
            </a:pPr>
            <a:r>
              <a:rPr lang="en-MY" sz="1000" b="1" i="0" dirty="0">
                <a:solidFill>
                  <a:srgbClr val="212529"/>
                </a:solidFill>
                <a:effectLst/>
                <a:latin typeface="Montserrat" panose="020F0502020204030204" pitchFamily="2" charset="0"/>
              </a:rPr>
              <a:t>Proses Tata Kelola (</a:t>
            </a:r>
            <a:r>
              <a:rPr lang="en-MY" sz="1000" b="1" i="1" dirty="0">
                <a:solidFill>
                  <a:srgbClr val="212529"/>
                </a:solidFill>
                <a:effectLst/>
                <a:latin typeface="Montserrat" panose="020F0502020204030204" pitchFamily="2" charset="0"/>
              </a:rPr>
              <a:t>Governance Process</a:t>
            </a:r>
            <a:r>
              <a:rPr lang="en-MY" sz="1000" b="1" i="0" dirty="0">
                <a:solidFill>
                  <a:srgbClr val="212529"/>
                </a:solidFill>
                <a:effectLst/>
                <a:latin typeface="Montserrat" panose="020F0502020204030204" pitchFamily="2" charset="0"/>
              </a:rPr>
              <a:t>) </a:t>
            </a:r>
            <a:r>
              <a:rPr lang="en-MY" sz="1000" b="0" i="0" dirty="0">
                <a:solidFill>
                  <a:srgbClr val="212529"/>
                </a:solidFill>
                <a:effectLst/>
                <a:latin typeface="Montserrat" panose="020F0502020204030204" pitchFamily="2" charset="0"/>
              </a:rPr>
              <a:t>Bank Indonesia </a:t>
            </a:r>
            <a:r>
              <a:rPr lang="en-MY" sz="1000" b="0" i="0" dirty="0" err="1">
                <a:solidFill>
                  <a:srgbClr val="212529"/>
                </a:solidFill>
                <a:effectLst/>
                <a:latin typeface="Montserrat" panose="020F0502020204030204" pitchFamily="2" charset="0"/>
              </a:rPr>
              <a:t>yakni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serangkaian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standa</a:t>
            </a:r>
            <a:r>
              <a:rPr lang="en-MY" sz="1000" b="0" i="0" dirty="0">
                <a:solidFill>
                  <a:srgbClr val="212529"/>
                </a:solidFill>
                <a:effectLst/>
                <a:latin typeface="Montserrat" panose="020F0502020204030204" pitchFamily="2" charset="0"/>
              </a:rPr>
              <a:t>​​r dan </a:t>
            </a:r>
            <a:r>
              <a:rPr lang="en-MY" sz="1000" b="0" i="0" dirty="0" err="1">
                <a:solidFill>
                  <a:srgbClr val="212529"/>
                </a:solidFill>
                <a:effectLst/>
                <a:latin typeface="Montserrat" panose="020F0502020204030204" pitchFamily="2" charset="0"/>
              </a:rPr>
              <a:t>prosedur</a:t>
            </a:r>
            <a:r>
              <a:rPr lang="en-MY" sz="1000" b="0" i="0" dirty="0">
                <a:solidFill>
                  <a:srgbClr val="212529"/>
                </a:solidFill>
                <a:effectLst/>
                <a:latin typeface="Montserrat" panose="020F0502020204030204" pitchFamily="2" charset="0"/>
              </a:rPr>
              <a:t> yang </a:t>
            </a:r>
            <a:r>
              <a:rPr lang="en-MY" sz="1000" b="0" i="0" dirty="0" err="1">
                <a:solidFill>
                  <a:srgbClr val="212529"/>
                </a:solidFill>
                <a:effectLst/>
                <a:latin typeface="Montserrat" panose="020F0502020204030204" pitchFamily="2" charset="0"/>
              </a:rPr>
              <a:t>digunakan</a:t>
            </a:r>
            <a:r>
              <a:rPr lang="en-MY" sz="1000" b="0" i="0" dirty="0">
                <a:solidFill>
                  <a:srgbClr val="212529"/>
                </a:solidFill>
                <a:effectLst/>
                <a:latin typeface="Montserrat" panose="020F0502020204030204" pitchFamily="2" charset="0"/>
              </a:rPr>
              <a:t> oleh </a:t>
            </a:r>
            <a:r>
              <a:rPr lang="en-MY" sz="1000" b="0" i="0" dirty="0" err="1">
                <a:solidFill>
                  <a:srgbClr val="212529"/>
                </a:solidFill>
                <a:effectLst/>
                <a:latin typeface="Montserrat" panose="020F0502020204030204" pitchFamily="2" charset="0"/>
              </a:rPr>
              <a:t>Anggota</a:t>
            </a:r>
            <a:r>
              <a:rPr lang="en-MY" sz="1000" b="0" i="0" dirty="0">
                <a:solidFill>
                  <a:srgbClr val="212529"/>
                </a:solidFill>
                <a:effectLst/>
                <a:latin typeface="Montserrat" panose="020F0502020204030204" pitchFamily="2" charset="0"/>
              </a:rPr>
              <a:t> Dewan </a:t>
            </a:r>
            <a:r>
              <a:rPr lang="en-MY" sz="1000" b="0" i="0" dirty="0" err="1">
                <a:solidFill>
                  <a:srgbClr val="212529"/>
                </a:solidFill>
                <a:effectLst/>
                <a:latin typeface="Montserrat" panose="020F0502020204030204" pitchFamily="2" charset="0"/>
              </a:rPr>
              <a:t>Gubernur</a:t>
            </a:r>
            <a:r>
              <a:rPr lang="en-MY" sz="1000" b="0" i="0" dirty="0">
                <a:solidFill>
                  <a:srgbClr val="212529"/>
                </a:solidFill>
                <a:effectLst/>
                <a:latin typeface="Montserrat" panose="020F0502020204030204" pitchFamily="2" charset="0"/>
              </a:rPr>
              <a:t> dan </a:t>
            </a:r>
            <a:r>
              <a:rPr lang="en-MY" sz="1000" b="0" i="0" dirty="0" err="1">
                <a:solidFill>
                  <a:srgbClr val="212529"/>
                </a:solidFill>
                <a:effectLst/>
                <a:latin typeface="Montserrat" panose="020F0502020204030204" pitchFamily="2" charset="0"/>
              </a:rPr>
              <a:t>pegawai</a:t>
            </a:r>
            <a:r>
              <a:rPr lang="en-MY" sz="1000" b="0" i="0" dirty="0">
                <a:solidFill>
                  <a:srgbClr val="212529"/>
                </a:solidFill>
                <a:effectLst/>
                <a:latin typeface="Montserrat" panose="020F0502020204030204" pitchFamily="2" charset="0"/>
              </a:rPr>
              <a:t> Bank Indonesia </a:t>
            </a:r>
            <a:r>
              <a:rPr lang="en-MY" sz="1000" b="0" i="0" dirty="0" err="1">
                <a:solidFill>
                  <a:srgbClr val="212529"/>
                </a:solidFill>
                <a:effectLst/>
                <a:latin typeface="Montserrat" panose="020F0502020204030204" pitchFamily="2" charset="0"/>
              </a:rPr>
              <a:t>untuk</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memastikan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penerapan</a:t>
            </a:r>
            <a:r>
              <a:rPr lang="en-MY" sz="1000" b="0" i="0" dirty="0">
                <a:solidFill>
                  <a:srgbClr val="212529"/>
                </a:solidFill>
                <a:effectLst/>
                <a:latin typeface="Montserrat" panose="020F0502020204030204" pitchFamily="2" charset="0"/>
              </a:rPr>
              <a:t> dan </a:t>
            </a:r>
            <a:r>
              <a:rPr lang="en-MY" sz="1000" b="0" i="0" dirty="0" err="1">
                <a:solidFill>
                  <a:srgbClr val="212529"/>
                </a:solidFill>
                <a:effectLst/>
                <a:latin typeface="Montserrat" panose="020F0502020204030204" pitchFamily="2" charset="0"/>
              </a:rPr>
              <a:t>penegakan</a:t>
            </a:r>
            <a:r>
              <a:rPr lang="en-MY" sz="1000" b="0" i="0" dirty="0">
                <a:solidFill>
                  <a:srgbClr val="212529"/>
                </a:solidFill>
                <a:effectLst/>
                <a:latin typeface="Montserrat" panose="020F0502020204030204" pitchFamily="2" charset="0"/>
              </a:rPr>
              <a:t> Tata Kelola Bank Indonesia </a:t>
            </a:r>
            <a:r>
              <a:rPr lang="en-MY" sz="1000" b="0" i="0" dirty="0" err="1">
                <a:solidFill>
                  <a:srgbClr val="212529"/>
                </a:solidFill>
                <a:effectLst/>
                <a:latin typeface="Montserrat" panose="020F0502020204030204" pitchFamily="2" charset="0"/>
              </a:rPr>
              <a:t>telah</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dilaksanakan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secara</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terencana</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konsekuen</a:t>
            </a:r>
            <a:r>
              <a:rPr lang="en-MY" sz="1000" b="0" i="0" dirty="0">
                <a:solidFill>
                  <a:srgbClr val="212529"/>
                </a:solidFill>
                <a:effectLst/>
                <a:latin typeface="Montserrat" panose="020F0502020204030204" pitchFamily="2" charset="0"/>
              </a:rPr>
              <a:t>, dan </a:t>
            </a:r>
            <a:r>
              <a:rPr lang="en-MY" sz="1000" b="0" i="0" dirty="0" err="1">
                <a:solidFill>
                  <a:srgbClr val="212529"/>
                </a:solidFill>
                <a:effectLst/>
                <a:latin typeface="Montserrat" panose="020F0502020204030204" pitchFamily="2" charset="0"/>
              </a:rPr>
              <a:t>berkelanjutan</a:t>
            </a:r>
            <a:r>
              <a:rPr lang="en-MY" sz="1000" b="0" i="0" dirty="0">
                <a:solidFill>
                  <a:srgbClr val="212529"/>
                </a:solidFill>
                <a:effectLst/>
                <a:latin typeface="Montserrat" panose="020F0502020204030204" pitchFamily="2" charset="0"/>
              </a:rPr>
              <a:t>.</a:t>
            </a:r>
          </a:p>
          <a:p>
            <a:pPr marL="177800" indent="-177800">
              <a:spcAft>
                <a:spcPts val="600"/>
              </a:spcAft>
              <a:buFont typeface="+mj-lt"/>
              <a:buAutoNum type="arabicParenR"/>
            </a:pPr>
            <a:r>
              <a:rPr lang="en-MY" sz="1000" b="1" i="0" dirty="0">
                <a:solidFill>
                  <a:srgbClr val="212529"/>
                </a:solidFill>
                <a:effectLst/>
                <a:latin typeface="Montserrat" panose="020F0502020204030204" pitchFamily="2" charset="0"/>
              </a:rPr>
              <a:t>Hasil Tata Kelola (</a:t>
            </a:r>
            <a:r>
              <a:rPr lang="en-MY" sz="1000" b="1" i="1" dirty="0">
                <a:solidFill>
                  <a:srgbClr val="212529"/>
                </a:solidFill>
                <a:effectLst/>
                <a:latin typeface="Montserrat" panose="020F0502020204030204" pitchFamily="2" charset="0"/>
              </a:rPr>
              <a:t>Governance Outcome</a:t>
            </a:r>
            <a:r>
              <a:rPr lang="en-MY" sz="1000" b="1" i="0" dirty="0">
                <a:solidFill>
                  <a:srgbClr val="212529"/>
                </a:solidFill>
                <a:effectLst/>
                <a:latin typeface="Montserrat" panose="020F0502020204030204" pitchFamily="2" charset="0"/>
              </a:rPr>
              <a:t>) </a:t>
            </a:r>
            <a:r>
              <a:rPr lang="en-MY" sz="1000" b="0" i="0" dirty="0">
                <a:solidFill>
                  <a:srgbClr val="212529"/>
                </a:solidFill>
                <a:effectLst/>
                <a:latin typeface="Montserrat" panose="020F0502020204030204" pitchFamily="2" charset="0"/>
              </a:rPr>
              <a:t>Bank Indonesia </a:t>
            </a:r>
            <a:r>
              <a:rPr lang="en-MY" sz="1000" b="0" i="0" dirty="0" err="1">
                <a:solidFill>
                  <a:srgbClr val="212529"/>
                </a:solidFill>
                <a:effectLst/>
                <a:latin typeface="Montserrat" panose="020F0502020204030204" pitchFamily="2" charset="0"/>
              </a:rPr>
              <a:t>yakni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perwujudan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dari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penerapan</a:t>
            </a:r>
            <a:r>
              <a:rPr lang="en-MY" sz="1000" b="0" i="0" dirty="0">
                <a:solidFill>
                  <a:srgbClr val="212529"/>
                </a:solidFill>
                <a:effectLst/>
                <a:latin typeface="Montserrat" panose="020F0502020204030204" pitchFamily="2" charset="0"/>
              </a:rPr>
              <a:t> dan </a:t>
            </a:r>
            <a:r>
              <a:rPr lang="en-MY" sz="1000" b="0" i="0" dirty="0" err="1">
                <a:solidFill>
                  <a:srgbClr val="212529"/>
                </a:solidFill>
                <a:effectLst/>
                <a:latin typeface="Montserrat" panose="020F0502020204030204" pitchFamily="2" charset="0"/>
              </a:rPr>
              <a:t>penegakan</a:t>
            </a:r>
            <a:r>
              <a:rPr lang="en-MY" sz="1000" b="0" i="0" dirty="0">
                <a:solidFill>
                  <a:srgbClr val="212529"/>
                </a:solidFill>
                <a:effectLst/>
                <a:latin typeface="Montserrat" panose="020F0502020204030204" pitchFamily="2" charset="0"/>
              </a:rPr>
              <a:t> Tata Kelola Bank Indonesia </a:t>
            </a:r>
            <a:r>
              <a:rPr lang="en-MY" sz="1000" b="0" i="0" dirty="0" err="1">
                <a:solidFill>
                  <a:srgbClr val="212529"/>
                </a:solidFill>
                <a:effectLst/>
                <a:latin typeface="Montserrat" panose="020F0502020204030204" pitchFamily="2" charset="0"/>
              </a:rPr>
              <a:t>dalam</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bentuk</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pencapaian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kredibilitas</a:t>
            </a:r>
            <a:r>
              <a:rPr lang="en-MY" sz="1000" b="0" i="0" dirty="0">
                <a:solidFill>
                  <a:srgbClr val="212529"/>
                </a:solidFill>
                <a:effectLst/>
                <a:latin typeface="Montserrat" panose="020F0502020204030204" pitchFamily="2" charset="0"/>
              </a:rPr>
              <a:t> Bank Indonesia.</a:t>
            </a:r>
          </a:p>
          <a:p>
            <a:pPr>
              <a:spcAft>
                <a:spcPts val="600"/>
              </a:spcAft>
            </a:pPr>
            <a:r>
              <a:rPr lang="en-MY" sz="1000" b="0" i="0" dirty="0" err="1">
                <a:solidFill>
                  <a:srgbClr val="212529"/>
                </a:solidFill>
                <a:effectLst/>
                <a:latin typeface="Montserrat" panose="020F0502020204030204" pitchFamily="2" charset="0"/>
              </a:rPr>
              <a:t>Dengan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adanya</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kerangka</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kerja</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secara</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utuh</a:t>
            </a:r>
            <a:r>
              <a:rPr lang="en-MY" sz="1000" b="0" i="0" dirty="0">
                <a:solidFill>
                  <a:srgbClr val="212529"/>
                </a:solidFill>
                <a:effectLst/>
                <a:latin typeface="Montserrat" panose="020F0502020204030204" pitchFamily="2" charset="0"/>
              </a:rPr>
              <a:t> dan </a:t>
            </a:r>
            <a:r>
              <a:rPr lang="en-MY" sz="1000" b="0" i="0" dirty="0" err="1">
                <a:solidFill>
                  <a:srgbClr val="212529"/>
                </a:solidFill>
                <a:effectLst/>
                <a:latin typeface="Montserrat" panose="020F0502020204030204" pitchFamily="2" charset="0"/>
              </a:rPr>
              <a:t>menyeluruh</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tersebut</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diharapkan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akan</a:t>
            </a:r>
            <a:r>
              <a:rPr lang="en-MY" sz="1000" dirty="0">
                <a:solidFill>
                  <a:srgbClr val="212529"/>
                </a:solidFill>
                <a:latin typeface="Montserrat" panose="020F0502020204030204" pitchFamily="2" charset="0"/>
              </a:rPr>
              <a:t> </a:t>
            </a:r>
            <a:r>
              <a:rPr lang="en-MY" sz="1000" b="0" i="0" dirty="0" err="1">
                <a:solidFill>
                  <a:srgbClr val="212529"/>
                </a:solidFill>
                <a:effectLst/>
                <a:latin typeface="Montserrat" panose="020F0502020204030204" pitchFamily="2" charset="0"/>
              </a:rPr>
              <a:t>mempermudah</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komunikasi</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dengan</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pemangku</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kepentingan</a:t>
            </a:r>
            <a:r>
              <a:rPr lang="en-MY" sz="1000" b="0" i="0" dirty="0">
                <a:solidFill>
                  <a:srgbClr val="212529"/>
                </a:solidFill>
                <a:effectLst/>
                <a:latin typeface="Montserrat" panose="020F0502020204030204" pitchFamily="2" charset="0"/>
              </a:rPr>
              <a:t> internal dan </a:t>
            </a:r>
            <a:r>
              <a:rPr lang="en-MY" sz="1000" b="0" i="0" dirty="0" err="1">
                <a:solidFill>
                  <a:srgbClr val="212529"/>
                </a:solidFill>
                <a:effectLst/>
                <a:latin typeface="Montserrat" panose="020F0502020204030204" pitchFamily="2" charset="0"/>
              </a:rPr>
              <a:t>eksternal</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dalam</a:t>
            </a:r>
            <a:r>
              <a:rPr lang="en-MY" sz="1000" b="0" i="0" dirty="0">
                <a:solidFill>
                  <a:srgbClr val="212529"/>
                </a:solidFill>
                <a:effectLst/>
                <a:latin typeface="Montserrat" panose="020F0502020204030204" pitchFamily="2" charset="0"/>
              </a:rPr>
              <a:t> </a:t>
            </a:r>
            <a:r>
              <a:rPr lang="en-MY" sz="1000" b="0" i="0" dirty="0" err="1">
                <a:solidFill>
                  <a:srgbClr val="212529"/>
                </a:solidFill>
                <a:effectLst/>
                <a:latin typeface="Montserrat" panose="020F0502020204030204" pitchFamily="2" charset="0"/>
              </a:rPr>
              <a:t>menjelaskan</a:t>
            </a:r>
            <a:r>
              <a:rPr lang="en-MY" sz="1000" b="0" i="0" dirty="0">
                <a:solidFill>
                  <a:srgbClr val="212529"/>
                </a:solidFill>
                <a:effectLst/>
                <a:latin typeface="Montserrat" panose="020F0502020204030204" pitchFamily="2" charset="0"/>
              </a:rPr>
              <a:t> Tata Kelola Bank Indonesia.</a:t>
            </a:r>
          </a:p>
        </p:txBody>
      </p:sp>
    </p:spTree>
    <p:extLst>
      <p:ext uri="{BB962C8B-B14F-4D97-AF65-F5344CB8AC3E}">
        <p14:creationId xmlns:p14="http://schemas.microsoft.com/office/powerpoint/2010/main" val="109473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81263" y="850233"/>
            <a:ext cx="11293642" cy="6007768"/>
            <a:chOff x="406400" y="1132114"/>
            <a:chExt cx="10599689" cy="5297713"/>
          </a:xfrm>
        </p:grpSpPr>
        <p:grpSp>
          <p:nvGrpSpPr>
            <p:cNvPr id="5" name="Group 4"/>
            <p:cNvGrpSpPr/>
            <p:nvPr/>
          </p:nvGrpSpPr>
          <p:grpSpPr>
            <a:xfrm>
              <a:off x="406400" y="1132114"/>
              <a:ext cx="6314995" cy="5132721"/>
              <a:chOff x="294927" y="1814052"/>
              <a:chExt cx="4642097" cy="3980858"/>
            </a:xfrm>
          </p:grpSpPr>
          <p:sp>
            <p:nvSpPr>
              <p:cNvPr id="2" name="TextBox 1">
                <a:extLst>
                  <a:ext uri="{FF2B5EF4-FFF2-40B4-BE49-F238E27FC236}">
                    <a16:creationId xmlns:a16="http://schemas.microsoft.com/office/drawing/2014/main" id="{76B41378-D236-4409-BAE3-C755616F15C1}"/>
                  </a:ext>
                </a:extLst>
              </p:cNvPr>
              <p:cNvSpPr txBox="1"/>
              <p:nvPr/>
            </p:nvSpPr>
            <p:spPr>
              <a:xfrm>
                <a:off x="294927" y="1814052"/>
                <a:ext cx="4638632" cy="381931"/>
              </a:xfrm>
              <a:prstGeom prst="rect">
                <a:avLst/>
              </a:prstGeom>
              <a:noFill/>
            </p:spPr>
            <p:txBody>
              <a:bodyPr wrap="square">
                <a:spAutoFit/>
              </a:bodyPr>
              <a:lstStyle/>
              <a:p>
                <a:pPr algn="ctr"/>
                <a:r>
                  <a:rPr lang="en-ID" sz="2600" b="1" dirty="0">
                    <a:effectLst/>
                    <a:latin typeface="Candara" panose="020E0502030303020204" pitchFamily="34" charset="0"/>
                  </a:rPr>
                  <a:t>Heraclitus </a:t>
                </a:r>
                <a:r>
                  <a:rPr lang="en-ID" sz="2600" b="1" dirty="0">
                    <a:solidFill>
                      <a:srgbClr val="202122"/>
                    </a:solidFill>
                    <a:effectLst/>
                    <a:latin typeface="Candara" panose="020E0502030303020204" pitchFamily="34" charset="0"/>
                  </a:rPr>
                  <a:t>of Ephesus (</a:t>
                </a:r>
                <a:r>
                  <a:rPr lang="pl-PL" sz="2600" b="1" dirty="0">
                    <a:effectLst/>
                  </a:rPr>
                  <a:t>c. </a:t>
                </a:r>
                <a:r>
                  <a:rPr lang="pl-PL" sz="2600" b="1" dirty="0">
                    <a:solidFill>
                      <a:srgbClr val="202122"/>
                    </a:solidFill>
                    <a:effectLst/>
                  </a:rPr>
                  <a:t>535 – c. 475 </a:t>
                </a:r>
                <a:r>
                  <a:rPr lang="pl-PL" sz="2600" b="1" dirty="0">
                    <a:solidFill>
                      <a:srgbClr val="202122"/>
                    </a:solidFill>
                    <a:effectLst/>
                    <a:latin typeface="Candara" panose="020E0502030303020204" pitchFamily="34" charset="0"/>
                  </a:rPr>
                  <a:t>BC</a:t>
                </a:r>
                <a:r>
                  <a:rPr lang="en-US" sz="2600" b="1" dirty="0">
                    <a:solidFill>
                      <a:srgbClr val="202122"/>
                    </a:solidFill>
                    <a:effectLst/>
                    <a:latin typeface="Candara" panose="020E0502030303020204" pitchFamily="34" charset="0"/>
                  </a:rPr>
                  <a:t>)</a:t>
                </a:r>
                <a:endParaRPr lang="en-ID" sz="2600" b="1" dirty="0">
                  <a:latin typeface="Candara" panose="020E0502030303020204" pitchFamily="34" charset="0"/>
                </a:endParaRPr>
              </a:p>
            </p:txBody>
          </p:sp>
          <p:pic>
            <p:nvPicPr>
              <p:cNvPr id="3" name="Picture 2">
                <a:extLst>
                  <a:ext uri="{FF2B5EF4-FFF2-40B4-BE49-F238E27FC236}">
                    <a16:creationId xmlns:a16="http://schemas.microsoft.com/office/drawing/2014/main" id="{403CE449-CF0F-4328-9C50-037279A25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27" y="2215788"/>
                <a:ext cx="2951399" cy="35791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171D9C-5088-4388-8461-5E2890F2EC6C}"/>
                  </a:ext>
                </a:extLst>
              </p:cNvPr>
              <p:cNvSpPr/>
              <p:nvPr/>
            </p:nvSpPr>
            <p:spPr>
              <a:xfrm>
                <a:off x="3246325" y="2215788"/>
                <a:ext cx="1690699" cy="357912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marL="179388" indent="-179388">
                  <a:buFont typeface="Arial" panose="020B0604020202020204" pitchFamily="34" charset="0"/>
                  <a:buChar char="•"/>
                </a:pPr>
                <a:r>
                  <a:rPr lang="en-US" sz="2200" b="1" dirty="0">
                    <a:solidFill>
                      <a:srgbClr val="1A1A1A"/>
                    </a:solidFill>
                    <a:latin typeface="Times New Roman" panose="02020603050405020304" pitchFamily="18" charset="0"/>
                  </a:rPr>
                  <a:t>T</a:t>
                </a:r>
                <a:r>
                  <a:rPr lang="en-US" sz="2200" b="1" i="0" dirty="0">
                    <a:solidFill>
                      <a:srgbClr val="1A1A1A"/>
                    </a:solidFill>
                    <a:effectLst/>
                    <a:latin typeface="Times New Roman" panose="02020603050405020304" pitchFamily="18" charset="0"/>
                  </a:rPr>
                  <a:t>hings are constantly changing (universal flux)</a:t>
                </a:r>
              </a:p>
              <a:p>
                <a:pPr marL="179388" indent="-179388">
                  <a:buFont typeface="Arial" panose="020B0604020202020204" pitchFamily="34" charset="0"/>
                  <a:buChar char="•"/>
                </a:pPr>
                <a:endParaRPr lang="en-US" sz="2200" b="1" i="0" dirty="0">
                  <a:solidFill>
                    <a:srgbClr val="1A1A1A"/>
                  </a:solidFill>
                  <a:effectLst/>
                  <a:latin typeface="Times New Roman" panose="02020603050405020304" pitchFamily="18" charset="0"/>
                </a:endParaRPr>
              </a:p>
              <a:p>
                <a:pPr marL="179388" indent="-179388">
                  <a:buFont typeface="Arial" panose="020B0604020202020204" pitchFamily="34" charset="0"/>
                  <a:buChar char="•"/>
                </a:pPr>
                <a:r>
                  <a:rPr lang="en-US" sz="2200" b="1" dirty="0">
                    <a:solidFill>
                      <a:srgbClr val="1A1A1A"/>
                    </a:solidFill>
                    <a:latin typeface="Times New Roman" panose="02020603050405020304" pitchFamily="18" charset="0"/>
                  </a:rPr>
                  <a:t>Nothing is permanent</a:t>
                </a:r>
                <a:endParaRPr lang="en-US" sz="2200" b="1" i="0" dirty="0">
                  <a:solidFill>
                    <a:srgbClr val="1A1A1A"/>
                  </a:solidFill>
                  <a:effectLst/>
                  <a:latin typeface="Times New Roman" panose="02020603050405020304" pitchFamily="18" charset="0"/>
                </a:endParaRPr>
              </a:p>
              <a:p>
                <a:endParaRPr lang="en-US" sz="2200" b="1" i="0" dirty="0">
                  <a:solidFill>
                    <a:srgbClr val="1A1A1A"/>
                  </a:solidFill>
                  <a:effectLst/>
                  <a:latin typeface="Times New Roman" panose="02020603050405020304" pitchFamily="18" charset="0"/>
                </a:endParaRPr>
              </a:p>
              <a:p>
                <a:pPr marL="179388" indent="-179388">
                  <a:buFont typeface="Arial" panose="020B0604020202020204" pitchFamily="34" charset="0"/>
                  <a:buChar char="•"/>
                </a:pPr>
                <a:r>
                  <a:rPr lang="en-US" sz="2200" b="1" dirty="0">
                    <a:solidFill>
                      <a:srgbClr val="1A1A1A"/>
                    </a:solidFill>
                    <a:latin typeface="Times New Roman" panose="02020603050405020304" pitchFamily="18" charset="0"/>
                  </a:rPr>
                  <a:t>One cannot step into the same river twice</a:t>
                </a:r>
              </a:p>
            </p:txBody>
          </p:sp>
        </p:grpSp>
        <p:sp>
          <p:nvSpPr>
            <p:cNvPr id="6" name="Rounded Rectangle 5"/>
            <p:cNvSpPr/>
            <p:nvPr/>
          </p:nvSpPr>
          <p:spPr>
            <a:xfrm>
              <a:off x="7914547" y="1132114"/>
              <a:ext cx="3091542" cy="529771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p:cNvSpPr txBox="1"/>
            <p:nvPr/>
          </p:nvSpPr>
          <p:spPr>
            <a:xfrm>
              <a:off x="7914547" y="1248226"/>
              <a:ext cx="3091541" cy="1546983"/>
            </a:xfrm>
            <a:prstGeom prst="rect">
              <a:avLst/>
            </a:prstGeom>
            <a:noFill/>
          </p:spPr>
          <p:txBody>
            <a:bodyPr wrap="square" rtlCol="0">
              <a:spAutoFit/>
            </a:bodyPr>
            <a:lstStyle/>
            <a:p>
              <a:pPr algn="ctr"/>
              <a:r>
                <a:rPr lang="en-US" b="1" dirty="0">
                  <a:solidFill>
                    <a:schemeClr val="bg1"/>
                  </a:solidFill>
                </a:rPr>
                <a:t>GROWTH MEANS CHANGE, </a:t>
              </a:r>
            </a:p>
            <a:p>
              <a:pPr algn="ctr"/>
              <a:r>
                <a:rPr lang="en-US" b="1" dirty="0">
                  <a:solidFill>
                    <a:schemeClr val="bg1"/>
                  </a:solidFill>
                </a:rPr>
                <a:t>AND</a:t>
              </a:r>
            </a:p>
            <a:p>
              <a:pPr algn="ctr"/>
              <a:r>
                <a:rPr lang="en-US" b="1" dirty="0">
                  <a:solidFill>
                    <a:schemeClr val="bg1"/>
                  </a:solidFill>
                </a:rPr>
                <a:t> CHANGE INVOLVES RISK; STEPPING FROM KNOWN </a:t>
              </a:r>
            </a:p>
            <a:p>
              <a:pPr algn="ctr"/>
              <a:r>
                <a:rPr lang="en-US" b="1" dirty="0">
                  <a:solidFill>
                    <a:schemeClr val="bg1"/>
                  </a:solidFill>
                </a:rPr>
                <a:t>TO UNKNOWN </a:t>
              </a:r>
            </a:p>
            <a:p>
              <a:pPr algn="ctr"/>
              <a:r>
                <a:rPr lang="en-US" b="1" dirty="0">
                  <a:solidFill>
                    <a:schemeClr val="bg1"/>
                  </a:solidFill>
                </a:rPr>
                <a:t>(George Shinn)</a:t>
              </a:r>
            </a:p>
          </p:txBody>
        </p:sp>
        <p:sp>
          <p:nvSpPr>
            <p:cNvPr id="8" name="TextBox 7"/>
            <p:cNvSpPr txBox="1"/>
            <p:nvPr/>
          </p:nvSpPr>
          <p:spPr>
            <a:xfrm>
              <a:off x="8233860" y="3223689"/>
              <a:ext cx="2452914" cy="2988098"/>
            </a:xfrm>
            <a:prstGeom prst="rect">
              <a:avLst/>
            </a:prstGeom>
            <a:solidFill>
              <a:srgbClr val="FFFF00"/>
            </a:solidFill>
          </p:spPr>
          <p:txBody>
            <a:bodyPr wrap="square" tIns="108000" bIns="108000" rtlCol="0">
              <a:spAutoFit/>
            </a:bodyPr>
            <a:lstStyle/>
            <a:p>
              <a:pPr algn="ctr"/>
              <a:r>
                <a:rPr lang="en-US" b="1" dirty="0"/>
                <a:t>There is no Progress without Risk, and in an environment where Change is accelerating, Risks are multiplying, and business are increasingly complex, companies need Adaptability and Agility to manage change.</a:t>
              </a:r>
            </a:p>
          </p:txBody>
        </p:sp>
        <p:sp>
          <p:nvSpPr>
            <p:cNvPr id="9" name="Right Arrow 8"/>
            <p:cNvSpPr/>
            <p:nvPr/>
          </p:nvSpPr>
          <p:spPr>
            <a:xfrm>
              <a:off x="6783713" y="2701977"/>
              <a:ext cx="1068516" cy="2510972"/>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08D61AD4-3A26-402F-A80A-72B8F0EB5B35}"/>
              </a:ext>
            </a:extLst>
          </p:cNvPr>
          <p:cNvSpPr txBox="1"/>
          <p:nvPr/>
        </p:nvSpPr>
        <p:spPr>
          <a:xfrm>
            <a:off x="0" y="8603"/>
            <a:ext cx="12192000" cy="584775"/>
          </a:xfrm>
          <a:prstGeom prst="rect">
            <a:avLst/>
          </a:prstGeom>
          <a:solidFill>
            <a:srgbClr val="002060"/>
          </a:solidFill>
        </p:spPr>
        <p:txBody>
          <a:bodyPr wrap="square" rtlCol="0">
            <a:spAutoFit/>
          </a:bodyPr>
          <a:lstStyle/>
          <a:p>
            <a:pPr algn="ctr"/>
            <a:r>
              <a:rPr lang="en-US" sz="3200" b="1" dirty="0">
                <a:solidFill>
                  <a:srgbClr val="FFFF00"/>
                </a:solidFill>
                <a:latin typeface="Arial" panose="020B0604020202020204" pitchFamily="34" charset="0"/>
                <a:cs typeface="Arial" panose="020B0604020202020204" pitchFamily="34" charset="0"/>
              </a:rPr>
              <a:t>DUNIA SENANTIASA BERUBAH</a:t>
            </a:r>
            <a:endParaRPr lang="id-ID" sz="32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2756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6EDE62-A0D6-D7AE-330C-99D6778D68BC}"/>
              </a:ext>
            </a:extLst>
          </p:cNvPr>
          <p:cNvSpPr/>
          <p:nvPr/>
        </p:nvSpPr>
        <p:spPr>
          <a:xfrm>
            <a:off x="0" y="-15240"/>
            <a:ext cx="12192000" cy="6604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2700" b="1" dirty="0"/>
              <a:t>DYNAMIC GOVERNANCE DALAM KONTEKS REFORMASI BIROKRASI DI INDONESIA</a:t>
            </a:r>
          </a:p>
        </p:txBody>
      </p:sp>
      <p:grpSp>
        <p:nvGrpSpPr>
          <p:cNvPr id="14" name="Group 13">
            <a:extLst>
              <a:ext uri="{FF2B5EF4-FFF2-40B4-BE49-F238E27FC236}">
                <a16:creationId xmlns:a16="http://schemas.microsoft.com/office/drawing/2014/main" id="{98545F25-FC5D-B6E3-D2BF-3439C5B77781}"/>
              </a:ext>
            </a:extLst>
          </p:cNvPr>
          <p:cNvGrpSpPr/>
          <p:nvPr/>
        </p:nvGrpSpPr>
        <p:grpSpPr>
          <a:xfrm>
            <a:off x="487680" y="645160"/>
            <a:ext cx="11115040" cy="6111240"/>
            <a:chOff x="487680" y="645160"/>
            <a:chExt cx="11115040" cy="6111240"/>
          </a:xfrm>
        </p:grpSpPr>
        <p:pic>
          <p:nvPicPr>
            <p:cNvPr id="12" name="Picture 11">
              <a:extLst>
                <a:ext uri="{FF2B5EF4-FFF2-40B4-BE49-F238E27FC236}">
                  <a16:creationId xmlns:a16="http://schemas.microsoft.com/office/drawing/2014/main" id="{E40E692E-E884-FA6D-4903-F4E33C92BAC3}"/>
                </a:ext>
              </a:extLst>
            </p:cNvPr>
            <p:cNvPicPr>
              <a:picLocks noChangeAspect="1"/>
            </p:cNvPicPr>
            <p:nvPr/>
          </p:nvPicPr>
          <p:blipFill>
            <a:blip r:embed="rId2"/>
            <a:stretch>
              <a:fillRect/>
            </a:stretch>
          </p:blipFill>
          <p:spPr>
            <a:xfrm>
              <a:off x="487680" y="645160"/>
              <a:ext cx="11115040" cy="6111240"/>
            </a:xfrm>
            <a:prstGeom prst="rect">
              <a:avLst/>
            </a:prstGeom>
          </p:spPr>
        </p:pic>
        <p:sp>
          <p:nvSpPr>
            <p:cNvPr id="13" name="Rectangle 12">
              <a:extLst>
                <a:ext uri="{FF2B5EF4-FFF2-40B4-BE49-F238E27FC236}">
                  <a16:creationId xmlns:a16="http://schemas.microsoft.com/office/drawing/2014/main" id="{EA5A105B-1861-1391-A6CB-159AE3BC405B}"/>
                </a:ext>
              </a:extLst>
            </p:cNvPr>
            <p:cNvSpPr/>
            <p:nvPr/>
          </p:nvSpPr>
          <p:spPr>
            <a:xfrm>
              <a:off x="487680" y="3429000"/>
              <a:ext cx="772160" cy="797560"/>
            </a:xfrm>
            <a:prstGeom prst="rect">
              <a:avLst/>
            </a:prstGeom>
            <a:solidFill>
              <a:srgbClr val="E1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200"/>
            </a:p>
          </p:txBody>
        </p:sp>
      </p:grpSp>
      <p:sp>
        <p:nvSpPr>
          <p:cNvPr id="15" name="Right Brace 14">
            <a:extLst>
              <a:ext uri="{FF2B5EF4-FFF2-40B4-BE49-F238E27FC236}">
                <a16:creationId xmlns:a16="http://schemas.microsoft.com/office/drawing/2014/main" id="{A1B4B1F7-872E-76B9-E619-8A5E7BC5B780}"/>
              </a:ext>
            </a:extLst>
          </p:cNvPr>
          <p:cNvSpPr/>
          <p:nvPr/>
        </p:nvSpPr>
        <p:spPr>
          <a:xfrm rot="16200000">
            <a:off x="9641840" y="1391920"/>
            <a:ext cx="304800" cy="3271520"/>
          </a:xfrm>
          <a:prstGeom prst="rightBrace">
            <a:avLst/>
          </a:prstGeom>
          <a:ln w="158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sp>
        <p:nvSpPr>
          <p:cNvPr id="16" name="TextBox 15">
            <a:extLst>
              <a:ext uri="{FF2B5EF4-FFF2-40B4-BE49-F238E27FC236}">
                <a16:creationId xmlns:a16="http://schemas.microsoft.com/office/drawing/2014/main" id="{D0823A8F-4DE0-1413-8F78-8B2673131CAB}"/>
              </a:ext>
            </a:extLst>
          </p:cNvPr>
          <p:cNvSpPr txBox="1"/>
          <p:nvPr/>
        </p:nvSpPr>
        <p:spPr>
          <a:xfrm>
            <a:off x="8326120" y="2413615"/>
            <a:ext cx="2936240" cy="461665"/>
          </a:xfrm>
          <a:prstGeom prst="rect">
            <a:avLst/>
          </a:prstGeom>
          <a:noFill/>
        </p:spPr>
        <p:txBody>
          <a:bodyPr wrap="square" rtlCol="0">
            <a:spAutoFit/>
          </a:bodyPr>
          <a:lstStyle/>
          <a:p>
            <a:pPr algn="ctr"/>
            <a:r>
              <a:rPr lang="en-MY" sz="1200" b="1" dirty="0"/>
              <a:t>TIDAK TERJADI PENYALAHGUNAAN ASET </a:t>
            </a:r>
          </a:p>
          <a:p>
            <a:pPr algn="ctr"/>
            <a:r>
              <a:rPr lang="en-MY" sz="1200" b="1" dirty="0"/>
              <a:t>DAN SALAH KELOLA (MISMANAGEMENT)</a:t>
            </a:r>
          </a:p>
        </p:txBody>
      </p:sp>
    </p:spTree>
    <p:extLst>
      <p:ext uri="{BB962C8B-B14F-4D97-AF65-F5344CB8AC3E}">
        <p14:creationId xmlns:p14="http://schemas.microsoft.com/office/powerpoint/2010/main" val="3478105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B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77CF06-C46C-F751-FF3B-90132268C30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321350" y="15239"/>
            <a:ext cx="9549300" cy="6543040"/>
          </a:xfrm>
          <a:prstGeom prst="rect">
            <a:avLst/>
          </a:prstGeom>
        </p:spPr>
      </p:pic>
      <p:sp>
        <p:nvSpPr>
          <p:cNvPr id="6" name="Rectangle 5">
            <a:extLst>
              <a:ext uri="{FF2B5EF4-FFF2-40B4-BE49-F238E27FC236}">
                <a16:creationId xmlns:a16="http://schemas.microsoft.com/office/drawing/2014/main" id="{DE6EDE62-A0D6-D7AE-330C-99D6778D68BC}"/>
              </a:ext>
            </a:extLst>
          </p:cNvPr>
          <p:cNvSpPr/>
          <p:nvPr/>
        </p:nvSpPr>
        <p:spPr>
          <a:xfrm>
            <a:off x="0" y="-15240"/>
            <a:ext cx="12192000" cy="6604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2800" b="1" dirty="0"/>
              <a:t>FRAMEWORK FOR DYNAMIC GOVERNANCE SYSTEM</a:t>
            </a:r>
          </a:p>
        </p:txBody>
      </p:sp>
      <p:sp>
        <p:nvSpPr>
          <p:cNvPr id="7" name="TextBox 6">
            <a:extLst>
              <a:ext uri="{FF2B5EF4-FFF2-40B4-BE49-F238E27FC236}">
                <a16:creationId xmlns:a16="http://schemas.microsoft.com/office/drawing/2014/main" id="{0C9B9DED-ECD1-1497-EF52-B0DFAA11A2CD}"/>
              </a:ext>
            </a:extLst>
          </p:cNvPr>
          <p:cNvSpPr txBox="1"/>
          <p:nvPr/>
        </p:nvSpPr>
        <p:spPr>
          <a:xfrm>
            <a:off x="1513840" y="6419780"/>
            <a:ext cx="1869440" cy="276999"/>
          </a:xfrm>
          <a:prstGeom prst="rect">
            <a:avLst/>
          </a:prstGeom>
          <a:noFill/>
        </p:spPr>
        <p:txBody>
          <a:bodyPr wrap="square" rtlCol="0">
            <a:spAutoFit/>
          </a:bodyPr>
          <a:lstStyle/>
          <a:p>
            <a:r>
              <a:rPr lang="en-MY" sz="1200" dirty="0"/>
              <a:t>Source: Neo &amp; Chen (2007)</a:t>
            </a:r>
          </a:p>
        </p:txBody>
      </p:sp>
    </p:spTree>
    <p:extLst>
      <p:ext uri="{BB962C8B-B14F-4D97-AF65-F5344CB8AC3E}">
        <p14:creationId xmlns:p14="http://schemas.microsoft.com/office/powerpoint/2010/main" val="3307648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C092A05-6176-4528-A442-3A8317F8B80B}"/>
              </a:ext>
            </a:extLst>
          </p:cNvPr>
          <p:cNvSpPr txBox="1"/>
          <p:nvPr/>
        </p:nvSpPr>
        <p:spPr>
          <a:xfrm>
            <a:off x="0" y="24761"/>
            <a:ext cx="12192000"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ndara" panose="020E0502030303020204" pitchFamily="34" charset="0"/>
              </a:rPr>
              <a:t>PENGEMBANGAN KE DEPAN</a:t>
            </a:r>
            <a:r>
              <a:rPr kumimoji="0" lang="en-US" sz="2400" b="1" i="0" u="none" strike="noStrike" kern="1200" cap="none" spc="0" normalizeH="0" baseline="0" noProof="0" dirty="0">
                <a:ln>
                  <a:noFill/>
                </a:ln>
                <a:solidFill>
                  <a:schemeClr val="bg1"/>
                </a:solidFill>
                <a:effectLst/>
                <a:uLnTx/>
                <a:uFillTx/>
                <a:latin typeface="Candara" panose="020E0502030303020204" pitchFamily="34" charset="0"/>
                <a:ea typeface="+mn-ea"/>
                <a:cs typeface="+mn-cs"/>
              </a:rPr>
              <a:t>: </a:t>
            </a:r>
            <a:r>
              <a:rPr lang="en-US" sz="2400" b="1" i="1" dirty="0">
                <a:solidFill>
                  <a:schemeClr val="bg1"/>
                </a:solidFill>
                <a:latin typeface="Candara" panose="020E0502030303020204" pitchFamily="34" charset="0"/>
              </a:rPr>
              <a:t>DARI</a:t>
            </a:r>
            <a:r>
              <a:rPr kumimoji="0" lang="en-US" sz="2400" b="1" i="1" u="none" strike="noStrike" kern="1200" cap="none" spc="0" normalizeH="0" baseline="0" noProof="0" dirty="0">
                <a:ln>
                  <a:noFill/>
                </a:ln>
                <a:solidFill>
                  <a:schemeClr val="bg1"/>
                </a:solidFill>
                <a:effectLst/>
                <a:uLnTx/>
                <a:uFillTx/>
                <a:latin typeface="Candara" panose="020E0502030303020204" pitchFamily="34" charset="0"/>
                <a:ea typeface="+mn-ea"/>
                <a:cs typeface="+mn-cs"/>
              </a:rPr>
              <a:t> THREE LINES MODEL </a:t>
            </a:r>
            <a:r>
              <a:rPr lang="en-US" sz="2400" b="1" i="1" dirty="0">
                <a:solidFill>
                  <a:schemeClr val="bg1"/>
                </a:solidFill>
                <a:latin typeface="Candara" panose="020E0502030303020204" pitchFamily="34" charset="0"/>
              </a:rPr>
              <a:t>MENUJU </a:t>
            </a:r>
            <a:r>
              <a:rPr kumimoji="0" lang="en-US" sz="2400" b="1" i="1" u="none" strike="noStrike" kern="1200" cap="none" spc="0" normalizeH="0" baseline="0" noProof="0" dirty="0">
                <a:ln>
                  <a:noFill/>
                </a:ln>
                <a:solidFill>
                  <a:schemeClr val="bg1"/>
                </a:solidFill>
                <a:effectLst/>
                <a:uLnTx/>
                <a:uFillTx/>
                <a:latin typeface="Candara" panose="020E0502030303020204" pitchFamily="34" charset="0"/>
                <a:ea typeface="+mn-ea"/>
                <a:cs typeface="+mn-cs"/>
              </a:rPr>
              <a:t>SIX LINES MODEL</a:t>
            </a:r>
            <a:endParaRPr kumimoji="0" lang="en-ID" sz="2400" b="1" i="1" u="none" strike="noStrike" kern="1200" cap="none" spc="0" normalizeH="0" baseline="0" noProof="0" dirty="0">
              <a:ln>
                <a:noFill/>
              </a:ln>
              <a:solidFill>
                <a:schemeClr val="bg1"/>
              </a:solidFill>
              <a:effectLst/>
              <a:uLnTx/>
              <a:uFillTx/>
              <a:latin typeface="Candara" panose="020E0502030303020204" pitchFamily="34" charset="0"/>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98" y="696686"/>
            <a:ext cx="6901960" cy="6161314"/>
          </a:xfrm>
          <a:prstGeom prst="rect">
            <a:avLst/>
          </a:prstGeom>
        </p:spPr>
      </p:pic>
      <p:sp>
        <p:nvSpPr>
          <p:cNvPr id="2" name="Rectangle 1"/>
          <p:cNvSpPr/>
          <p:nvPr/>
        </p:nvSpPr>
        <p:spPr>
          <a:xfrm>
            <a:off x="8226071" y="957943"/>
            <a:ext cx="696685" cy="43397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324000" rtlCol="0" anchor="ctr"/>
          <a:lstStyle/>
          <a:p>
            <a:pPr algn="ctr"/>
            <a:r>
              <a:rPr lang="en-US" sz="1600" b="1" dirty="0"/>
              <a:t>EXTERNAL</a:t>
            </a:r>
          </a:p>
          <a:p>
            <a:pPr algn="ctr"/>
            <a:r>
              <a:rPr lang="en-US" sz="1600" b="1" dirty="0"/>
              <a:t> AUDITOR</a:t>
            </a:r>
          </a:p>
        </p:txBody>
      </p:sp>
      <p:sp>
        <p:nvSpPr>
          <p:cNvPr id="5" name="Rectangle 4"/>
          <p:cNvSpPr/>
          <p:nvPr/>
        </p:nvSpPr>
        <p:spPr>
          <a:xfrm>
            <a:off x="9637865" y="957943"/>
            <a:ext cx="696495" cy="4339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324000" rtlCol="0" anchor="ctr"/>
          <a:lstStyle/>
          <a:p>
            <a:pPr algn="ctr"/>
            <a:r>
              <a:rPr lang="en-US" b="1" dirty="0"/>
              <a:t>REGULATORS</a:t>
            </a:r>
          </a:p>
        </p:txBody>
      </p:sp>
      <p:sp>
        <p:nvSpPr>
          <p:cNvPr id="7" name="Rectangle 6"/>
          <p:cNvSpPr/>
          <p:nvPr/>
        </p:nvSpPr>
        <p:spPr>
          <a:xfrm>
            <a:off x="11063983" y="957943"/>
            <a:ext cx="696495" cy="43397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324000" rtlCol="0" anchor="ctr"/>
          <a:lstStyle/>
          <a:p>
            <a:pPr algn="ctr"/>
            <a:r>
              <a:rPr lang="en-US" b="1" dirty="0"/>
              <a:t>CONSUMERS</a:t>
            </a:r>
          </a:p>
        </p:txBody>
      </p:sp>
      <p:cxnSp>
        <p:nvCxnSpPr>
          <p:cNvPr id="4" name="Straight Arrow Connector 3"/>
          <p:cNvCxnSpPr>
            <a:endCxn id="2" idx="1"/>
          </p:cNvCxnSpPr>
          <p:nvPr/>
        </p:nvCxnSpPr>
        <p:spPr>
          <a:xfrm>
            <a:off x="7550778" y="3127828"/>
            <a:ext cx="675293" cy="1"/>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231371" y="1422400"/>
            <a:ext cx="982540" cy="0"/>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922756" y="1422399"/>
            <a:ext cx="675293" cy="1"/>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0357082" y="1422398"/>
            <a:ext cx="675293" cy="1"/>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933544" y="3127828"/>
            <a:ext cx="675293" cy="1"/>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367870" y="3127827"/>
            <a:ext cx="675293" cy="1"/>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stretch>
            <a:fillRect/>
          </a:stretch>
        </p:blipFill>
        <p:spPr>
          <a:xfrm>
            <a:off x="2989943" y="5638552"/>
            <a:ext cx="6850743" cy="1215281"/>
          </a:xfrm>
          <a:prstGeom prst="rect">
            <a:avLst/>
          </a:prstGeom>
        </p:spPr>
      </p:pic>
      <p:sp>
        <p:nvSpPr>
          <p:cNvPr id="18" name="Rectangle 17"/>
          <p:cNvSpPr/>
          <p:nvPr/>
        </p:nvSpPr>
        <p:spPr>
          <a:xfrm>
            <a:off x="465473" y="5614383"/>
            <a:ext cx="2568838" cy="1219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F3511A-5A5E-45C9-8BEB-1AE2B8A044A0}"/>
              </a:ext>
            </a:extLst>
          </p:cNvPr>
          <p:cNvSpPr/>
          <p:nvPr/>
        </p:nvSpPr>
        <p:spPr>
          <a:xfrm>
            <a:off x="286955" y="6352461"/>
            <a:ext cx="2568838" cy="39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D3B71BE8-F1F2-4559-972B-30C00C855408}"/>
              </a:ext>
            </a:extLst>
          </p:cNvPr>
          <p:cNvCxnSpPr/>
          <p:nvPr/>
        </p:nvCxnSpPr>
        <p:spPr>
          <a:xfrm>
            <a:off x="2483654" y="4455042"/>
            <a:ext cx="563525" cy="0"/>
          </a:xfrm>
          <a:prstGeom prst="straightConnector1">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F92B3F-BA2A-4BDE-86E2-E537EA5262CA}"/>
              </a:ext>
            </a:extLst>
          </p:cNvPr>
          <p:cNvCxnSpPr/>
          <p:nvPr/>
        </p:nvCxnSpPr>
        <p:spPr>
          <a:xfrm>
            <a:off x="4836994" y="4447954"/>
            <a:ext cx="563525" cy="0"/>
          </a:xfrm>
          <a:prstGeom prst="straightConnector1">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0FE8286-4E73-486D-BD38-2C9A5265BF02}"/>
              </a:ext>
            </a:extLst>
          </p:cNvPr>
          <p:cNvSpPr txBox="1"/>
          <p:nvPr/>
        </p:nvSpPr>
        <p:spPr>
          <a:xfrm>
            <a:off x="157279" y="6376512"/>
            <a:ext cx="2889900" cy="261610"/>
          </a:xfrm>
          <a:prstGeom prst="rect">
            <a:avLst/>
          </a:prstGeom>
          <a:noFill/>
        </p:spPr>
        <p:txBody>
          <a:bodyPr wrap="square" rtlCol="0">
            <a:spAutoFit/>
          </a:bodyPr>
          <a:lstStyle/>
          <a:p>
            <a:r>
              <a:rPr lang="en-US" sz="1100" dirty="0"/>
              <a:t>Source: Adapted from Three Lines Model of IIA</a:t>
            </a:r>
            <a:endParaRPr lang="en-ID" sz="1100" dirty="0"/>
          </a:p>
        </p:txBody>
      </p:sp>
      <p:sp>
        <p:nvSpPr>
          <p:cNvPr id="3" name="TextBox 2">
            <a:extLst>
              <a:ext uri="{FF2B5EF4-FFF2-40B4-BE49-F238E27FC236}">
                <a16:creationId xmlns:a16="http://schemas.microsoft.com/office/drawing/2014/main" id="{27F76EA7-B342-4A5B-3FEB-BD329EBE9CD6}"/>
              </a:ext>
            </a:extLst>
          </p:cNvPr>
          <p:cNvSpPr txBox="1"/>
          <p:nvPr/>
        </p:nvSpPr>
        <p:spPr>
          <a:xfrm>
            <a:off x="923719" y="5301374"/>
            <a:ext cx="1427595" cy="738664"/>
          </a:xfrm>
          <a:prstGeom prst="rect">
            <a:avLst/>
          </a:prstGeom>
          <a:noFill/>
        </p:spPr>
        <p:txBody>
          <a:bodyPr wrap="square" rtlCol="0">
            <a:spAutoFit/>
          </a:bodyPr>
          <a:lstStyle/>
          <a:p>
            <a:r>
              <a:rPr lang="en-MY" sz="1050" dirty="0"/>
              <a:t>Unit </a:t>
            </a:r>
            <a:r>
              <a:rPr lang="en-MY" sz="1050" dirty="0" err="1"/>
              <a:t>pelaksana</a:t>
            </a:r>
            <a:r>
              <a:rPr lang="en-MY" sz="1050" dirty="0"/>
              <a:t> </a:t>
            </a:r>
            <a:r>
              <a:rPr lang="en-MY" sz="1050" dirty="0" err="1"/>
              <a:t>bisnis</a:t>
            </a:r>
            <a:r>
              <a:rPr lang="en-MY" sz="1050" dirty="0"/>
              <a:t> yang </a:t>
            </a:r>
            <a:r>
              <a:rPr lang="en-MY" sz="1050" dirty="0" err="1"/>
              <a:t>cenderung</a:t>
            </a:r>
            <a:r>
              <a:rPr lang="en-MY" sz="1050" dirty="0"/>
              <a:t> </a:t>
            </a:r>
            <a:r>
              <a:rPr lang="en-MY" sz="1050" dirty="0" err="1"/>
              <a:t>berhubungan</a:t>
            </a:r>
            <a:r>
              <a:rPr lang="en-MY" sz="1050" dirty="0"/>
              <a:t> </a:t>
            </a:r>
            <a:r>
              <a:rPr lang="en-MY" sz="1050" dirty="0" err="1"/>
              <a:t>langsung</a:t>
            </a:r>
            <a:r>
              <a:rPr lang="en-MY" sz="1050" dirty="0"/>
              <a:t> </a:t>
            </a:r>
            <a:r>
              <a:rPr lang="en-MY" sz="1050" dirty="0" err="1"/>
              <a:t>dengan</a:t>
            </a:r>
            <a:r>
              <a:rPr lang="en-MY" sz="1050" dirty="0"/>
              <a:t> </a:t>
            </a:r>
            <a:r>
              <a:rPr lang="en-MY" sz="1050" dirty="0" err="1"/>
              <a:t>pelanggan</a:t>
            </a:r>
            <a:endParaRPr lang="en-MY" sz="1050" dirty="0"/>
          </a:p>
        </p:txBody>
      </p:sp>
    </p:spTree>
    <p:extLst>
      <p:ext uri="{BB962C8B-B14F-4D97-AF65-F5344CB8AC3E}">
        <p14:creationId xmlns:p14="http://schemas.microsoft.com/office/powerpoint/2010/main" val="312890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70408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ndara" panose="020E0502030303020204" pitchFamily="34" charset="0"/>
              </a:rPr>
              <a:t>PERAN LINI KEDUA DALAM THREE LINES MODEL</a:t>
            </a:r>
            <a:endParaRPr kumimoji="0" lang="en-US" sz="28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6" name="Rectangle: Rounded Corners 5">
            <a:extLst>
              <a:ext uri="{FF2B5EF4-FFF2-40B4-BE49-F238E27FC236}">
                <a16:creationId xmlns:a16="http://schemas.microsoft.com/office/drawing/2014/main" id="{A7BE43AF-9EA4-5D82-8CE8-959AF8D43914}"/>
              </a:ext>
            </a:extLst>
          </p:cNvPr>
          <p:cNvSpPr/>
          <p:nvPr/>
        </p:nvSpPr>
        <p:spPr>
          <a:xfrm>
            <a:off x="294166" y="906106"/>
            <a:ext cx="4905155" cy="585451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200"/>
              </a:spcAft>
            </a:pPr>
            <a:r>
              <a:rPr lang="en-MY" dirty="0" err="1"/>
              <a:t>Dengan</a:t>
            </a:r>
            <a:r>
              <a:rPr lang="en-MY" dirty="0"/>
              <a:t> expertise yang </a:t>
            </a:r>
            <a:r>
              <a:rPr lang="en-MY" dirty="0" err="1"/>
              <a:t>dimiliki</a:t>
            </a:r>
            <a:r>
              <a:rPr lang="en-MY" dirty="0"/>
              <a:t>, </a:t>
            </a:r>
            <a:r>
              <a:rPr lang="en-MY" dirty="0" err="1"/>
              <a:t>elemen-elemen</a:t>
            </a:r>
            <a:r>
              <a:rPr lang="en-MY" dirty="0"/>
              <a:t> </a:t>
            </a:r>
            <a:r>
              <a:rPr lang="en-MY" dirty="0" err="1"/>
              <a:t>organisasi</a:t>
            </a:r>
            <a:r>
              <a:rPr lang="en-MY" dirty="0"/>
              <a:t> yang </a:t>
            </a:r>
            <a:r>
              <a:rPr lang="en-MY" dirty="0" err="1"/>
              <a:t>ada</a:t>
            </a:r>
            <a:r>
              <a:rPr lang="en-MY" dirty="0"/>
              <a:t> pada </a:t>
            </a:r>
            <a:r>
              <a:rPr lang="en-MY" dirty="0" err="1"/>
              <a:t>lini</a:t>
            </a:r>
            <a:r>
              <a:rPr lang="en-MY" dirty="0"/>
              <a:t> </a:t>
            </a:r>
            <a:r>
              <a:rPr lang="en-MY" dirty="0" err="1"/>
              <a:t>kedua</a:t>
            </a:r>
            <a:r>
              <a:rPr lang="en-MY" dirty="0"/>
              <a:t> </a:t>
            </a:r>
            <a:r>
              <a:rPr lang="en-MY" dirty="0" err="1"/>
              <a:t>berfungsi</a:t>
            </a:r>
            <a:r>
              <a:rPr lang="en-MY" dirty="0"/>
              <a:t> </a:t>
            </a:r>
            <a:r>
              <a:rPr lang="en-MY" dirty="0" err="1"/>
              <a:t>sebagai</a:t>
            </a:r>
            <a:r>
              <a:rPr lang="en-MY" dirty="0"/>
              <a:t> </a:t>
            </a:r>
            <a:r>
              <a:rPr lang="en-MY" dirty="0" err="1"/>
              <a:t>Dirigen</a:t>
            </a:r>
            <a:r>
              <a:rPr lang="en-MY" dirty="0"/>
              <a:t> (</a:t>
            </a:r>
            <a:r>
              <a:rPr lang="en-MY" dirty="0" err="1"/>
              <a:t>Koordinator</a:t>
            </a:r>
            <a:r>
              <a:rPr lang="en-MY" dirty="0"/>
              <a:t>) </a:t>
            </a:r>
            <a:r>
              <a:rPr lang="en-MY" dirty="0" err="1"/>
              <a:t>dalam</a:t>
            </a:r>
            <a:r>
              <a:rPr lang="en-MY" dirty="0"/>
              <a:t> </a:t>
            </a:r>
            <a:r>
              <a:rPr lang="en-MY" dirty="0" err="1"/>
              <a:t>Mendisain</a:t>
            </a:r>
            <a:r>
              <a:rPr lang="en-MY" dirty="0"/>
              <a:t>, Menyusun dan </a:t>
            </a:r>
            <a:r>
              <a:rPr lang="en-MY" dirty="0" err="1"/>
              <a:t>Merumuskan</a:t>
            </a:r>
            <a:r>
              <a:rPr lang="en-MY" dirty="0"/>
              <a:t> </a:t>
            </a:r>
            <a:r>
              <a:rPr lang="en-MY" dirty="0" err="1"/>
              <a:t>berbagai</a:t>
            </a:r>
            <a:r>
              <a:rPr lang="en-MY" dirty="0"/>
              <a:t> Norma, </a:t>
            </a:r>
            <a:r>
              <a:rPr lang="en-MY" dirty="0" err="1"/>
              <a:t>Kebijakan</a:t>
            </a:r>
            <a:r>
              <a:rPr lang="en-MY" dirty="0"/>
              <a:t>, </a:t>
            </a:r>
            <a:r>
              <a:rPr lang="en-MY" dirty="0" err="1"/>
              <a:t>Standar</a:t>
            </a:r>
            <a:r>
              <a:rPr lang="en-MY" dirty="0"/>
              <a:t>, </a:t>
            </a:r>
            <a:r>
              <a:rPr lang="en-MY" dirty="0" err="1"/>
              <a:t>Prosedur</a:t>
            </a:r>
            <a:r>
              <a:rPr lang="en-MY" dirty="0"/>
              <a:t>, dan </a:t>
            </a:r>
            <a:r>
              <a:rPr lang="en-MY" dirty="0" err="1"/>
              <a:t>Kriteria</a:t>
            </a:r>
            <a:r>
              <a:rPr lang="en-MY" dirty="0"/>
              <a:t>, </a:t>
            </a:r>
            <a:r>
              <a:rPr lang="en-MY" dirty="0" err="1"/>
              <a:t>Metodologi</a:t>
            </a:r>
            <a:r>
              <a:rPr lang="en-MY" dirty="0"/>
              <a:t>, dan Tools </a:t>
            </a:r>
            <a:r>
              <a:rPr lang="en-MY" dirty="0" err="1"/>
              <a:t>terkait</a:t>
            </a:r>
            <a:r>
              <a:rPr lang="en-MY" dirty="0"/>
              <a:t> </a:t>
            </a:r>
            <a:r>
              <a:rPr lang="en-MY" dirty="0" err="1"/>
              <a:t>pelaksanaan</a:t>
            </a:r>
            <a:r>
              <a:rPr lang="en-MY" dirty="0"/>
              <a:t> </a:t>
            </a:r>
            <a:r>
              <a:rPr lang="en-MY" dirty="0" err="1"/>
              <a:t>Tatakelola</a:t>
            </a:r>
            <a:r>
              <a:rPr lang="en-MY" dirty="0"/>
              <a:t> </a:t>
            </a:r>
            <a:r>
              <a:rPr lang="en-MY" dirty="0" err="1"/>
              <a:t>Organisasi</a:t>
            </a:r>
            <a:r>
              <a:rPr lang="en-MY" dirty="0"/>
              <a:t>. </a:t>
            </a:r>
            <a:r>
              <a:rPr lang="en-MY" dirty="0" err="1"/>
              <a:t>Termasuk</a:t>
            </a:r>
            <a:r>
              <a:rPr lang="en-MY" dirty="0"/>
              <a:t> </a:t>
            </a:r>
            <a:r>
              <a:rPr lang="en-MY" dirty="0" err="1"/>
              <a:t>dalam</a:t>
            </a:r>
            <a:r>
              <a:rPr lang="en-MY" dirty="0"/>
              <a:t> proses </a:t>
            </a:r>
            <a:r>
              <a:rPr lang="en-MY" dirty="0" err="1"/>
              <a:t>disain</a:t>
            </a:r>
            <a:r>
              <a:rPr lang="en-MY" dirty="0"/>
              <a:t> </a:t>
            </a:r>
            <a:r>
              <a:rPr lang="en-MY" dirty="0" err="1"/>
              <a:t>atau</a:t>
            </a:r>
            <a:r>
              <a:rPr lang="en-MY" dirty="0"/>
              <a:t>  </a:t>
            </a:r>
            <a:r>
              <a:rPr lang="en-MY" dirty="0" err="1"/>
              <a:t>penyusunan</a:t>
            </a:r>
            <a:r>
              <a:rPr lang="en-MY" dirty="0"/>
              <a:t> </a:t>
            </a:r>
            <a:r>
              <a:rPr lang="en-MY" dirty="0" err="1"/>
              <a:t>atau</a:t>
            </a:r>
            <a:r>
              <a:rPr lang="en-MY" dirty="0"/>
              <a:t> </a:t>
            </a:r>
            <a:r>
              <a:rPr lang="en-MY" dirty="0" err="1"/>
              <a:t>perumusan</a:t>
            </a:r>
            <a:r>
              <a:rPr lang="en-MY" dirty="0"/>
              <a:t> </a:t>
            </a:r>
            <a:r>
              <a:rPr lang="en-MY" dirty="0" err="1"/>
              <a:t>ini</a:t>
            </a:r>
            <a:r>
              <a:rPr lang="en-MY" dirty="0"/>
              <a:t> </a:t>
            </a:r>
            <a:r>
              <a:rPr lang="en-MY" dirty="0" err="1"/>
              <a:t>adalah</a:t>
            </a:r>
            <a:r>
              <a:rPr lang="en-MY" dirty="0"/>
              <a:t> Key Risk Indicators (Risk Capacity, Risk Appetite, Risk Tolerance, dan Risk Limit) yang </a:t>
            </a:r>
            <a:r>
              <a:rPr lang="en-MY" dirty="0" err="1"/>
              <a:t>selaras</a:t>
            </a:r>
            <a:r>
              <a:rPr lang="en-MY" dirty="0"/>
              <a:t> </a:t>
            </a:r>
            <a:r>
              <a:rPr lang="en-MY" dirty="0" err="1"/>
              <a:t>dengan</a:t>
            </a:r>
            <a:r>
              <a:rPr lang="en-MY" dirty="0"/>
              <a:t> Key Performance Indicators </a:t>
            </a:r>
            <a:r>
              <a:rPr lang="en-MY" dirty="0" err="1"/>
              <a:t>dalam</a:t>
            </a:r>
            <a:r>
              <a:rPr lang="en-MY" dirty="0"/>
              <a:t> </a:t>
            </a:r>
            <a:r>
              <a:rPr lang="en-MY" dirty="0" err="1"/>
              <a:t>Rencana</a:t>
            </a:r>
            <a:r>
              <a:rPr lang="en-MY" dirty="0"/>
              <a:t> </a:t>
            </a:r>
            <a:r>
              <a:rPr lang="en-MY" dirty="0" err="1"/>
              <a:t>Strategis</a:t>
            </a:r>
            <a:r>
              <a:rPr lang="en-MY" dirty="0"/>
              <a:t> </a:t>
            </a:r>
            <a:r>
              <a:rPr lang="en-MY" dirty="0" err="1"/>
              <a:t>Organisasi</a:t>
            </a:r>
            <a:r>
              <a:rPr lang="en-MY" dirty="0"/>
              <a:t>. </a:t>
            </a:r>
          </a:p>
          <a:p>
            <a:pPr>
              <a:spcAft>
                <a:spcPts val="1200"/>
              </a:spcAft>
            </a:pPr>
            <a:r>
              <a:rPr lang="en-MY" dirty="0" err="1"/>
              <a:t>Elemen</a:t>
            </a:r>
            <a:r>
              <a:rPr lang="en-MY" dirty="0"/>
              <a:t> </a:t>
            </a:r>
            <a:r>
              <a:rPr lang="en-MY" dirty="0" err="1"/>
              <a:t>organisasi</a:t>
            </a:r>
            <a:r>
              <a:rPr lang="en-MY" dirty="0"/>
              <a:t> pada </a:t>
            </a:r>
            <a:r>
              <a:rPr lang="en-MY" dirty="0" err="1"/>
              <a:t>lini</a:t>
            </a:r>
            <a:r>
              <a:rPr lang="en-MY" dirty="0"/>
              <a:t> </a:t>
            </a:r>
            <a:r>
              <a:rPr lang="en-MY" dirty="0" err="1"/>
              <a:t>kedua</a:t>
            </a:r>
            <a:r>
              <a:rPr lang="en-MY" dirty="0"/>
              <a:t> juga </a:t>
            </a:r>
            <a:r>
              <a:rPr lang="en-MY" dirty="0" err="1"/>
              <a:t>melaksanakan</a:t>
            </a:r>
            <a:r>
              <a:rPr lang="en-MY" dirty="0"/>
              <a:t> </a:t>
            </a:r>
            <a:r>
              <a:rPr lang="en-MY" dirty="0" err="1"/>
              <a:t>fungsi</a:t>
            </a:r>
            <a:r>
              <a:rPr lang="en-MY" dirty="0"/>
              <a:t> Monitoring dan </a:t>
            </a:r>
            <a:r>
              <a:rPr lang="en-MY" dirty="0" err="1"/>
              <a:t>Evaluasi</a:t>
            </a:r>
            <a:r>
              <a:rPr lang="en-MY" dirty="0"/>
              <a:t> </a:t>
            </a:r>
            <a:r>
              <a:rPr lang="en-MY" dirty="0" err="1"/>
              <a:t>terhadap</a:t>
            </a:r>
            <a:r>
              <a:rPr lang="en-MY" dirty="0"/>
              <a:t> </a:t>
            </a:r>
            <a:r>
              <a:rPr lang="en-MY" dirty="0" err="1"/>
              <a:t>pelaksanaan</a:t>
            </a:r>
            <a:r>
              <a:rPr lang="en-MY" dirty="0"/>
              <a:t> GRC </a:t>
            </a:r>
            <a:r>
              <a:rPr lang="en-MY" dirty="0" err="1"/>
              <a:t>dalam</a:t>
            </a:r>
            <a:r>
              <a:rPr lang="en-MY" dirty="0"/>
              <a:t> </a:t>
            </a:r>
            <a:r>
              <a:rPr lang="en-MY" dirty="0" err="1"/>
              <a:t>rangka</a:t>
            </a:r>
            <a:r>
              <a:rPr lang="en-MY" dirty="0"/>
              <a:t> </a:t>
            </a:r>
            <a:r>
              <a:rPr lang="en-MY" dirty="0" err="1"/>
              <a:t>melakukan</a:t>
            </a:r>
            <a:r>
              <a:rPr lang="en-MY" dirty="0"/>
              <a:t> </a:t>
            </a:r>
            <a:r>
              <a:rPr lang="en-MY" dirty="0" err="1"/>
              <a:t>perbaikan</a:t>
            </a:r>
            <a:r>
              <a:rPr lang="en-MY" dirty="0"/>
              <a:t> </a:t>
            </a:r>
            <a:r>
              <a:rPr lang="en-MY" dirty="0" err="1"/>
              <a:t>terus</a:t>
            </a:r>
            <a:r>
              <a:rPr lang="en-MY" dirty="0"/>
              <a:t> </a:t>
            </a:r>
            <a:r>
              <a:rPr lang="en-MY" dirty="0" err="1"/>
              <a:t>menerus</a:t>
            </a:r>
            <a:r>
              <a:rPr lang="en-MY" dirty="0"/>
              <a:t> (</a:t>
            </a:r>
            <a:r>
              <a:rPr lang="en-MY" i="1" dirty="0"/>
              <a:t>continuous improvement) </a:t>
            </a:r>
            <a:r>
              <a:rPr lang="en-MY" dirty="0" err="1"/>
              <a:t>melalui</a:t>
            </a:r>
            <a:r>
              <a:rPr lang="en-MY" dirty="0"/>
              <a:t> </a:t>
            </a:r>
            <a:r>
              <a:rPr lang="en-MY" dirty="0" err="1"/>
              <a:t>pendekatan</a:t>
            </a:r>
            <a:r>
              <a:rPr lang="en-MY" dirty="0"/>
              <a:t> PDCA (Plan-Do-</a:t>
            </a:r>
            <a:r>
              <a:rPr lang="en-MY" dirty="0" err="1"/>
              <a:t>Chacek</a:t>
            </a:r>
            <a:r>
              <a:rPr lang="en-MY" dirty="0"/>
              <a:t>-Action).</a:t>
            </a:r>
          </a:p>
        </p:txBody>
      </p:sp>
      <p:sp>
        <p:nvSpPr>
          <p:cNvPr id="7" name="Rectangle 6">
            <a:extLst>
              <a:ext uri="{FF2B5EF4-FFF2-40B4-BE49-F238E27FC236}">
                <a16:creationId xmlns:a16="http://schemas.microsoft.com/office/drawing/2014/main" id="{835B5BAA-47C5-A43A-1D03-E2CB12B63590}"/>
              </a:ext>
            </a:extLst>
          </p:cNvPr>
          <p:cNvSpPr/>
          <p:nvPr/>
        </p:nvSpPr>
        <p:spPr>
          <a:xfrm>
            <a:off x="5390706" y="704088"/>
            <a:ext cx="6507127" cy="7868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2400" b="1" dirty="0">
                <a:solidFill>
                  <a:srgbClr val="002060"/>
                </a:solidFill>
              </a:rPr>
              <a:t>SIAPA SAJA YANG DAPAT TERMASUK DALAM </a:t>
            </a:r>
          </a:p>
          <a:p>
            <a:pPr algn="ctr"/>
            <a:r>
              <a:rPr lang="en-MY" sz="2400" b="1" dirty="0">
                <a:solidFill>
                  <a:srgbClr val="002060"/>
                </a:solidFill>
              </a:rPr>
              <a:t>LINI KEDUA THREE LINES MODEL?</a:t>
            </a:r>
          </a:p>
        </p:txBody>
      </p:sp>
      <p:sp>
        <p:nvSpPr>
          <p:cNvPr id="14" name="Rectangle 13">
            <a:extLst>
              <a:ext uri="{FF2B5EF4-FFF2-40B4-BE49-F238E27FC236}">
                <a16:creationId xmlns:a16="http://schemas.microsoft.com/office/drawing/2014/main" id="{E592C27C-3E9B-D2B3-6986-A2E90C0624AD}"/>
              </a:ext>
            </a:extLst>
          </p:cNvPr>
          <p:cNvSpPr/>
          <p:nvPr/>
        </p:nvSpPr>
        <p:spPr>
          <a:xfrm>
            <a:off x="5507666" y="1580637"/>
            <a:ext cx="6390168" cy="48414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MY" sz="2800" dirty="0" err="1">
                <a:solidFill>
                  <a:srgbClr val="002060"/>
                </a:solidFill>
              </a:rPr>
              <a:t>Fungsi</a:t>
            </a:r>
            <a:r>
              <a:rPr lang="en-MY" sz="2800" dirty="0">
                <a:solidFill>
                  <a:srgbClr val="002060"/>
                </a:solidFill>
              </a:rPr>
              <a:t> </a:t>
            </a:r>
            <a:r>
              <a:rPr lang="en-MY" sz="2800" dirty="0" err="1">
                <a:solidFill>
                  <a:srgbClr val="002060"/>
                </a:solidFill>
              </a:rPr>
              <a:t>Manajemen</a:t>
            </a:r>
            <a:r>
              <a:rPr lang="en-MY" sz="2800" dirty="0">
                <a:solidFill>
                  <a:srgbClr val="002060"/>
                </a:solidFill>
              </a:rPr>
              <a:t> </a:t>
            </a:r>
            <a:r>
              <a:rPr lang="en-MY" sz="2800" dirty="0" err="1">
                <a:solidFill>
                  <a:srgbClr val="002060"/>
                </a:solidFill>
              </a:rPr>
              <a:t>Risiko</a:t>
            </a:r>
            <a:endParaRPr lang="en-MY" sz="2800" dirty="0">
              <a:solidFill>
                <a:srgbClr val="002060"/>
              </a:solidFill>
            </a:endParaRPr>
          </a:p>
          <a:p>
            <a:pPr marL="285750" indent="-285750">
              <a:buFont typeface="Wingdings" panose="05000000000000000000" pitchFamily="2" charset="2"/>
              <a:buChar char="q"/>
            </a:pPr>
            <a:r>
              <a:rPr lang="en-MY" sz="2800" dirty="0" err="1">
                <a:solidFill>
                  <a:srgbClr val="002060"/>
                </a:solidFill>
              </a:rPr>
              <a:t>Fungsi</a:t>
            </a:r>
            <a:r>
              <a:rPr lang="en-MY" sz="2800" dirty="0">
                <a:solidFill>
                  <a:srgbClr val="002060"/>
                </a:solidFill>
              </a:rPr>
              <a:t> </a:t>
            </a:r>
            <a:r>
              <a:rPr lang="en-MY" sz="2800" dirty="0" err="1">
                <a:solidFill>
                  <a:srgbClr val="002060"/>
                </a:solidFill>
              </a:rPr>
              <a:t>Perencanaan</a:t>
            </a:r>
            <a:r>
              <a:rPr lang="en-MY" sz="2800" dirty="0">
                <a:solidFill>
                  <a:srgbClr val="002060"/>
                </a:solidFill>
              </a:rPr>
              <a:t> </a:t>
            </a:r>
            <a:r>
              <a:rPr lang="en-MY" sz="2800" dirty="0" err="1">
                <a:solidFill>
                  <a:srgbClr val="002060"/>
                </a:solidFill>
              </a:rPr>
              <a:t>Strategis</a:t>
            </a:r>
            <a:endParaRPr lang="en-MY" sz="2800" dirty="0">
              <a:solidFill>
                <a:srgbClr val="002060"/>
              </a:solidFill>
            </a:endParaRPr>
          </a:p>
          <a:p>
            <a:pPr marL="285750" indent="-285750">
              <a:lnSpc>
                <a:spcPct val="200000"/>
              </a:lnSpc>
              <a:buFont typeface="Wingdings" panose="05000000000000000000" pitchFamily="2" charset="2"/>
              <a:buChar char="q"/>
            </a:pPr>
            <a:r>
              <a:rPr lang="en-MY" sz="2800" dirty="0" err="1">
                <a:solidFill>
                  <a:srgbClr val="002060"/>
                </a:solidFill>
              </a:rPr>
              <a:t>Fungsi</a:t>
            </a:r>
            <a:r>
              <a:rPr lang="en-MY" sz="2800" dirty="0">
                <a:solidFill>
                  <a:srgbClr val="002060"/>
                </a:solidFill>
              </a:rPr>
              <a:t> Quality Control</a:t>
            </a:r>
          </a:p>
          <a:p>
            <a:pPr marL="285750" indent="-285750">
              <a:lnSpc>
                <a:spcPct val="200000"/>
              </a:lnSpc>
              <a:buFont typeface="Wingdings" panose="05000000000000000000" pitchFamily="2" charset="2"/>
              <a:buChar char="q"/>
            </a:pPr>
            <a:r>
              <a:rPr lang="en-MY" sz="2800" dirty="0" err="1">
                <a:solidFill>
                  <a:srgbClr val="002060"/>
                </a:solidFill>
              </a:rPr>
              <a:t>Fungsi</a:t>
            </a:r>
            <a:r>
              <a:rPr lang="en-MY" sz="2800" dirty="0">
                <a:solidFill>
                  <a:srgbClr val="002060"/>
                </a:solidFill>
              </a:rPr>
              <a:t> </a:t>
            </a:r>
            <a:r>
              <a:rPr lang="en-MY" sz="2800" dirty="0" err="1">
                <a:solidFill>
                  <a:srgbClr val="002060"/>
                </a:solidFill>
              </a:rPr>
              <a:t>Kepatuhan</a:t>
            </a:r>
            <a:endParaRPr lang="en-MY" sz="2800" dirty="0">
              <a:solidFill>
                <a:srgbClr val="002060"/>
              </a:solidFill>
            </a:endParaRPr>
          </a:p>
          <a:p>
            <a:pPr marL="285750" indent="-285750">
              <a:lnSpc>
                <a:spcPct val="200000"/>
              </a:lnSpc>
              <a:buFont typeface="Wingdings" panose="05000000000000000000" pitchFamily="2" charset="2"/>
              <a:buChar char="q"/>
            </a:pPr>
            <a:r>
              <a:rPr lang="en-MY" sz="2800" dirty="0" err="1">
                <a:solidFill>
                  <a:srgbClr val="002060"/>
                </a:solidFill>
              </a:rPr>
              <a:t>Fungsi</a:t>
            </a:r>
            <a:r>
              <a:rPr lang="en-MY" sz="2800" dirty="0">
                <a:solidFill>
                  <a:srgbClr val="002060"/>
                </a:solidFill>
              </a:rPr>
              <a:t> </a:t>
            </a:r>
            <a:r>
              <a:rPr lang="en-MY" sz="2800" dirty="0" err="1">
                <a:solidFill>
                  <a:srgbClr val="002060"/>
                </a:solidFill>
              </a:rPr>
              <a:t>Kebijakan</a:t>
            </a:r>
            <a:r>
              <a:rPr lang="en-MY" sz="2800" dirty="0">
                <a:solidFill>
                  <a:srgbClr val="002060"/>
                </a:solidFill>
              </a:rPr>
              <a:t> dan </a:t>
            </a:r>
            <a:r>
              <a:rPr lang="en-MY" sz="2800" dirty="0" err="1">
                <a:solidFill>
                  <a:srgbClr val="002060"/>
                </a:solidFill>
              </a:rPr>
              <a:t>Prosedur</a:t>
            </a:r>
            <a:endParaRPr lang="en-MY" sz="2800" dirty="0">
              <a:solidFill>
                <a:srgbClr val="002060"/>
              </a:solidFill>
            </a:endParaRPr>
          </a:p>
          <a:p>
            <a:pPr marL="285750" indent="-285750">
              <a:lnSpc>
                <a:spcPct val="200000"/>
              </a:lnSpc>
              <a:buFont typeface="Wingdings" panose="05000000000000000000" pitchFamily="2" charset="2"/>
              <a:buChar char="q"/>
            </a:pPr>
            <a:r>
              <a:rPr lang="en-MY" sz="2800" dirty="0" err="1">
                <a:solidFill>
                  <a:srgbClr val="002060"/>
                </a:solidFill>
              </a:rPr>
              <a:t>Fungsi</a:t>
            </a:r>
            <a:r>
              <a:rPr lang="en-MY" sz="2800" dirty="0">
                <a:solidFill>
                  <a:srgbClr val="002060"/>
                </a:solidFill>
              </a:rPr>
              <a:t> Hukum</a:t>
            </a:r>
          </a:p>
          <a:p>
            <a:pPr marL="285750" indent="-285750">
              <a:lnSpc>
                <a:spcPct val="200000"/>
              </a:lnSpc>
              <a:buFont typeface="Wingdings" panose="05000000000000000000" pitchFamily="2" charset="2"/>
              <a:buChar char="q"/>
            </a:pPr>
            <a:endParaRPr lang="en-MY" dirty="0">
              <a:solidFill>
                <a:srgbClr val="002060"/>
              </a:solidFill>
            </a:endParaRPr>
          </a:p>
        </p:txBody>
      </p:sp>
      <p:sp>
        <p:nvSpPr>
          <p:cNvPr id="15" name="TextBox 14">
            <a:extLst>
              <a:ext uri="{FF2B5EF4-FFF2-40B4-BE49-F238E27FC236}">
                <a16:creationId xmlns:a16="http://schemas.microsoft.com/office/drawing/2014/main" id="{53F33DE8-9813-331E-A6B5-F2DB3AB206FB}"/>
              </a:ext>
            </a:extLst>
          </p:cNvPr>
          <p:cNvSpPr txBox="1"/>
          <p:nvPr/>
        </p:nvSpPr>
        <p:spPr>
          <a:xfrm>
            <a:off x="5847900" y="2380589"/>
            <a:ext cx="5932969" cy="430887"/>
          </a:xfrm>
          <a:prstGeom prst="rect">
            <a:avLst/>
          </a:prstGeom>
          <a:noFill/>
        </p:spPr>
        <p:txBody>
          <a:bodyPr wrap="square" rtlCol="0">
            <a:spAutoFit/>
          </a:bodyPr>
          <a:lstStyle/>
          <a:p>
            <a:r>
              <a:rPr lang="en-MY" sz="1100" dirty="0" err="1"/>
              <a:t>Sepanjang</a:t>
            </a:r>
            <a:r>
              <a:rPr lang="en-MY" sz="1100" dirty="0"/>
              <a:t> </a:t>
            </a:r>
            <a:r>
              <a:rPr lang="en-MY" sz="1100" dirty="0" err="1"/>
              <a:t>terbatas</a:t>
            </a:r>
            <a:r>
              <a:rPr lang="en-MY" sz="1100" dirty="0"/>
              <a:t> </a:t>
            </a:r>
            <a:r>
              <a:rPr lang="en-MY" sz="1100" dirty="0" err="1"/>
              <a:t>sebagai</a:t>
            </a:r>
            <a:r>
              <a:rPr lang="en-MY" sz="1100" dirty="0"/>
              <a:t> Strategic Management Office yang focus pada strategy formulation, </a:t>
            </a:r>
            <a:r>
              <a:rPr lang="en-MY" sz="1100" dirty="0" err="1"/>
              <a:t>tidak</a:t>
            </a:r>
            <a:r>
              <a:rPr lang="en-MY" sz="1100" dirty="0"/>
              <a:t> pada strategy execution.</a:t>
            </a:r>
          </a:p>
        </p:txBody>
      </p:sp>
      <p:sp>
        <p:nvSpPr>
          <p:cNvPr id="16" name="TextBox 15">
            <a:extLst>
              <a:ext uri="{FF2B5EF4-FFF2-40B4-BE49-F238E27FC236}">
                <a16:creationId xmlns:a16="http://schemas.microsoft.com/office/drawing/2014/main" id="{8DDAF63F-7493-B657-645A-E13100A320BF}"/>
              </a:ext>
            </a:extLst>
          </p:cNvPr>
          <p:cNvSpPr txBox="1"/>
          <p:nvPr/>
        </p:nvSpPr>
        <p:spPr>
          <a:xfrm>
            <a:off x="5847900" y="4000230"/>
            <a:ext cx="5932969" cy="430887"/>
          </a:xfrm>
          <a:prstGeom prst="rect">
            <a:avLst/>
          </a:prstGeom>
          <a:noFill/>
        </p:spPr>
        <p:txBody>
          <a:bodyPr wrap="square" rtlCol="0">
            <a:spAutoFit/>
          </a:bodyPr>
          <a:lstStyle/>
          <a:p>
            <a:pPr>
              <a:spcAft>
                <a:spcPts val="600"/>
              </a:spcAft>
            </a:pPr>
            <a:r>
              <a:rPr lang="en-MY" sz="1100" dirty="0" err="1"/>
              <a:t>Dalam</a:t>
            </a:r>
            <a:r>
              <a:rPr lang="en-MY" sz="1100" dirty="0"/>
              <a:t> </a:t>
            </a:r>
            <a:r>
              <a:rPr lang="en-MY" sz="1100" dirty="0" err="1"/>
              <a:t>bberapa</a:t>
            </a:r>
            <a:r>
              <a:rPr lang="en-MY" sz="1100" dirty="0"/>
              <a:t> </a:t>
            </a:r>
            <a:r>
              <a:rPr lang="en-MY" sz="1100" dirty="0" err="1"/>
              <a:t>kasus</a:t>
            </a:r>
            <a:r>
              <a:rPr lang="en-MY" sz="1100" dirty="0"/>
              <a:t> </a:t>
            </a:r>
            <a:r>
              <a:rPr lang="en-MY" sz="1100" dirty="0" err="1"/>
              <a:t>ada</a:t>
            </a:r>
            <a:r>
              <a:rPr lang="en-MY" sz="1100" dirty="0"/>
              <a:t> </a:t>
            </a:r>
            <a:r>
              <a:rPr lang="en-MY" sz="1100" dirty="0" err="1"/>
              <a:t>beberapa</a:t>
            </a:r>
            <a:r>
              <a:rPr lang="en-MY" sz="1100" dirty="0"/>
              <a:t> </a:t>
            </a:r>
            <a:r>
              <a:rPr lang="en-MY" sz="1100" dirty="0" err="1"/>
              <a:t>organisasi</a:t>
            </a:r>
            <a:r>
              <a:rPr lang="en-MY" sz="1100" dirty="0"/>
              <a:t> yang </a:t>
            </a:r>
            <a:r>
              <a:rPr lang="en-MY" sz="1100" dirty="0" err="1"/>
              <a:t>memasukan</a:t>
            </a:r>
            <a:r>
              <a:rPr lang="en-MY" sz="1100" dirty="0"/>
              <a:t> </a:t>
            </a:r>
            <a:r>
              <a:rPr lang="en-MY" sz="1100" dirty="0" err="1"/>
              <a:t>Fungsi</a:t>
            </a:r>
            <a:r>
              <a:rPr lang="en-MY" sz="1100" dirty="0"/>
              <a:t> </a:t>
            </a:r>
            <a:r>
              <a:rPr lang="en-MY" sz="1100" dirty="0" err="1"/>
              <a:t>Kepatuhan</a:t>
            </a:r>
            <a:r>
              <a:rPr lang="en-MY" sz="1100" dirty="0"/>
              <a:t> </a:t>
            </a:r>
            <a:r>
              <a:rPr lang="en-MY" sz="1100" dirty="0" err="1"/>
              <a:t>ke</a:t>
            </a:r>
            <a:r>
              <a:rPr lang="en-MY" sz="1100" dirty="0"/>
              <a:t> </a:t>
            </a:r>
            <a:r>
              <a:rPr lang="en-MY" sz="1100" dirty="0" err="1"/>
              <a:t>dalam</a:t>
            </a:r>
            <a:r>
              <a:rPr lang="en-MY" sz="1100" dirty="0"/>
              <a:t> </a:t>
            </a:r>
            <a:r>
              <a:rPr lang="en-MY" sz="1100" dirty="0" err="1"/>
              <a:t>atau</a:t>
            </a:r>
            <a:r>
              <a:rPr lang="en-MY" sz="1100" dirty="0"/>
              <a:t> </a:t>
            </a:r>
            <a:r>
              <a:rPr lang="en-MY" sz="1100" dirty="0" err="1"/>
              <a:t>satu</a:t>
            </a:r>
            <a:r>
              <a:rPr lang="en-MY" sz="1100" dirty="0"/>
              <a:t> </a:t>
            </a:r>
            <a:r>
              <a:rPr lang="en-MY" sz="1100" dirty="0" err="1"/>
              <a:t>rumpun</a:t>
            </a:r>
            <a:r>
              <a:rPr lang="en-MY" sz="1100" dirty="0"/>
              <a:t> </a:t>
            </a:r>
            <a:r>
              <a:rPr lang="en-MY" sz="1100" dirty="0" err="1"/>
              <a:t>dengan</a:t>
            </a:r>
            <a:r>
              <a:rPr lang="en-MY" sz="1100" dirty="0"/>
              <a:t> </a:t>
            </a:r>
            <a:r>
              <a:rPr lang="en-MY" sz="1100" dirty="0" err="1"/>
              <a:t>Fungsi</a:t>
            </a:r>
            <a:r>
              <a:rPr lang="en-MY" sz="1100" dirty="0"/>
              <a:t> Internal Audit.</a:t>
            </a:r>
          </a:p>
        </p:txBody>
      </p:sp>
      <p:sp>
        <p:nvSpPr>
          <p:cNvPr id="17" name="TextBox 16">
            <a:extLst>
              <a:ext uri="{FF2B5EF4-FFF2-40B4-BE49-F238E27FC236}">
                <a16:creationId xmlns:a16="http://schemas.microsoft.com/office/drawing/2014/main" id="{3CF11665-9C75-0F00-CE0E-C107B05644BF}"/>
              </a:ext>
            </a:extLst>
          </p:cNvPr>
          <p:cNvSpPr txBox="1"/>
          <p:nvPr/>
        </p:nvSpPr>
        <p:spPr>
          <a:xfrm>
            <a:off x="5847900" y="4826427"/>
            <a:ext cx="5932968" cy="600164"/>
          </a:xfrm>
          <a:prstGeom prst="rect">
            <a:avLst/>
          </a:prstGeom>
          <a:noFill/>
        </p:spPr>
        <p:txBody>
          <a:bodyPr wrap="square" rtlCol="0">
            <a:spAutoFit/>
          </a:bodyPr>
          <a:lstStyle/>
          <a:p>
            <a:pPr>
              <a:spcAft>
                <a:spcPts val="600"/>
              </a:spcAft>
            </a:pPr>
            <a:r>
              <a:rPr lang="en-MY" sz="1100" dirty="0" err="1"/>
              <a:t>Sepanjang</a:t>
            </a:r>
            <a:r>
              <a:rPr lang="en-MY" sz="1100" dirty="0"/>
              <a:t> </a:t>
            </a:r>
            <a:r>
              <a:rPr lang="en-MY" sz="1100" dirty="0" err="1"/>
              <a:t>hanya</a:t>
            </a:r>
            <a:r>
              <a:rPr lang="en-MY" sz="1100" dirty="0"/>
              <a:t> pada </a:t>
            </a:r>
            <a:r>
              <a:rPr lang="en-MY" sz="1100" dirty="0" err="1"/>
              <a:t>fungsi</a:t>
            </a:r>
            <a:r>
              <a:rPr lang="en-MY" sz="1100" dirty="0"/>
              <a:t> </a:t>
            </a:r>
            <a:r>
              <a:rPr lang="en-MY" sz="1100" dirty="0" err="1"/>
              <a:t>perumusan</a:t>
            </a:r>
            <a:r>
              <a:rPr lang="en-MY" sz="1100" dirty="0"/>
              <a:t> dan review </a:t>
            </a:r>
            <a:r>
              <a:rPr lang="en-MY" sz="1100" dirty="0" err="1"/>
              <a:t>kebijakan</a:t>
            </a:r>
            <a:r>
              <a:rPr lang="en-MY" sz="1100" dirty="0"/>
              <a:t> dan </a:t>
            </a:r>
            <a:r>
              <a:rPr lang="en-MY" sz="1100" dirty="0" err="1"/>
              <a:t>prosedur</a:t>
            </a:r>
            <a:r>
              <a:rPr lang="en-MY" sz="1100" dirty="0"/>
              <a:t>, </a:t>
            </a:r>
            <a:r>
              <a:rPr lang="en-MY" sz="1100" dirty="0" err="1"/>
              <a:t>tidak</a:t>
            </a:r>
            <a:r>
              <a:rPr lang="en-MY" sz="1100" dirty="0"/>
              <a:t> pada </a:t>
            </a:r>
            <a:r>
              <a:rPr lang="en-MY" sz="1100" dirty="0" err="1"/>
              <a:t>fungsi</a:t>
            </a:r>
            <a:r>
              <a:rPr lang="en-MY" sz="1100" dirty="0"/>
              <a:t> </a:t>
            </a:r>
            <a:r>
              <a:rPr lang="en-MY" sz="1100" dirty="0" err="1"/>
              <a:t>pelaksanaan</a:t>
            </a:r>
            <a:r>
              <a:rPr lang="en-MY" sz="1100" dirty="0"/>
              <a:t> </a:t>
            </a:r>
            <a:r>
              <a:rPr lang="en-MY" sz="1100" dirty="0" err="1"/>
              <a:t>kebijakan</a:t>
            </a:r>
            <a:r>
              <a:rPr lang="en-MY" sz="1100" dirty="0"/>
              <a:t> dan </a:t>
            </a:r>
            <a:r>
              <a:rPr lang="en-MY" sz="1100" dirty="0" err="1"/>
              <a:t>prosedur</a:t>
            </a:r>
            <a:r>
              <a:rPr lang="en-MY" sz="1100" dirty="0"/>
              <a:t>, yang </a:t>
            </a:r>
            <a:r>
              <a:rPr lang="en-MY" sz="1100" dirty="0" err="1"/>
              <a:t>merupakan</a:t>
            </a:r>
            <a:r>
              <a:rPr lang="en-MY" sz="1100" dirty="0"/>
              <a:t> </a:t>
            </a:r>
            <a:r>
              <a:rPr lang="en-MY" sz="1100" dirty="0" err="1"/>
              <a:t>fungsi</a:t>
            </a:r>
            <a:r>
              <a:rPr lang="en-MY" sz="1100" dirty="0"/>
              <a:t> </a:t>
            </a:r>
            <a:r>
              <a:rPr lang="en-MY" sz="1100" dirty="0" err="1"/>
              <a:t>lini</a:t>
            </a:r>
            <a:r>
              <a:rPr lang="en-MY" sz="1100" dirty="0"/>
              <a:t> </a:t>
            </a:r>
            <a:r>
              <a:rPr lang="en-MY" sz="1100" dirty="0" err="1"/>
              <a:t>pertama</a:t>
            </a:r>
            <a:r>
              <a:rPr lang="en-MY" sz="1100" dirty="0"/>
              <a:t> </a:t>
            </a:r>
            <a:r>
              <a:rPr lang="en-MY" sz="1100" dirty="0" err="1"/>
              <a:t>atau</a:t>
            </a:r>
            <a:r>
              <a:rPr lang="en-MY" sz="1100" dirty="0"/>
              <a:t> </a:t>
            </a:r>
            <a:r>
              <a:rPr lang="en-MY" sz="1100" dirty="0" err="1"/>
              <a:t>pengawasan</a:t>
            </a:r>
            <a:r>
              <a:rPr lang="en-MY" sz="1100" dirty="0"/>
              <a:t> </a:t>
            </a:r>
            <a:r>
              <a:rPr lang="en-MY" sz="1100" dirty="0" err="1"/>
              <a:t>kebijakan</a:t>
            </a:r>
            <a:r>
              <a:rPr lang="en-MY" sz="1100" dirty="0"/>
              <a:t> dan </a:t>
            </a:r>
            <a:r>
              <a:rPr lang="en-MY" sz="1100" dirty="0" err="1"/>
              <a:t>psedur</a:t>
            </a:r>
            <a:r>
              <a:rPr lang="en-MY" sz="1100" dirty="0"/>
              <a:t> yang </a:t>
            </a:r>
            <a:r>
              <a:rPr lang="en-MY" sz="1100" dirty="0" err="1"/>
              <a:t>menjadi</a:t>
            </a:r>
            <a:r>
              <a:rPr lang="en-MY" sz="1100" dirty="0"/>
              <a:t> </a:t>
            </a:r>
            <a:r>
              <a:rPr lang="en-MY" sz="1100" dirty="0" err="1"/>
              <a:t>fungsi</a:t>
            </a:r>
            <a:r>
              <a:rPr lang="en-MY" sz="1100" dirty="0"/>
              <a:t> </a:t>
            </a:r>
            <a:r>
              <a:rPr lang="en-MY" sz="1100" dirty="0" err="1"/>
              <a:t>lini</a:t>
            </a:r>
            <a:r>
              <a:rPr lang="en-MY" sz="1100" dirty="0"/>
              <a:t> </a:t>
            </a:r>
            <a:r>
              <a:rPr lang="en-MY" sz="1100" dirty="0" err="1"/>
              <a:t>ketiga</a:t>
            </a:r>
            <a:endParaRPr lang="en-MY" sz="1100" dirty="0"/>
          </a:p>
        </p:txBody>
      </p:sp>
      <p:sp>
        <p:nvSpPr>
          <p:cNvPr id="18" name="TextBox 17">
            <a:extLst>
              <a:ext uri="{FF2B5EF4-FFF2-40B4-BE49-F238E27FC236}">
                <a16:creationId xmlns:a16="http://schemas.microsoft.com/office/drawing/2014/main" id="{5244C97E-E056-CADE-0270-0636E98C5705}"/>
              </a:ext>
            </a:extLst>
          </p:cNvPr>
          <p:cNvSpPr txBox="1"/>
          <p:nvPr/>
        </p:nvSpPr>
        <p:spPr>
          <a:xfrm>
            <a:off x="5847906" y="5697040"/>
            <a:ext cx="6049928" cy="600164"/>
          </a:xfrm>
          <a:prstGeom prst="rect">
            <a:avLst/>
          </a:prstGeom>
          <a:noFill/>
        </p:spPr>
        <p:txBody>
          <a:bodyPr wrap="square" rtlCol="0">
            <a:spAutoFit/>
          </a:bodyPr>
          <a:lstStyle/>
          <a:p>
            <a:pPr>
              <a:spcAft>
                <a:spcPts val="600"/>
              </a:spcAft>
            </a:pPr>
            <a:r>
              <a:rPr lang="en-MY" sz="1100" dirty="0" err="1"/>
              <a:t>Sepanjang</a:t>
            </a:r>
            <a:r>
              <a:rPr lang="en-MY" sz="1100" dirty="0"/>
              <a:t> </a:t>
            </a:r>
            <a:r>
              <a:rPr lang="en-MY" sz="1100" dirty="0" err="1"/>
              <a:t>hanya</a:t>
            </a:r>
            <a:r>
              <a:rPr lang="en-MY" sz="1100" dirty="0"/>
              <a:t> </a:t>
            </a:r>
            <a:r>
              <a:rPr lang="en-MY" sz="1100" dirty="0" err="1"/>
              <a:t>terbatas</a:t>
            </a:r>
            <a:r>
              <a:rPr lang="en-MY" sz="1100" dirty="0"/>
              <a:t> pada </a:t>
            </a:r>
            <a:r>
              <a:rPr lang="en-MY" sz="1100" dirty="0" err="1"/>
              <a:t>fungsi</a:t>
            </a:r>
            <a:r>
              <a:rPr lang="en-MY" sz="1100" dirty="0"/>
              <a:t> </a:t>
            </a:r>
            <a:r>
              <a:rPr lang="en-MY" sz="1100" dirty="0" err="1"/>
              <a:t>perumusan</a:t>
            </a:r>
            <a:r>
              <a:rPr lang="en-MY" sz="1100" dirty="0"/>
              <a:t> </a:t>
            </a:r>
            <a:r>
              <a:rPr lang="en-MY" sz="1100" dirty="0" err="1"/>
              <a:t>aspek</a:t>
            </a:r>
            <a:r>
              <a:rPr lang="en-MY" sz="1100" dirty="0"/>
              <a:t> legal, dan </a:t>
            </a:r>
            <a:r>
              <a:rPr lang="en-MY" sz="1100" dirty="0" err="1"/>
              <a:t>tidak</a:t>
            </a:r>
            <a:r>
              <a:rPr lang="en-MY" sz="1100" dirty="0"/>
              <a:t> </a:t>
            </a:r>
            <a:r>
              <a:rPr lang="en-MY" sz="1100" dirty="0" err="1"/>
              <a:t>terkait</a:t>
            </a:r>
            <a:r>
              <a:rPr lang="en-MY" sz="1100" dirty="0"/>
              <a:t> </a:t>
            </a:r>
            <a:r>
              <a:rPr lang="en-MY" sz="1100" dirty="0" err="1"/>
              <a:t>dengan</a:t>
            </a:r>
            <a:r>
              <a:rPr lang="en-MY" sz="1100" dirty="0"/>
              <a:t> </a:t>
            </a:r>
            <a:r>
              <a:rPr lang="en-MY" sz="1100" dirty="0" err="1"/>
              <a:t>fungsi</a:t>
            </a:r>
            <a:r>
              <a:rPr lang="en-MY" sz="1100" dirty="0"/>
              <a:t> </a:t>
            </a:r>
            <a:r>
              <a:rPr lang="en-MY" sz="1100" dirty="0" err="1"/>
              <a:t>litigasi</a:t>
            </a:r>
            <a:r>
              <a:rPr lang="en-MY" sz="1100" dirty="0"/>
              <a:t> </a:t>
            </a:r>
            <a:r>
              <a:rPr lang="en-MY" sz="1100" dirty="0" err="1"/>
              <a:t>atau</a:t>
            </a:r>
            <a:r>
              <a:rPr lang="en-MY" sz="1100" dirty="0"/>
              <a:t> </a:t>
            </a:r>
            <a:r>
              <a:rPr lang="en-MY" sz="1100" dirty="0" err="1"/>
              <a:t>ikut</a:t>
            </a:r>
            <a:r>
              <a:rPr lang="en-MY" sz="1100" dirty="0"/>
              <a:t> </a:t>
            </a:r>
            <a:r>
              <a:rPr lang="en-MY" sz="1100" dirty="0" err="1"/>
              <a:t>dalam</a:t>
            </a:r>
            <a:r>
              <a:rPr lang="en-MY" sz="1100" dirty="0"/>
              <a:t> proses </a:t>
            </a:r>
            <a:r>
              <a:rPr lang="en-MY" sz="1100" dirty="0" err="1"/>
              <a:t>negaosiasi</a:t>
            </a:r>
            <a:r>
              <a:rPr lang="en-MY" sz="1100" dirty="0"/>
              <a:t> </a:t>
            </a:r>
            <a:r>
              <a:rPr lang="en-MY" sz="1100" dirty="0" err="1"/>
              <a:t>hukum</a:t>
            </a:r>
            <a:r>
              <a:rPr lang="en-MY" sz="1100" dirty="0"/>
              <a:t>, yang mana </a:t>
            </a:r>
            <a:r>
              <a:rPr lang="en-MY" sz="1100" dirty="0" err="1"/>
              <a:t>hal</a:t>
            </a:r>
            <a:r>
              <a:rPr lang="en-MY" sz="1100" dirty="0"/>
              <a:t> </a:t>
            </a:r>
            <a:r>
              <a:rPr lang="en-MY" sz="1100" dirty="0" err="1"/>
              <a:t>tersebut</a:t>
            </a:r>
            <a:r>
              <a:rPr lang="en-MY" sz="1100" dirty="0"/>
              <a:t> </a:t>
            </a:r>
            <a:r>
              <a:rPr lang="en-MY" sz="1100" dirty="0" err="1"/>
              <a:t>merupakan</a:t>
            </a:r>
            <a:r>
              <a:rPr lang="en-MY" sz="1100" dirty="0"/>
              <a:t> </a:t>
            </a:r>
            <a:r>
              <a:rPr lang="en-MY" sz="1100" dirty="0" err="1"/>
              <a:t>bagian</a:t>
            </a:r>
            <a:r>
              <a:rPr lang="en-MY" sz="1100" dirty="0"/>
              <a:t> </a:t>
            </a:r>
            <a:r>
              <a:rPr lang="en-MY" sz="1100" dirty="0" err="1"/>
              <a:t>dari</a:t>
            </a:r>
            <a:r>
              <a:rPr lang="en-MY" sz="1100" dirty="0"/>
              <a:t> </a:t>
            </a:r>
            <a:r>
              <a:rPr lang="en-MY" sz="1100" dirty="0" err="1"/>
              <a:t>fungsi</a:t>
            </a:r>
            <a:r>
              <a:rPr lang="en-MY" sz="1100" dirty="0"/>
              <a:t> </a:t>
            </a:r>
            <a:r>
              <a:rPr lang="en-MY" sz="1100" dirty="0" err="1"/>
              <a:t>lini</a:t>
            </a:r>
            <a:r>
              <a:rPr lang="en-MY" sz="1100" dirty="0"/>
              <a:t> </a:t>
            </a:r>
            <a:r>
              <a:rPr lang="en-MY" sz="1100" dirty="0" err="1"/>
              <a:t>pertama</a:t>
            </a:r>
            <a:r>
              <a:rPr lang="en-MY" sz="1100" dirty="0"/>
              <a:t>.</a:t>
            </a:r>
          </a:p>
        </p:txBody>
      </p:sp>
      <p:sp>
        <p:nvSpPr>
          <p:cNvPr id="19" name="TextBox 18">
            <a:extLst>
              <a:ext uri="{FF2B5EF4-FFF2-40B4-BE49-F238E27FC236}">
                <a16:creationId xmlns:a16="http://schemas.microsoft.com/office/drawing/2014/main" id="{B617A07F-C54A-A6C2-65E0-91538B9F4CB6}"/>
              </a:ext>
            </a:extLst>
          </p:cNvPr>
          <p:cNvSpPr txBox="1"/>
          <p:nvPr/>
        </p:nvSpPr>
        <p:spPr>
          <a:xfrm>
            <a:off x="5847901" y="3133098"/>
            <a:ext cx="5932969" cy="430887"/>
          </a:xfrm>
          <a:prstGeom prst="rect">
            <a:avLst/>
          </a:prstGeom>
          <a:noFill/>
        </p:spPr>
        <p:txBody>
          <a:bodyPr wrap="square" rtlCol="0">
            <a:spAutoFit/>
          </a:bodyPr>
          <a:lstStyle/>
          <a:p>
            <a:pPr>
              <a:spcAft>
                <a:spcPts val="600"/>
              </a:spcAft>
            </a:pPr>
            <a:r>
              <a:rPr lang="en-MY" sz="1100" dirty="0" err="1"/>
              <a:t>Sepanjang</a:t>
            </a:r>
            <a:r>
              <a:rPr lang="en-MY" sz="1100" dirty="0"/>
              <a:t> </a:t>
            </a:r>
            <a:r>
              <a:rPr lang="en-MY" sz="1100" dirty="0" err="1"/>
              <a:t>hanya</a:t>
            </a:r>
            <a:r>
              <a:rPr lang="en-MY" sz="1100" dirty="0"/>
              <a:t> </a:t>
            </a:r>
            <a:r>
              <a:rPr lang="en-MY" sz="1100" dirty="0" err="1"/>
              <a:t>terbatas</a:t>
            </a:r>
            <a:r>
              <a:rPr lang="en-MY" sz="1100" dirty="0"/>
              <a:t> pada </a:t>
            </a:r>
            <a:r>
              <a:rPr lang="en-MY" sz="1100" dirty="0" err="1"/>
              <a:t>fungsi</a:t>
            </a:r>
            <a:r>
              <a:rPr lang="en-MY" sz="1100" dirty="0"/>
              <a:t> </a:t>
            </a:r>
            <a:r>
              <a:rPr lang="en-MY" sz="1100" dirty="0" err="1"/>
              <a:t>perumusan</a:t>
            </a:r>
            <a:r>
              <a:rPr lang="en-MY" sz="1100" dirty="0"/>
              <a:t> </a:t>
            </a:r>
            <a:r>
              <a:rPr lang="en-MY" sz="1100" dirty="0" err="1"/>
              <a:t>standar</a:t>
            </a:r>
            <a:r>
              <a:rPr lang="en-MY" sz="1100" dirty="0"/>
              <a:t> </a:t>
            </a:r>
            <a:r>
              <a:rPr lang="en-MY" sz="1100" dirty="0" err="1"/>
              <a:t>pengendalian</a:t>
            </a:r>
            <a:r>
              <a:rPr lang="en-MY" sz="1100" dirty="0"/>
              <a:t> </a:t>
            </a:r>
            <a:r>
              <a:rPr lang="en-MY" sz="1100" dirty="0" err="1"/>
              <a:t>kualitas</a:t>
            </a:r>
            <a:r>
              <a:rPr lang="en-MY" sz="1100" dirty="0"/>
              <a:t> dan monitoring </a:t>
            </a:r>
            <a:r>
              <a:rPr lang="en-MY" sz="1100" dirty="0" err="1"/>
              <a:t>terhadap</a:t>
            </a:r>
            <a:r>
              <a:rPr lang="en-MY" sz="1100" dirty="0"/>
              <a:t> </a:t>
            </a:r>
            <a:r>
              <a:rPr lang="en-MY" sz="1100" dirty="0" err="1"/>
              <a:t>pencapaian</a:t>
            </a:r>
            <a:r>
              <a:rPr lang="en-MY" sz="1100" dirty="0"/>
              <a:t> </a:t>
            </a:r>
            <a:r>
              <a:rPr lang="en-MY" sz="1100" dirty="0" err="1"/>
              <a:t>kualitas</a:t>
            </a:r>
            <a:r>
              <a:rPr lang="en-MY" sz="1100" dirty="0"/>
              <a:t> yang </a:t>
            </a:r>
            <a:r>
              <a:rPr lang="en-MY" sz="1100" dirty="0" err="1"/>
              <a:t>dilakukan</a:t>
            </a:r>
            <a:r>
              <a:rPr lang="en-MY" sz="1100" dirty="0"/>
              <a:t> oleh </a:t>
            </a:r>
            <a:r>
              <a:rPr lang="en-MY" sz="1100" dirty="0" err="1"/>
              <a:t>lini</a:t>
            </a:r>
            <a:r>
              <a:rPr lang="en-MY" sz="1100" dirty="0"/>
              <a:t> </a:t>
            </a:r>
            <a:r>
              <a:rPr lang="en-MY" sz="1100" dirty="0" err="1"/>
              <a:t>pertama</a:t>
            </a:r>
            <a:r>
              <a:rPr lang="en-MY" sz="1100" dirty="0"/>
              <a:t>.</a:t>
            </a:r>
          </a:p>
        </p:txBody>
      </p:sp>
      <p:sp>
        <p:nvSpPr>
          <p:cNvPr id="20" name="Rectangle 19">
            <a:extLst>
              <a:ext uri="{FF2B5EF4-FFF2-40B4-BE49-F238E27FC236}">
                <a16:creationId xmlns:a16="http://schemas.microsoft.com/office/drawing/2014/main" id="{1EEC4096-EBD1-EC27-BFCB-470A028A2DB5}"/>
              </a:ext>
            </a:extLst>
          </p:cNvPr>
          <p:cNvSpPr/>
          <p:nvPr/>
        </p:nvSpPr>
        <p:spPr>
          <a:xfrm>
            <a:off x="5401340" y="1490897"/>
            <a:ext cx="6496494" cy="5016229"/>
          </a:xfrm>
          <a:prstGeom prst="rect">
            <a:avLst/>
          </a:prstGeom>
          <a:no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24825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70408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ndara" panose="020E0502030303020204" pitchFamily="34" charset="0"/>
              </a:rPr>
              <a:t>PERAN AUDIT INTERN SEBAGAI LINI KETIGA DALAM THREE LINES MODEL</a:t>
            </a:r>
            <a:endParaRPr kumimoji="0" lang="en-US" sz="28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10" name="TextBox 9"/>
          <p:cNvSpPr txBox="1"/>
          <p:nvPr/>
        </p:nvSpPr>
        <p:spPr>
          <a:xfrm>
            <a:off x="288757" y="920338"/>
            <a:ext cx="11534274" cy="954107"/>
          </a:xfrm>
          <a:prstGeom prst="rect">
            <a:avLst/>
          </a:prstGeom>
          <a:noFill/>
        </p:spPr>
        <p:txBody>
          <a:bodyPr wrap="square" rtlCol="0">
            <a:spAutoFit/>
          </a:bodyPr>
          <a:lstStyle/>
          <a:p>
            <a:r>
              <a:rPr lang="en-US" sz="1400" dirty="0" err="1">
                <a:effectLst/>
              </a:rPr>
              <a:t>Sebagai</a:t>
            </a:r>
            <a:r>
              <a:rPr lang="en-US" sz="1400" dirty="0">
                <a:effectLst/>
              </a:rPr>
              <a:t> </a:t>
            </a:r>
            <a:r>
              <a:rPr lang="en-US" sz="1400" dirty="0" err="1"/>
              <a:t>lini</a:t>
            </a:r>
            <a:r>
              <a:rPr lang="en-US" sz="1400" dirty="0"/>
              <a:t> </a:t>
            </a:r>
            <a:r>
              <a:rPr lang="en-US" sz="1400" dirty="0" err="1"/>
              <a:t>ketiga</a:t>
            </a:r>
            <a:r>
              <a:rPr lang="en-US" sz="1400" dirty="0"/>
              <a:t> </a:t>
            </a:r>
            <a:r>
              <a:rPr lang="en-US" sz="1400" dirty="0" err="1"/>
              <a:t>dalam</a:t>
            </a:r>
            <a:r>
              <a:rPr lang="en-US" sz="1400" dirty="0"/>
              <a:t> Model </a:t>
            </a:r>
            <a:r>
              <a:rPr lang="en-US" sz="1400" dirty="0" err="1"/>
              <a:t>Tatakelola</a:t>
            </a:r>
            <a:r>
              <a:rPr lang="en-US" sz="1400" dirty="0"/>
              <a:t> TLM, </a:t>
            </a:r>
            <a:r>
              <a:rPr lang="en-US" sz="1400" dirty="0">
                <a:effectLst/>
              </a:rPr>
              <a:t>Audit Intern </a:t>
            </a:r>
            <a:r>
              <a:rPr lang="en-US" sz="1400" dirty="0" err="1">
                <a:effectLst/>
              </a:rPr>
              <a:t>berfungsi</a:t>
            </a:r>
            <a:r>
              <a:rPr lang="en-US" sz="1400" dirty="0">
                <a:effectLst/>
              </a:rPr>
              <a:t> </a:t>
            </a:r>
            <a:r>
              <a:rPr lang="en-US" sz="1400" dirty="0" err="1">
                <a:effectLst/>
              </a:rPr>
              <a:t>sebagai</a:t>
            </a:r>
            <a:r>
              <a:rPr lang="en-US" sz="1400" dirty="0">
                <a:effectLst/>
              </a:rPr>
              <a:t> </a:t>
            </a:r>
            <a:r>
              <a:rPr lang="en-US" sz="1400" dirty="0" err="1">
                <a:effectLst/>
              </a:rPr>
              <a:t>Pemberi</a:t>
            </a:r>
            <a:r>
              <a:rPr lang="en-US" sz="1400" dirty="0">
                <a:effectLst/>
              </a:rPr>
              <a:t> </a:t>
            </a:r>
            <a:r>
              <a:rPr lang="en-US" sz="1400" dirty="0" err="1"/>
              <a:t>K</a:t>
            </a:r>
            <a:r>
              <a:rPr lang="en-US" sz="1400" dirty="0" err="1">
                <a:effectLst/>
              </a:rPr>
              <a:t>eyakinan</a:t>
            </a:r>
            <a:r>
              <a:rPr lang="en-US" sz="1400" dirty="0">
                <a:effectLst/>
              </a:rPr>
              <a:t> (</a:t>
            </a:r>
            <a:r>
              <a:rPr lang="en-US" sz="1400" i="1" dirty="0">
                <a:effectLst/>
              </a:rPr>
              <a:t>Assurance</a:t>
            </a:r>
            <a:r>
              <a:rPr lang="en-US" sz="1400" dirty="0">
                <a:effectLst/>
              </a:rPr>
              <a:t>) dan</a:t>
            </a:r>
            <a:r>
              <a:rPr lang="en-US" sz="1400" dirty="0"/>
              <a:t> </a:t>
            </a:r>
            <a:r>
              <a:rPr lang="en-US" sz="1400" dirty="0" err="1"/>
              <a:t>K</a:t>
            </a:r>
            <a:r>
              <a:rPr lang="en-US" sz="1400" dirty="0" err="1">
                <a:effectLst/>
              </a:rPr>
              <a:t>onsulta</a:t>
            </a:r>
            <a:r>
              <a:rPr lang="en-US" sz="1400" dirty="0" err="1"/>
              <a:t>si</a:t>
            </a:r>
            <a:r>
              <a:rPr lang="en-US" sz="1400" dirty="0">
                <a:effectLst/>
              </a:rPr>
              <a:t> Internal (</a:t>
            </a:r>
            <a:r>
              <a:rPr lang="en-US" sz="1400" i="1" dirty="0">
                <a:effectLst/>
              </a:rPr>
              <a:t>Internal Consultation</a:t>
            </a:r>
            <a:r>
              <a:rPr lang="en-US" sz="1400" dirty="0">
                <a:effectLst/>
              </a:rPr>
              <a:t>) yang </a:t>
            </a:r>
            <a:r>
              <a:rPr lang="en-US" sz="1400" dirty="0" err="1">
                <a:effectLst/>
              </a:rPr>
              <a:t>bersifat</a:t>
            </a:r>
            <a:r>
              <a:rPr lang="en-US" sz="1400" dirty="0">
                <a:effectLst/>
              </a:rPr>
              <a:t> </a:t>
            </a:r>
            <a:r>
              <a:rPr lang="en-US" sz="1400" dirty="0" err="1"/>
              <a:t>I</a:t>
            </a:r>
            <a:r>
              <a:rPr lang="en-US" sz="1400" dirty="0" err="1">
                <a:effectLst/>
              </a:rPr>
              <a:t>ndependen</a:t>
            </a:r>
            <a:r>
              <a:rPr lang="en-US" sz="1400" dirty="0">
                <a:effectLst/>
              </a:rPr>
              <a:t> dan </a:t>
            </a:r>
            <a:r>
              <a:rPr lang="en-US" sz="1400" dirty="0" err="1"/>
              <a:t>O</a:t>
            </a:r>
            <a:r>
              <a:rPr lang="en-US" sz="1400" dirty="0" err="1">
                <a:effectLst/>
              </a:rPr>
              <a:t>bjektif</a:t>
            </a:r>
            <a:r>
              <a:rPr lang="en-US" sz="1400" dirty="0">
                <a:effectLst/>
              </a:rPr>
              <a:t>, </a:t>
            </a:r>
            <a:r>
              <a:rPr lang="en-US" sz="1400" dirty="0" err="1">
                <a:effectLst/>
              </a:rPr>
              <a:t>dengan</a:t>
            </a:r>
            <a:r>
              <a:rPr lang="en-US" sz="1400" dirty="0"/>
              <a:t> </a:t>
            </a:r>
            <a:r>
              <a:rPr lang="en-US" sz="1400" dirty="0" err="1">
                <a:effectLst/>
              </a:rPr>
              <a:t>tujuan</a:t>
            </a:r>
            <a:r>
              <a:rPr lang="en-US" sz="1400" dirty="0">
                <a:effectLst/>
              </a:rPr>
              <a:t> </a:t>
            </a:r>
            <a:r>
              <a:rPr lang="en-US" sz="1400" dirty="0" err="1">
                <a:effectLst/>
              </a:rPr>
              <a:t>untuk</a:t>
            </a:r>
            <a:r>
              <a:rPr lang="en-US" sz="1400" dirty="0">
                <a:effectLst/>
              </a:rPr>
              <a:t> </a:t>
            </a:r>
            <a:r>
              <a:rPr lang="en-US" sz="1400" dirty="0" err="1"/>
              <a:t>M</a:t>
            </a:r>
            <a:r>
              <a:rPr lang="en-US" sz="1400" dirty="0" err="1">
                <a:effectLst/>
              </a:rPr>
              <a:t>eningkatkan</a:t>
            </a:r>
            <a:r>
              <a:rPr lang="en-US" sz="1400" dirty="0">
                <a:effectLst/>
              </a:rPr>
              <a:t> </a:t>
            </a:r>
            <a:r>
              <a:rPr lang="en-US" sz="1400" dirty="0"/>
              <a:t>N</a:t>
            </a:r>
            <a:r>
              <a:rPr lang="en-US" sz="1400" dirty="0">
                <a:effectLst/>
              </a:rPr>
              <a:t>ilai</a:t>
            </a:r>
            <a:r>
              <a:rPr lang="en-US" sz="1400" dirty="0"/>
              <a:t> (</a:t>
            </a:r>
            <a:r>
              <a:rPr lang="en-US" sz="1400" i="1" dirty="0"/>
              <a:t>Creating Value</a:t>
            </a:r>
            <a:r>
              <a:rPr lang="en-US" sz="1400" dirty="0"/>
              <a:t>) </a:t>
            </a:r>
            <a:r>
              <a:rPr lang="en-US" sz="1400" dirty="0">
                <a:effectLst/>
              </a:rPr>
              <a:t>dan </a:t>
            </a:r>
            <a:r>
              <a:rPr lang="en-US" sz="1400" dirty="0" err="1">
                <a:effectLst/>
              </a:rPr>
              <a:t>memperbaiki</a:t>
            </a:r>
            <a:r>
              <a:rPr lang="en-US" sz="1400" dirty="0"/>
              <a:t> </a:t>
            </a:r>
            <a:r>
              <a:rPr lang="en-US" sz="1400" dirty="0" err="1">
                <a:effectLst/>
              </a:rPr>
              <a:t>operasional</a:t>
            </a:r>
            <a:r>
              <a:rPr lang="en-US" sz="1400" dirty="0">
                <a:effectLst/>
              </a:rPr>
              <a:t> </a:t>
            </a:r>
            <a:r>
              <a:rPr lang="en-US" sz="1400" dirty="0" err="1">
                <a:effectLst/>
              </a:rPr>
              <a:t>Organisasi</a:t>
            </a:r>
            <a:r>
              <a:rPr lang="en-US" sz="1400" dirty="0">
                <a:effectLst/>
              </a:rPr>
              <a:t> (</a:t>
            </a:r>
            <a:r>
              <a:rPr lang="en-US" sz="1400" i="1" dirty="0">
                <a:effectLst/>
              </a:rPr>
              <a:t>Continuous Improvement</a:t>
            </a:r>
            <a:r>
              <a:rPr lang="en-US" sz="1400" dirty="0">
                <a:effectLst/>
              </a:rPr>
              <a:t>), </a:t>
            </a:r>
            <a:r>
              <a:rPr lang="en-US" sz="1400" dirty="0" err="1">
                <a:effectLst/>
              </a:rPr>
              <a:t>melalui</a:t>
            </a:r>
            <a:r>
              <a:rPr lang="en-US" sz="1400" dirty="0">
                <a:effectLst/>
              </a:rPr>
              <a:t> </a:t>
            </a:r>
            <a:r>
              <a:rPr lang="en-US" sz="1400" dirty="0" err="1">
                <a:effectLst/>
              </a:rPr>
              <a:t>pendekatan</a:t>
            </a:r>
            <a:r>
              <a:rPr lang="en-US" sz="1400" dirty="0">
                <a:effectLst/>
              </a:rPr>
              <a:t> yang </a:t>
            </a:r>
            <a:r>
              <a:rPr lang="en-US" sz="1400" dirty="0" err="1"/>
              <a:t>S</a:t>
            </a:r>
            <a:r>
              <a:rPr lang="en-US" sz="1400" dirty="0" err="1">
                <a:effectLst/>
              </a:rPr>
              <a:t>istematis</a:t>
            </a:r>
            <a:r>
              <a:rPr lang="en-US" sz="1400" dirty="0">
                <a:effectLst/>
              </a:rPr>
              <a:t>,</a:t>
            </a:r>
            <a:r>
              <a:rPr lang="en-US" sz="1400" dirty="0"/>
              <a:t> </a:t>
            </a:r>
            <a:r>
              <a:rPr lang="en-US" sz="1400" dirty="0" err="1">
                <a:effectLst/>
              </a:rPr>
              <a:t>dengan</a:t>
            </a:r>
            <a:r>
              <a:rPr lang="en-US" sz="1400" dirty="0">
                <a:effectLst/>
              </a:rPr>
              <a:t> </a:t>
            </a:r>
            <a:r>
              <a:rPr lang="en-US" sz="1400" dirty="0" err="1">
                <a:effectLst/>
              </a:rPr>
              <a:t>cara</a:t>
            </a:r>
            <a:r>
              <a:rPr lang="en-US" sz="1400" dirty="0">
                <a:effectLst/>
              </a:rPr>
              <a:t> </a:t>
            </a:r>
            <a:r>
              <a:rPr lang="en-US" sz="1400" dirty="0" err="1">
                <a:effectLst/>
              </a:rPr>
              <a:t>Mensupervisi</a:t>
            </a:r>
            <a:r>
              <a:rPr lang="en-US" sz="1400" dirty="0">
                <a:effectLst/>
              </a:rPr>
              <a:t>, </a:t>
            </a:r>
            <a:r>
              <a:rPr lang="en-US" sz="1400" dirty="0" err="1"/>
              <a:t>M</a:t>
            </a:r>
            <a:r>
              <a:rPr lang="en-US" sz="1400" dirty="0" err="1">
                <a:effectLst/>
              </a:rPr>
              <a:t>engevaluasi</a:t>
            </a:r>
            <a:r>
              <a:rPr lang="en-US" sz="1400" dirty="0">
                <a:effectLst/>
              </a:rPr>
              <a:t> dan </a:t>
            </a:r>
            <a:r>
              <a:rPr lang="en-US" sz="1400" dirty="0" err="1"/>
              <a:t>M</a:t>
            </a:r>
            <a:r>
              <a:rPr lang="en-US" sz="1400" dirty="0" err="1">
                <a:effectLst/>
              </a:rPr>
              <a:t>eningkatkan</a:t>
            </a:r>
            <a:r>
              <a:rPr lang="en-US" sz="1400" dirty="0">
                <a:effectLst/>
              </a:rPr>
              <a:t> </a:t>
            </a:r>
            <a:r>
              <a:rPr lang="en-US" sz="1400" dirty="0" err="1"/>
              <a:t>E</a:t>
            </a:r>
            <a:r>
              <a:rPr lang="en-US" sz="1400" dirty="0" err="1">
                <a:effectLst/>
              </a:rPr>
              <a:t>fektivitas</a:t>
            </a:r>
            <a:r>
              <a:rPr lang="en-US" sz="1400" dirty="0"/>
              <a:t> </a:t>
            </a:r>
            <a:r>
              <a:rPr lang="en-US" sz="1400" dirty="0" err="1"/>
              <a:t>M</a:t>
            </a:r>
            <a:r>
              <a:rPr lang="en-US" sz="1400" dirty="0" err="1">
                <a:effectLst/>
              </a:rPr>
              <a:t>anajemen</a:t>
            </a:r>
            <a:r>
              <a:rPr lang="en-US" sz="1400" dirty="0">
                <a:effectLst/>
              </a:rPr>
              <a:t> </a:t>
            </a:r>
            <a:r>
              <a:rPr lang="en-US" sz="1400" dirty="0" err="1"/>
              <a:t>R</a:t>
            </a:r>
            <a:r>
              <a:rPr lang="en-US" sz="1400" dirty="0" err="1">
                <a:effectLst/>
              </a:rPr>
              <a:t>isiko</a:t>
            </a:r>
            <a:r>
              <a:rPr lang="en-US" sz="1400" dirty="0">
                <a:effectLst/>
              </a:rPr>
              <a:t>, </a:t>
            </a:r>
            <a:r>
              <a:rPr lang="en-US" sz="1400" dirty="0" err="1"/>
              <a:t>P</a:t>
            </a:r>
            <a:r>
              <a:rPr lang="en-US" sz="1400" dirty="0" err="1">
                <a:effectLst/>
              </a:rPr>
              <a:t>engendalian</a:t>
            </a:r>
            <a:r>
              <a:rPr lang="en-US" sz="1400" dirty="0">
                <a:effectLst/>
              </a:rPr>
              <a:t>, proses</a:t>
            </a:r>
            <a:r>
              <a:rPr lang="en-US" sz="1400" dirty="0"/>
              <a:t> T</a:t>
            </a:r>
            <a:r>
              <a:rPr lang="en-US" sz="1400" dirty="0">
                <a:effectLst/>
              </a:rPr>
              <a:t>ata </a:t>
            </a:r>
            <a:r>
              <a:rPr lang="en-US" sz="1400" dirty="0"/>
              <a:t>K</a:t>
            </a:r>
            <a:r>
              <a:rPr lang="en-US" sz="1400" dirty="0">
                <a:effectLst/>
              </a:rPr>
              <a:t>elola </a:t>
            </a:r>
            <a:r>
              <a:rPr lang="en-US" sz="1400" dirty="0" err="1">
                <a:effectLst/>
              </a:rPr>
              <a:t>Organisasi</a:t>
            </a:r>
            <a:r>
              <a:rPr lang="en-US" sz="1400" dirty="0"/>
              <a:t> dan </a:t>
            </a:r>
            <a:r>
              <a:rPr lang="en-US" sz="1400" dirty="0" err="1"/>
              <a:t>Kepatuhan</a:t>
            </a:r>
            <a:r>
              <a:rPr lang="en-US" sz="1400" dirty="0"/>
              <a:t>. </a:t>
            </a:r>
            <a:r>
              <a:rPr lang="en-US" sz="1400" dirty="0" err="1"/>
              <a:t>Dengan</a:t>
            </a:r>
            <a:r>
              <a:rPr lang="en-US" sz="1400" dirty="0"/>
              <a:t> </a:t>
            </a:r>
            <a:r>
              <a:rPr lang="en-US" sz="1400" dirty="0" err="1"/>
              <a:t>demikian</a:t>
            </a:r>
            <a:r>
              <a:rPr lang="en-US" sz="1400" dirty="0"/>
              <a:t> </a:t>
            </a:r>
            <a:r>
              <a:rPr lang="en-US" sz="1400" dirty="0" err="1"/>
              <a:t>fungsi</a:t>
            </a:r>
            <a:r>
              <a:rPr lang="en-US" sz="1400" dirty="0"/>
              <a:t> Audit Intern </a:t>
            </a:r>
            <a:r>
              <a:rPr lang="en-US" sz="1400" dirty="0" err="1"/>
              <a:t>tidak</a:t>
            </a:r>
            <a:r>
              <a:rPr lang="en-US" sz="1400" dirty="0"/>
              <a:t> </a:t>
            </a:r>
            <a:r>
              <a:rPr lang="en-US" sz="1400" dirty="0" err="1"/>
              <a:t>dapat</a:t>
            </a:r>
            <a:r>
              <a:rPr lang="en-US" sz="1400" dirty="0"/>
              <a:t> </a:t>
            </a:r>
            <a:r>
              <a:rPr lang="en-US" sz="1400" dirty="0" err="1"/>
              <a:t>dipisahkan</a:t>
            </a:r>
            <a:r>
              <a:rPr lang="en-US" sz="1400" dirty="0"/>
              <a:t> </a:t>
            </a:r>
            <a:r>
              <a:rPr lang="en-US" sz="1400" dirty="0" err="1"/>
              <a:t>dengan</a:t>
            </a:r>
            <a:r>
              <a:rPr lang="en-US" sz="1400" dirty="0"/>
              <a:t> GRC.</a:t>
            </a:r>
            <a:endParaRPr kumimoji="0" lang="en-US" sz="1400" b="0" i="0" u="none" strike="noStrike" kern="1200" cap="none" spc="0" normalizeH="0" baseline="0" noProof="0" dirty="0">
              <a:ln>
                <a:noFill/>
              </a:ln>
              <a:solidFill>
                <a:prstClr val="black"/>
              </a:solidFill>
              <a:effectLst/>
              <a:uLnTx/>
              <a:uFillTx/>
              <a:ea typeface="+mn-ea"/>
              <a:cs typeface="+mn-cs"/>
            </a:endParaRPr>
          </a:p>
        </p:txBody>
      </p:sp>
      <p:grpSp>
        <p:nvGrpSpPr>
          <p:cNvPr id="13" name="Group 12"/>
          <p:cNvGrpSpPr/>
          <p:nvPr/>
        </p:nvGrpSpPr>
        <p:grpSpPr>
          <a:xfrm>
            <a:off x="239247" y="2087828"/>
            <a:ext cx="11647953" cy="4577668"/>
            <a:chOff x="320842" y="2087828"/>
            <a:chExt cx="11647953" cy="4577668"/>
          </a:xfrm>
        </p:grpSpPr>
        <p:pic>
          <p:nvPicPr>
            <p:cNvPr id="8" name="Picture 7"/>
            <p:cNvPicPr>
              <a:picLocks noChangeAspect="1"/>
            </p:cNvPicPr>
            <p:nvPr/>
          </p:nvPicPr>
          <p:blipFill>
            <a:blip r:embed="rId2"/>
            <a:stretch>
              <a:fillRect/>
            </a:stretch>
          </p:blipFill>
          <p:spPr>
            <a:xfrm>
              <a:off x="320842" y="2087828"/>
              <a:ext cx="11583784" cy="3799625"/>
            </a:xfrm>
            <a:prstGeom prst="rect">
              <a:avLst/>
            </a:prstGeom>
          </p:spPr>
        </p:pic>
        <p:sp>
          <p:nvSpPr>
            <p:cNvPr id="11" name="Rounded Rectangle 10"/>
            <p:cNvSpPr/>
            <p:nvPr/>
          </p:nvSpPr>
          <p:spPr>
            <a:xfrm>
              <a:off x="10107911" y="5189622"/>
              <a:ext cx="1860884" cy="147587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marR="0" lvl="0" indent="-1762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Terkemuka</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76213" marR="0" lvl="0" indent="-1762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Terpercaya</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76213" marR="0" lvl="0" indent="-1762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Kinerja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Unggul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Down Arrow 11"/>
            <p:cNvSpPr/>
            <p:nvPr/>
          </p:nvSpPr>
          <p:spPr>
            <a:xfrm>
              <a:off x="10886645" y="4885968"/>
              <a:ext cx="271332" cy="25667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Right Arrow 2"/>
          <p:cNvSpPr/>
          <p:nvPr/>
        </p:nvSpPr>
        <p:spPr>
          <a:xfrm>
            <a:off x="6468035" y="5887453"/>
            <a:ext cx="3558282" cy="699247"/>
          </a:xfrm>
          <a:prstGeom prst="rightArrow">
            <a:avLst/>
          </a:prstGeom>
          <a:solidFill>
            <a:srgbClr val="007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Organisasi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secara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umum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val 1"/>
          <p:cNvSpPr/>
          <p:nvPr/>
        </p:nvSpPr>
        <p:spPr>
          <a:xfrm>
            <a:off x="10026316" y="3079376"/>
            <a:ext cx="1796715" cy="1806592"/>
          </a:xfrm>
          <a:prstGeom prst="ellipse">
            <a:avLst/>
          </a:prstGeom>
          <a:solidFill>
            <a:srgbClr val="005426"/>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ORGANISASI YANG SEHAT</a:t>
            </a:r>
          </a:p>
        </p:txBody>
      </p:sp>
      <p:sp>
        <p:nvSpPr>
          <p:cNvPr id="4" name="Rectangle: Rounded Corners 3">
            <a:extLst>
              <a:ext uri="{FF2B5EF4-FFF2-40B4-BE49-F238E27FC236}">
                <a16:creationId xmlns:a16="http://schemas.microsoft.com/office/drawing/2014/main" id="{FA55DFBC-FD81-C271-3D6C-2E2C52CFE81E}"/>
              </a:ext>
            </a:extLst>
          </p:cNvPr>
          <p:cNvSpPr/>
          <p:nvPr/>
        </p:nvSpPr>
        <p:spPr>
          <a:xfrm>
            <a:off x="438912" y="5817038"/>
            <a:ext cx="5657088" cy="81381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effectLst/>
            </a:endParaRPr>
          </a:p>
          <a:p>
            <a:r>
              <a:rPr kumimoji="0" lang="en-US" sz="1200" b="0" i="0" u="none" strike="noStrike" kern="1200" cap="none" spc="0" normalizeH="0" baseline="0" noProof="0" dirty="0" err="1">
                <a:ln>
                  <a:noFill/>
                </a:ln>
                <a:solidFill>
                  <a:prstClr val="black"/>
                </a:solidFill>
                <a:effectLst/>
                <a:uLnTx/>
                <a:uFillTx/>
                <a:ea typeface="+mn-ea"/>
                <a:cs typeface="+mn-cs"/>
              </a:rPr>
              <a:t>Tujuan</a:t>
            </a:r>
            <a:r>
              <a:rPr kumimoji="0" lang="en-US" sz="1200" b="0" i="0" u="none" strike="noStrike" kern="1200" cap="none" spc="0" normalizeH="0" baseline="0" noProof="0" dirty="0">
                <a:ln>
                  <a:noFill/>
                </a:ln>
                <a:solidFill>
                  <a:prstClr val="black"/>
                </a:solidFill>
                <a:effectLst/>
                <a:uLnTx/>
                <a:uFillTx/>
                <a:ea typeface="+mn-ea"/>
                <a:cs typeface="+mn-cs"/>
              </a:rPr>
              <a:t> Akhir Dari Audit Intern </a:t>
            </a:r>
            <a:r>
              <a:rPr kumimoji="0" lang="en-US" sz="1200" b="0" i="0" u="none" strike="noStrike" kern="1200" cap="none" spc="0" normalizeH="0" baseline="0" noProof="0" dirty="0" err="1">
                <a:ln>
                  <a:noFill/>
                </a:ln>
                <a:solidFill>
                  <a:prstClr val="black"/>
                </a:solidFill>
                <a:effectLst/>
                <a:uLnTx/>
                <a:uFillTx/>
                <a:ea typeface="+mn-ea"/>
                <a:cs typeface="+mn-cs"/>
              </a:rPr>
              <a:t>Adalah</a:t>
            </a:r>
            <a:r>
              <a:rPr kumimoji="0" lang="en-US" sz="1200" b="0" i="0" u="none" strike="noStrike" kern="1200" cap="none" spc="0" normalizeH="0" baseline="0" noProof="0" dirty="0">
                <a:ln>
                  <a:noFill/>
                </a:ln>
                <a:solidFill>
                  <a:prstClr val="black"/>
                </a:solidFill>
                <a:effectLst/>
                <a:uLnTx/>
                <a:uFillTx/>
                <a:ea typeface="+mn-ea"/>
                <a:cs typeface="+mn-cs"/>
              </a:rPr>
              <a:t> </a:t>
            </a:r>
            <a:r>
              <a:rPr kumimoji="0" lang="en-US" sz="1200" b="0" i="0" u="none" strike="noStrike" kern="1200" cap="none" spc="0" normalizeH="0" baseline="0" noProof="0" dirty="0" err="1">
                <a:ln>
                  <a:noFill/>
                </a:ln>
                <a:solidFill>
                  <a:prstClr val="black"/>
                </a:solidFill>
                <a:effectLst/>
                <a:uLnTx/>
                <a:uFillTx/>
                <a:ea typeface="+mn-ea"/>
                <a:cs typeface="+mn-cs"/>
              </a:rPr>
              <a:t>Terwujudnya</a:t>
            </a:r>
            <a:r>
              <a:rPr kumimoji="0" lang="en-US" sz="1200" b="0" i="0" u="none" strike="noStrike" kern="1200" cap="none" spc="0" normalizeH="0" baseline="0" noProof="0" dirty="0">
                <a:ln>
                  <a:noFill/>
                </a:ln>
                <a:solidFill>
                  <a:prstClr val="black"/>
                </a:solidFill>
                <a:effectLst/>
                <a:uLnTx/>
                <a:uFillTx/>
                <a:ea typeface="+mn-ea"/>
                <a:cs typeface="+mn-cs"/>
              </a:rPr>
              <a:t> </a:t>
            </a:r>
            <a:r>
              <a:rPr kumimoji="0" lang="en-US" sz="1200" b="0" i="0" u="none" strike="noStrike" kern="1200" cap="none" spc="0" normalizeH="0" baseline="0" noProof="0" dirty="0" err="1">
                <a:ln>
                  <a:noFill/>
                </a:ln>
                <a:solidFill>
                  <a:prstClr val="black"/>
                </a:solidFill>
                <a:effectLst/>
                <a:uLnTx/>
                <a:uFillTx/>
                <a:ea typeface="+mn-ea"/>
                <a:cs typeface="+mn-cs"/>
              </a:rPr>
              <a:t>Organisasi</a:t>
            </a:r>
            <a:r>
              <a:rPr kumimoji="0" lang="en-US" sz="1200" b="0" i="0" u="none" strike="noStrike" kern="1200" cap="none" spc="0" normalizeH="0" baseline="0" noProof="0" dirty="0">
                <a:ln>
                  <a:noFill/>
                </a:ln>
                <a:solidFill>
                  <a:prstClr val="black"/>
                </a:solidFill>
                <a:effectLst/>
                <a:uLnTx/>
                <a:uFillTx/>
                <a:ea typeface="+mn-ea"/>
                <a:cs typeface="+mn-cs"/>
              </a:rPr>
              <a:t> Yang Sehat. Hal </a:t>
            </a:r>
            <a:r>
              <a:rPr lang="en-US" sz="1200" dirty="0">
                <a:solidFill>
                  <a:prstClr val="black"/>
                </a:solidFill>
              </a:rPr>
              <a:t>s</a:t>
            </a:r>
            <a:r>
              <a:rPr kumimoji="0" lang="en-US" sz="1200" b="0" i="0" u="none" strike="noStrike" kern="1200" cap="none" spc="0" normalizeH="0" baseline="0" noProof="0" dirty="0" err="1">
                <a:ln>
                  <a:noFill/>
                </a:ln>
                <a:solidFill>
                  <a:prstClr val="black"/>
                </a:solidFill>
                <a:effectLst/>
                <a:uLnTx/>
                <a:uFillTx/>
                <a:ea typeface="+mn-ea"/>
                <a:cs typeface="+mn-cs"/>
              </a:rPr>
              <a:t>ni</a:t>
            </a:r>
            <a:r>
              <a:rPr kumimoji="0" lang="en-US" sz="1200" b="0" i="0" u="none" strike="noStrike" kern="1200" cap="none" spc="0" normalizeH="0" baseline="0" noProof="0" dirty="0">
                <a:ln>
                  <a:noFill/>
                </a:ln>
                <a:solidFill>
                  <a:prstClr val="black"/>
                </a:solidFill>
                <a:effectLst/>
                <a:uLnTx/>
                <a:uFillTx/>
                <a:ea typeface="+mn-ea"/>
                <a:cs typeface="+mn-cs"/>
              </a:rPr>
              <a:t> </a:t>
            </a:r>
            <a:r>
              <a:rPr lang="en-US" sz="1200" dirty="0">
                <a:solidFill>
                  <a:prstClr val="black"/>
                </a:solidFill>
              </a:rPr>
              <a:t>s</a:t>
            </a:r>
            <a:r>
              <a:rPr kumimoji="0" lang="en-US" sz="1200" b="0" i="0" u="none" strike="noStrike" kern="1200" cap="none" spc="0" normalizeH="0" baseline="0" noProof="0" dirty="0" err="1">
                <a:ln>
                  <a:noFill/>
                </a:ln>
                <a:solidFill>
                  <a:prstClr val="black"/>
                </a:solidFill>
                <a:effectLst/>
                <a:uLnTx/>
                <a:uFillTx/>
                <a:ea typeface="+mn-ea"/>
                <a:cs typeface="+mn-cs"/>
              </a:rPr>
              <a:t>ejalan</a:t>
            </a:r>
            <a:r>
              <a:rPr kumimoji="0" lang="en-US" sz="1200" b="0" i="0" u="none" strike="noStrike" kern="1200" cap="none" spc="0" normalizeH="0" baseline="0" noProof="0" dirty="0">
                <a:ln>
                  <a:noFill/>
                </a:ln>
                <a:solidFill>
                  <a:prstClr val="black"/>
                </a:solidFill>
                <a:effectLst/>
                <a:uLnTx/>
                <a:uFillTx/>
                <a:ea typeface="+mn-ea"/>
                <a:cs typeface="+mn-cs"/>
              </a:rPr>
              <a:t> </a:t>
            </a:r>
            <a:r>
              <a:rPr lang="en-US" sz="1200" dirty="0">
                <a:solidFill>
                  <a:prstClr val="black"/>
                </a:solidFill>
              </a:rPr>
              <a:t>d</a:t>
            </a:r>
            <a:r>
              <a:rPr kumimoji="0" lang="en-US" sz="1200" b="0" i="0" u="none" strike="noStrike" kern="1200" cap="none" spc="0" normalizeH="0" baseline="0" noProof="0" dirty="0" err="1">
                <a:ln>
                  <a:noFill/>
                </a:ln>
                <a:solidFill>
                  <a:prstClr val="black"/>
                </a:solidFill>
                <a:effectLst/>
                <a:uLnTx/>
                <a:uFillTx/>
                <a:ea typeface="+mn-ea"/>
                <a:cs typeface="+mn-cs"/>
              </a:rPr>
              <a:t>engan</a:t>
            </a:r>
            <a:r>
              <a:rPr kumimoji="0" lang="en-US" sz="1200" b="0" i="0" u="none" strike="noStrike" kern="1200" cap="none" spc="0" normalizeH="0" baseline="0" noProof="0" dirty="0">
                <a:ln>
                  <a:noFill/>
                </a:ln>
                <a:solidFill>
                  <a:prstClr val="black"/>
                </a:solidFill>
                <a:effectLst/>
                <a:uLnTx/>
                <a:uFillTx/>
                <a:ea typeface="+mn-ea"/>
                <a:cs typeface="+mn-cs"/>
              </a:rPr>
              <a:t> </a:t>
            </a:r>
            <a:r>
              <a:rPr kumimoji="0" lang="en-US" sz="1200" b="0" i="0" u="none" strike="noStrike" kern="1200" cap="none" spc="0" normalizeH="0" baseline="0" noProof="0" dirty="0" err="1">
                <a:ln>
                  <a:noFill/>
                </a:ln>
                <a:solidFill>
                  <a:prstClr val="black"/>
                </a:solidFill>
                <a:effectLst/>
                <a:uLnTx/>
                <a:uFillTx/>
                <a:ea typeface="+mn-ea"/>
                <a:cs typeface="+mn-cs"/>
              </a:rPr>
              <a:t>Visi</a:t>
            </a:r>
            <a:r>
              <a:rPr kumimoji="0" lang="en-US" sz="1200" b="0" i="0" u="none" strike="noStrike" kern="1200" cap="none" spc="0" normalizeH="0" baseline="0" noProof="0" dirty="0">
                <a:ln>
                  <a:noFill/>
                </a:ln>
                <a:solidFill>
                  <a:prstClr val="black"/>
                </a:solidFill>
                <a:effectLst/>
                <a:uLnTx/>
                <a:uFillTx/>
                <a:ea typeface="+mn-ea"/>
                <a:cs typeface="+mn-cs"/>
              </a:rPr>
              <a:t> </a:t>
            </a:r>
            <a:r>
              <a:rPr kumimoji="0" lang="en-US" sz="1200" b="0" i="0" u="none" strike="noStrike" kern="1200" cap="none" spc="0" normalizeH="0" baseline="0" noProof="0" dirty="0" err="1">
                <a:ln>
                  <a:noFill/>
                </a:ln>
                <a:solidFill>
                  <a:prstClr val="black"/>
                </a:solidFill>
                <a:effectLst/>
                <a:uLnTx/>
                <a:uFillTx/>
                <a:ea typeface="+mn-ea"/>
                <a:cs typeface="+mn-cs"/>
              </a:rPr>
              <a:t>Organisasi</a:t>
            </a:r>
            <a:r>
              <a:rPr kumimoji="0" lang="en-US" sz="1200" b="0" i="0" u="none" strike="noStrike" kern="1200" cap="none" spc="0" normalizeH="0" baseline="0" noProof="0" dirty="0">
                <a:ln>
                  <a:noFill/>
                </a:ln>
                <a:solidFill>
                  <a:prstClr val="black"/>
                </a:solidFill>
                <a:effectLst/>
                <a:uLnTx/>
                <a:uFillTx/>
                <a:ea typeface="+mn-ea"/>
                <a:cs typeface="+mn-cs"/>
              </a:rPr>
              <a:t> pada </a:t>
            </a:r>
            <a:r>
              <a:rPr lang="en-US" sz="1200" dirty="0">
                <a:solidFill>
                  <a:prstClr val="black"/>
                </a:solidFill>
              </a:rPr>
              <a:t>u</a:t>
            </a:r>
            <a:r>
              <a:rPr kumimoji="0" lang="en-US" sz="1200" b="0" i="0" u="none" strike="noStrike" kern="1200" cap="none" spc="0" normalizeH="0" baseline="0" noProof="0" dirty="0" err="1">
                <a:ln>
                  <a:noFill/>
                </a:ln>
                <a:solidFill>
                  <a:prstClr val="black"/>
                </a:solidFill>
                <a:effectLst/>
                <a:uLnTx/>
                <a:uFillTx/>
                <a:ea typeface="+mn-ea"/>
                <a:cs typeface="+mn-cs"/>
              </a:rPr>
              <a:t>mumnya</a:t>
            </a:r>
            <a:r>
              <a:rPr kumimoji="0" lang="en-US" sz="1200" b="0" i="0" u="none" strike="noStrike" kern="1200" cap="none" spc="0" normalizeH="0" baseline="0" noProof="0" dirty="0">
                <a:ln>
                  <a:noFill/>
                </a:ln>
                <a:solidFill>
                  <a:prstClr val="black"/>
                </a:solidFill>
                <a:effectLst/>
                <a:uLnTx/>
                <a:uFillTx/>
                <a:ea typeface="+mn-ea"/>
                <a:cs typeface="+mn-cs"/>
              </a:rPr>
              <a:t>, </a:t>
            </a:r>
            <a:r>
              <a:rPr kumimoji="0" lang="en-US" sz="1200" b="0" i="0" u="none" strike="noStrike" kern="1200" cap="none" spc="0" normalizeH="0" baseline="0" noProof="0" dirty="0" err="1">
                <a:ln>
                  <a:noFill/>
                </a:ln>
                <a:solidFill>
                  <a:prstClr val="black"/>
                </a:solidFill>
                <a:effectLst/>
                <a:uLnTx/>
                <a:uFillTx/>
                <a:ea typeface="+mn-ea"/>
                <a:cs typeface="+mn-cs"/>
              </a:rPr>
              <a:t>yakni</a:t>
            </a:r>
            <a:r>
              <a:rPr kumimoji="0" lang="en-US" sz="1200" b="0" i="0" u="none" strike="noStrike" kern="1200" cap="none" spc="0" normalizeH="0" baseline="0" noProof="0" dirty="0">
                <a:ln>
                  <a:noFill/>
                </a:ln>
                <a:solidFill>
                  <a:prstClr val="black"/>
                </a:solidFill>
                <a:effectLst/>
                <a:uLnTx/>
                <a:uFillTx/>
                <a:ea typeface="+mn-ea"/>
                <a:cs typeface="+mn-cs"/>
              </a:rPr>
              <a:t> “</a:t>
            </a:r>
            <a:r>
              <a:rPr kumimoji="0" lang="en-US" sz="1200" b="1" i="0" u="none" strike="noStrike" kern="1200" cap="none" spc="0" normalizeH="0" baseline="0" noProof="0" dirty="0">
                <a:ln>
                  <a:noFill/>
                </a:ln>
                <a:solidFill>
                  <a:prstClr val="black"/>
                </a:solidFill>
                <a:effectLst/>
                <a:uLnTx/>
                <a:uFillTx/>
                <a:ea typeface="+mn-ea"/>
                <a:cs typeface="+mn-cs"/>
              </a:rPr>
              <a:t>MEWUJUDKAN ORGANISASI YANG TERKEMUKA DAN TERPERCAYA DISERTAI DENGAN KINERJA YANG UNGGUL.”</a:t>
            </a:r>
            <a:endParaRPr kumimoji="0" lang="en-US" sz="1200" b="0" i="0" u="none" strike="noStrike" kern="1200" cap="none" spc="0" normalizeH="0" baseline="0" noProof="0" dirty="0">
              <a:ln>
                <a:noFill/>
              </a:ln>
              <a:solidFill>
                <a:prstClr val="black"/>
              </a:solidFill>
              <a:effectLst/>
              <a:uLnTx/>
              <a:uFillTx/>
              <a:ea typeface="+mn-ea"/>
              <a:cs typeface="+mn-cs"/>
            </a:endParaRPr>
          </a:p>
          <a:p>
            <a:pPr algn="ctr"/>
            <a:endParaRPr lang="en-MY" sz="1200" dirty="0"/>
          </a:p>
        </p:txBody>
      </p:sp>
    </p:spTree>
    <p:extLst>
      <p:ext uri="{BB962C8B-B14F-4D97-AF65-F5344CB8AC3E}">
        <p14:creationId xmlns:p14="http://schemas.microsoft.com/office/powerpoint/2010/main" val="1743362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7700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KOMPONEN PRAKTIS GCG (MENURUT OJK)</a:t>
            </a:r>
          </a:p>
        </p:txBody>
      </p:sp>
      <p:graphicFrame>
        <p:nvGraphicFramePr>
          <p:cNvPr id="4" name="Table 3"/>
          <p:cNvGraphicFramePr>
            <a:graphicFrameLocks noGrp="1"/>
          </p:cNvGraphicFramePr>
          <p:nvPr>
            <p:extLst>
              <p:ext uri="{D42A27DB-BD31-4B8C-83A1-F6EECF244321}">
                <p14:modId xmlns:p14="http://schemas.microsoft.com/office/powerpoint/2010/main" val="4122044246"/>
              </p:ext>
            </p:extLst>
          </p:nvPr>
        </p:nvGraphicFramePr>
        <p:xfrm>
          <a:off x="4288652" y="822960"/>
          <a:ext cx="7603960" cy="5844540"/>
        </p:xfrm>
        <a:graphic>
          <a:graphicData uri="http://schemas.openxmlformats.org/drawingml/2006/table">
            <a:tbl>
              <a:tblPr firstRow="1" bandRow="1">
                <a:tableStyleId>{5C22544A-7EE6-4342-B048-85BDC9FD1C3A}</a:tableStyleId>
              </a:tblPr>
              <a:tblGrid>
                <a:gridCol w="7603960">
                  <a:extLst>
                    <a:ext uri="{9D8B030D-6E8A-4147-A177-3AD203B41FA5}">
                      <a16:colId xmlns:a16="http://schemas.microsoft.com/office/drawing/2014/main" val="20000"/>
                    </a:ext>
                  </a:extLst>
                </a:gridCol>
              </a:tblGrid>
              <a:tr h="370840">
                <a:tc>
                  <a:txBody>
                    <a:bodyPr/>
                    <a:lstStyle/>
                    <a:p>
                      <a:pPr algn="ctr"/>
                      <a:r>
                        <a:rPr lang="en-US" sz="2000" dirty="0"/>
                        <a:t>GOVERNANCE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50" dirty="0" err="1">
                          <a:solidFill>
                            <a:srgbClr val="002060"/>
                          </a:solidFill>
                          <a:latin typeface="+mn-lt"/>
                          <a:cs typeface="Arial" panose="020B0604020202020204" pitchFamily="34" charset="0"/>
                        </a:rPr>
                        <a:t>Sebuah</a:t>
                      </a:r>
                      <a:r>
                        <a:rPr lang="en-US" sz="1250" dirty="0">
                          <a:solidFill>
                            <a:srgbClr val="002060"/>
                          </a:solidFill>
                          <a:latin typeface="+mn-lt"/>
                          <a:cs typeface="Arial" panose="020B0604020202020204" pitchFamily="34" charset="0"/>
                        </a:rPr>
                        <a:t> </a:t>
                      </a:r>
                      <a:r>
                        <a:rPr lang="en-US" sz="1250" dirty="0" err="1">
                          <a:solidFill>
                            <a:srgbClr val="002060"/>
                          </a:solidFill>
                          <a:latin typeface="+mn-lt"/>
                          <a:cs typeface="Arial" panose="020B0604020202020204" pitchFamily="34" charset="0"/>
                        </a:rPr>
                        <a:t>Sistem</a:t>
                      </a:r>
                      <a:r>
                        <a:rPr lang="en-US" sz="1250" dirty="0">
                          <a:solidFill>
                            <a:srgbClr val="002060"/>
                          </a:solidFill>
                          <a:latin typeface="+mn-lt"/>
                          <a:cs typeface="Arial" panose="020B0604020202020204" pitchFamily="34" charset="0"/>
                        </a:rPr>
                        <a:t> Check and Balance </a:t>
                      </a:r>
                      <a:r>
                        <a:rPr lang="en-US" sz="1250" dirty="0" err="1">
                          <a:solidFill>
                            <a:srgbClr val="002060"/>
                          </a:solidFill>
                          <a:latin typeface="+mn-lt"/>
                          <a:cs typeface="Arial" panose="020B0604020202020204" pitchFamily="34" charset="0"/>
                        </a:rPr>
                        <a:t>untuk</a:t>
                      </a:r>
                      <a:r>
                        <a:rPr lang="en-US" sz="1250" dirty="0">
                          <a:solidFill>
                            <a:srgbClr val="002060"/>
                          </a:solidFill>
                          <a:latin typeface="+mn-lt"/>
                          <a:cs typeface="Arial" panose="020B0604020202020204" pitchFamily="34" charset="0"/>
                        </a:rPr>
                        <a:t> </a:t>
                      </a:r>
                      <a:r>
                        <a:rPr lang="en-US" sz="1250" dirty="0" err="1">
                          <a:solidFill>
                            <a:srgbClr val="002060"/>
                          </a:solidFill>
                          <a:latin typeface="+mn-lt"/>
                          <a:cs typeface="Arial" panose="020B0604020202020204" pitchFamily="34" charset="0"/>
                        </a:rPr>
                        <a:t>mengelola</a:t>
                      </a:r>
                      <a:r>
                        <a:rPr lang="en-US" sz="1250" dirty="0">
                          <a:solidFill>
                            <a:srgbClr val="002060"/>
                          </a:solidFill>
                          <a:latin typeface="+mn-lt"/>
                          <a:cs typeface="Arial" panose="020B0604020202020204" pitchFamily="34" charset="0"/>
                        </a:rPr>
                        <a:t> Principal-</a:t>
                      </a:r>
                      <a:r>
                        <a:rPr lang="en-US" sz="1250" dirty="0" err="1">
                          <a:solidFill>
                            <a:srgbClr val="002060"/>
                          </a:solidFill>
                          <a:latin typeface="+mn-lt"/>
                          <a:cs typeface="Arial" panose="020B0604020202020204" pitchFamily="34" charset="0"/>
                        </a:rPr>
                        <a:t>Agenct</a:t>
                      </a:r>
                      <a:r>
                        <a:rPr lang="en-US" sz="1250" dirty="0">
                          <a:solidFill>
                            <a:srgbClr val="002060"/>
                          </a:solidFill>
                          <a:latin typeface="+mn-lt"/>
                          <a:cs typeface="Arial" panose="020B0604020202020204" pitchFamily="34" charset="0"/>
                        </a:rPr>
                        <a:t> Problem </a:t>
                      </a:r>
                      <a:r>
                        <a:rPr lang="en-US" sz="1250" dirty="0" err="1">
                          <a:solidFill>
                            <a:srgbClr val="002060"/>
                          </a:solidFill>
                          <a:latin typeface="+mn-lt"/>
                          <a:cs typeface="Arial" panose="020B0604020202020204" pitchFamily="34" charset="0"/>
                        </a:rPr>
                        <a:t>dalam</a:t>
                      </a:r>
                      <a:r>
                        <a:rPr lang="en-US" sz="1250" dirty="0">
                          <a:solidFill>
                            <a:srgbClr val="002060"/>
                          </a:solidFill>
                          <a:latin typeface="+mn-lt"/>
                          <a:cs typeface="Arial" panose="020B0604020202020204" pitchFamily="34" charset="0"/>
                        </a:rPr>
                        <a:t> </a:t>
                      </a:r>
                      <a:r>
                        <a:rPr lang="en-US" sz="1250" dirty="0" err="1">
                          <a:solidFill>
                            <a:srgbClr val="002060"/>
                          </a:solidFill>
                          <a:latin typeface="+mn-lt"/>
                          <a:cs typeface="Arial" panose="020B0604020202020204" pitchFamily="34" charset="0"/>
                        </a:rPr>
                        <a:t>rangka</a:t>
                      </a:r>
                      <a:r>
                        <a:rPr lang="en-US" sz="1250" dirty="0">
                          <a:solidFill>
                            <a:srgbClr val="002060"/>
                          </a:solidFill>
                          <a:latin typeface="+mn-lt"/>
                          <a:cs typeface="Arial" panose="020B0604020202020204" pitchFamily="34" charset="0"/>
                        </a:rPr>
                        <a:t> </a:t>
                      </a:r>
                      <a:r>
                        <a:rPr lang="en-US" sz="1250" dirty="0" err="1">
                          <a:solidFill>
                            <a:srgbClr val="002060"/>
                          </a:solidFill>
                          <a:latin typeface="+mn-lt"/>
                          <a:cs typeface="Arial" panose="020B0604020202020204" pitchFamily="34" charset="0"/>
                        </a:rPr>
                        <a:t>mencegah</a:t>
                      </a:r>
                      <a:r>
                        <a:rPr lang="en-US" sz="1250" dirty="0">
                          <a:solidFill>
                            <a:srgbClr val="002060"/>
                          </a:solidFill>
                          <a:latin typeface="+mn-lt"/>
                          <a:cs typeface="Arial" panose="020B0604020202020204" pitchFamily="34" charset="0"/>
                        </a:rPr>
                        <a:t> Salah </a:t>
                      </a:r>
                      <a:r>
                        <a:rPr lang="en-US" sz="1250" dirty="0" err="1">
                          <a:solidFill>
                            <a:srgbClr val="002060"/>
                          </a:solidFill>
                          <a:latin typeface="+mn-lt"/>
                          <a:cs typeface="Arial" panose="020B0604020202020204" pitchFamily="34" charset="0"/>
                        </a:rPr>
                        <a:t>Kelola</a:t>
                      </a:r>
                      <a:r>
                        <a:rPr lang="en-US" sz="1250" dirty="0">
                          <a:solidFill>
                            <a:srgbClr val="002060"/>
                          </a:solidFill>
                          <a:latin typeface="+mn-lt"/>
                          <a:cs typeface="Arial" panose="020B0604020202020204" pitchFamily="34" charset="0"/>
                        </a:rPr>
                        <a:t> (mismanagement) </a:t>
                      </a:r>
                      <a:r>
                        <a:rPr lang="en-US" sz="1250" dirty="0" err="1">
                          <a:solidFill>
                            <a:srgbClr val="002060"/>
                          </a:solidFill>
                          <a:latin typeface="+mn-lt"/>
                          <a:cs typeface="Arial" panose="020B0604020202020204" pitchFamily="34" charset="0"/>
                        </a:rPr>
                        <a:t>dan</a:t>
                      </a:r>
                      <a:r>
                        <a:rPr lang="en-US" sz="1250" dirty="0">
                          <a:solidFill>
                            <a:srgbClr val="002060"/>
                          </a:solidFill>
                          <a:latin typeface="+mn-lt"/>
                          <a:cs typeface="Arial" panose="020B0604020202020204" pitchFamily="34" charset="0"/>
                        </a:rPr>
                        <a:t> </a:t>
                      </a:r>
                      <a:r>
                        <a:rPr lang="en-US" sz="1250" dirty="0" err="1">
                          <a:solidFill>
                            <a:srgbClr val="002060"/>
                          </a:solidFill>
                          <a:latin typeface="+mn-lt"/>
                          <a:cs typeface="Arial" panose="020B0604020202020204" pitchFamily="34" charset="0"/>
                        </a:rPr>
                        <a:t>Penyalahgunaan</a:t>
                      </a:r>
                      <a:r>
                        <a:rPr lang="en-US" sz="1250" dirty="0">
                          <a:solidFill>
                            <a:srgbClr val="002060"/>
                          </a:solidFill>
                          <a:latin typeface="+mn-lt"/>
                          <a:cs typeface="Arial" panose="020B0604020202020204" pitchFamily="34" charset="0"/>
                        </a:rPr>
                        <a:t> </a:t>
                      </a:r>
                      <a:r>
                        <a:rPr lang="en-US" sz="1250" dirty="0" err="1">
                          <a:solidFill>
                            <a:srgbClr val="002060"/>
                          </a:solidFill>
                          <a:latin typeface="+mn-lt"/>
                          <a:cs typeface="Arial" panose="020B0604020202020204" pitchFamily="34" charset="0"/>
                        </a:rPr>
                        <a:t>Aset</a:t>
                      </a:r>
                      <a:r>
                        <a:rPr lang="en-US" sz="1250" dirty="0">
                          <a:solidFill>
                            <a:srgbClr val="002060"/>
                          </a:solidFill>
                          <a:latin typeface="+mn-lt"/>
                          <a:cs typeface="Arial" panose="020B0604020202020204" pitchFamily="34" charset="0"/>
                        </a:rPr>
                        <a:t> </a:t>
                      </a:r>
                      <a:r>
                        <a:rPr lang="en-US" sz="1250" dirty="0" err="1">
                          <a:solidFill>
                            <a:srgbClr val="002060"/>
                          </a:solidFill>
                          <a:latin typeface="+mn-lt"/>
                          <a:cs typeface="Arial" panose="020B0604020202020204" pitchFamily="34" charset="0"/>
                        </a:rPr>
                        <a:t>Organisasi</a:t>
                      </a:r>
                      <a:r>
                        <a:rPr lang="en-US" sz="1250" baseline="0" dirty="0">
                          <a:solidFill>
                            <a:srgbClr val="002060"/>
                          </a:solidFill>
                          <a:latin typeface="+mn-lt"/>
                          <a:cs typeface="Arial" panose="020B0604020202020204" pitchFamily="34" charset="0"/>
                        </a:rPr>
                        <a:t> agar </a:t>
                      </a:r>
                      <a:r>
                        <a:rPr lang="en-US" sz="1250" baseline="0" dirty="0" err="1">
                          <a:solidFill>
                            <a:srgbClr val="002060"/>
                          </a:solidFill>
                          <a:latin typeface="+mn-lt"/>
                          <a:cs typeface="Arial" panose="020B0604020202020204" pitchFamily="34" charset="0"/>
                        </a:rPr>
                        <a:t>dapat</a:t>
                      </a:r>
                      <a:r>
                        <a:rPr lang="en-US" sz="1250" baseline="0" dirty="0">
                          <a:solidFill>
                            <a:srgbClr val="002060"/>
                          </a:solidFill>
                          <a:latin typeface="+mn-lt"/>
                          <a:cs typeface="Arial" panose="020B0604020202020204" pitchFamily="34" charset="0"/>
                        </a:rPr>
                        <a:t> </a:t>
                      </a:r>
                      <a:r>
                        <a:rPr lang="en-US" sz="1250" dirty="0" err="1">
                          <a:solidFill>
                            <a:srgbClr val="002060"/>
                          </a:solidFill>
                          <a:latin typeface="+mn-lt"/>
                          <a:cs typeface="Arial" panose="020B0604020202020204" pitchFamily="34" charset="0"/>
                        </a:rPr>
                        <a:t>menghasilkan</a:t>
                      </a:r>
                      <a:r>
                        <a:rPr lang="en-US" sz="1250" dirty="0">
                          <a:solidFill>
                            <a:srgbClr val="002060"/>
                          </a:solidFill>
                          <a:latin typeface="+mn-lt"/>
                          <a:cs typeface="Arial" panose="020B0604020202020204" pitchFamily="34" charset="0"/>
                        </a:rPr>
                        <a:t> Long-Term and Sustainable Enhanced</a:t>
                      </a:r>
                      <a:r>
                        <a:rPr lang="en-US" sz="1250" baseline="0" dirty="0">
                          <a:solidFill>
                            <a:srgbClr val="002060"/>
                          </a:solidFill>
                          <a:latin typeface="+mn-lt"/>
                          <a:cs typeface="Arial" panose="020B0604020202020204" pitchFamily="34" charset="0"/>
                        </a:rPr>
                        <a:t> </a:t>
                      </a:r>
                      <a:r>
                        <a:rPr lang="en-US" sz="1250" baseline="0" dirty="0" err="1">
                          <a:solidFill>
                            <a:srgbClr val="002060"/>
                          </a:solidFill>
                          <a:latin typeface="+mn-lt"/>
                          <a:cs typeface="Arial" panose="020B0604020202020204" pitchFamily="34" charset="0"/>
                        </a:rPr>
                        <a:t>Peformance</a:t>
                      </a:r>
                      <a:r>
                        <a:rPr lang="en-US" sz="1250" baseline="0" dirty="0">
                          <a:solidFill>
                            <a:srgbClr val="002060"/>
                          </a:solidFill>
                          <a:latin typeface="+mn-lt"/>
                          <a:cs typeface="Arial" panose="020B0604020202020204" pitchFamily="34" charset="0"/>
                        </a:rPr>
                        <a:t> (</a:t>
                      </a:r>
                      <a:r>
                        <a:rPr lang="en-US" sz="1250" dirty="0">
                          <a:solidFill>
                            <a:srgbClr val="002060"/>
                          </a:solidFill>
                          <a:latin typeface="+mn-lt"/>
                          <a:cs typeface="Arial" panose="020B0604020202020204" pitchFamily="34" charset="0"/>
                        </a:rPr>
                        <a:t>Output, Outcome, and Impact)</a:t>
                      </a:r>
                      <a:r>
                        <a:rPr lang="en-US" sz="1250" baseline="0" dirty="0">
                          <a:solidFill>
                            <a:srgbClr val="002060"/>
                          </a:solidFill>
                          <a:latin typeface="+mn-lt"/>
                          <a:cs typeface="Arial" panose="020B0604020202020204" pitchFamily="34" charset="0"/>
                        </a:rPr>
                        <a:t> </a:t>
                      </a:r>
                      <a:r>
                        <a:rPr lang="en-US" sz="1250" dirty="0">
                          <a:solidFill>
                            <a:srgbClr val="002060"/>
                          </a:solidFill>
                          <a:latin typeface="+mn-lt"/>
                          <a:cs typeface="Arial" panose="020B0604020202020204" pitchFamily="34" charset="0"/>
                        </a:rPr>
                        <a:t>for Stakeholders.</a:t>
                      </a:r>
                      <a:endParaRPr lang="en-ID" sz="1250" dirty="0">
                        <a:solidFill>
                          <a:srgbClr val="002060"/>
                        </a:solidFill>
                        <a:latin typeface="+mn-lt"/>
                        <a:cs typeface="Arial" panose="020B0604020202020204" pitchFamily="34" charset="0"/>
                      </a:endParaRPr>
                    </a:p>
                  </a:txBody>
                  <a:tcPr/>
                </a:tc>
                <a:extLst>
                  <a:ext uri="{0D108BD9-81ED-4DB2-BD59-A6C34878D82A}">
                    <a16:rowId xmlns:a16="http://schemas.microsoft.com/office/drawing/2014/main" val="10001"/>
                  </a:ext>
                </a:extLst>
              </a:tr>
              <a:tr h="444500">
                <a:tc>
                  <a:txBody>
                    <a:bodyPr/>
                    <a:lstStyle/>
                    <a:p>
                      <a:pPr marL="0" lvl="0" indent="0" algn="ctr">
                        <a:spcAft>
                          <a:spcPts val="0"/>
                        </a:spcAft>
                        <a:buFont typeface="Symbol" panose="05050102010706020507" pitchFamily="18" charset="2"/>
                        <a:buNone/>
                      </a:pPr>
                      <a:r>
                        <a:rPr lang="en-US" sz="1600" b="1" dirty="0">
                          <a:solidFill>
                            <a:srgbClr val="002060"/>
                          </a:solidFill>
                          <a:effectLst/>
                          <a:latin typeface="+mn-lt"/>
                          <a:cs typeface="Arial" panose="020B0604020202020204" pitchFamily="34" charset="0"/>
                        </a:rPr>
                        <a:t>STRUCTURE</a:t>
                      </a:r>
                    </a:p>
                    <a:p>
                      <a:pPr marL="177800" lvl="0" indent="-177800">
                        <a:spcAft>
                          <a:spcPts val="0"/>
                        </a:spcAft>
                        <a:buFont typeface="Symbol" panose="05050102010706020507" pitchFamily="18" charset="2"/>
                        <a:buChar char=""/>
                      </a:pPr>
                      <a:r>
                        <a:rPr lang="en-US" sz="1250" dirty="0" err="1">
                          <a:solidFill>
                            <a:srgbClr val="002060"/>
                          </a:solidFill>
                          <a:effectLst/>
                          <a:latin typeface="+mn-lt"/>
                          <a:cs typeface="Arial" panose="020B0604020202020204" pitchFamily="34" charset="0"/>
                        </a:rPr>
                        <a:t>Pelaksanaan</a:t>
                      </a:r>
                      <a:r>
                        <a:rPr lang="en-US" sz="1250" dirty="0">
                          <a:solidFill>
                            <a:srgbClr val="002060"/>
                          </a:solidFill>
                          <a:effectLst/>
                          <a:latin typeface="+mn-lt"/>
                          <a:cs typeface="Arial" panose="020B0604020202020204" pitchFamily="34" charset="0"/>
                        </a:rPr>
                        <a:t> </a:t>
                      </a:r>
                      <a:r>
                        <a:rPr lang="en-US" sz="1250" dirty="0" err="1">
                          <a:solidFill>
                            <a:srgbClr val="002060"/>
                          </a:solidFill>
                          <a:effectLst/>
                          <a:latin typeface="+mn-lt"/>
                          <a:cs typeface="Arial" panose="020B0604020202020204" pitchFamily="34" charset="0"/>
                        </a:rPr>
                        <a:t>Tugas</a:t>
                      </a:r>
                      <a:r>
                        <a:rPr lang="en-US" sz="1250" dirty="0">
                          <a:solidFill>
                            <a:srgbClr val="002060"/>
                          </a:solidFill>
                          <a:effectLst/>
                          <a:latin typeface="+mn-lt"/>
                          <a:cs typeface="Arial" panose="020B0604020202020204" pitchFamily="34" charset="0"/>
                        </a:rPr>
                        <a:t> &amp; </a:t>
                      </a:r>
                      <a:r>
                        <a:rPr lang="en-US" sz="1250" dirty="0" err="1">
                          <a:solidFill>
                            <a:srgbClr val="002060"/>
                          </a:solidFill>
                          <a:effectLst/>
                          <a:latin typeface="+mn-lt"/>
                          <a:cs typeface="Arial" panose="020B0604020202020204" pitchFamily="34" charset="0"/>
                        </a:rPr>
                        <a:t>Tanggung</a:t>
                      </a:r>
                      <a:r>
                        <a:rPr lang="en-US" sz="1250" dirty="0">
                          <a:solidFill>
                            <a:srgbClr val="002060"/>
                          </a:solidFill>
                          <a:effectLst/>
                          <a:latin typeface="+mn-lt"/>
                          <a:cs typeface="Arial" panose="020B0604020202020204" pitchFamily="34" charset="0"/>
                        </a:rPr>
                        <a:t> </a:t>
                      </a:r>
                      <a:r>
                        <a:rPr lang="en-US" sz="1250" dirty="0" err="1">
                          <a:solidFill>
                            <a:srgbClr val="002060"/>
                          </a:solidFill>
                          <a:effectLst/>
                          <a:latin typeface="+mn-lt"/>
                          <a:cs typeface="Arial" panose="020B0604020202020204" pitchFamily="34" charset="0"/>
                        </a:rPr>
                        <a:t>Jawab</a:t>
                      </a:r>
                      <a:r>
                        <a:rPr lang="en-US" sz="1250" dirty="0">
                          <a:solidFill>
                            <a:srgbClr val="002060"/>
                          </a:solidFill>
                          <a:effectLst/>
                          <a:latin typeface="+mn-lt"/>
                          <a:cs typeface="Arial" panose="020B0604020202020204" pitchFamily="34" charset="0"/>
                        </a:rPr>
                        <a:t> Governing Body (BOC</a:t>
                      </a:r>
                      <a:r>
                        <a:rPr lang="en-US" sz="1250" baseline="0" dirty="0">
                          <a:solidFill>
                            <a:srgbClr val="002060"/>
                          </a:solidFill>
                          <a:effectLst/>
                          <a:latin typeface="+mn-lt"/>
                          <a:cs typeface="Arial" panose="020B0604020202020204" pitchFamily="34" charset="0"/>
                        </a:rPr>
                        <a:t> </a:t>
                      </a:r>
                      <a:r>
                        <a:rPr lang="en-US" sz="1250" baseline="0" dirty="0" err="1">
                          <a:solidFill>
                            <a:srgbClr val="002060"/>
                          </a:solidFill>
                          <a:effectLst/>
                          <a:latin typeface="+mn-lt"/>
                          <a:cs typeface="Arial" panose="020B0604020202020204" pitchFamily="34" charset="0"/>
                        </a:rPr>
                        <a:t>atau</a:t>
                      </a:r>
                      <a:r>
                        <a:rPr lang="en-US" sz="1250" baseline="0" dirty="0">
                          <a:solidFill>
                            <a:srgbClr val="002060"/>
                          </a:solidFill>
                          <a:effectLst/>
                          <a:latin typeface="+mn-lt"/>
                          <a:cs typeface="Arial" panose="020B0604020202020204" pitchFamily="34" charset="0"/>
                        </a:rPr>
                        <a:t> </a:t>
                      </a:r>
                      <a:r>
                        <a:rPr lang="en-US" sz="1250" baseline="0" dirty="0" err="1">
                          <a:solidFill>
                            <a:srgbClr val="002060"/>
                          </a:solidFill>
                          <a:effectLst/>
                          <a:latin typeface="+mn-lt"/>
                          <a:cs typeface="Arial" panose="020B0604020202020204" pitchFamily="34" charset="0"/>
                        </a:rPr>
                        <a:t>Dewas</a:t>
                      </a:r>
                      <a:r>
                        <a:rPr lang="en-US" sz="1250" baseline="0" dirty="0">
                          <a:solidFill>
                            <a:srgbClr val="002060"/>
                          </a:solidFill>
                          <a:effectLst/>
                          <a:latin typeface="+mn-lt"/>
                          <a:cs typeface="Arial" panose="020B0604020202020204" pitchFamily="34" charset="0"/>
                        </a:rPr>
                        <a:t> </a:t>
                      </a:r>
                      <a:r>
                        <a:rPr lang="en-US" sz="1250" baseline="0" dirty="0" err="1">
                          <a:solidFill>
                            <a:srgbClr val="002060"/>
                          </a:solidFill>
                          <a:effectLst/>
                          <a:latin typeface="+mn-lt"/>
                          <a:cs typeface="Arial" panose="020B0604020202020204" pitchFamily="34" charset="0"/>
                        </a:rPr>
                        <a:t>atau</a:t>
                      </a:r>
                      <a:r>
                        <a:rPr lang="en-US" sz="1250" baseline="0" dirty="0">
                          <a:solidFill>
                            <a:srgbClr val="002060"/>
                          </a:solidFill>
                          <a:effectLst/>
                          <a:latin typeface="+mn-lt"/>
                          <a:cs typeface="Arial" panose="020B0604020202020204" pitchFamily="34" charset="0"/>
                        </a:rPr>
                        <a:t> </a:t>
                      </a:r>
                      <a:r>
                        <a:rPr lang="en-US" sz="1250" baseline="0" dirty="0" err="1">
                          <a:solidFill>
                            <a:srgbClr val="002060"/>
                          </a:solidFill>
                          <a:effectLst/>
                          <a:latin typeface="+mn-lt"/>
                          <a:cs typeface="Arial" panose="020B0604020202020204" pitchFamily="34" charset="0"/>
                        </a:rPr>
                        <a:t>Wali</a:t>
                      </a:r>
                      <a:r>
                        <a:rPr lang="en-US" sz="1250" baseline="0" dirty="0">
                          <a:solidFill>
                            <a:srgbClr val="002060"/>
                          </a:solidFill>
                          <a:effectLst/>
                          <a:latin typeface="+mn-lt"/>
                          <a:cs typeface="Arial" panose="020B0604020202020204" pitchFamily="34" charset="0"/>
                        </a:rPr>
                        <a:t> </a:t>
                      </a:r>
                      <a:r>
                        <a:rPr lang="en-US" sz="1250" baseline="0" dirty="0" err="1">
                          <a:solidFill>
                            <a:srgbClr val="002060"/>
                          </a:solidFill>
                          <a:effectLst/>
                          <a:latin typeface="+mn-lt"/>
                          <a:cs typeface="Arial" panose="020B0604020202020204" pitchFamily="34" charset="0"/>
                        </a:rPr>
                        <a:t>Amanat</a:t>
                      </a:r>
                      <a:r>
                        <a:rPr lang="en-US" sz="1250" baseline="0" dirty="0">
                          <a:solidFill>
                            <a:srgbClr val="002060"/>
                          </a:solidFill>
                          <a:effectLst/>
                          <a:latin typeface="+mn-lt"/>
                          <a:cs typeface="Arial" panose="020B0604020202020204" pitchFamily="34" charset="0"/>
                        </a:rPr>
                        <a:t>)</a:t>
                      </a:r>
                      <a:endParaRPr lang="en-US" sz="1250" dirty="0">
                        <a:solidFill>
                          <a:srgbClr val="002060"/>
                        </a:solidFill>
                        <a:effectLst/>
                        <a:latin typeface="+mn-lt"/>
                        <a:cs typeface="Arial" panose="020B0604020202020204" pitchFamily="34" charset="0"/>
                      </a:endParaRPr>
                    </a:p>
                    <a:p>
                      <a:pPr marL="177800" lvl="0" indent="-177800">
                        <a:spcAft>
                          <a:spcPts val="0"/>
                        </a:spcAft>
                        <a:buFont typeface="Symbol" panose="05050102010706020507" pitchFamily="18" charset="2"/>
                        <a:buChar char=""/>
                      </a:pPr>
                      <a:r>
                        <a:rPr lang="en-US" sz="1250" dirty="0" err="1">
                          <a:solidFill>
                            <a:srgbClr val="002060"/>
                          </a:solidFill>
                          <a:effectLst/>
                          <a:latin typeface="+mn-lt"/>
                          <a:cs typeface="Arial" panose="020B0604020202020204" pitchFamily="34" charset="0"/>
                        </a:rPr>
                        <a:t>Pelaksanaan</a:t>
                      </a:r>
                      <a:r>
                        <a:rPr lang="en-US" sz="1250" dirty="0">
                          <a:solidFill>
                            <a:srgbClr val="002060"/>
                          </a:solidFill>
                          <a:effectLst/>
                          <a:latin typeface="+mn-lt"/>
                          <a:cs typeface="Arial" panose="020B0604020202020204" pitchFamily="34" charset="0"/>
                        </a:rPr>
                        <a:t> </a:t>
                      </a:r>
                      <a:r>
                        <a:rPr lang="en-US" sz="1250" dirty="0" err="1">
                          <a:solidFill>
                            <a:srgbClr val="002060"/>
                          </a:solidFill>
                          <a:effectLst/>
                          <a:latin typeface="+mn-lt"/>
                          <a:cs typeface="Arial" panose="020B0604020202020204" pitchFamily="34" charset="0"/>
                        </a:rPr>
                        <a:t>Tugas</a:t>
                      </a:r>
                      <a:r>
                        <a:rPr lang="en-US" sz="1250" dirty="0">
                          <a:solidFill>
                            <a:srgbClr val="002060"/>
                          </a:solidFill>
                          <a:effectLst/>
                          <a:latin typeface="+mn-lt"/>
                          <a:cs typeface="Arial" panose="020B0604020202020204" pitchFamily="34" charset="0"/>
                        </a:rPr>
                        <a:t> &amp; </a:t>
                      </a:r>
                      <a:r>
                        <a:rPr lang="en-US" sz="1250" dirty="0" err="1">
                          <a:solidFill>
                            <a:srgbClr val="002060"/>
                          </a:solidFill>
                          <a:effectLst/>
                          <a:latin typeface="+mn-lt"/>
                          <a:cs typeface="Arial" panose="020B0604020202020204" pitchFamily="34" charset="0"/>
                        </a:rPr>
                        <a:t>Tanggung</a:t>
                      </a:r>
                      <a:r>
                        <a:rPr lang="en-US" sz="1250" dirty="0">
                          <a:solidFill>
                            <a:srgbClr val="002060"/>
                          </a:solidFill>
                          <a:effectLst/>
                          <a:latin typeface="+mn-lt"/>
                          <a:cs typeface="Arial" panose="020B0604020202020204" pitchFamily="34" charset="0"/>
                        </a:rPr>
                        <a:t> </a:t>
                      </a:r>
                      <a:r>
                        <a:rPr lang="en-US" sz="1250" dirty="0" err="1">
                          <a:solidFill>
                            <a:srgbClr val="002060"/>
                          </a:solidFill>
                          <a:effectLst/>
                          <a:latin typeface="+mn-lt"/>
                          <a:cs typeface="Arial" panose="020B0604020202020204" pitchFamily="34" charset="0"/>
                        </a:rPr>
                        <a:t>Jawab</a:t>
                      </a:r>
                      <a:r>
                        <a:rPr lang="en-US" sz="1250" dirty="0">
                          <a:solidFill>
                            <a:srgbClr val="002060"/>
                          </a:solidFill>
                          <a:effectLst/>
                          <a:latin typeface="+mn-lt"/>
                          <a:cs typeface="Arial" panose="020B0604020202020204" pitchFamily="34" charset="0"/>
                        </a:rPr>
                        <a:t> Board of Management (</a:t>
                      </a:r>
                      <a:r>
                        <a:rPr lang="en-US" sz="1250" dirty="0" err="1">
                          <a:solidFill>
                            <a:srgbClr val="002060"/>
                          </a:solidFill>
                          <a:effectLst/>
                          <a:latin typeface="+mn-lt"/>
                          <a:cs typeface="Arial" panose="020B0604020202020204" pitchFamily="34" charset="0"/>
                        </a:rPr>
                        <a:t>Direksi</a:t>
                      </a:r>
                      <a:r>
                        <a:rPr lang="en-US" sz="1250" dirty="0">
                          <a:solidFill>
                            <a:srgbClr val="002060"/>
                          </a:solidFill>
                          <a:effectLst/>
                          <a:latin typeface="+mn-lt"/>
                          <a:cs typeface="Arial" panose="020B0604020202020204" pitchFamily="34" charset="0"/>
                        </a:rPr>
                        <a:t> </a:t>
                      </a:r>
                      <a:r>
                        <a:rPr lang="en-US" sz="1250" dirty="0" err="1">
                          <a:solidFill>
                            <a:srgbClr val="002060"/>
                          </a:solidFill>
                          <a:effectLst/>
                          <a:latin typeface="+mn-lt"/>
                          <a:cs typeface="Arial" panose="020B0604020202020204" pitchFamily="34" charset="0"/>
                        </a:rPr>
                        <a:t>atau</a:t>
                      </a:r>
                      <a:r>
                        <a:rPr lang="en-US" sz="1250" dirty="0">
                          <a:solidFill>
                            <a:srgbClr val="002060"/>
                          </a:solidFill>
                          <a:effectLst/>
                          <a:latin typeface="+mn-lt"/>
                          <a:cs typeface="Arial" panose="020B0604020202020204" pitchFamily="34" charset="0"/>
                        </a:rPr>
                        <a:t> </a:t>
                      </a:r>
                      <a:r>
                        <a:rPr lang="en-US" sz="1250" dirty="0" err="1">
                          <a:solidFill>
                            <a:srgbClr val="002060"/>
                          </a:solidFill>
                          <a:effectLst/>
                          <a:latin typeface="+mn-lt"/>
                          <a:cs typeface="Arial" panose="020B0604020202020204" pitchFamily="34" charset="0"/>
                        </a:rPr>
                        <a:t>Dewan</a:t>
                      </a:r>
                      <a:r>
                        <a:rPr lang="en-US" sz="1250" baseline="0" dirty="0">
                          <a:solidFill>
                            <a:srgbClr val="002060"/>
                          </a:solidFill>
                          <a:effectLst/>
                          <a:latin typeface="+mn-lt"/>
                          <a:cs typeface="Arial" panose="020B0604020202020204" pitchFamily="34" charset="0"/>
                        </a:rPr>
                        <a:t> </a:t>
                      </a:r>
                      <a:r>
                        <a:rPr lang="en-US" sz="1250" baseline="0" dirty="0" err="1">
                          <a:solidFill>
                            <a:srgbClr val="002060"/>
                          </a:solidFill>
                          <a:effectLst/>
                          <a:latin typeface="+mn-lt"/>
                          <a:cs typeface="Arial" panose="020B0604020202020204" pitchFamily="34" charset="0"/>
                        </a:rPr>
                        <a:t>Pelaksana</a:t>
                      </a:r>
                      <a:r>
                        <a:rPr lang="en-US" sz="1250" baseline="0" dirty="0">
                          <a:solidFill>
                            <a:srgbClr val="002060"/>
                          </a:solidFill>
                          <a:effectLst/>
                          <a:latin typeface="+mn-lt"/>
                          <a:cs typeface="Arial" panose="020B0604020202020204" pitchFamily="34" charset="0"/>
                        </a:rPr>
                        <a:t>)</a:t>
                      </a:r>
                      <a:endParaRPr lang="en-US" sz="1250" dirty="0">
                        <a:solidFill>
                          <a:srgbClr val="002060"/>
                        </a:solidFill>
                        <a:effectLst/>
                        <a:latin typeface="+mn-lt"/>
                        <a:cs typeface="Arial" panose="020B0604020202020204" pitchFamily="34" charset="0"/>
                      </a:endParaRPr>
                    </a:p>
                    <a:p>
                      <a:pPr marL="177800" lvl="0" indent="-177800">
                        <a:spcAft>
                          <a:spcPts val="0"/>
                        </a:spcAft>
                        <a:buFont typeface="Symbol" panose="05050102010706020507" pitchFamily="18" charset="2"/>
                        <a:buChar char=""/>
                      </a:pPr>
                      <a:r>
                        <a:rPr lang="en-US" sz="1250" dirty="0" err="1">
                          <a:solidFill>
                            <a:srgbClr val="002060"/>
                          </a:solidFill>
                          <a:effectLst/>
                          <a:latin typeface="+mn-lt"/>
                          <a:cs typeface="Arial" panose="020B0604020202020204" pitchFamily="34" charset="0"/>
                        </a:rPr>
                        <a:t>Kelengkapan</a:t>
                      </a:r>
                      <a:r>
                        <a:rPr lang="en-US" sz="1250" dirty="0">
                          <a:solidFill>
                            <a:srgbClr val="002060"/>
                          </a:solidFill>
                          <a:effectLst/>
                          <a:latin typeface="+mn-lt"/>
                          <a:cs typeface="Arial" panose="020B0604020202020204" pitchFamily="34" charset="0"/>
                        </a:rPr>
                        <a:t> &amp; </a:t>
                      </a:r>
                      <a:r>
                        <a:rPr lang="en-US" sz="1250" dirty="0" err="1">
                          <a:solidFill>
                            <a:srgbClr val="002060"/>
                          </a:solidFill>
                          <a:effectLst/>
                          <a:latin typeface="+mn-lt"/>
                          <a:cs typeface="Arial" panose="020B0604020202020204" pitchFamily="34" charset="0"/>
                        </a:rPr>
                        <a:t>Pelaksanaan</a:t>
                      </a:r>
                      <a:r>
                        <a:rPr lang="en-US" sz="1250" dirty="0">
                          <a:solidFill>
                            <a:srgbClr val="002060"/>
                          </a:solidFill>
                          <a:effectLst/>
                          <a:latin typeface="+mn-lt"/>
                          <a:cs typeface="Arial" panose="020B0604020202020204" pitchFamily="34" charset="0"/>
                        </a:rPr>
                        <a:t> </a:t>
                      </a:r>
                      <a:r>
                        <a:rPr lang="en-US" sz="1250" dirty="0" err="1">
                          <a:solidFill>
                            <a:srgbClr val="002060"/>
                          </a:solidFill>
                          <a:effectLst/>
                          <a:latin typeface="+mn-lt"/>
                          <a:cs typeface="Arial" panose="020B0604020202020204" pitchFamily="34" charset="0"/>
                        </a:rPr>
                        <a:t>Tugas</a:t>
                      </a:r>
                      <a:r>
                        <a:rPr lang="en-US" sz="1250" dirty="0">
                          <a:solidFill>
                            <a:srgbClr val="002060"/>
                          </a:solidFill>
                          <a:effectLst/>
                          <a:latin typeface="+mn-lt"/>
                          <a:cs typeface="Arial" panose="020B0604020202020204" pitchFamily="34" charset="0"/>
                        </a:rPr>
                        <a:t> &amp; </a:t>
                      </a:r>
                      <a:r>
                        <a:rPr lang="en-US" sz="1250" dirty="0" err="1">
                          <a:solidFill>
                            <a:srgbClr val="002060"/>
                          </a:solidFill>
                          <a:effectLst/>
                          <a:latin typeface="+mn-lt"/>
                          <a:cs typeface="Arial" panose="020B0604020202020204" pitchFamily="34" charset="0"/>
                        </a:rPr>
                        <a:t>Tanggung</a:t>
                      </a:r>
                      <a:r>
                        <a:rPr lang="en-US" sz="1250" dirty="0">
                          <a:solidFill>
                            <a:srgbClr val="002060"/>
                          </a:solidFill>
                          <a:effectLst/>
                          <a:latin typeface="+mn-lt"/>
                          <a:cs typeface="Arial" panose="020B0604020202020204" pitchFamily="34" charset="0"/>
                        </a:rPr>
                        <a:t> </a:t>
                      </a:r>
                      <a:r>
                        <a:rPr lang="en-US" sz="1250" dirty="0" err="1">
                          <a:solidFill>
                            <a:srgbClr val="002060"/>
                          </a:solidFill>
                          <a:effectLst/>
                          <a:latin typeface="+mn-lt"/>
                          <a:cs typeface="Arial" panose="020B0604020202020204" pitchFamily="34" charset="0"/>
                        </a:rPr>
                        <a:t>Jawab</a:t>
                      </a:r>
                      <a:r>
                        <a:rPr lang="en-US" sz="1250" dirty="0">
                          <a:solidFill>
                            <a:srgbClr val="002060"/>
                          </a:solidFill>
                          <a:effectLst/>
                          <a:latin typeface="+mn-lt"/>
                          <a:cs typeface="Arial" panose="020B0604020202020204" pitchFamily="34" charset="0"/>
                        </a:rPr>
                        <a:t> other relevant functions</a:t>
                      </a:r>
                      <a:r>
                        <a:rPr lang="en-US" sz="1250" baseline="0" dirty="0">
                          <a:solidFill>
                            <a:srgbClr val="002060"/>
                          </a:solidFill>
                          <a:effectLst/>
                          <a:latin typeface="+mn-lt"/>
                          <a:cs typeface="Arial" panose="020B0604020202020204" pitchFamily="34" charset="0"/>
                        </a:rPr>
                        <a:t> (</a:t>
                      </a:r>
                      <a:r>
                        <a:rPr lang="en-US" sz="1250" baseline="0" dirty="0" err="1">
                          <a:solidFill>
                            <a:srgbClr val="002060"/>
                          </a:solidFill>
                          <a:effectLst/>
                          <a:latin typeface="+mn-lt"/>
                          <a:cs typeface="Arial" panose="020B0604020202020204" pitchFamily="34" charset="0"/>
                        </a:rPr>
                        <a:t>Komite-Komite</a:t>
                      </a:r>
                      <a:r>
                        <a:rPr lang="en-US" sz="1250" baseline="0" dirty="0">
                          <a:solidFill>
                            <a:srgbClr val="002060"/>
                          </a:solidFill>
                          <a:effectLst/>
                          <a:latin typeface="+mn-lt"/>
                          <a:cs typeface="Arial" panose="020B0604020202020204" pitchFamily="34" charset="0"/>
                        </a:rPr>
                        <a:t> yang </a:t>
                      </a:r>
                      <a:r>
                        <a:rPr lang="en-US" sz="1250" baseline="0" dirty="0" err="1">
                          <a:solidFill>
                            <a:srgbClr val="002060"/>
                          </a:solidFill>
                          <a:effectLst/>
                          <a:latin typeface="+mn-lt"/>
                          <a:cs typeface="Arial" panose="020B0604020202020204" pitchFamily="34" charset="0"/>
                        </a:rPr>
                        <a:t>Reelevan</a:t>
                      </a:r>
                      <a:r>
                        <a:rPr lang="en-US" sz="1250" baseline="0" dirty="0">
                          <a:solidFill>
                            <a:srgbClr val="002060"/>
                          </a:solidFill>
                          <a:effectLst/>
                          <a:latin typeface="+mn-lt"/>
                          <a:cs typeface="Arial" panose="020B0604020202020204" pitchFamily="34" charset="0"/>
                        </a:rPr>
                        <a:t>)</a:t>
                      </a:r>
                      <a:endParaRPr lang="en-US" sz="1250" b="1" dirty="0">
                        <a:solidFill>
                          <a:srgbClr val="002060"/>
                        </a:solidFill>
                        <a:effectLst/>
                        <a:latin typeface="+mn-lt"/>
                      </a:endParaRPr>
                    </a:p>
                  </a:txBody>
                  <a:tcPr/>
                </a:tc>
                <a:extLst>
                  <a:ext uri="{0D108BD9-81ED-4DB2-BD59-A6C34878D82A}">
                    <a16:rowId xmlns:a16="http://schemas.microsoft.com/office/drawing/2014/main" val="10002"/>
                  </a:ext>
                </a:extLst>
              </a:tr>
              <a:tr h="1247648">
                <a:tc>
                  <a:txBody>
                    <a:bodyPr/>
                    <a:lstStyle/>
                    <a:p>
                      <a:pPr marL="0" lvl="0" indent="0" algn="ctr">
                        <a:spcAft>
                          <a:spcPts val="0"/>
                        </a:spcAft>
                        <a:buFont typeface="Symbol" panose="05050102010706020507" pitchFamily="18" charset="2"/>
                        <a:buNone/>
                      </a:pPr>
                      <a:r>
                        <a:rPr lang="en-US" sz="1600" b="1" dirty="0">
                          <a:solidFill>
                            <a:srgbClr val="002060"/>
                          </a:solidFill>
                          <a:effectLst/>
                          <a:latin typeface="+mn-lt"/>
                        </a:rPr>
                        <a:t>PROCESS</a:t>
                      </a:r>
                    </a:p>
                    <a:p>
                      <a:pPr marL="342900" lvl="0" indent="-342900">
                        <a:spcAft>
                          <a:spcPts val="0"/>
                        </a:spcAft>
                        <a:buFont typeface="Symbol" panose="05050102010706020507" pitchFamily="18" charset="2"/>
                        <a:buChar char=""/>
                      </a:pPr>
                      <a:r>
                        <a:rPr lang="en-US" sz="1250" dirty="0" err="1">
                          <a:solidFill>
                            <a:srgbClr val="002060"/>
                          </a:solidFill>
                          <a:effectLst/>
                          <a:latin typeface="+mn-lt"/>
                        </a:rPr>
                        <a:t>Penerapan</a:t>
                      </a:r>
                      <a:r>
                        <a:rPr lang="en-US" sz="1250" dirty="0">
                          <a:solidFill>
                            <a:srgbClr val="002060"/>
                          </a:solidFill>
                          <a:effectLst/>
                          <a:latin typeface="+mn-lt"/>
                        </a:rPr>
                        <a:t> </a:t>
                      </a:r>
                      <a:r>
                        <a:rPr lang="en-US" sz="1250" dirty="0" err="1">
                          <a:solidFill>
                            <a:srgbClr val="002060"/>
                          </a:solidFill>
                          <a:effectLst/>
                          <a:latin typeface="+mn-lt"/>
                        </a:rPr>
                        <a:t>Fungsi</a:t>
                      </a:r>
                      <a:r>
                        <a:rPr lang="en-US" sz="1250" dirty="0">
                          <a:solidFill>
                            <a:srgbClr val="002060"/>
                          </a:solidFill>
                          <a:effectLst/>
                          <a:latin typeface="+mn-lt"/>
                        </a:rPr>
                        <a:t> </a:t>
                      </a:r>
                      <a:r>
                        <a:rPr lang="en-US" sz="1250" dirty="0" err="1">
                          <a:solidFill>
                            <a:srgbClr val="002060"/>
                          </a:solidFill>
                          <a:effectLst/>
                          <a:latin typeface="+mn-lt"/>
                        </a:rPr>
                        <a:t>Kepatuhan</a:t>
                      </a:r>
                      <a:endParaRPr lang="en-US" sz="1250" dirty="0">
                        <a:solidFill>
                          <a:srgbClr val="002060"/>
                        </a:solidFill>
                        <a:effectLst/>
                        <a:latin typeface="+mn-lt"/>
                      </a:endParaRPr>
                    </a:p>
                    <a:p>
                      <a:pPr marL="342900" lvl="0" indent="-342900">
                        <a:spcAft>
                          <a:spcPts val="0"/>
                        </a:spcAft>
                        <a:buFont typeface="Symbol" panose="05050102010706020507" pitchFamily="18" charset="2"/>
                        <a:buChar char=""/>
                      </a:pPr>
                      <a:r>
                        <a:rPr lang="en-US" sz="1250" dirty="0" err="1">
                          <a:solidFill>
                            <a:srgbClr val="002060"/>
                          </a:solidFill>
                          <a:effectLst/>
                          <a:latin typeface="+mn-lt"/>
                        </a:rPr>
                        <a:t>Penanganan</a:t>
                      </a:r>
                      <a:r>
                        <a:rPr lang="en-US" sz="1250" dirty="0">
                          <a:solidFill>
                            <a:srgbClr val="002060"/>
                          </a:solidFill>
                          <a:effectLst/>
                          <a:latin typeface="+mn-lt"/>
                        </a:rPr>
                        <a:t> </a:t>
                      </a:r>
                      <a:r>
                        <a:rPr lang="en-US" sz="1250" dirty="0" err="1">
                          <a:solidFill>
                            <a:srgbClr val="002060"/>
                          </a:solidFill>
                          <a:effectLst/>
                          <a:latin typeface="+mn-lt"/>
                        </a:rPr>
                        <a:t>Benturan</a:t>
                      </a:r>
                      <a:r>
                        <a:rPr lang="en-US" sz="1250" dirty="0">
                          <a:solidFill>
                            <a:srgbClr val="002060"/>
                          </a:solidFill>
                          <a:effectLst/>
                          <a:latin typeface="+mn-lt"/>
                        </a:rPr>
                        <a:t> </a:t>
                      </a:r>
                      <a:r>
                        <a:rPr lang="en-US" sz="1250" dirty="0" err="1">
                          <a:solidFill>
                            <a:srgbClr val="002060"/>
                          </a:solidFill>
                          <a:effectLst/>
                          <a:latin typeface="+mn-lt"/>
                        </a:rPr>
                        <a:t>Kepentingan</a:t>
                      </a:r>
                      <a:endParaRPr lang="en-US" sz="1250" dirty="0">
                        <a:solidFill>
                          <a:srgbClr val="002060"/>
                        </a:solidFill>
                        <a:effectLst/>
                        <a:latin typeface="+mn-lt"/>
                      </a:endParaRPr>
                    </a:p>
                    <a:p>
                      <a:pPr marL="342900" lvl="0" indent="-342900">
                        <a:spcAft>
                          <a:spcPts val="0"/>
                        </a:spcAft>
                        <a:buFont typeface="Symbol" panose="05050102010706020507" pitchFamily="18" charset="2"/>
                        <a:buChar char=""/>
                      </a:pPr>
                      <a:r>
                        <a:rPr lang="en-US" sz="1250" dirty="0" err="1">
                          <a:solidFill>
                            <a:srgbClr val="002060"/>
                          </a:solidFill>
                          <a:effectLst/>
                          <a:latin typeface="+mn-lt"/>
                        </a:rPr>
                        <a:t>Penerapan</a:t>
                      </a:r>
                      <a:r>
                        <a:rPr lang="en-US" sz="1250" dirty="0">
                          <a:solidFill>
                            <a:srgbClr val="002060"/>
                          </a:solidFill>
                          <a:effectLst/>
                          <a:latin typeface="+mn-lt"/>
                        </a:rPr>
                        <a:t> </a:t>
                      </a:r>
                      <a:r>
                        <a:rPr lang="en-US" sz="1250" dirty="0" err="1">
                          <a:solidFill>
                            <a:srgbClr val="002060"/>
                          </a:solidFill>
                          <a:effectLst/>
                          <a:latin typeface="+mn-lt"/>
                        </a:rPr>
                        <a:t>Fungsi</a:t>
                      </a:r>
                      <a:r>
                        <a:rPr lang="en-US" sz="1250" dirty="0">
                          <a:solidFill>
                            <a:srgbClr val="002060"/>
                          </a:solidFill>
                          <a:effectLst/>
                          <a:latin typeface="+mn-lt"/>
                        </a:rPr>
                        <a:t> Audit Intern </a:t>
                      </a:r>
                    </a:p>
                    <a:p>
                      <a:pPr marL="342900" lvl="0" indent="-342900">
                        <a:spcAft>
                          <a:spcPts val="0"/>
                        </a:spcAft>
                        <a:buFont typeface="Symbol" panose="05050102010706020507" pitchFamily="18" charset="2"/>
                        <a:buChar char=""/>
                      </a:pPr>
                      <a:r>
                        <a:rPr lang="en-US" sz="1250" dirty="0" err="1">
                          <a:solidFill>
                            <a:srgbClr val="002060"/>
                          </a:solidFill>
                          <a:effectLst/>
                          <a:latin typeface="+mn-lt"/>
                        </a:rPr>
                        <a:t>Penerapan</a:t>
                      </a:r>
                      <a:r>
                        <a:rPr lang="en-US" sz="1250" dirty="0">
                          <a:solidFill>
                            <a:srgbClr val="002060"/>
                          </a:solidFill>
                          <a:effectLst/>
                          <a:latin typeface="+mn-lt"/>
                        </a:rPr>
                        <a:t> </a:t>
                      </a:r>
                      <a:r>
                        <a:rPr lang="en-US" sz="1250" dirty="0" err="1">
                          <a:solidFill>
                            <a:srgbClr val="002060"/>
                          </a:solidFill>
                          <a:effectLst/>
                          <a:latin typeface="+mn-lt"/>
                        </a:rPr>
                        <a:t>Fungsi</a:t>
                      </a:r>
                      <a:r>
                        <a:rPr lang="en-US" sz="1250" dirty="0">
                          <a:solidFill>
                            <a:srgbClr val="002060"/>
                          </a:solidFill>
                          <a:effectLst/>
                          <a:latin typeface="+mn-lt"/>
                        </a:rPr>
                        <a:t> Audit </a:t>
                      </a:r>
                      <a:r>
                        <a:rPr lang="en-US" sz="1250" dirty="0" err="1">
                          <a:solidFill>
                            <a:srgbClr val="002060"/>
                          </a:solidFill>
                          <a:effectLst/>
                          <a:latin typeface="+mn-lt"/>
                        </a:rPr>
                        <a:t>Ekstern</a:t>
                      </a:r>
                      <a:endParaRPr lang="en-US" sz="1250" dirty="0">
                        <a:solidFill>
                          <a:srgbClr val="002060"/>
                        </a:solidFill>
                        <a:effectLst/>
                        <a:latin typeface="+mn-lt"/>
                      </a:endParaRPr>
                    </a:p>
                    <a:p>
                      <a:pPr marL="342900" lvl="0" indent="-342900">
                        <a:spcAft>
                          <a:spcPts val="0"/>
                        </a:spcAft>
                        <a:buFont typeface="Symbol" panose="05050102010706020507" pitchFamily="18" charset="2"/>
                        <a:buChar char=""/>
                      </a:pPr>
                      <a:r>
                        <a:rPr lang="en-US" sz="1250" dirty="0" err="1">
                          <a:solidFill>
                            <a:srgbClr val="002060"/>
                          </a:solidFill>
                          <a:effectLst/>
                          <a:latin typeface="+mn-lt"/>
                        </a:rPr>
                        <a:t>Penerapan</a:t>
                      </a:r>
                      <a:r>
                        <a:rPr lang="en-US" sz="1250" dirty="0">
                          <a:solidFill>
                            <a:srgbClr val="002060"/>
                          </a:solidFill>
                          <a:effectLst/>
                          <a:latin typeface="+mn-lt"/>
                        </a:rPr>
                        <a:t> </a:t>
                      </a:r>
                      <a:r>
                        <a:rPr lang="en-US" sz="1250" dirty="0" err="1">
                          <a:solidFill>
                            <a:srgbClr val="002060"/>
                          </a:solidFill>
                          <a:effectLst/>
                          <a:latin typeface="+mn-lt"/>
                        </a:rPr>
                        <a:t>Sistem</a:t>
                      </a:r>
                      <a:r>
                        <a:rPr lang="en-US" sz="1250" dirty="0">
                          <a:solidFill>
                            <a:srgbClr val="002060"/>
                          </a:solidFill>
                          <a:effectLst/>
                          <a:latin typeface="+mn-lt"/>
                        </a:rPr>
                        <a:t> </a:t>
                      </a:r>
                      <a:r>
                        <a:rPr lang="en-US" sz="1250" dirty="0" err="1">
                          <a:solidFill>
                            <a:srgbClr val="002060"/>
                          </a:solidFill>
                          <a:effectLst/>
                          <a:latin typeface="+mn-lt"/>
                        </a:rPr>
                        <a:t>Pengedalian</a:t>
                      </a:r>
                      <a:r>
                        <a:rPr lang="en-US" sz="1250" dirty="0">
                          <a:solidFill>
                            <a:srgbClr val="002060"/>
                          </a:solidFill>
                          <a:effectLst/>
                          <a:latin typeface="+mn-lt"/>
                        </a:rPr>
                        <a:t> Intern</a:t>
                      </a:r>
                    </a:p>
                    <a:p>
                      <a:pPr marL="342900" lvl="0" indent="-342900">
                        <a:spcAft>
                          <a:spcPts val="0"/>
                        </a:spcAft>
                        <a:buFont typeface="Symbol" panose="05050102010706020507" pitchFamily="18" charset="2"/>
                        <a:buChar char=""/>
                      </a:pPr>
                      <a:r>
                        <a:rPr lang="en-US" sz="1250" dirty="0" err="1">
                          <a:solidFill>
                            <a:srgbClr val="002060"/>
                          </a:solidFill>
                          <a:effectLst/>
                          <a:latin typeface="+mn-lt"/>
                        </a:rPr>
                        <a:t>Penerapan</a:t>
                      </a:r>
                      <a:r>
                        <a:rPr lang="en-US" sz="1250" dirty="0">
                          <a:solidFill>
                            <a:srgbClr val="002060"/>
                          </a:solidFill>
                          <a:effectLst/>
                          <a:latin typeface="+mn-lt"/>
                        </a:rPr>
                        <a:t> </a:t>
                      </a:r>
                      <a:r>
                        <a:rPr lang="en-US" sz="1250" dirty="0" err="1">
                          <a:solidFill>
                            <a:srgbClr val="002060"/>
                          </a:solidFill>
                          <a:effectLst/>
                          <a:latin typeface="+mn-lt"/>
                        </a:rPr>
                        <a:t>Manajemen</a:t>
                      </a:r>
                      <a:r>
                        <a:rPr lang="en-US" sz="1250" dirty="0">
                          <a:solidFill>
                            <a:srgbClr val="002060"/>
                          </a:solidFill>
                          <a:effectLst/>
                          <a:latin typeface="+mn-lt"/>
                        </a:rPr>
                        <a:t> </a:t>
                      </a:r>
                      <a:r>
                        <a:rPr lang="en-US" sz="1250" dirty="0" err="1">
                          <a:solidFill>
                            <a:srgbClr val="002060"/>
                          </a:solidFill>
                          <a:effectLst/>
                          <a:latin typeface="+mn-lt"/>
                        </a:rPr>
                        <a:t>Risiko</a:t>
                      </a:r>
                      <a:endParaRPr lang="en-US" sz="1250" dirty="0">
                        <a:solidFill>
                          <a:srgbClr val="002060"/>
                        </a:solidFill>
                        <a:effectLst/>
                        <a:latin typeface="+mn-lt"/>
                      </a:endParaRPr>
                    </a:p>
                    <a:p>
                      <a:pPr marL="342900" lvl="0" indent="-342900">
                        <a:spcAft>
                          <a:spcPts val="0"/>
                        </a:spcAft>
                        <a:buFont typeface="Symbol" panose="05050102010706020507" pitchFamily="18" charset="2"/>
                        <a:buChar char=""/>
                      </a:pPr>
                      <a:r>
                        <a:rPr lang="en-US" sz="1250" dirty="0" err="1">
                          <a:solidFill>
                            <a:srgbClr val="002060"/>
                          </a:solidFill>
                          <a:effectLst/>
                          <a:latin typeface="+mn-lt"/>
                        </a:rPr>
                        <a:t>Pengelolaan</a:t>
                      </a:r>
                      <a:r>
                        <a:rPr lang="en-US" sz="1250" dirty="0">
                          <a:solidFill>
                            <a:srgbClr val="002060"/>
                          </a:solidFill>
                          <a:effectLst/>
                          <a:latin typeface="+mn-lt"/>
                        </a:rPr>
                        <a:t> Dana/Budget </a:t>
                      </a:r>
                      <a:r>
                        <a:rPr lang="en-US" sz="1250" dirty="0" err="1">
                          <a:solidFill>
                            <a:srgbClr val="002060"/>
                          </a:solidFill>
                          <a:effectLst/>
                          <a:latin typeface="+mn-lt"/>
                        </a:rPr>
                        <a:t>Besar</a:t>
                      </a:r>
                      <a:r>
                        <a:rPr lang="en-US" sz="1250" dirty="0">
                          <a:solidFill>
                            <a:srgbClr val="002060"/>
                          </a:solidFill>
                          <a:effectLst/>
                          <a:latin typeface="+mn-lt"/>
                        </a:rPr>
                        <a:t> (large exposure)</a:t>
                      </a:r>
                    </a:p>
                    <a:p>
                      <a:pPr marL="342900" lvl="0" indent="-342900">
                        <a:spcAft>
                          <a:spcPts val="0"/>
                        </a:spcAft>
                        <a:buFont typeface="Symbol" panose="05050102010706020507" pitchFamily="18" charset="2"/>
                        <a:buChar char=""/>
                      </a:pPr>
                      <a:r>
                        <a:rPr lang="en-US" sz="1250" dirty="0" err="1">
                          <a:solidFill>
                            <a:srgbClr val="002060"/>
                          </a:solidFill>
                          <a:effectLst/>
                          <a:latin typeface="+mn-lt"/>
                        </a:rPr>
                        <a:t>Integritas</a:t>
                      </a:r>
                      <a:r>
                        <a:rPr lang="en-US" sz="1250" dirty="0">
                          <a:solidFill>
                            <a:srgbClr val="002060"/>
                          </a:solidFill>
                          <a:effectLst/>
                          <a:latin typeface="+mn-lt"/>
                        </a:rPr>
                        <a:t> </a:t>
                      </a:r>
                      <a:r>
                        <a:rPr lang="en-US" sz="1250" dirty="0" err="1">
                          <a:solidFill>
                            <a:srgbClr val="002060"/>
                          </a:solidFill>
                          <a:effectLst/>
                          <a:latin typeface="+mn-lt"/>
                        </a:rPr>
                        <a:t>Sistem</a:t>
                      </a:r>
                      <a:r>
                        <a:rPr lang="en-US" sz="1250" dirty="0">
                          <a:solidFill>
                            <a:srgbClr val="002060"/>
                          </a:solidFill>
                          <a:effectLst/>
                          <a:latin typeface="+mn-lt"/>
                        </a:rPr>
                        <a:t> </a:t>
                      </a:r>
                      <a:r>
                        <a:rPr lang="en-US" sz="1250" dirty="0" err="1">
                          <a:solidFill>
                            <a:srgbClr val="002060"/>
                          </a:solidFill>
                          <a:effectLst/>
                          <a:latin typeface="+mn-lt"/>
                        </a:rPr>
                        <a:t>Pelaporan</a:t>
                      </a:r>
                      <a:r>
                        <a:rPr lang="en-US" sz="1250" dirty="0">
                          <a:solidFill>
                            <a:srgbClr val="002060"/>
                          </a:solidFill>
                          <a:effectLst/>
                          <a:latin typeface="+mn-lt"/>
                        </a:rPr>
                        <a:t> dan </a:t>
                      </a:r>
                      <a:r>
                        <a:rPr lang="en-US" sz="1250" dirty="0" err="1">
                          <a:solidFill>
                            <a:srgbClr val="002060"/>
                          </a:solidFill>
                          <a:effectLst/>
                          <a:latin typeface="+mn-lt"/>
                        </a:rPr>
                        <a:t>Penerapan</a:t>
                      </a:r>
                      <a:r>
                        <a:rPr lang="en-US" sz="1250" dirty="0">
                          <a:solidFill>
                            <a:srgbClr val="002060"/>
                          </a:solidFill>
                          <a:effectLst/>
                          <a:latin typeface="+mn-lt"/>
                        </a:rPr>
                        <a:t> </a:t>
                      </a:r>
                      <a:r>
                        <a:rPr lang="en-US" sz="1250" dirty="0" err="1">
                          <a:solidFill>
                            <a:srgbClr val="002060"/>
                          </a:solidFill>
                          <a:effectLst/>
                          <a:latin typeface="+mn-lt"/>
                        </a:rPr>
                        <a:t>Teknologi</a:t>
                      </a:r>
                      <a:r>
                        <a:rPr lang="en-US" sz="1250" dirty="0">
                          <a:solidFill>
                            <a:srgbClr val="002060"/>
                          </a:solidFill>
                          <a:effectLst/>
                          <a:latin typeface="+mn-lt"/>
                        </a:rPr>
                        <a:t> </a:t>
                      </a:r>
                      <a:r>
                        <a:rPr lang="en-US" sz="1250" dirty="0" err="1">
                          <a:solidFill>
                            <a:srgbClr val="002060"/>
                          </a:solidFill>
                          <a:effectLst/>
                          <a:latin typeface="+mn-lt"/>
                        </a:rPr>
                        <a:t>Informasi</a:t>
                      </a:r>
                      <a:endParaRPr lang="en-US" sz="1250" dirty="0">
                        <a:solidFill>
                          <a:srgbClr val="002060"/>
                        </a:solidFill>
                        <a:effectLst/>
                        <a:latin typeface="+mn-lt"/>
                      </a:endParaRPr>
                    </a:p>
                    <a:p>
                      <a:pPr marL="342900" lvl="0" indent="-342900">
                        <a:spcAft>
                          <a:spcPts val="0"/>
                        </a:spcAft>
                        <a:buFont typeface="Symbol" panose="05050102010706020507" pitchFamily="18" charset="2"/>
                        <a:buChar char=""/>
                      </a:pPr>
                      <a:r>
                        <a:rPr lang="en-US" sz="1250" dirty="0" err="1">
                          <a:solidFill>
                            <a:srgbClr val="002060"/>
                          </a:solidFill>
                          <a:effectLst/>
                          <a:latin typeface="+mn-lt"/>
                        </a:rPr>
                        <a:t>Aspek</a:t>
                      </a:r>
                      <a:r>
                        <a:rPr lang="en-US" sz="1250" dirty="0">
                          <a:solidFill>
                            <a:srgbClr val="002060"/>
                          </a:solidFill>
                          <a:effectLst/>
                          <a:latin typeface="+mn-lt"/>
                        </a:rPr>
                        <a:t> </a:t>
                      </a:r>
                      <a:r>
                        <a:rPr lang="en-US" sz="1250" dirty="0" err="1">
                          <a:solidFill>
                            <a:srgbClr val="002060"/>
                          </a:solidFill>
                          <a:effectLst/>
                          <a:latin typeface="+mn-lt"/>
                        </a:rPr>
                        <a:t>Pemegang</a:t>
                      </a:r>
                      <a:r>
                        <a:rPr lang="en-US" sz="1250" dirty="0">
                          <a:solidFill>
                            <a:srgbClr val="002060"/>
                          </a:solidFill>
                          <a:effectLst/>
                          <a:latin typeface="+mn-lt"/>
                        </a:rPr>
                        <a:t> Saham</a:t>
                      </a:r>
                    </a:p>
                    <a:p>
                      <a:pPr marL="342900" lvl="0" indent="-342900">
                        <a:spcAft>
                          <a:spcPts val="0"/>
                        </a:spcAft>
                        <a:buFont typeface="Symbol" panose="05050102010706020507" pitchFamily="18" charset="2"/>
                        <a:buChar char=""/>
                      </a:pPr>
                      <a:r>
                        <a:rPr lang="en-US" sz="1250" dirty="0" err="1">
                          <a:solidFill>
                            <a:srgbClr val="002060"/>
                          </a:solidFill>
                          <a:effectLst/>
                          <a:latin typeface="+mn-lt"/>
                        </a:rPr>
                        <a:t>Sistem</a:t>
                      </a:r>
                      <a:r>
                        <a:rPr lang="en-US" sz="1250" dirty="0">
                          <a:solidFill>
                            <a:srgbClr val="002060"/>
                          </a:solidFill>
                          <a:effectLst/>
                          <a:latin typeface="+mn-lt"/>
                        </a:rPr>
                        <a:t> </a:t>
                      </a:r>
                      <a:r>
                        <a:rPr lang="en-US" sz="1250" dirty="0" err="1">
                          <a:solidFill>
                            <a:srgbClr val="002060"/>
                          </a:solidFill>
                          <a:effectLst/>
                          <a:latin typeface="+mn-lt"/>
                        </a:rPr>
                        <a:t>Remunerasi</a:t>
                      </a:r>
                      <a:endParaRPr lang="en-US" sz="1250" dirty="0">
                        <a:solidFill>
                          <a:srgbClr val="002060"/>
                        </a:solidFill>
                        <a:effectLst/>
                        <a:latin typeface="+mn-lt"/>
                      </a:endParaRPr>
                    </a:p>
                    <a:p>
                      <a:pPr marL="342900" lvl="0" indent="-342900">
                        <a:spcAft>
                          <a:spcPts val="0"/>
                        </a:spcAft>
                        <a:buFont typeface="Symbol" panose="05050102010706020507" pitchFamily="18" charset="2"/>
                        <a:buChar char=""/>
                      </a:pPr>
                      <a:r>
                        <a:rPr lang="en-US" sz="1250" dirty="0">
                          <a:solidFill>
                            <a:srgbClr val="002060"/>
                          </a:solidFill>
                          <a:effectLst/>
                          <a:latin typeface="+mn-lt"/>
                        </a:rPr>
                        <a:t>Anti Fraud dan Money Laundering</a:t>
                      </a:r>
                    </a:p>
                    <a:p>
                      <a:pPr marL="342900" lvl="0" indent="-342900">
                        <a:spcAft>
                          <a:spcPts val="0"/>
                        </a:spcAft>
                        <a:buFont typeface="Symbol" panose="05050102010706020507" pitchFamily="18" charset="2"/>
                        <a:buChar char=""/>
                      </a:pPr>
                      <a:r>
                        <a:rPr lang="en-US" sz="1250" dirty="0" err="1">
                          <a:solidFill>
                            <a:srgbClr val="002060"/>
                          </a:solidFill>
                          <a:effectLst/>
                          <a:latin typeface="+mn-lt"/>
                        </a:rPr>
                        <a:t>Rencana</a:t>
                      </a:r>
                      <a:r>
                        <a:rPr lang="en-US" sz="1250" dirty="0">
                          <a:solidFill>
                            <a:srgbClr val="002060"/>
                          </a:solidFill>
                          <a:effectLst/>
                          <a:latin typeface="+mn-lt"/>
                        </a:rPr>
                        <a:t> </a:t>
                      </a:r>
                      <a:r>
                        <a:rPr lang="en-US" sz="1250" dirty="0" err="1">
                          <a:solidFill>
                            <a:srgbClr val="002060"/>
                          </a:solidFill>
                          <a:effectLst/>
                          <a:latin typeface="+mn-lt"/>
                        </a:rPr>
                        <a:t>Strategis</a:t>
                      </a:r>
                      <a:r>
                        <a:rPr lang="en-US" sz="1250" dirty="0">
                          <a:solidFill>
                            <a:srgbClr val="002060"/>
                          </a:solidFill>
                          <a:effectLst/>
                          <a:latin typeface="+mn-lt"/>
                        </a:rPr>
                        <a:t> </a:t>
                      </a:r>
                      <a:r>
                        <a:rPr lang="en-US" sz="1250" dirty="0" err="1">
                          <a:solidFill>
                            <a:srgbClr val="002060"/>
                          </a:solidFill>
                          <a:effectLst/>
                          <a:latin typeface="+mn-lt"/>
                        </a:rPr>
                        <a:t>dan</a:t>
                      </a:r>
                      <a:r>
                        <a:rPr lang="en-US" sz="1250" dirty="0">
                          <a:solidFill>
                            <a:srgbClr val="002060"/>
                          </a:solidFill>
                          <a:effectLst/>
                          <a:latin typeface="+mn-lt"/>
                        </a:rPr>
                        <a:t> </a:t>
                      </a:r>
                      <a:r>
                        <a:rPr lang="en-US" sz="1250" dirty="0" err="1">
                          <a:solidFill>
                            <a:srgbClr val="002060"/>
                          </a:solidFill>
                          <a:effectLst/>
                          <a:latin typeface="+mn-lt"/>
                        </a:rPr>
                        <a:t>Rencana</a:t>
                      </a:r>
                      <a:r>
                        <a:rPr lang="en-US" sz="1250" dirty="0">
                          <a:solidFill>
                            <a:srgbClr val="002060"/>
                          </a:solidFill>
                          <a:effectLst/>
                          <a:latin typeface="+mn-lt"/>
                        </a:rPr>
                        <a:t> </a:t>
                      </a:r>
                      <a:r>
                        <a:rPr lang="en-US" sz="1250" dirty="0" err="1">
                          <a:solidFill>
                            <a:srgbClr val="002060"/>
                          </a:solidFill>
                          <a:effectLst/>
                          <a:latin typeface="+mn-lt"/>
                        </a:rPr>
                        <a:t>Kerja</a:t>
                      </a:r>
                      <a:r>
                        <a:rPr lang="en-US" sz="1250" dirty="0">
                          <a:solidFill>
                            <a:srgbClr val="002060"/>
                          </a:solidFill>
                          <a:effectLst/>
                          <a:latin typeface="+mn-lt"/>
                        </a:rPr>
                        <a:t> </a:t>
                      </a:r>
                      <a:r>
                        <a:rPr lang="en-US" sz="1250" dirty="0" err="1">
                          <a:solidFill>
                            <a:srgbClr val="002060"/>
                          </a:solidFill>
                          <a:effectLst/>
                          <a:latin typeface="+mn-lt"/>
                        </a:rPr>
                        <a:t>Organisasi</a:t>
                      </a:r>
                      <a:r>
                        <a:rPr lang="en-US" sz="1250" dirty="0">
                          <a:solidFill>
                            <a:srgbClr val="002060"/>
                          </a:solidFill>
                          <a:effectLst/>
                          <a:latin typeface="+mn-lt"/>
                        </a:rPr>
                        <a:t> </a:t>
                      </a:r>
                    </a:p>
                  </a:txBody>
                  <a:tcPr/>
                </a:tc>
                <a:extLst>
                  <a:ext uri="{0D108BD9-81ED-4DB2-BD59-A6C34878D82A}">
                    <a16:rowId xmlns:a16="http://schemas.microsoft.com/office/drawing/2014/main" val="10003"/>
                  </a:ext>
                </a:extLst>
              </a:tr>
              <a:tr h="370840">
                <a:tc>
                  <a:txBody>
                    <a:bodyPr/>
                    <a:lstStyle/>
                    <a:p>
                      <a:pPr marL="0" lvl="0" indent="0" algn="ctr">
                        <a:spcAft>
                          <a:spcPts val="0"/>
                        </a:spcAft>
                        <a:buFont typeface="Symbol" panose="05050102010706020507" pitchFamily="18" charset="2"/>
                        <a:buNone/>
                      </a:pPr>
                      <a:r>
                        <a:rPr lang="en-US" sz="1400" b="1" dirty="0">
                          <a:solidFill>
                            <a:srgbClr val="002060"/>
                          </a:solidFill>
                          <a:effectLst/>
                          <a:latin typeface="+mn-lt"/>
                        </a:rPr>
                        <a:t>OUTPUT</a:t>
                      </a:r>
                    </a:p>
                    <a:p>
                      <a:pPr marL="342900" lvl="0" indent="-342900">
                        <a:spcAft>
                          <a:spcPts val="0"/>
                        </a:spcAft>
                        <a:buFont typeface="Symbol" panose="05050102010706020507" pitchFamily="18" charset="2"/>
                        <a:buChar char=""/>
                      </a:pPr>
                      <a:r>
                        <a:rPr lang="en-US" sz="1250" dirty="0" err="1">
                          <a:solidFill>
                            <a:srgbClr val="002060"/>
                          </a:solidFill>
                          <a:effectLst/>
                          <a:latin typeface="+mn-lt"/>
                        </a:rPr>
                        <a:t>Transparansi</a:t>
                      </a:r>
                      <a:r>
                        <a:rPr lang="en-US" sz="1250" dirty="0">
                          <a:solidFill>
                            <a:srgbClr val="002060"/>
                          </a:solidFill>
                          <a:effectLst/>
                          <a:latin typeface="+mn-lt"/>
                        </a:rPr>
                        <a:t> </a:t>
                      </a:r>
                      <a:r>
                        <a:rPr lang="en-US" sz="1250" dirty="0" err="1">
                          <a:solidFill>
                            <a:srgbClr val="002060"/>
                          </a:solidFill>
                          <a:effectLst/>
                          <a:latin typeface="+mn-lt"/>
                        </a:rPr>
                        <a:t>Kondisi</a:t>
                      </a:r>
                      <a:r>
                        <a:rPr lang="en-US" sz="1250" dirty="0">
                          <a:solidFill>
                            <a:srgbClr val="002060"/>
                          </a:solidFill>
                          <a:effectLst/>
                          <a:latin typeface="+mn-lt"/>
                        </a:rPr>
                        <a:t> </a:t>
                      </a:r>
                      <a:r>
                        <a:rPr lang="en-US" sz="1250" dirty="0" err="1">
                          <a:solidFill>
                            <a:srgbClr val="002060"/>
                          </a:solidFill>
                          <a:effectLst/>
                          <a:latin typeface="+mn-lt"/>
                        </a:rPr>
                        <a:t>Keuangan</a:t>
                      </a:r>
                      <a:endParaRPr lang="en-US" sz="1250" dirty="0">
                        <a:solidFill>
                          <a:srgbClr val="002060"/>
                        </a:solidFill>
                        <a:effectLst/>
                        <a:latin typeface="+mn-lt"/>
                      </a:endParaRPr>
                    </a:p>
                    <a:p>
                      <a:pPr marL="342900" lvl="0" indent="-342900">
                        <a:spcAft>
                          <a:spcPts val="0"/>
                        </a:spcAft>
                        <a:buFont typeface="Symbol" panose="05050102010706020507" pitchFamily="18" charset="2"/>
                        <a:buChar char=""/>
                      </a:pPr>
                      <a:r>
                        <a:rPr lang="en-US" sz="1250" dirty="0" err="1">
                          <a:solidFill>
                            <a:srgbClr val="002060"/>
                          </a:solidFill>
                          <a:effectLst/>
                          <a:latin typeface="+mn-lt"/>
                        </a:rPr>
                        <a:t>Transparansi</a:t>
                      </a:r>
                      <a:r>
                        <a:rPr lang="en-US" sz="1250" dirty="0">
                          <a:solidFill>
                            <a:srgbClr val="002060"/>
                          </a:solidFill>
                          <a:effectLst/>
                          <a:latin typeface="+mn-lt"/>
                        </a:rPr>
                        <a:t> </a:t>
                      </a:r>
                      <a:r>
                        <a:rPr lang="en-US" sz="1250" dirty="0" err="1">
                          <a:solidFill>
                            <a:srgbClr val="002060"/>
                          </a:solidFill>
                          <a:effectLst/>
                          <a:latin typeface="+mn-lt"/>
                        </a:rPr>
                        <a:t>Kondisi</a:t>
                      </a:r>
                      <a:r>
                        <a:rPr lang="en-US" sz="1250" dirty="0">
                          <a:solidFill>
                            <a:srgbClr val="002060"/>
                          </a:solidFill>
                          <a:effectLst/>
                          <a:latin typeface="+mn-lt"/>
                        </a:rPr>
                        <a:t> Non </a:t>
                      </a:r>
                      <a:r>
                        <a:rPr lang="en-US" sz="1250" dirty="0" err="1">
                          <a:solidFill>
                            <a:srgbClr val="002060"/>
                          </a:solidFill>
                          <a:effectLst/>
                          <a:latin typeface="+mn-lt"/>
                        </a:rPr>
                        <a:t>Keuangan</a:t>
                      </a:r>
                      <a:endParaRPr lang="en-US" sz="1250" dirty="0">
                        <a:solidFill>
                          <a:srgbClr val="002060"/>
                        </a:solidFill>
                        <a:effectLst/>
                        <a:latin typeface="+mn-lt"/>
                      </a:endParaRPr>
                    </a:p>
                    <a:p>
                      <a:pPr marL="342900" lvl="0" indent="-342900">
                        <a:spcAft>
                          <a:spcPts val="0"/>
                        </a:spcAft>
                        <a:buFont typeface="Symbol" panose="05050102010706020507" pitchFamily="18" charset="2"/>
                        <a:buChar char=""/>
                      </a:pPr>
                      <a:r>
                        <a:rPr lang="en-US" sz="1250" dirty="0" err="1">
                          <a:solidFill>
                            <a:srgbClr val="002060"/>
                          </a:solidFill>
                          <a:effectLst/>
                          <a:latin typeface="+mn-lt"/>
                        </a:rPr>
                        <a:t>Pelaporan</a:t>
                      </a:r>
                      <a:r>
                        <a:rPr lang="en-US" sz="1250" dirty="0">
                          <a:solidFill>
                            <a:srgbClr val="002060"/>
                          </a:solidFill>
                          <a:effectLst/>
                          <a:latin typeface="+mn-lt"/>
                        </a:rPr>
                        <a:t> Internal</a:t>
                      </a:r>
                    </a:p>
                    <a:p>
                      <a:pPr marL="342900" lvl="0" indent="-342900">
                        <a:spcAft>
                          <a:spcPts val="0"/>
                        </a:spcAft>
                        <a:buFont typeface="Symbol" panose="05050102010706020507" pitchFamily="18" charset="2"/>
                        <a:buChar char=""/>
                      </a:pPr>
                      <a:r>
                        <a:rPr lang="en-US" sz="1250" dirty="0" err="1">
                          <a:solidFill>
                            <a:srgbClr val="002060"/>
                          </a:solidFill>
                          <a:effectLst/>
                          <a:latin typeface="+mn-lt"/>
                        </a:rPr>
                        <a:t>Laporan</a:t>
                      </a:r>
                      <a:r>
                        <a:rPr lang="en-US" sz="1250" dirty="0">
                          <a:solidFill>
                            <a:srgbClr val="002060"/>
                          </a:solidFill>
                          <a:effectLst/>
                          <a:latin typeface="+mn-lt"/>
                        </a:rPr>
                        <a:t> </a:t>
                      </a:r>
                      <a:r>
                        <a:rPr lang="en-US" sz="1250" dirty="0" err="1">
                          <a:solidFill>
                            <a:srgbClr val="002060"/>
                          </a:solidFill>
                          <a:effectLst/>
                          <a:latin typeface="+mn-lt"/>
                        </a:rPr>
                        <a:t>Pelaksanaan</a:t>
                      </a:r>
                      <a:r>
                        <a:rPr lang="en-US" sz="1250" dirty="0">
                          <a:solidFill>
                            <a:srgbClr val="002060"/>
                          </a:solidFill>
                          <a:effectLst/>
                          <a:latin typeface="+mn-lt"/>
                        </a:rPr>
                        <a:t> GCG dan ESGRC</a:t>
                      </a:r>
                      <a:endParaRPr lang="en-US" sz="1250" dirty="0">
                        <a:solidFill>
                          <a:srgbClr val="002060"/>
                        </a:solidFill>
                        <a:effectLst/>
                        <a:latin typeface="+mn-lt"/>
                        <a:ea typeface="Times New Roman" panose="02020603050405020304" pitchFamily="18" charset="0"/>
                        <a:cs typeface="Times New Roman" panose="02020603050405020304" pitchFamily="18" charset="0"/>
                      </a:endParaRPr>
                    </a:p>
                    <a:p>
                      <a:endParaRPr lang="en-US" sz="1250" dirty="0"/>
                    </a:p>
                  </a:txBody>
                  <a:tcPr/>
                </a:tc>
                <a:extLst>
                  <a:ext uri="{0D108BD9-81ED-4DB2-BD59-A6C34878D82A}">
                    <a16:rowId xmlns:a16="http://schemas.microsoft.com/office/drawing/2014/main" val="10004"/>
                  </a:ext>
                </a:extLst>
              </a:tr>
            </a:tbl>
          </a:graphicData>
        </a:graphic>
      </p:graphicFrame>
      <p:graphicFrame>
        <p:nvGraphicFramePr>
          <p:cNvPr id="2" name="Diagram 1"/>
          <p:cNvGraphicFramePr/>
          <p:nvPr>
            <p:extLst>
              <p:ext uri="{D42A27DB-BD31-4B8C-83A1-F6EECF244321}">
                <p14:modId xmlns:p14="http://schemas.microsoft.com/office/powerpoint/2010/main" val="3826255385"/>
              </p:ext>
            </p:extLst>
          </p:nvPr>
        </p:nvGraphicFramePr>
        <p:xfrm>
          <a:off x="749300" y="616730"/>
          <a:ext cx="3094053" cy="2812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B47A0F8-D452-427F-8DB9-2923AE2EF92B}"/>
              </a:ext>
            </a:extLst>
          </p:cNvPr>
          <p:cNvSpPr txBox="1"/>
          <p:nvPr/>
        </p:nvSpPr>
        <p:spPr>
          <a:xfrm>
            <a:off x="508154" y="6506888"/>
            <a:ext cx="2889900" cy="261610"/>
          </a:xfrm>
          <a:prstGeom prst="rect">
            <a:avLst/>
          </a:prstGeom>
          <a:noFill/>
        </p:spPr>
        <p:txBody>
          <a:bodyPr wrap="square" rtlCol="0">
            <a:spAutoFit/>
          </a:bodyPr>
          <a:lstStyle/>
          <a:p>
            <a:r>
              <a:rPr lang="en-US" sz="1100" dirty="0"/>
              <a:t>Source: Adapted from POJK 17/2023</a:t>
            </a:r>
            <a:endParaRPr lang="en-ID" sz="1100" dirty="0"/>
          </a:p>
        </p:txBody>
      </p:sp>
      <p:sp>
        <p:nvSpPr>
          <p:cNvPr id="3" name="Left Brace 2">
            <a:extLst>
              <a:ext uri="{FF2B5EF4-FFF2-40B4-BE49-F238E27FC236}">
                <a16:creationId xmlns:a16="http://schemas.microsoft.com/office/drawing/2014/main" id="{670DDA17-18D0-4034-9322-D0F9AF49CF1B}"/>
              </a:ext>
            </a:extLst>
          </p:cNvPr>
          <p:cNvSpPr/>
          <p:nvPr/>
        </p:nvSpPr>
        <p:spPr>
          <a:xfrm>
            <a:off x="3997023" y="2273300"/>
            <a:ext cx="291629" cy="4233588"/>
          </a:xfrm>
          <a:prstGeom prst="lef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7" name="TextBox 6">
            <a:extLst>
              <a:ext uri="{FF2B5EF4-FFF2-40B4-BE49-F238E27FC236}">
                <a16:creationId xmlns:a16="http://schemas.microsoft.com/office/drawing/2014/main" id="{058586AB-49C3-47E0-A266-39DA0B919302}"/>
              </a:ext>
            </a:extLst>
          </p:cNvPr>
          <p:cNvSpPr txBox="1"/>
          <p:nvPr/>
        </p:nvSpPr>
        <p:spPr>
          <a:xfrm>
            <a:off x="826135" y="3651430"/>
            <a:ext cx="3094053" cy="1477328"/>
          </a:xfrm>
          <a:prstGeom prst="rect">
            <a:avLst/>
          </a:prstGeom>
          <a:noFill/>
          <a:ln w="15875">
            <a:solidFill>
              <a:srgbClr val="C00000"/>
            </a:solidFill>
          </a:ln>
        </p:spPr>
        <p:txBody>
          <a:bodyPr wrap="square" rtlCol="0">
            <a:spAutoFit/>
          </a:bodyPr>
          <a:lstStyle/>
          <a:p>
            <a:pPr algn="ctr"/>
            <a:r>
              <a:rPr lang="en-GB" b="1" dirty="0">
                <a:solidFill>
                  <a:srgbClr val="FF0000"/>
                </a:solidFill>
              </a:rPr>
              <a:t>SECARA TERINTEGRASI MAUPUN MASING-MASING UNTUK SETIAP ASPEK HARUS DIBUATKAN KEBIJAKAN DAN PROSEDURNYA</a:t>
            </a:r>
            <a:endParaRPr lang="en-ID" b="1" dirty="0">
              <a:solidFill>
                <a:srgbClr val="FF0000"/>
              </a:solidFill>
            </a:endParaRPr>
          </a:p>
        </p:txBody>
      </p:sp>
    </p:spTree>
    <p:extLst>
      <p:ext uri="{BB962C8B-B14F-4D97-AF65-F5344CB8AC3E}">
        <p14:creationId xmlns:p14="http://schemas.microsoft.com/office/powerpoint/2010/main" val="557812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7B49117-939F-4E40-BDA0-FFE29D1B52B1}"/>
              </a:ext>
            </a:extLst>
          </p:cNvPr>
          <p:cNvGraphicFramePr>
            <a:graphicFrameLocks noGrp="1"/>
          </p:cNvGraphicFramePr>
          <p:nvPr>
            <p:extLst>
              <p:ext uri="{D42A27DB-BD31-4B8C-83A1-F6EECF244321}">
                <p14:modId xmlns:p14="http://schemas.microsoft.com/office/powerpoint/2010/main" val="517093314"/>
              </p:ext>
            </p:extLst>
          </p:nvPr>
        </p:nvGraphicFramePr>
        <p:xfrm>
          <a:off x="455863" y="1443789"/>
          <a:ext cx="11280274" cy="4502144"/>
        </p:xfrm>
        <a:graphic>
          <a:graphicData uri="http://schemas.openxmlformats.org/drawingml/2006/table">
            <a:tbl>
              <a:tblPr firstRow="1" bandRow="1">
                <a:tableStyleId>{5C22544A-7EE6-4342-B048-85BDC9FD1C3A}</a:tableStyleId>
              </a:tblPr>
              <a:tblGrid>
                <a:gridCol w="1410034">
                  <a:extLst>
                    <a:ext uri="{9D8B030D-6E8A-4147-A177-3AD203B41FA5}">
                      <a16:colId xmlns:a16="http://schemas.microsoft.com/office/drawing/2014/main" val="610998924"/>
                    </a:ext>
                  </a:extLst>
                </a:gridCol>
                <a:gridCol w="1200819">
                  <a:extLst>
                    <a:ext uri="{9D8B030D-6E8A-4147-A177-3AD203B41FA5}">
                      <a16:colId xmlns:a16="http://schemas.microsoft.com/office/drawing/2014/main" val="1428388840"/>
                    </a:ext>
                  </a:extLst>
                </a:gridCol>
                <a:gridCol w="1540042">
                  <a:extLst>
                    <a:ext uri="{9D8B030D-6E8A-4147-A177-3AD203B41FA5}">
                      <a16:colId xmlns:a16="http://schemas.microsoft.com/office/drawing/2014/main" val="1361858452"/>
                    </a:ext>
                  </a:extLst>
                </a:gridCol>
                <a:gridCol w="1032811">
                  <a:extLst>
                    <a:ext uri="{9D8B030D-6E8A-4147-A177-3AD203B41FA5}">
                      <a16:colId xmlns:a16="http://schemas.microsoft.com/office/drawing/2014/main" val="1308856557"/>
                    </a:ext>
                  </a:extLst>
                </a:gridCol>
                <a:gridCol w="1584767">
                  <a:extLst>
                    <a:ext uri="{9D8B030D-6E8A-4147-A177-3AD203B41FA5}">
                      <a16:colId xmlns:a16="http://schemas.microsoft.com/office/drawing/2014/main" val="3894715429"/>
                    </a:ext>
                  </a:extLst>
                </a:gridCol>
                <a:gridCol w="1437064">
                  <a:extLst>
                    <a:ext uri="{9D8B030D-6E8A-4147-A177-3AD203B41FA5}">
                      <a16:colId xmlns:a16="http://schemas.microsoft.com/office/drawing/2014/main" val="2540074664"/>
                    </a:ext>
                  </a:extLst>
                </a:gridCol>
                <a:gridCol w="1468344">
                  <a:extLst>
                    <a:ext uri="{9D8B030D-6E8A-4147-A177-3AD203B41FA5}">
                      <a16:colId xmlns:a16="http://schemas.microsoft.com/office/drawing/2014/main" val="2681978881"/>
                    </a:ext>
                  </a:extLst>
                </a:gridCol>
                <a:gridCol w="1606393">
                  <a:extLst>
                    <a:ext uri="{9D8B030D-6E8A-4147-A177-3AD203B41FA5}">
                      <a16:colId xmlns:a16="http://schemas.microsoft.com/office/drawing/2014/main" val="3765896239"/>
                    </a:ext>
                  </a:extLst>
                </a:gridCol>
              </a:tblGrid>
              <a:tr h="1350192">
                <a:tc>
                  <a:txBody>
                    <a:bodyPr/>
                    <a:lstStyle/>
                    <a:p>
                      <a:pPr algn="ct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GB" sz="1600" b="1" dirty="0"/>
                        <a:t>Cost Leadership (CL)</a:t>
                      </a:r>
                      <a:endParaRPr lang="en-ID" sz="16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GB" sz="1600" b="1" dirty="0"/>
                        <a:t>Differentiation </a:t>
                      </a:r>
                    </a:p>
                    <a:p>
                      <a:pPr algn="ctr"/>
                      <a:r>
                        <a:rPr lang="en-GB" sz="1600" b="1" dirty="0"/>
                        <a:t>(Diff)</a:t>
                      </a:r>
                      <a:endParaRPr lang="en-ID" sz="16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GB" sz="1600" b="1" dirty="0"/>
                        <a:t>Focus </a:t>
                      </a:r>
                    </a:p>
                    <a:p>
                      <a:pPr algn="ctr"/>
                      <a:r>
                        <a:rPr lang="en-GB" sz="1600" b="1" dirty="0"/>
                        <a:t>(</a:t>
                      </a:r>
                      <a:r>
                        <a:rPr lang="en-GB" sz="1600" b="1" dirty="0" err="1"/>
                        <a:t>Fo</a:t>
                      </a:r>
                      <a:r>
                        <a:rPr lang="en-GB" sz="1600" b="1" dirty="0"/>
                        <a:t>)</a:t>
                      </a:r>
                      <a:endParaRPr lang="en-ID" sz="16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GB" sz="1600" b="1" dirty="0"/>
                        <a:t>Cost Leadership + Differentiation (CL-Df)</a:t>
                      </a:r>
                      <a:endParaRPr lang="en-ID" sz="16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GB" sz="1600" b="1" dirty="0"/>
                        <a:t>Cost Leadership + Focus (CL-</a:t>
                      </a:r>
                      <a:r>
                        <a:rPr lang="en-GB" sz="1600" b="1" dirty="0" err="1"/>
                        <a:t>Fo</a:t>
                      </a:r>
                      <a:r>
                        <a:rPr lang="en-GB" sz="1600" b="1" dirty="0"/>
                        <a:t>)</a:t>
                      </a:r>
                      <a:endParaRPr lang="en-ID" sz="16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GB" sz="1600" b="1" dirty="0"/>
                        <a:t>Differentiation + Focus </a:t>
                      </a:r>
                    </a:p>
                    <a:p>
                      <a:pPr algn="ctr"/>
                      <a:r>
                        <a:rPr lang="en-GB" sz="1600" b="1" dirty="0"/>
                        <a:t>(Df-</a:t>
                      </a:r>
                      <a:r>
                        <a:rPr lang="en-GB" sz="1600" b="1" dirty="0" err="1"/>
                        <a:t>Fo</a:t>
                      </a:r>
                      <a:r>
                        <a:rPr lang="en-GB" sz="1600" b="1" dirty="0"/>
                        <a:t>)</a:t>
                      </a:r>
                      <a:endParaRPr lang="en-ID" sz="16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GB" sz="1600" b="1" dirty="0"/>
                        <a:t>Cost Leadership + Differentiation + </a:t>
                      </a:r>
                      <a:r>
                        <a:rPr lang="en-GB" sz="1600" b="1"/>
                        <a:t>Focus </a:t>
                      </a:r>
                    </a:p>
                    <a:p>
                      <a:pPr algn="ctr"/>
                      <a:r>
                        <a:rPr lang="en-GB" sz="1600" b="1"/>
                        <a:t>(</a:t>
                      </a:r>
                      <a:r>
                        <a:rPr lang="en-GB" sz="1600" b="1" dirty="0"/>
                        <a:t>CL-Df-</a:t>
                      </a:r>
                      <a:r>
                        <a:rPr lang="en-GB" sz="1600" b="1" dirty="0" err="1"/>
                        <a:t>Fo</a:t>
                      </a:r>
                      <a:r>
                        <a:rPr lang="en-GB" sz="1600" b="1" dirty="0"/>
                        <a:t>)</a:t>
                      </a:r>
                      <a:endParaRPr lang="en-ID" sz="16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4229890940"/>
                  </a:ext>
                </a:extLst>
              </a:tr>
              <a:tr h="974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chemeClr val="bg1"/>
                          </a:solidFill>
                        </a:rPr>
                        <a:t>Integrasi</a:t>
                      </a:r>
                      <a:r>
                        <a:rPr lang="en-GB" sz="1600" b="1" dirty="0">
                          <a:solidFill>
                            <a:schemeClr val="bg1"/>
                          </a:solidFill>
                        </a:rPr>
                        <a:t> (Int)</a:t>
                      </a:r>
                      <a:endParaRPr lang="en-ID" sz="1600" b="1" dirty="0">
                        <a:solidFill>
                          <a:schemeClr val="bg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r>
                        <a:rPr lang="en-GB" sz="1600" dirty="0"/>
                        <a:t>Int-CL</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Int-Diff</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t>InT-Fo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Int-CL-Diff</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Int-CL-</a:t>
                      </a:r>
                      <a:r>
                        <a:rPr lang="en-GB" sz="1600" dirty="0" err="1"/>
                        <a: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Int-Diff-</a:t>
                      </a:r>
                      <a:r>
                        <a:rPr lang="en-GB" sz="1600" dirty="0" err="1"/>
                        <a: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Int-CL-Diff-</a:t>
                      </a:r>
                      <a:r>
                        <a:rPr lang="en-GB" sz="1600" dirty="0" err="1"/>
                        <a: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9925041"/>
                  </a:ext>
                </a:extLst>
              </a:tr>
              <a:tr h="974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chemeClr val="bg1"/>
                          </a:solidFill>
                        </a:rPr>
                        <a:t>Diversifikasi</a:t>
                      </a:r>
                      <a:r>
                        <a:rPr lang="en-GB" sz="1600" b="1" dirty="0">
                          <a:solidFill>
                            <a:schemeClr val="bg1"/>
                          </a:solidFill>
                        </a:rPr>
                        <a:t> (</a:t>
                      </a:r>
                      <a:r>
                        <a:rPr lang="en-GB" sz="1600" b="1" dirty="0" err="1">
                          <a:solidFill>
                            <a:schemeClr val="bg1"/>
                          </a:solidFill>
                        </a:rPr>
                        <a:t>Div</a:t>
                      </a:r>
                      <a:r>
                        <a:rPr lang="en-GB" sz="1600" b="1" dirty="0">
                          <a:solidFill>
                            <a:schemeClr val="bg1"/>
                          </a:solidFill>
                        </a:rPr>
                        <a:t>)</a:t>
                      </a:r>
                      <a:endParaRPr lang="en-ID" sz="1600" b="1" dirty="0">
                        <a:solidFill>
                          <a:schemeClr val="bg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r>
                        <a:rPr lang="en-GB" sz="1600" dirty="0" err="1"/>
                        <a:t>Div</a:t>
                      </a:r>
                      <a:r>
                        <a:rPr lang="en-GB" sz="1600" dirty="0"/>
                        <a:t>-CL</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t>Div</a:t>
                      </a:r>
                      <a:r>
                        <a:rPr lang="en-GB" sz="1600" dirty="0"/>
                        <a:t>-Diff</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t>Div-Fo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t>Div</a:t>
                      </a:r>
                      <a:r>
                        <a:rPr lang="en-GB" sz="1600" dirty="0"/>
                        <a:t>-CL-Diff</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t>Div</a:t>
                      </a:r>
                      <a:r>
                        <a:rPr lang="en-GB" sz="1600" dirty="0"/>
                        <a:t>-CL-</a:t>
                      </a:r>
                      <a:r>
                        <a:rPr lang="en-GB" sz="1600" dirty="0" err="1"/>
                        <a: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t>Div</a:t>
                      </a:r>
                      <a:r>
                        <a:rPr lang="en-GB" sz="1600" dirty="0"/>
                        <a:t>-Diff-</a:t>
                      </a:r>
                      <a:r>
                        <a:rPr lang="en-GB" sz="1600" dirty="0" err="1"/>
                        <a: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t>Div</a:t>
                      </a:r>
                      <a:r>
                        <a:rPr lang="en-GB" sz="1600" dirty="0"/>
                        <a:t>-CL-Diff-</a:t>
                      </a:r>
                      <a:r>
                        <a:rPr lang="en-GB" sz="1600" dirty="0" err="1"/>
                        <a: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2343127"/>
                  </a:ext>
                </a:extLst>
              </a:tr>
              <a:tr h="1202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chemeClr val="bg1"/>
                          </a:solidFill>
                        </a:rPr>
                        <a:t>Integrasi+Diversifikasi</a:t>
                      </a:r>
                      <a:r>
                        <a:rPr lang="en-GB" sz="1600" b="1" dirty="0">
                          <a:solidFill>
                            <a:schemeClr val="bg1"/>
                          </a:solidFill>
                        </a:rPr>
                        <a:t> </a:t>
                      </a:r>
                      <a:r>
                        <a:rPr lang="en-GB" sz="1600" b="1">
                          <a:solidFill>
                            <a:schemeClr val="bg1"/>
                          </a:solidFill>
                        </a:rPr>
                        <a:t>(Int-Div</a:t>
                      </a:r>
                      <a:r>
                        <a:rPr lang="en-GB" sz="1600" b="1" dirty="0">
                          <a:solidFill>
                            <a:schemeClr val="bg1"/>
                          </a:solidFill>
                        </a:rPr>
                        <a:t>)</a:t>
                      </a:r>
                      <a:endParaRPr lang="en-ID" sz="1600" b="1" dirty="0">
                        <a:solidFill>
                          <a:schemeClr val="bg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r>
                        <a:rPr lang="en-GB" sz="1600" dirty="0"/>
                        <a:t>Int-</a:t>
                      </a:r>
                      <a:r>
                        <a:rPr lang="en-GB" sz="1600" dirty="0" err="1"/>
                        <a:t>Div</a:t>
                      </a:r>
                      <a:r>
                        <a:rPr lang="en-GB" sz="1600" dirty="0"/>
                        <a:t>-CL</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Int-</a:t>
                      </a:r>
                      <a:r>
                        <a:rPr lang="en-GB" sz="1600" dirty="0" err="1"/>
                        <a:t>Div</a:t>
                      </a:r>
                      <a:r>
                        <a:rPr lang="en-GB" sz="1600" dirty="0"/>
                        <a:t>-Diff</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Int-</a:t>
                      </a:r>
                      <a:r>
                        <a:rPr lang="en-GB" sz="1600" dirty="0" err="1"/>
                        <a:t>Div</a:t>
                      </a:r>
                      <a:r>
                        <a:rPr lang="en-GB" sz="1600" dirty="0"/>
                        <a:t>-</a:t>
                      </a:r>
                      <a:r>
                        <a:rPr lang="en-GB" sz="1600" dirty="0" err="1"/>
                        <a: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Int-CL-</a:t>
                      </a:r>
                      <a:r>
                        <a:rPr lang="en-GB" sz="1600" dirty="0" err="1"/>
                        <a: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Int-</a:t>
                      </a:r>
                      <a:r>
                        <a:rPr lang="en-GB" sz="1600" dirty="0" err="1"/>
                        <a:t>Div</a:t>
                      </a:r>
                      <a:r>
                        <a:rPr lang="en-GB" sz="1600" dirty="0"/>
                        <a:t>-CL-</a:t>
                      </a:r>
                      <a:r>
                        <a:rPr lang="en-GB" sz="1600" dirty="0" err="1"/>
                        <a: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Int-</a:t>
                      </a:r>
                      <a:r>
                        <a:rPr lang="en-GB" sz="1600" dirty="0" err="1"/>
                        <a:t>Div</a:t>
                      </a:r>
                      <a:r>
                        <a:rPr lang="en-GB" sz="1600" dirty="0"/>
                        <a:t>-Diff-</a:t>
                      </a:r>
                      <a:r>
                        <a:rPr lang="en-GB" sz="1600" dirty="0" err="1"/>
                        <a: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Int-</a:t>
                      </a:r>
                      <a:r>
                        <a:rPr lang="en-GB" sz="1600" dirty="0" err="1"/>
                        <a:t>Div</a:t>
                      </a:r>
                      <a:r>
                        <a:rPr lang="en-GB" sz="1600" dirty="0"/>
                        <a:t>-CL-Diff-</a:t>
                      </a:r>
                      <a:r>
                        <a:rPr lang="en-GB" sz="1600" dirty="0" err="1"/>
                        <a:t>Fo</a:t>
                      </a:r>
                      <a:endParaRPr lang="en-ID" sz="16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3253476"/>
                  </a:ext>
                </a:extLst>
              </a:tr>
            </a:tbl>
          </a:graphicData>
        </a:graphic>
      </p:graphicFrame>
      <p:sp>
        <p:nvSpPr>
          <p:cNvPr id="5" name="Rectangle 4">
            <a:extLst>
              <a:ext uri="{FF2B5EF4-FFF2-40B4-BE49-F238E27FC236}">
                <a16:creationId xmlns:a16="http://schemas.microsoft.com/office/drawing/2014/main" id="{CE5CED93-F833-4C45-9074-F786830E44B7}"/>
              </a:ext>
            </a:extLst>
          </p:cNvPr>
          <p:cNvSpPr/>
          <p:nvPr/>
        </p:nvSpPr>
        <p:spPr>
          <a:xfrm>
            <a:off x="0" y="0"/>
            <a:ext cx="12192000" cy="87345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ALTERNATIF PILIHAN STRATEGI BAGI ORGANISASI (GENERIK)</a:t>
            </a:r>
            <a:endParaRPr lang="en-ID" sz="3200" b="1" dirty="0"/>
          </a:p>
        </p:txBody>
      </p:sp>
      <p:cxnSp>
        <p:nvCxnSpPr>
          <p:cNvPr id="7" name="Straight Connector 6">
            <a:extLst>
              <a:ext uri="{FF2B5EF4-FFF2-40B4-BE49-F238E27FC236}">
                <a16:creationId xmlns:a16="http://schemas.microsoft.com/office/drawing/2014/main" id="{581E3341-54FA-41E8-936F-D224951F58CF}"/>
              </a:ext>
            </a:extLst>
          </p:cNvPr>
          <p:cNvCxnSpPr/>
          <p:nvPr/>
        </p:nvCxnSpPr>
        <p:spPr>
          <a:xfrm>
            <a:off x="589547" y="613611"/>
            <a:ext cx="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8727E28-BE96-4C94-A79F-C2C6E7D98652}"/>
              </a:ext>
            </a:extLst>
          </p:cNvPr>
          <p:cNvCxnSpPr>
            <a:cxnSpLocks/>
          </p:cNvCxnSpPr>
          <p:nvPr/>
        </p:nvCxnSpPr>
        <p:spPr>
          <a:xfrm>
            <a:off x="455863" y="1443789"/>
            <a:ext cx="1383632" cy="134753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FABA39D-F9A0-4C83-B12D-1AFC628D215C}"/>
              </a:ext>
            </a:extLst>
          </p:cNvPr>
          <p:cNvSpPr txBox="1"/>
          <p:nvPr/>
        </p:nvSpPr>
        <p:spPr>
          <a:xfrm>
            <a:off x="861595" y="1594337"/>
            <a:ext cx="1076826" cy="523220"/>
          </a:xfrm>
          <a:prstGeom prst="rect">
            <a:avLst/>
          </a:prstGeom>
          <a:noFill/>
        </p:spPr>
        <p:txBody>
          <a:bodyPr wrap="square" rtlCol="0">
            <a:spAutoFit/>
          </a:bodyPr>
          <a:lstStyle/>
          <a:p>
            <a:pPr algn="ctr"/>
            <a:r>
              <a:rPr lang="en-GB" sz="1400" b="1" dirty="0">
                <a:solidFill>
                  <a:schemeClr val="bg1"/>
                </a:solidFill>
              </a:rPr>
              <a:t>STRATEGI BISNIS</a:t>
            </a:r>
            <a:endParaRPr lang="en-ID" sz="1400" b="1" dirty="0">
              <a:solidFill>
                <a:schemeClr val="bg1"/>
              </a:solidFill>
            </a:endParaRPr>
          </a:p>
        </p:txBody>
      </p:sp>
      <p:sp>
        <p:nvSpPr>
          <p:cNvPr id="12" name="TextBox 11">
            <a:extLst>
              <a:ext uri="{FF2B5EF4-FFF2-40B4-BE49-F238E27FC236}">
                <a16:creationId xmlns:a16="http://schemas.microsoft.com/office/drawing/2014/main" id="{1E9E5DFE-DD39-449A-9E0F-B32312D5B0A0}"/>
              </a:ext>
            </a:extLst>
          </p:cNvPr>
          <p:cNvSpPr txBox="1"/>
          <p:nvPr/>
        </p:nvSpPr>
        <p:spPr>
          <a:xfrm>
            <a:off x="356937" y="2268106"/>
            <a:ext cx="1218198" cy="523220"/>
          </a:xfrm>
          <a:prstGeom prst="rect">
            <a:avLst/>
          </a:prstGeom>
          <a:noFill/>
        </p:spPr>
        <p:txBody>
          <a:bodyPr wrap="square" rtlCol="0">
            <a:spAutoFit/>
          </a:bodyPr>
          <a:lstStyle/>
          <a:p>
            <a:pPr algn="ctr"/>
            <a:r>
              <a:rPr lang="en-GB" sz="1400" b="1" dirty="0">
                <a:solidFill>
                  <a:schemeClr val="bg1"/>
                </a:solidFill>
              </a:rPr>
              <a:t>STRATEGI KORPORASI</a:t>
            </a:r>
            <a:endParaRPr lang="en-ID" sz="1400" b="1" dirty="0">
              <a:solidFill>
                <a:schemeClr val="bg1"/>
              </a:solidFill>
            </a:endParaRPr>
          </a:p>
        </p:txBody>
      </p:sp>
    </p:spTree>
    <p:extLst>
      <p:ext uri="{BB962C8B-B14F-4D97-AF65-F5344CB8AC3E}">
        <p14:creationId xmlns:p14="http://schemas.microsoft.com/office/powerpoint/2010/main" val="2954637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7700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ndara" panose="020E0502030303020204" pitchFamily="34" charset="0"/>
              </a:rPr>
              <a:t>GCG OF ORGANIZATION SYSTEM BASED ON ISO </a:t>
            </a:r>
            <a:r>
              <a:rPr lang="en-US" sz="3200" b="1" dirty="0">
                <a:solidFill>
                  <a:schemeClr val="bg1"/>
                </a:solidFill>
              </a:rPr>
              <a:t>37000: 2021</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59977"/>
            <a:ext cx="7555832" cy="5174651"/>
          </a:xfrm>
          <a:prstGeom prst="rect">
            <a:avLst/>
          </a:prstGeom>
        </p:spPr>
      </p:pic>
      <p:sp>
        <p:nvSpPr>
          <p:cNvPr id="3" name="Rectangle 2"/>
          <p:cNvSpPr/>
          <p:nvPr/>
        </p:nvSpPr>
        <p:spPr>
          <a:xfrm>
            <a:off x="7555833" y="914397"/>
            <a:ext cx="4443662" cy="5865809"/>
          </a:xfrm>
          <a:prstGeom prst="rect">
            <a:avLst/>
          </a:prstGeom>
          <a:ln>
            <a:solidFill>
              <a:schemeClr val="accent1">
                <a:shade val="50000"/>
              </a:schemeClr>
            </a:solidFill>
          </a:ln>
        </p:spPr>
        <p:txBody>
          <a:bodyPr wrap="square" lIns="144000" tIns="72000" rIns="108000" bIns="72000">
            <a:spAutoFit/>
          </a:bodyPr>
          <a:lstStyle/>
          <a:p>
            <a:pPr>
              <a:spcAft>
                <a:spcPts val="600"/>
              </a:spcAft>
            </a:pPr>
            <a:r>
              <a:rPr lang="en-US" sz="1200" b="1" dirty="0"/>
              <a:t>The guidance explains what good governance looks like across eleven mission critical GCG PRINCIPLES:</a:t>
            </a:r>
          </a:p>
          <a:p>
            <a:pPr>
              <a:spcAft>
                <a:spcPts val="600"/>
              </a:spcAft>
              <a:buFont typeface="+mj-lt"/>
              <a:buAutoNum type="arabicPeriod"/>
            </a:pPr>
            <a:r>
              <a:rPr lang="en-US" sz="1200" b="1" dirty="0"/>
              <a:t>Purpose</a:t>
            </a:r>
            <a:r>
              <a:rPr lang="en-US" sz="1200" dirty="0"/>
              <a:t>: reason for existence from all perspectives (</a:t>
            </a:r>
            <a:r>
              <a:rPr lang="en-US" sz="1200" i="1" dirty="0"/>
              <a:t>Primary GCG Principle</a:t>
            </a:r>
            <a:r>
              <a:rPr lang="en-US" sz="1200" dirty="0"/>
              <a:t>);</a:t>
            </a:r>
          </a:p>
          <a:p>
            <a:pPr>
              <a:spcAft>
                <a:spcPts val="600"/>
              </a:spcAft>
              <a:buFont typeface="+mj-lt"/>
              <a:buAutoNum type="arabicPeriod"/>
            </a:pPr>
            <a:r>
              <a:rPr lang="en-US" sz="1200" b="1" dirty="0"/>
              <a:t>Value Model</a:t>
            </a:r>
            <a:r>
              <a:rPr lang="en-US" sz="1200" dirty="0"/>
              <a:t>: the elements comprising value creation and value generation required to fulfil purpose  (</a:t>
            </a:r>
            <a:r>
              <a:rPr lang="en-US" sz="1200" i="1" dirty="0"/>
              <a:t>Foundational GCG Principal</a:t>
            </a:r>
            <a:r>
              <a:rPr lang="en-US" sz="1200" dirty="0"/>
              <a:t>);</a:t>
            </a:r>
          </a:p>
          <a:p>
            <a:pPr>
              <a:spcAft>
                <a:spcPts val="600"/>
              </a:spcAft>
              <a:buFont typeface="+mj-lt"/>
              <a:buAutoNum type="arabicPeriod"/>
            </a:pPr>
            <a:r>
              <a:rPr lang="en-US" sz="1200" b="1" dirty="0"/>
              <a:t>Strategy</a:t>
            </a:r>
            <a:r>
              <a:rPr lang="en-US" sz="1200" dirty="0"/>
              <a:t>: directing and engaging strategies in accordance with the value </a:t>
            </a:r>
            <a:r>
              <a:rPr lang="en-US" sz="1200" dirty="0" err="1"/>
              <a:t>generesation</a:t>
            </a:r>
            <a:r>
              <a:rPr lang="en-US" sz="1200" dirty="0"/>
              <a:t> model (</a:t>
            </a:r>
            <a:r>
              <a:rPr lang="en-US" sz="1200" i="1" dirty="0"/>
              <a:t>Foundational GCG Principal</a:t>
            </a:r>
            <a:r>
              <a:rPr lang="en-US" sz="1200" dirty="0"/>
              <a:t>);</a:t>
            </a:r>
          </a:p>
          <a:p>
            <a:pPr>
              <a:spcAft>
                <a:spcPts val="600"/>
              </a:spcAft>
              <a:buFont typeface="+mj-lt"/>
              <a:buAutoNum type="arabicPeriod"/>
            </a:pPr>
            <a:r>
              <a:rPr lang="en-US" sz="1200" b="1" dirty="0"/>
              <a:t>Oversight</a:t>
            </a:r>
            <a:r>
              <a:rPr lang="en-US" sz="1200" dirty="0"/>
              <a:t>: overseeing </a:t>
            </a:r>
            <a:r>
              <a:rPr lang="en-US" sz="1200" dirty="0" err="1"/>
              <a:t>organisational</a:t>
            </a:r>
            <a:r>
              <a:rPr lang="en-US" sz="1200" dirty="0"/>
              <a:t> performance and ensuring that the </a:t>
            </a:r>
            <a:r>
              <a:rPr lang="en-US" sz="1200" dirty="0" err="1"/>
              <a:t>organisation</a:t>
            </a:r>
            <a:r>
              <a:rPr lang="en-US" sz="1200" dirty="0"/>
              <a:t> fulfils all expectations (</a:t>
            </a:r>
            <a:r>
              <a:rPr lang="en-US" sz="1200" i="1" dirty="0"/>
              <a:t>Foundational GCG Principal</a:t>
            </a:r>
            <a:r>
              <a:rPr lang="en-US" sz="1200" dirty="0"/>
              <a:t>);</a:t>
            </a:r>
          </a:p>
          <a:p>
            <a:pPr>
              <a:spcAft>
                <a:spcPts val="600"/>
              </a:spcAft>
              <a:buFont typeface="+mj-lt"/>
              <a:buAutoNum type="arabicPeriod"/>
            </a:pPr>
            <a:r>
              <a:rPr lang="en-US" sz="1200" b="1" dirty="0"/>
              <a:t>Accountability</a:t>
            </a:r>
            <a:r>
              <a:rPr lang="en-US" sz="1200" dirty="0"/>
              <a:t>: holding to account those to whom the governing body has delighted authority(s) (</a:t>
            </a:r>
            <a:r>
              <a:rPr lang="en-US" sz="1200" i="1" dirty="0"/>
              <a:t>Foundational GCG Principal</a:t>
            </a:r>
            <a:r>
              <a:rPr lang="en-US" sz="1200" dirty="0"/>
              <a:t>);</a:t>
            </a:r>
          </a:p>
          <a:p>
            <a:pPr>
              <a:spcAft>
                <a:spcPts val="600"/>
              </a:spcAft>
              <a:buFont typeface="+mj-lt"/>
              <a:buAutoNum type="arabicPeriod"/>
            </a:pPr>
            <a:r>
              <a:rPr lang="en-US" sz="1200" b="1" dirty="0"/>
              <a:t>Stakeholder engagement</a:t>
            </a:r>
            <a:r>
              <a:rPr lang="en-US" sz="1200" dirty="0"/>
              <a:t>: engaging with stakeholders and meeting expectations (</a:t>
            </a:r>
            <a:r>
              <a:rPr lang="en-US" sz="1200" i="1" dirty="0"/>
              <a:t>Enabling GCG Principles</a:t>
            </a:r>
            <a:r>
              <a:rPr lang="en-US" sz="1200" dirty="0"/>
              <a:t>);</a:t>
            </a:r>
          </a:p>
          <a:p>
            <a:pPr>
              <a:spcAft>
                <a:spcPts val="600"/>
              </a:spcAft>
              <a:buFont typeface="+mj-lt"/>
              <a:buAutoNum type="arabicPeriod"/>
            </a:pPr>
            <a:r>
              <a:rPr lang="en-US" sz="1200" b="1" dirty="0"/>
              <a:t>Leadership</a:t>
            </a:r>
            <a:r>
              <a:rPr lang="en-US" sz="1200" dirty="0"/>
              <a:t>: ethical and effective leadership arrangements (</a:t>
            </a:r>
            <a:r>
              <a:rPr lang="en-US" sz="1200" i="1" dirty="0"/>
              <a:t>Enabling GCG Principles</a:t>
            </a:r>
            <a:r>
              <a:rPr lang="en-US" sz="1200" dirty="0"/>
              <a:t>);</a:t>
            </a:r>
          </a:p>
          <a:p>
            <a:pPr>
              <a:spcAft>
                <a:spcPts val="600"/>
              </a:spcAft>
              <a:buFont typeface="+mj-lt"/>
              <a:buAutoNum type="arabicPeriod"/>
            </a:pPr>
            <a:r>
              <a:rPr lang="en-US" sz="1200" b="1" dirty="0"/>
              <a:t>Data and decisions</a:t>
            </a:r>
            <a:r>
              <a:rPr lang="en-US" sz="1200" dirty="0"/>
              <a:t>: data as a resource for decision making (</a:t>
            </a:r>
            <a:r>
              <a:rPr lang="en-US" sz="1200" i="1" dirty="0"/>
              <a:t>Enabling GCG Principles</a:t>
            </a:r>
            <a:r>
              <a:rPr lang="en-US" sz="1200" dirty="0"/>
              <a:t>);</a:t>
            </a:r>
          </a:p>
          <a:p>
            <a:pPr>
              <a:spcAft>
                <a:spcPts val="600"/>
              </a:spcAft>
              <a:buFont typeface="+mj-lt"/>
              <a:buAutoNum type="arabicPeriod"/>
            </a:pPr>
            <a:r>
              <a:rPr lang="en-US" sz="1200" b="1" dirty="0"/>
              <a:t>Risk Governance</a:t>
            </a:r>
            <a:r>
              <a:rPr lang="en-US" sz="1200" dirty="0"/>
              <a:t>: the effect of uncertainty on </a:t>
            </a:r>
            <a:r>
              <a:rPr lang="en-US" sz="1200" dirty="0" err="1"/>
              <a:t>organisational</a:t>
            </a:r>
            <a:r>
              <a:rPr lang="en-US" sz="1200" dirty="0"/>
              <a:t> purpose and strategic outcomes (</a:t>
            </a:r>
            <a:r>
              <a:rPr lang="en-US" sz="1200" i="1" dirty="0"/>
              <a:t>Enabling GCG Principles</a:t>
            </a:r>
            <a:r>
              <a:rPr lang="en-US" sz="1200" dirty="0"/>
              <a:t>);</a:t>
            </a:r>
          </a:p>
          <a:p>
            <a:pPr>
              <a:spcAft>
                <a:spcPts val="600"/>
              </a:spcAft>
              <a:buFont typeface="+mj-lt"/>
              <a:buAutoNum type="arabicPeriod"/>
            </a:pPr>
            <a:r>
              <a:rPr lang="en-US" sz="1200" b="1" dirty="0"/>
              <a:t>Social responsibility</a:t>
            </a:r>
            <a:r>
              <a:rPr lang="en-US" sz="1200" dirty="0"/>
              <a:t>: transparent decision making aligned with broader societal expectations (</a:t>
            </a:r>
            <a:r>
              <a:rPr lang="en-US" sz="1200" i="1" dirty="0"/>
              <a:t>Enabling GCG Principles</a:t>
            </a:r>
            <a:r>
              <a:rPr lang="en-US" sz="1200" dirty="0"/>
              <a:t>);</a:t>
            </a:r>
          </a:p>
          <a:p>
            <a:pPr>
              <a:spcAft>
                <a:spcPts val="600"/>
              </a:spcAft>
              <a:buFont typeface="+mj-lt"/>
              <a:buAutoNum type="arabicPeriod"/>
            </a:pPr>
            <a:r>
              <a:rPr lang="en-US" sz="1200" b="1" dirty="0"/>
              <a:t>Viability and performance over time</a:t>
            </a:r>
            <a:r>
              <a:rPr lang="en-US" sz="1200" dirty="0"/>
              <a:t>: remaining viable over time without compromising current and future generations  (</a:t>
            </a:r>
            <a:r>
              <a:rPr lang="en-US" sz="1200" i="1" dirty="0"/>
              <a:t>Enabling GCG Principles</a:t>
            </a:r>
            <a:r>
              <a:rPr lang="en-US" sz="1200" dirty="0"/>
              <a:t>);</a:t>
            </a:r>
          </a:p>
        </p:txBody>
      </p:sp>
      <p:sp>
        <p:nvSpPr>
          <p:cNvPr id="4" name="TextBox 3"/>
          <p:cNvSpPr txBox="1"/>
          <p:nvPr/>
        </p:nvSpPr>
        <p:spPr>
          <a:xfrm>
            <a:off x="224190" y="1203130"/>
            <a:ext cx="2614863" cy="1015663"/>
          </a:xfrm>
          <a:prstGeom prst="rect">
            <a:avLst/>
          </a:prstGeom>
          <a:noFill/>
        </p:spPr>
        <p:txBody>
          <a:bodyPr wrap="square" rtlCol="0">
            <a:spAutoFit/>
          </a:bodyPr>
          <a:lstStyle/>
          <a:p>
            <a:r>
              <a:rPr lang="en-US" sz="1200" b="1" dirty="0"/>
              <a:t>GCG Outcomes:</a:t>
            </a:r>
          </a:p>
          <a:p>
            <a:pPr marL="342900" indent="-342900">
              <a:buFont typeface="+mj-lt"/>
              <a:buAutoNum type="arabicParenR"/>
            </a:pPr>
            <a:r>
              <a:rPr lang="en-US" sz="1200" dirty="0"/>
              <a:t>Ethical </a:t>
            </a:r>
            <a:r>
              <a:rPr lang="en-US" sz="1200" dirty="0" err="1"/>
              <a:t>Behaviour</a:t>
            </a:r>
            <a:endParaRPr lang="en-US" sz="1200" dirty="0"/>
          </a:p>
          <a:p>
            <a:pPr marL="342900" indent="-342900">
              <a:buFont typeface="+mj-lt"/>
              <a:buAutoNum type="arabicParenR"/>
            </a:pPr>
            <a:r>
              <a:rPr lang="en-US" sz="1200" dirty="0"/>
              <a:t>Efficiency Performance</a:t>
            </a:r>
          </a:p>
          <a:p>
            <a:pPr marL="342900" indent="-342900">
              <a:buFont typeface="+mj-lt"/>
              <a:buAutoNum type="arabicParenR"/>
            </a:pPr>
            <a:r>
              <a:rPr lang="en-US" sz="1200" dirty="0"/>
              <a:t>Responsible Stewardship</a:t>
            </a:r>
          </a:p>
          <a:p>
            <a:pPr marL="342900" indent="-342900">
              <a:buFont typeface="+mj-lt"/>
              <a:buAutoNum type="arabicParenR"/>
            </a:pPr>
            <a:endParaRPr lang="en-US" sz="1200" dirty="0"/>
          </a:p>
        </p:txBody>
      </p:sp>
      <p:sp>
        <p:nvSpPr>
          <p:cNvPr id="6" name="TextBox 5">
            <a:extLst>
              <a:ext uri="{FF2B5EF4-FFF2-40B4-BE49-F238E27FC236}">
                <a16:creationId xmlns:a16="http://schemas.microsoft.com/office/drawing/2014/main" id="{108500DD-2A07-4725-8162-3939E69AAD7F}"/>
              </a:ext>
            </a:extLst>
          </p:cNvPr>
          <p:cNvSpPr txBox="1"/>
          <p:nvPr/>
        </p:nvSpPr>
        <p:spPr>
          <a:xfrm>
            <a:off x="1170906" y="5275860"/>
            <a:ext cx="634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lang="en-ID"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A4894E0-D415-484F-A9CE-28F8BC5FDB86}"/>
              </a:ext>
            </a:extLst>
          </p:cNvPr>
          <p:cNvSpPr txBox="1"/>
          <p:nvPr/>
        </p:nvSpPr>
        <p:spPr>
          <a:xfrm>
            <a:off x="1214578" y="6102059"/>
            <a:ext cx="634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a:t>
            </a:r>
            <a:endParaRPr kumimoji="0" lang="en-ID"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636B801-31D9-46DF-9AEB-79E40B5500F2}"/>
              </a:ext>
            </a:extLst>
          </p:cNvPr>
          <p:cNvSpPr txBox="1"/>
          <p:nvPr/>
        </p:nvSpPr>
        <p:spPr>
          <a:xfrm>
            <a:off x="1434061" y="5507639"/>
            <a:ext cx="634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en-ID"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C4B5F86-6686-468B-B09F-4F8496B93933}"/>
              </a:ext>
            </a:extLst>
          </p:cNvPr>
          <p:cNvSpPr txBox="1"/>
          <p:nvPr/>
        </p:nvSpPr>
        <p:spPr>
          <a:xfrm>
            <a:off x="2021590" y="4840295"/>
            <a:ext cx="634088"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030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7700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ndara" panose="020E0502030303020204" pitchFamily="34" charset="0"/>
              </a:rPr>
              <a:t>STANDARDS AND/OR SYSTEMS RELEVANT TO GCG</a:t>
            </a:r>
            <a:endParaRPr lang="en-US" sz="3200" b="1" dirty="0">
              <a:solidFill>
                <a:schemeClr val="bg1"/>
              </a:solidFill>
            </a:endParaRPr>
          </a:p>
        </p:txBody>
      </p:sp>
      <p:sp>
        <p:nvSpPr>
          <p:cNvPr id="10" name="Rectangle: Rounded Corners 9">
            <a:extLst>
              <a:ext uri="{FF2B5EF4-FFF2-40B4-BE49-F238E27FC236}">
                <a16:creationId xmlns:a16="http://schemas.microsoft.com/office/drawing/2014/main" id="{8D79F68C-DE4D-4A77-A451-240B454D39A8}"/>
              </a:ext>
            </a:extLst>
          </p:cNvPr>
          <p:cNvSpPr/>
          <p:nvPr/>
        </p:nvSpPr>
        <p:spPr>
          <a:xfrm>
            <a:off x="645042" y="1297585"/>
            <a:ext cx="3402421" cy="52627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a:pPr>
            <a:r>
              <a:rPr lang="en-US" sz="1700" dirty="0"/>
              <a:t>ISO 37000: "Governance of Organizations" standard, offering principles for effective governance.</a:t>
            </a:r>
          </a:p>
          <a:p>
            <a:pPr marL="342900" indent="-342900">
              <a:buFont typeface="+mj-lt"/>
              <a:buAutoNum type="arabicParenR"/>
            </a:pPr>
            <a:r>
              <a:rPr lang="en-US" sz="1700" dirty="0"/>
              <a:t>OECD Principles of Corporate Governance: Provides guidance on corporate governance practices in member countries.</a:t>
            </a:r>
          </a:p>
          <a:p>
            <a:pPr marL="342900" indent="-342900">
              <a:buFont typeface="+mj-lt"/>
              <a:buAutoNum type="arabicParenR"/>
            </a:pPr>
            <a:r>
              <a:rPr lang="en-US" sz="1700" dirty="0"/>
              <a:t>King IV Report on Corporate Governance: South African guidelines for corporate governance practices.</a:t>
            </a:r>
          </a:p>
          <a:p>
            <a:pPr marL="342900" indent="-342900">
              <a:buFont typeface="+mj-lt"/>
              <a:buAutoNum type="arabicParenR"/>
            </a:pPr>
            <a:r>
              <a:rPr lang="en-US" sz="1700" dirty="0"/>
              <a:t>Sarbanes-Oxley Act (SOX): U.S. legislation imposing governance and reporting requirements on public companies.</a:t>
            </a:r>
          </a:p>
        </p:txBody>
      </p:sp>
      <p:sp>
        <p:nvSpPr>
          <p:cNvPr id="11" name="TextBox 10">
            <a:extLst>
              <a:ext uri="{FF2B5EF4-FFF2-40B4-BE49-F238E27FC236}">
                <a16:creationId xmlns:a16="http://schemas.microsoft.com/office/drawing/2014/main" id="{10DF9555-01E2-4862-B719-2FD17D91696D}"/>
              </a:ext>
            </a:extLst>
          </p:cNvPr>
          <p:cNvSpPr txBox="1"/>
          <p:nvPr/>
        </p:nvSpPr>
        <p:spPr>
          <a:xfrm>
            <a:off x="1168695" y="897475"/>
            <a:ext cx="2355113" cy="400110"/>
          </a:xfrm>
          <a:prstGeom prst="rect">
            <a:avLst/>
          </a:prstGeom>
          <a:noFill/>
        </p:spPr>
        <p:txBody>
          <a:bodyPr wrap="square" rtlCol="0">
            <a:spAutoFit/>
          </a:bodyPr>
          <a:lstStyle/>
          <a:p>
            <a:pPr algn="ctr"/>
            <a:r>
              <a:rPr lang="en-US" sz="2000" b="1" dirty="0"/>
              <a:t>MAIN STANDARDS</a:t>
            </a:r>
            <a:endParaRPr lang="en-ID" sz="2000" b="1" dirty="0"/>
          </a:p>
        </p:txBody>
      </p:sp>
      <p:sp>
        <p:nvSpPr>
          <p:cNvPr id="12" name="Rectangle 11">
            <a:extLst>
              <a:ext uri="{FF2B5EF4-FFF2-40B4-BE49-F238E27FC236}">
                <a16:creationId xmlns:a16="http://schemas.microsoft.com/office/drawing/2014/main" id="{56947BEE-5B36-4B5E-89E3-D1F478C3F451}"/>
              </a:ext>
            </a:extLst>
          </p:cNvPr>
          <p:cNvSpPr/>
          <p:nvPr/>
        </p:nvSpPr>
        <p:spPr>
          <a:xfrm>
            <a:off x="4710223" y="1297585"/>
            <a:ext cx="7060019" cy="526270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80000" tIns="72000" rIns="108000" bIns="72000" rtlCol="0" anchor="ctr"/>
          <a:lstStyle/>
          <a:p>
            <a:pPr marL="342900" indent="-342900">
              <a:buFont typeface="+mj-lt"/>
              <a:buAutoNum type="arabicParenR"/>
            </a:pPr>
            <a:r>
              <a:rPr lang="en-US" sz="1400" b="1" dirty="0"/>
              <a:t>COSO ERM 2017: </a:t>
            </a:r>
            <a:r>
              <a:rPr lang="en-US" sz="1400" dirty="0"/>
              <a:t>while essentially focused on enterprise risk management, it also deals with governance issues in organization.</a:t>
            </a:r>
          </a:p>
          <a:p>
            <a:pPr marL="342900" indent="-342900">
              <a:buFont typeface="+mj-lt"/>
              <a:buAutoNum type="arabicParenR"/>
            </a:pPr>
            <a:r>
              <a:rPr lang="en-US" sz="1400" b="1" dirty="0"/>
              <a:t>NIST Cybersecurity Framework:</a:t>
            </a:r>
            <a:r>
              <a:rPr lang="en-US" sz="1400" dirty="0"/>
              <a:t> While primarily focused on cybersecurity, it also addresses governance by providing guidelines for managing and reducing cybersecurity risks within an organization.</a:t>
            </a:r>
          </a:p>
          <a:p>
            <a:pPr marL="342900" indent="-342900">
              <a:buFont typeface="+mj-lt"/>
              <a:buAutoNum type="arabicParenR"/>
            </a:pPr>
            <a:r>
              <a:rPr lang="en-US" sz="1400" b="1" dirty="0"/>
              <a:t>COBIT (Control Objectives for Information and Related Technologies):</a:t>
            </a:r>
            <a:r>
              <a:rPr lang="en-US" sz="1400" dirty="0"/>
              <a:t> It encompasses governance and management practices for IT processes and aligns IT goals with business objectives.</a:t>
            </a:r>
          </a:p>
          <a:p>
            <a:pPr marL="342900" indent="-342900">
              <a:buFont typeface="+mj-lt"/>
              <a:buAutoNum type="arabicParenR"/>
            </a:pPr>
            <a:r>
              <a:rPr lang="en-US" sz="1400" b="1" dirty="0"/>
              <a:t>TCFD (Task Force on Climate-Related Financial Disclosures):</a:t>
            </a:r>
            <a:r>
              <a:rPr lang="en-US" sz="1400" dirty="0"/>
              <a:t> Although primarily focused on climate-related financial disclosures, it emphasizes the importance of governance in assessing and disclosing climate-related risks and opportunities.</a:t>
            </a:r>
          </a:p>
          <a:p>
            <a:pPr marL="342900" indent="-342900">
              <a:buFont typeface="+mj-lt"/>
              <a:buAutoNum type="arabicParenR"/>
            </a:pPr>
            <a:r>
              <a:rPr lang="en-US" sz="1400" b="1" dirty="0"/>
              <a:t>ISO 19600:</a:t>
            </a:r>
            <a:r>
              <a:rPr lang="en-US" sz="1400" dirty="0"/>
              <a:t> This standard is focused on compliance management systems, ensuring that organizations adhere to legal and regulatory requirements, which is a significant aspect of governance.</a:t>
            </a:r>
          </a:p>
          <a:p>
            <a:pPr marL="342900" indent="-342900">
              <a:buFont typeface="+mj-lt"/>
              <a:buAutoNum type="arabicParenR"/>
            </a:pPr>
            <a:r>
              <a:rPr lang="en-US" sz="1400" b="1" dirty="0"/>
              <a:t>ISO 31000:</a:t>
            </a:r>
            <a:r>
              <a:rPr lang="en-US" sz="1400" dirty="0"/>
              <a:t> While primarily a risk management standard, it underscores the importance of governance in the effective management of risks within an organization.</a:t>
            </a:r>
          </a:p>
          <a:p>
            <a:pPr marL="342900" indent="-342900">
              <a:buFont typeface="+mj-lt"/>
              <a:buAutoNum type="arabicParenR"/>
            </a:pPr>
            <a:r>
              <a:rPr lang="en-US" sz="1400" b="1" dirty="0"/>
              <a:t>ISO 19011:</a:t>
            </a:r>
            <a:r>
              <a:rPr lang="en-US" sz="1400" dirty="0"/>
              <a:t> This standard provides guidelines for auditing management systems, including those related to governance, to assess and improve their effectiveness.</a:t>
            </a:r>
          </a:p>
          <a:p>
            <a:pPr marL="342900" indent="-342900">
              <a:buFont typeface="+mj-lt"/>
              <a:buAutoNum type="arabicParenR"/>
            </a:pPr>
            <a:r>
              <a:rPr lang="en-US" sz="1400" b="1" dirty="0"/>
              <a:t>GRI Standards (Global Reporting Initiative):</a:t>
            </a:r>
            <a:r>
              <a:rPr lang="en-US" sz="1400" dirty="0"/>
              <a:t> While primarily used for sustainability reporting, these standards often include governance-related indicators as part of an organization's disclosure.</a:t>
            </a:r>
          </a:p>
          <a:p>
            <a:pPr marL="342900" indent="-342900">
              <a:buFont typeface="+mj-lt"/>
              <a:buAutoNum type="arabicParenR"/>
            </a:pPr>
            <a:r>
              <a:rPr lang="en-US" sz="1400" b="1" dirty="0"/>
              <a:t>ISO 50001:</a:t>
            </a:r>
            <a:r>
              <a:rPr lang="en-US" sz="1400" dirty="0"/>
              <a:t> While primarily addressing energy management, it can also be relevant to governance by helping organizations reduce energy consumption and its associated risks.</a:t>
            </a:r>
          </a:p>
        </p:txBody>
      </p:sp>
      <p:sp>
        <p:nvSpPr>
          <p:cNvPr id="15" name="TextBox 14">
            <a:extLst>
              <a:ext uri="{FF2B5EF4-FFF2-40B4-BE49-F238E27FC236}">
                <a16:creationId xmlns:a16="http://schemas.microsoft.com/office/drawing/2014/main" id="{22A50706-B6A8-4AFF-B9DD-C3B2ABFBA148}"/>
              </a:ext>
            </a:extLst>
          </p:cNvPr>
          <p:cNvSpPr txBox="1"/>
          <p:nvPr/>
        </p:nvSpPr>
        <p:spPr>
          <a:xfrm>
            <a:off x="7020145" y="897475"/>
            <a:ext cx="2761808" cy="400110"/>
          </a:xfrm>
          <a:prstGeom prst="rect">
            <a:avLst/>
          </a:prstGeom>
          <a:noFill/>
        </p:spPr>
        <p:txBody>
          <a:bodyPr wrap="square" rtlCol="0">
            <a:spAutoFit/>
          </a:bodyPr>
          <a:lstStyle/>
          <a:p>
            <a:pPr algn="ctr"/>
            <a:r>
              <a:rPr lang="en-US" sz="2000" b="1" dirty="0"/>
              <a:t>RELEVANT STANDARDS</a:t>
            </a:r>
            <a:endParaRPr lang="en-ID" sz="2000" b="1" dirty="0"/>
          </a:p>
        </p:txBody>
      </p:sp>
    </p:spTree>
    <p:extLst>
      <p:ext uri="{BB962C8B-B14F-4D97-AF65-F5344CB8AC3E}">
        <p14:creationId xmlns:p14="http://schemas.microsoft.com/office/powerpoint/2010/main" val="1151674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638629"/>
          </a:xfrm>
          <a:solidFill>
            <a:srgbClr val="002060"/>
          </a:solidFill>
        </p:spPr>
        <p:txBody>
          <a:bodyPr tIns="91440" bIns="182880">
            <a:normAutofit fontScale="90000"/>
          </a:bodyPr>
          <a:lstStyle/>
          <a:p>
            <a:r>
              <a:rPr lang="en-US" sz="3200" b="1" dirty="0">
                <a:solidFill>
                  <a:schemeClr val="bg1"/>
                </a:solidFill>
                <a:latin typeface="+mn-lt"/>
              </a:rPr>
              <a:t>SOME GOVERNANCE THEORIES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040" y="807775"/>
            <a:ext cx="10586973" cy="5825636"/>
          </a:xfrm>
          <a:prstGeom prst="rect">
            <a:avLst/>
          </a:prstGeom>
        </p:spPr>
      </p:pic>
      <p:sp>
        <p:nvSpPr>
          <p:cNvPr id="4" name="TextBox 3">
            <a:extLst>
              <a:ext uri="{FF2B5EF4-FFF2-40B4-BE49-F238E27FC236}">
                <a16:creationId xmlns:a16="http://schemas.microsoft.com/office/drawing/2014/main" id="{ED7CFD98-8114-4434-9133-FFA00D5B7C37}"/>
              </a:ext>
            </a:extLst>
          </p:cNvPr>
          <p:cNvSpPr txBox="1"/>
          <p:nvPr/>
        </p:nvSpPr>
        <p:spPr>
          <a:xfrm>
            <a:off x="167912" y="6633411"/>
            <a:ext cx="2889900" cy="261610"/>
          </a:xfrm>
          <a:prstGeom prst="rect">
            <a:avLst/>
          </a:prstGeom>
          <a:noFill/>
        </p:spPr>
        <p:txBody>
          <a:bodyPr wrap="square" rtlCol="0">
            <a:spAutoFit/>
          </a:bodyPr>
          <a:lstStyle/>
          <a:p>
            <a:r>
              <a:rPr lang="en-US" sz="1100" dirty="0"/>
              <a:t>Source: Various sources</a:t>
            </a:r>
            <a:endParaRPr lang="en-ID" sz="1100" dirty="0"/>
          </a:p>
        </p:txBody>
      </p:sp>
    </p:spTree>
    <p:extLst>
      <p:ext uri="{BB962C8B-B14F-4D97-AF65-F5344CB8AC3E}">
        <p14:creationId xmlns:p14="http://schemas.microsoft.com/office/powerpoint/2010/main" val="1518515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36075-58FB-4646-A4F3-50EFDC2FE8AE}"/>
              </a:ext>
            </a:extLst>
          </p:cNvPr>
          <p:cNvPicPr>
            <a:picLocks noChangeAspect="1"/>
          </p:cNvPicPr>
          <p:nvPr/>
        </p:nvPicPr>
        <p:blipFill>
          <a:blip r:embed="rId2"/>
          <a:stretch>
            <a:fillRect/>
          </a:stretch>
        </p:blipFill>
        <p:spPr>
          <a:xfrm>
            <a:off x="0" y="0"/>
            <a:ext cx="12192000" cy="6907434"/>
          </a:xfrm>
          <a:prstGeom prst="rect">
            <a:avLst/>
          </a:prstGeom>
        </p:spPr>
      </p:pic>
      <p:sp>
        <p:nvSpPr>
          <p:cNvPr id="5" name="TextBox 4">
            <a:extLst>
              <a:ext uri="{FF2B5EF4-FFF2-40B4-BE49-F238E27FC236}">
                <a16:creationId xmlns:a16="http://schemas.microsoft.com/office/drawing/2014/main" id="{119DC2EC-8FAF-4F62-82D2-97B5B045A380}"/>
              </a:ext>
            </a:extLst>
          </p:cNvPr>
          <p:cNvSpPr txBox="1"/>
          <p:nvPr/>
        </p:nvSpPr>
        <p:spPr>
          <a:xfrm>
            <a:off x="117613" y="125261"/>
            <a:ext cx="11956774" cy="14465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iner Hand ITC" panose="03070502030502020203" pitchFamily="66" charset="0"/>
                <a:ea typeface="Roboto" panose="02000000000000000000" pitchFamily="2" charset="0"/>
                <a:cs typeface="+mn-cs"/>
              </a:rPr>
              <a:t>LINGKUNGAN BISNIS ORGANISASI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iner Hand ITC" panose="03070502030502020203" pitchFamily="66" charset="0"/>
                <a:ea typeface="Roboto" panose="02000000000000000000" pitchFamily="2" charset="0"/>
                <a:cs typeface="+mn-cs"/>
              </a:rPr>
              <a:t>SENANTIASA BERUBAH DENGAN CEPAT</a:t>
            </a:r>
            <a:endParaRPr kumimoji="0" lang="id-ID"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iner Hand ITC" panose="03070502030502020203" pitchFamily="66" charset="0"/>
              <a:ea typeface="Roboto" panose="02000000000000000000" pitchFamily="2" charset="0"/>
              <a:cs typeface="+mn-cs"/>
            </a:endParaRPr>
          </a:p>
        </p:txBody>
      </p:sp>
      <p:sp>
        <p:nvSpPr>
          <p:cNvPr id="2" name="Rectangle: Rounded Corners 1">
            <a:extLst>
              <a:ext uri="{FF2B5EF4-FFF2-40B4-BE49-F238E27FC236}">
                <a16:creationId xmlns:a16="http://schemas.microsoft.com/office/drawing/2014/main" id="{AC8E1A3A-DA7E-450D-AC8D-E32E8B9E37CB}"/>
              </a:ext>
            </a:extLst>
          </p:cNvPr>
          <p:cNvSpPr/>
          <p:nvPr/>
        </p:nvSpPr>
        <p:spPr>
          <a:xfrm>
            <a:off x="332509" y="4630057"/>
            <a:ext cx="11485418" cy="1596572"/>
          </a:xfrm>
          <a:prstGeom prst="roundRect">
            <a:avLst/>
          </a:prstGeom>
          <a:solidFill>
            <a:srgbClr val="FFFF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C00000"/>
                </a:solidFill>
              </a:rPr>
              <a:t>Setiap</a:t>
            </a:r>
            <a:r>
              <a:rPr lang="en-GB" sz="2000" b="1" dirty="0">
                <a:solidFill>
                  <a:srgbClr val="C00000"/>
                </a:solidFill>
              </a:rPr>
              <a:t> </a:t>
            </a:r>
            <a:r>
              <a:rPr lang="en-GB" sz="2000" b="1" dirty="0" err="1">
                <a:solidFill>
                  <a:srgbClr val="C00000"/>
                </a:solidFill>
              </a:rPr>
              <a:t>pemegang</a:t>
            </a:r>
            <a:r>
              <a:rPr lang="en-GB" sz="2000" b="1" dirty="0">
                <a:solidFill>
                  <a:srgbClr val="C00000"/>
                </a:solidFill>
              </a:rPr>
              <a:t> </a:t>
            </a:r>
            <a:r>
              <a:rPr lang="en-GB" sz="2000" b="1" dirty="0" err="1">
                <a:solidFill>
                  <a:srgbClr val="C00000"/>
                </a:solidFill>
              </a:rPr>
              <a:t>gelar</a:t>
            </a:r>
            <a:r>
              <a:rPr lang="en-GB" sz="2000" b="1" dirty="0">
                <a:solidFill>
                  <a:srgbClr val="C00000"/>
                </a:solidFill>
              </a:rPr>
              <a:t> </a:t>
            </a:r>
            <a:r>
              <a:rPr lang="en-GB" sz="2000" b="1" dirty="0" err="1">
                <a:solidFill>
                  <a:srgbClr val="C00000"/>
                </a:solidFill>
              </a:rPr>
              <a:t>sertifikasi</a:t>
            </a:r>
            <a:r>
              <a:rPr lang="en-GB" sz="2000" b="1" dirty="0">
                <a:solidFill>
                  <a:srgbClr val="C00000"/>
                </a:solidFill>
              </a:rPr>
              <a:t> </a:t>
            </a:r>
            <a:r>
              <a:rPr lang="en-GB" sz="2000" b="1" dirty="0" err="1">
                <a:solidFill>
                  <a:srgbClr val="C00000"/>
                </a:solidFill>
              </a:rPr>
              <a:t>kompetensi</a:t>
            </a:r>
            <a:r>
              <a:rPr lang="en-GB" sz="2000" b="1" dirty="0">
                <a:solidFill>
                  <a:srgbClr val="C00000"/>
                </a:solidFill>
              </a:rPr>
              <a:t> GRC </a:t>
            </a:r>
            <a:r>
              <a:rPr lang="en-GB" sz="2000" b="1" dirty="0" err="1">
                <a:solidFill>
                  <a:srgbClr val="C00000"/>
                </a:solidFill>
              </a:rPr>
              <a:t>harus</a:t>
            </a:r>
            <a:r>
              <a:rPr lang="en-GB" sz="2000" b="1" dirty="0">
                <a:solidFill>
                  <a:srgbClr val="C00000"/>
                </a:solidFill>
              </a:rPr>
              <a:t> </a:t>
            </a:r>
            <a:r>
              <a:rPr lang="en-GB" sz="2000" b="1" dirty="0" err="1">
                <a:solidFill>
                  <a:srgbClr val="C00000"/>
                </a:solidFill>
              </a:rPr>
              <a:t>memahami</a:t>
            </a:r>
            <a:r>
              <a:rPr lang="en-GB" sz="2000" b="1" dirty="0">
                <a:solidFill>
                  <a:srgbClr val="C00000"/>
                </a:solidFill>
              </a:rPr>
              <a:t> </a:t>
            </a:r>
            <a:r>
              <a:rPr lang="en-GB" sz="2000" b="1" dirty="0" err="1">
                <a:solidFill>
                  <a:srgbClr val="C00000"/>
                </a:solidFill>
              </a:rPr>
              <a:t>bahwa</a:t>
            </a:r>
            <a:r>
              <a:rPr lang="en-GB" sz="2000" b="1" dirty="0">
                <a:solidFill>
                  <a:srgbClr val="C00000"/>
                </a:solidFill>
              </a:rPr>
              <a:t> PERUBAHAN </a:t>
            </a:r>
            <a:r>
              <a:rPr lang="en-GB" sz="2000" b="1" dirty="0" err="1">
                <a:solidFill>
                  <a:srgbClr val="C00000"/>
                </a:solidFill>
              </a:rPr>
              <a:t>merupakan</a:t>
            </a:r>
            <a:r>
              <a:rPr lang="en-GB" sz="2000" b="1" dirty="0">
                <a:solidFill>
                  <a:srgbClr val="C00000"/>
                </a:solidFill>
              </a:rPr>
              <a:t> </a:t>
            </a:r>
            <a:r>
              <a:rPr lang="en-GB" sz="2000" b="1" dirty="0" err="1">
                <a:solidFill>
                  <a:srgbClr val="C00000"/>
                </a:solidFill>
              </a:rPr>
              <a:t>aspek</a:t>
            </a:r>
            <a:r>
              <a:rPr lang="en-GB" sz="2000" b="1" dirty="0">
                <a:solidFill>
                  <a:srgbClr val="C00000"/>
                </a:solidFill>
              </a:rPr>
              <a:t> fundamental </a:t>
            </a:r>
            <a:r>
              <a:rPr lang="en-GB" sz="2000" b="1" dirty="0" err="1">
                <a:solidFill>
                  <a:srgbClr val="C00000"/>
                </a:solidFill>
              </a:rPr>
              <a:t>pertama</a:t>
            </a:r>
            <a:r>
              <a:rPr lang="en-GB" sz="2000" b="1" dirty="0">
                <a:solidFill>
                  <a:srgbClr val="C00000"/>
                </a:solidFill>
              </a:rPr>
              <a:t> yang </a:t>
            </a:r>
            <a:r>
              <a:rPr lang="en-GB" sz="2000" b="1" dirty="0" err="1">
                <a:solidFill>
                  <a:srgbClr val="C00000"/>
                </a:solidFill>
              </a:rPr>
              <a:t>harus</a:t>
            </a:r>
            <a:r>
              <a:rPr lang="en-GB" sz="2000" b="1" dirty="0">
                <a:solidFill>
                  <a:srgbClr val="C00000"/>
                </a:solidFill>
              </a:rPr>
              <a:t> </a:t>
            </a:r>
            <a:r>
              <a:rPr lang="en-GB" sz="2000" b="1" dirty="0" err="1">
                <a:solidFill>
                  <a:srgbClr val="C00000"/>
                </a:solidFill>
              </a:rPr>
              <a:t>sungguh-sungguh</a:t>
            </a:r>
            <a:r>
              <a:rPr lang="en-GB" sz="2000" b="1" dirty="0">
                <a:solidFill>
                  <a:srgbClr val="C00000"/>
                </a:solidFill>
              </a:rPr>
              <a:t> </a:t>
            </a:r>
            <a:r>
              <a:rPr lang="en-GB" sz="2000" b="1" dirty="0" err="1">
                <a:solidFill>
                  <a:srgbClr val="C00000"/>
                </a:solidFill>
              </a:rPr>
              <a:t>dipahami</a:t>
            </a:r>
            <a:r>
              <a:rPr lang="en-GB" sz="2000" b="1" dirty="0">
                <a:solidFill>
                  <a:srgbClr val="C00000"/>
                </a:solidFill>
              </a:rPr>
              <a:t> </a:t>
            </a:r>
            <a:r>
              <a:rPr lang="en-GB" sz="2000" b="1" dirty="0" err="1">
                <a:solidFill>
                  <a:srgbClr val="C00000"/>
                </a:solidFill>
              </a:rPr>
              <a:t>sebagai</a:t>
            </a:r>
            <a:r>
              <a:rPr lang="en-GB" sz="2000" b="1" dirty="0">
                <a:solidFill>
                  <a:srgbClr val="C00000"/>
                </a:solidFill>
              </a:rPr>
              <a:t> </a:t>
            </a:r>
            <a:r>
              <a:rPr lang="en-GB" sz="2000" b="1" dirty="0" err="1">
                <a:solidFill>
                  <a:srgbClr val="C00000"/>
                </a:solidFill>
              </a:rPr>
              <a:t>konteks</a:t>
            </a:r>
            <a:r>
              <a:rPr lang="en-GB" sz="2000" b="1" dirty="0">
                <a:solidFill>
                  <a:srgbClr val="C00000"/>
                </a:solidFill>
              </a:rPr>
              <a:t> yang </a:t>
            </a:r>
            <a:r>
              <a:rPr lang="en-GB" sz="2000" b="1" dirty="0" err="1">
                <a:solidFill>
                  <a:srgbClr val="C00000"/>
                </a:solidFill>
              </a:rPr>
              <a:t>berhubungan</a:t>
            </a:r>
            <a:r>
              <a:rPr lang="en-GB" sz="2000" b="1" dirty="0">
                <a:solidFill>
                  <a:srgbClr val="C00000"/>
                </a:solidFill>
              </a:rPr>
              <a:t> </a:t>
            </a:r>
            <a:r>
              <a:rPr lang="en-GB" sz="2000" b="1" dirty="0" err="1">
                <a:solidFill>
                  <a:srgbClr val="C00000"/>
                </a:solidFill>
              </a:rPr>
              <a:t>dengan</a:t>
            </a:r>
            <a:r>
              <a:rPr lang="en-GB" sz="2000" b="1" dirty="0">
                <a:solidFill>
                  <a:srgbClr val="C00000"/>
                </a:solidFill>
              </a:rPr>
              <a:t> </a:t>
            </a:r>
            <a:r>
              <a:rPr lang="en-GB" sz="2000" b="1" dirty="0" err="1">
                <a:solidFill>
                  <a:srgbClr val="C00000"/>
                </a:solidFill>
              </a:rPr>
              <a:t>keberadaan</a:t>
            </a:r>
            <a:r>
              <a:rPr lang="en-GB" sz="2000" b="1" dirty="0">
                <a:solidFill>
                  <a:srgbClr val="C00000"/>
                </a:solidFill>
              </a:rPr>
              <a:t> dan </a:t>
            </a:r>
            <a:r>
              <a:rPr lang="en-GB" sz="2000" b="1" dirty="0" err="1">
                <a:solidFill>
                  <a:srgbClr val="C00000"/>
                </a:solidFill>
              </a:rPr>
              <a:t>dinamika</a:t>
            </a:r>
            <a:r>
              <a:rPr lang="en-GB" sz="2000" b="1" dirty="0">
                <a:solidFill>
                  <a:srgbClr val="C00000"/>
                </a:solidFill>
              </a:rPr>
              <a:t> </a:t>
            </a:r>
            <a:r>
              <a:rPr lang="en-GB" sz="2000" b="1" dirty="0" err="1">
                <a:solidFill>
                  <a:srgbClr val="C00000"/>
                </a:solidFill>
              </a:rPr>
              <a:t>Risiko</a:t>
            </a:r>
            <a:r>
              <a:rPr lang="en-GB" sz="2000" b="1" dirty="0">
                <a:solidFill>
                  <a:srgbClr val="C00000"/>
                </a:solidFill>
              </a:rPr>
              <a:t> yang </a:t>
            </a:r>
            <a:r>
              <a:rPr lang="en-GB" sz="2000" b="1" dirty="0" err="1">
                <a:solidFill>
                  <a:srgbClr val="C00000"/>
                </a:solidFill>
              </a:rPr>
              <a:t>melekat</a:t>
            </a:r>
            <a:r>
              <a:rPr lang="en-GB" sz="2000" b="1" dirty="0">
                <a:solidFill>
                  <a:srgbClr val="C00000"/>
                </a:solidFill>
              </a:rPr>
              <a:t> pada </a:t>
            </a:r>
            <a:r>
              <a:rPr lang="en-GB" sz="2000" b="1" dirty="0" err="1">
                <a:solidFill>
                  <a:srgbClr val="C00000"/>
                </a:solidFill>
              </a:rPr>
              <a:t>Organisasi</a:t>
            </a:r>
            <a:r>
              <a:rPr lang="en-GB" sz="2000" b="1" dirty="0">
                <a:solidFill>
                  <a:srgbClr val="C00000"/>
                </a:solidFill>
              </a:rPr>
              <a:t>. </a:t>
            </a:r>
            <a:r>
              <a:rPr lang="en-GB" sz="2000" b="1" dirty="0" err="1">
                <a:solidFill>
                  <a:srgbClr val="C00000"/>
                </a:solidFill>
              </a:rPr>
              <a:t>Selain</a:t>
            </a:r>
            <a:r>
              <a:rPr lang="en-GB" sz="2000" b="1" dirty="0">
                <a:solidFill>
                  <a:srgbClr val="C00000"/>
                </a:solidFill>
              </a:rPr>
              <a:t> </a:t>
            </a:r>
            <a:r>
              <a:rPr lang="en-GB" sz="2000" b="1" dirty="0" err="1">
                <a:solidFill>
                  <a:srgbClr val="C00000"/>
                </a:solidFill>
              </a:rPr>
              <a:t>perubahan</a:t>
            </a:r>
            <a:r>
              <a:rPr lang="en-GB" sz="2000" b="1" dirty="0">
                <a:solidFill>
                  <a:srgbClr val="C00000"/>
                </a:solidFill>
              </a:rPr>
              <a:t>, </a:t>
            </a:r>
            <a:r>
              <a:rPr lang="en-GB" sz="2000" b="1" dirty="0" err="1">
                <a:solidFill>
                  <a:srgbClr val="C00000"/>
                </a:solidFill>
              </a:rPr>
              <a:t>tentu</a:t>
            </a:r>
            <a:r>
              <a:rPr lang="en-GB" sz="2000" b="1" dirty="0">
                <a:solidFill>
                  <a:srgbClr val="C00000"/>
                </a:solidFill>
              </a:rPr>
              <a:t> </a:t>
            </a:r>
            <a:r>
              <a:rPr lang="en-GB" sz="2000" b="1" dirty="0" err="1">
                <a:solidFill>
                  <a:srgbClr val="C00000"/>
                </a:solidFill>
              </a:rPr>
              <a:t>ada</a:t>
            </a:r>
            <a:r>
              <a:rPr lang="en-GB" sz="2000" b="1" dirty="0">
                <a:solidFill>
                  <a:srgbClr val="C00000"/>
                </a:solidFill>
              </a:rPr>
              <a:t> </a:t>
            </a:r>
            <a:r>
              <a:rPr lang="en-GB" sz="2000" b="1" dirty="0" err="1">
                <a:solidFill>
                  <a:srgbClr val="C00000"/>
                </a:solidFill>
              </a:rPr>
              <a:t>beberapa</a:t>
            </a:r>
            <a:r>
              <a:rPr lang="en-GB" sz="2000" b="1" dirty="0">
                <a:solidFill>
                  <a:srgbClr val="C00000"/>
                </a:solidFill>
              </a:rPr>
              <a:t> </a:t>
            </a:r>
            <a:r>
              <a:rPr lang="en-GB" sz="2000" b="1" dirty="0" err="1">
                <a:solidFill>
                  <a:srgbClr val="C00000"/>
                </a:solidFill>
              </a:rPr>
              <a:t>aspek</a:t>
            </a:r>
            <a:r>
              <a:rPr lang="en-GB" sz="2000" b="1" dirty="0">
                <a:solidFill>
                  <a:srgbClr val="C00000"/>
                </a:solidFill>
              </a:rPr>
              <a:t> </a:t>
            </a:r>
            <a:r>
              <a:rPr lang="en-GB" sz="2000" b="1" dirty="0" err="1">
                <a:solidFill>
                  <a:srgbClr val="C00000"/>
                </a:solidFill>
              </a:rPr>
              <a:t>penting</a:t>
            </a:r>
            <a:r>
              <a:rPr lang="en-GB" sz="2000" b="1" dirty="0">
                <a:solidFill>
                  <a:srgbClr val="C00000"/>
                </a:solidFill>
              </a:rPr>
              <a:t> lain yang </a:t>
            </a:r>
            <a:r>
              <a:rPr lang="en-GB" sz="2000" b="1" dirty="0" err="1">
                <a:solidFill>
                  <a:srgbClr val="C00000"/>
                </a:solidFill>
              </a:rPr>
              <a:t>harus</a:t>
            </a:r>
            <a:r>
              <a:rPr lang="en-GB" sz="2000" b="1" dirty="0">
                <a:solidFill>
                  <a:srgbClr val="C00000"/>
                </a:solidFill>
              </a:rPr>
              <a:t> </a:t>
            </a:r>
            <a:r>
              <a:rPr lang="en-GB" sz="2000" b="1" dirty="0" err="1">
                <a:solidFill>
                  <a:srgbClr val="C00000"/>
                </a:solidFill>
              </a:rPr>
              <a:t>dipahami</a:t>
            </a:r>
            <a:r>
              <a:rPr lang="en-GB" sz="2000" b="1" dirty="0">
                <a:solidFill>
                  <a:srgbClr val="C00000"/>
                </a:solidFill>
              </a:rPr>
              <a:t> </a:t>
            </a:r>
            <a:r>
              <a:rPr lang="en-GB" sz="2000" b="1" dirty="0" err="1">
                <a:solidFill>
                  <a:srgbClr val="C00000"/>
                </a:solidFill>
              </a:rPr>
              <a:t>dalam</a:t>
            </a:r>
            <a:r>
              <a:rPr lang="en-GB" sz="2000" b="1" dirty="0">
                <a:solidFill>
                  <a:srgbClr val="C00000"/>
                </a:solidFill>
              </a:rPr>
              <a:t> </a:t>
            </a:r>
            <a:r>
              <a:rPr lang="en-GB" sz="2000" b="1" dirty="0" err="1">
                <a:solidFill>
                  <a:srgbClr val="C00000"/>
                </a:solidFill>
              </a:rPr>
              <a:t>konteks</a:t>
            </a:r>
            <a:r>
              <a:rPr lang="en-GB" sz="2000" b="1" dirty="0">
                <a:solidFill>
                  <a:srgbClr val="C00000"/>
                </a:solidFill>
              </a:rPr>
              <a:t> </a:t>
            </a:r>
            <a:r>
              <a:rPr lang="en-GB" sz="2000" b="1" dirty="0" err="1">
                <a:solidFill>
                  <a:srgbClr val="C00000"/>
                </a:solidFill>
              </a:rPr>
              <a:t>memahami</a:t>
            </a:r>
            <a:r>
              <a:rPr lang="en-GB" sz="2000" b="1" dirty="0">
                <a:solidFill>
                  <a:srgbClr val="C00000"/>
                </a:solidFill>
              </a:rPr>
              <a:t> </a:t>
            </a:r>
            <a:r>
              <a:rPr lang="en-GB" sz="2000" b="1" dirty="0" err="1">
                <a:solidFill>
                  <a:srgbClr val="C00000"/>
                </a:solidFill>
              </a:rPr>
              <a:t>Risiko</a:t>
            </a:r>
            <a:r>
              <a:rPr lang="en-GB" sz="2000" b="1" dirty="0">
                <a:solidFill>
                  <a:srgbClr val="C00000"/>
                </a:solidFill>
              </a:rPr>
              <a:t>, </a:t>
            </a:r>
            <a:r>
              <a:rPr lang="en-GB" sz="2000" b="1" dirty="0" err="1">
                <a:solidFill>
                  <a:srgbClr val="C00000"/>
                </a:solidFill>
              </a:rPr>
              <a:t>antara</a:t>
            </a:r>
            <a:r>
              <a:rPr lang="en-GB" sz="2000" b="1" dirty="0">
                <a:solidFill>
                  <a:srgbClr val="C00000"/>
                </a:solidFill>
              </a:rPr>
              <a:t> lain: KETIDAKPASTIAN (UNCERTAINTY), </a:t>
            </a:r>
            <a:endParaRPr lang="en-ID" sz="2000" b="1" dirty="0">
              <a:solidFill>
                <a:srgbClr val="C00000"/>
              </a:solidFill>
            </a:endParaRPr>
          </a:p>
        </p:txBody>
      </p:sp>
    </p:spTree>
    <p:extLst>
      <p:ext uri="{BB962C8B-B14F-4D97-AF65-F5344CB8AC3E}">
        <p14:creationId xmlns:p14="http://schemas.microsoft.com/office/powerpoint/2010/main" val="22351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EDEBA0-D092-4073-87AF-F181FF6A2953}"/>
              </a:ext>
            </a:extLst>
          </p:cNvPr>
          <p:cNvSpPr txBox="1"/>
          <p:nvPr/>
        </p:nvSpPr>
        <p:spPr>
          <a:xfrm>
            <a:off x="1679944" y="2147776"/>
            <a:ext cx="9080205" cy="1938992"/>
          </a:xfrm>
          <a:prstGeom prst="rect">
            <a:avLst/>
          </a:prstGeom>
          <a:noFill/>
        </p:spPr>
        <p:txBody>
          <a:bodyPr wrap="square" rtlCol="0">
            <a:spAutoFit/>
          </a:bodyPr>
          <a:lstStyle/>
          <a:p>
            <a:pPr algn="ctr"/>
            <a:r>
              <a:rPr lang="en-US" sz="6000" b="1" dirty="0"/>
              <a:t>THE BASICS OF </a:t>
            </a:r>
          </a:p>
          <a:p>
            <a:pPr algn="ctr"/>
            <a:r>
              <a:rPr lang="en-US" sz="6000" b="1" dirty="0"/>
              <a:t>RISK MANAGEMENT</a:t>
            </a:r>
            <a:endParaRPr lang="en-ID" sz="6000" b="1" dirty="0"/>
          </a:p>
        </p:txBody>
      </p:sp>
    </p:spTree>
    <p:extLst>
      <p:ext uri="{BB962C8B-B14F-4D97-AF65-F5344CB8AC3E}">
        <p14:creationId xmlns:p14="http://schemas.microsoft.com/office/powerpoint/2010/main" val="4049985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77"/>
          <p:cNvSpPr/>
          <p:nvPr/>
        </p:nvSpPr>
        <p:spPr>
          <a:xfrm>
            <a:off x="219721" y="2448320"/>
            <a:ext cx="1643200" cy="936333"/>
          </a:xfrm>
          <a:prstGeom prst="rect">
            <a:avLst/>
          </a:prstGeom>
          <a:solidFill>
            <a:schemeClr val="accent1"/>
          </a:solidFill>
          <a:ln w="9525" cap="flat" cmpd="sng">
            <a:solidFill>
              <a:srgbClr val="339989"/>
            </a:solidFill>
            <a:prstDash val="solid"/>
            <a:round/>
            <a:headEnd type="none" w="sm" len="sm"/>
            <a:tailEnd type="none" w="sm" len="sm"/>
          </a:ln>
        </p:spPr>
        <p:txBody>
          <a:bodyPr spcFirstLastPara="1" wrap="square" lIns="91433" tIns="91433" rIns="91433" bIns="91433" anchor="ctr" anchorCtr="0">
            <a:noAutofit/>
          </a:bodyPr>
          <a:lstStyle/>
          <a:p>
            <a:pPr algn="ctr">
              <a:buClr>
                <a:srgbClr val="000000"/>
              </a:buClr>
              <a:buSzPts val="1100"/>
              <a:buFont typeface="Arial"/>
              <a:buNone/>
            </a:pPr>
            <a:r>
              <a:rPr lang="en-US" sz="1467" b="1" kern="0" dirty="0">
                <a:solidFill>
                  <a:srgbClr val="FFFFFF"/>
                </a:solidFill>
                <a:ea typeface="Arial"/>
                <a:cs typeface="Arial"/>
                <a:sym typeface="Arial"/>
              </a:rPr>
              <a:t>AKTIVITAS ORGANISASI</a:t>
            </a:r>
            <a:endParaRPr sz="1467" b="1" kern="0" dirty="0">
              <a:solidFill>
                <a:srgbClr val="FFFFFF"/>
              </a:solidFill>
              <a:ea typeface="Arial"/>
              <a:cs typeface="Arial"/>
              <a:sym typeface="Arial"/>
            </a:endParaRPr>
          </a:p>
        </p:txBody>
      </p:sp>
      <p:sp>
        <p:nvSpPr>
          <p:cNvPr id="1059" name="Google Shape;1059;p77"/>
          <p:cNvSpPr/>
          <p:nvPr/>
        </p:nvSpPr>
        <p:spPr>
          <a:xfrm>
            <a:off x="1757736" y="2692035"/>
            <a:ext cx="463200" cy="358400"/>
          </a:xfrm>
          <a:prstGeom prst="rightArrow">
            <a:avLst>
              <a:gd name="adj1" fmla="val 50000"/>
              <a:gd name="adj2" fmla="val 50000"/>
            </a:avLst>
          </a:prstGeom>
          <a:solidFill>
            <a:srgbClr val="A3B18A"/>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1060" name="Google Shape;1060;p77"/>
          <p:cNvSpPr txBox="1"/>
          <p:nvPr/>
        </p:nvSpPr>
        <p:spPr>
          <a:xfrm>
            <a:off x="2223007" y="1800719"/>
            <a:ext cx="2331943" cy="2215977"/>
          </a:xfrm>
          <a:prstGeom prst="rect">
            <a:avLst/>
          </a:prstGeom>
          <a:noFill/>
          <a:ln w="19050" cap="flat" cmpd="sng">
            <a:solidFill>
              <a:srgbClr val="00B050"/>
            </a:solidFill>
            <a:prstDash val="solid"/>
            <a:round/>
            <a:headEnd type="none" w="sm" len="sm"/>
            <a:tailEnd type="none" w="sm" len="sm"/>
          </a:ln>
        </p:spPr>
        <p:txBody>
          <a:bodyPr spcFirstLastPara="1" wrap="square" lIns="91433" tIns="91433" rIns="91433" bIns="91433" anchor="t" anchorCtr="0">
            <a:spAutoFit/>
          </a:bodyPr>
          <a:lstStyle/>
          <a:p>
            <a:pPr>
              <a:buClr>
                <a:srgbClr val="000000"/>
              </a:buClr>
              <a:buSzPts val="1100"/>
              <a:buFont typeface="Arial"/>
              <a:buNone/>
            </a:pPr>
            <a:r>
              <a:rPr lang="en-US" sz="1200" kern="0" dirty="0" err="1">
                <a:solidFill>
                  <a:srgbClr val="000000"/>
                </a:solidFill>
                <a:ea typeface="Arial"/>
                <a:cs typeface="Arial"/>
                <a:sym typeface="Arial"/>
              </a:rPr>
              <a:t>Menghadapi</a:t>
            </a:r>
            <a:r>
              <a:rPr lang="en-US" sz="1200" kern="0" dirty="0">
                <a:solidFill>
                  <a:srgbClr val="000000"/>
                </a:solidFill>
                <a:ea typeface="Arial"/>
                <a:cs typeface="Arial"/>
                <a:sym typeface="Arial"/>
              </a:rPr>
              <a:t> </a:t>
            </a:r>
            <a:r>
              <a:rPr lang="en-US" sz="1200" kern="0" dirty="0" err="1">
                <a:solidFill>
                  <a:srgbClr val="000000"/>
                </a:solidFill>
                <a:ea typeface="Arial"/>
                <a:cs typeface="Arial"/>
                <a:sym typeface="Arial"/>
              </a:rPr>
              <a:t>Risiko</a:t>
            </a:r>
            <a:r>
              <a:rPr lang="en-US" sz="1200" kern="0" dirty="0">
                <a:solidFill>
                  <a:srgbClr val="000000"/>
                </a:solidFill>
                <a:ea typeface="Arial"/>
                <a:cs typeface="Arial"/>
                <a:sym typeface="Arial"/>
              </a:rPr>
              <a:t> </a:t>
            </a:r>
            <a:r>
              <a:rPr lang="en-US" sz="1200" kern="0" dirty="0" err="1">
                <a:solidFill>
                  <a:srgbClr val="000000"/>
                </a:solidFill>
                <a:ea typeface="Arial"/>
                <a:cs typeface="Arial"/>
                <a:sym typeface="Arial"/>
              </a:rPr>
              <a:t>Inheren</a:t>
            </a:r>
            <a:r>
              <a:rPr lang="en-US" sz="1200" kern="0" dirty="0">
                <a:solidFill>
                  <a:srgbClr val="000000"/>
                </a:solidFill>
                <a:ea typeface="Arial"/>
                <a:cs typeface="Arial"/>
                <a:sym typeface="Arial"/>
              </a:rPr>
              <a:t>:</a:t>
            </a:r>
            <a:endParaRPr sz="1200" kern="0" dirty="0">
              <a:solidFill>
                <a:srgbClr val="000000"/>
              </a:solidFill>
              <a:ea typeface="Arial"/>
              <a:cs typeface="Arial"/>
              <a:sym typeface="Arial"/>
            </a:endParaRPr>
          </a:p>
          <a:p>
            <a:pPr marL="457189" indent="-313259">
              <a:buClr>
                <a:srgbClr val="000000"/>
              </a:buClr>
              <a:buSzPts val="1100"/>
              <a:buFont typeface="Arial"/>
              <a:buAutoNum type="arabicPeriod"/>
            </a:pPr>
            <a:r>
              <a:rPr lang="en-US" sz="1200" kern="0" dirty="0" err="1">
                <a:solidFill>
                  <a:srgbClr val="000000"/>
                </a:solidFill>
                <a:ea typeface="Arial"/>
                <a:cs typeface="Arial"/>
                <a:sym typeface="Arial"/>
              </a:rPr>
              <a:t>Investasi</a:t>
            </a:r>
            <a:r>
              <a:rPr lang="en-US" sz="1200" kern="0" dirty="0">
                <a:solidFill>
                  <a:srgbClr val="000000"/>
                </a:solidFill>
                <a:ea typeface="Arial"/>
                <a:cs typeface="Arial"/>
                <a:sym typeface="Arial"/>
              </a:rPr>
              <a:t>/</a:t>
            </a:r>
            <a:r>
              <a:rPr lang="en-US" sz="1200" kern="0" dirty="0" err="1">
                <a:solidFill>
                  <a:srgbClr val="000000"/>
                </a:solidFill>
                <a:ea typeface="Arial"/>
                <a:cs typeface="Arial"/>
                <a:sym typeface="Arial"/>
              </a:rPr>
              <a:t>Divestasi</a:t>
            </a:r>
            <a:endParaRPr lang="en-US" sz="1200" kern="0" dirty="0">
              <a:solidFill>
                <a:srgbClr val="000000"/>
              </a:solidFill>
              <a:ea typeface="Arial"/>
              <a:cs typeface="Arial"/>
              <a:sym typeface="Arial"/>
            </a:endParaRPr>
          </a:p>
          <a:p>
            <a:pPr marL="457189" indent="-313259">
              <a:buClr>
                <a:srgbClr val="000000"/>
              </a:buClr>
              <a:buSzPts val="1100"/>
              <a:buFont typeface="Arial"/>
              <a:buAutoNum type="arabicPeriod"/>
            </a:pPr>
            <a:r>
              <a:rPr lang="en-US" sz="1200" kern="0" dirty="0" err="1">
                <a:solidFill>
                  <a:srgbClr val="000000"/>
                </a:solidFill>
                <a:ea typeface="Arial"/>
                <a:cs typeface="Arial"/>
                <a:sym typeface="Arial"/>
              </a:rPr>
              <a:t>Kredit</a:t>
            </a:r>
            <a:r>
              <a:rPr lang="en-US" sz="1200" kern="0" dirty="0">
                <a:solidFill>
                  <a:srgbClr val="000000"/>
                </a:solidFill>
                <a:ea typeface="Arial"/>
                <a:cs typeface="Arial"/>
                <a:sym typeface="Arial"/>
              </a:rPr>
              <a:t> (</a:t>
            </a:r>
            <a:r>
              <a:rPr lang="en-US" sz="1200" kern="0" dirty="0" err="1">
                <a:solidFill>
                  <a:srgbClr val="000000"/>
                </a:solidFill>
                <a:ea typeface="Arial"/>
                <a:cs typeface="Arial"/>
                <a:sym typeface="Arial"/>
              </a:rPr>
              <a:t>Piutang</a:t>
            </a:r>
            <a:r>
              <a:rPr lang="en-US" sz="1200" kern="0" dirty="0">
                <a:solidFill>
                  <a:srgbClr val="000000"/>
                </a:solidFill>
                <a:ea typeface="Arial"/>
                <a:cs typeface="Arial"/>
                <a:sym typeface="Arial"/>
              </a:rPr>
              <a:t>)</a:t>
            </a:r>
            <a:endParaRPr sz="1200" kern="0" dirty="0">
              <a:solidFill>
                <a:srgbClr val="000000"/>
              </a:solidFill>
              <a:ea typeface="Arial"/>
              <a:cs typeface="Arial"/>
              <a:sym typeface="Arial"/>
            </a:endParaRPr>
          </a:p>
          <a:p>
            <a:pPr marL="457189" indent="-313259">
              <a:buClr>
                <a:srgbClr val="000000"/>
              </a:buClr>
              <a:buSzPts val="1100"/>
              <a:buFont typeface="Arial"/>
              <a:buAutoNum type="arabicPeriod"/>
            </a:pPr>
            <a:r>
              <a:rPr lang="en-US" sz="1200" kern="0" dirty="0" err="1">
                <a:solidFill>
                  <a:srgbClr val="000000"/>
                </a:solidFill>
                <a:ea typeface="Arial"/>
                <a:cs typeface="Arial"/>
                <a:sym typeface="Arial"/>
              </a:rPr>
              <a:t>Keuangan</a:t>
            </a:r>
            <a:r>
              <a:rPr lang="en-US" sz="1200" kern="0" dirty="0">
                <a:solidFill>
                  <a:srgbClr val="000000"/>
                </a:solidFill>
                <a:ea typeface="Arial"/>
                <a:cs typeface="Arial"/>
                <a:sym typeface="Arial"/>
              </a:rPr>
              <a:t> &amp; </a:t>
            </a:r>
            <a:r>
              <a:rPr lang="en-US" sz="1200" kern="0" dirty="0" err="1">
                <a:solidFill>
                  <a:srgbClr val="000000"/>
                </a:solidFill>
                <a:ea typeface="Arial"/>
                <a:cs typeface="Arial"/>
                <a:sym typeface="Arial"/>
              </a:rPr>
              <a:t>Pasar</a:t>
            </a:r>
            <a:endParaRPr sz="1200" kern="0" dirty="0">
              <a:solidFill>
                <a:srgbClr val="000000"/>
              </a:solidFill>
              <a:ea typeface="Arial"/>
              <a:cs typeface="Arial"/>
              <a:sym typeface="Arial"/>
            </a:endParaRPr>
          </a:p>
          <a:p>
            <a:pPr marL="457189" indent="-313259">
              <a:buClr>
                <a:srgbClr val="000000"/>
              </a:buClr>
              <a:buSzPts val="1100"/>
              <a:buFont typeface="Arial"/>
              <a:buAutoNum type="arabicPeriod"/>
            </a:pPr>
            <a:r>
              <a:rPr lang="en-US" sz="1200" kern="0" dirty="0" err="1">
                <a:solidFill>
                  <a:srgbClr val="000000"/>
                </a:solidFill>
                <a:ea typeface="Arial"/>
                <a:cs typeface="Arial"/>
                <a:sym typeface="Arial"/>
              </a:rPr>
              <a:t>Operasional</a:t>
            </a:r>
            <a:r>
              <a:rPr lang="en-US" sz="1200" kern="0" dirty="0">
                <a:solidFill>
                  <a:srgbClr val="000000"/>
                </a:solidFill>
                <a:ea typeface="Arial"/>
                <a:cs typeface="Arial"/>
                <a:sym typeface="Arial"/>
              </a:rPr>
              <a:t> </a:t>
            </a:r>
          </a:p>
          <a:p>
            <a:pPr marL="457189" indent="-313259">
              <a:buClr>
                <a:srgbClr val="000000"/>
              </a:buClr>
              <a:buSzPts val="1100"/>
              <a:buFont typeface="Arial"/>
              <a:buAutoNum type="arabicPeriod"/>
            </a:pPr>
            <a:r>
              <a:rPr lang="en-US" sz="1200" kern="0" dirty="0" err="1">
                <a:solidFill>
                  <a:srgbClr val="000000"/>
                </a:solidFill>
                <a:ea typeface="Arial"/>
                <a:cs typeface="Arial"/>
                <a:sym typeface="Arial"/>
              </a:rPr>
              <a:t>Teknologi</a:t>
            </a:r>
            <a:r>
              <a:rPr lang="en-US" sz="1200" kern="0" dirty="0">
                <a:solidFill>
                  <a:srgbClr val="000000"/>
                </a:solidFill>
                <a:ea typeface="Arial"/>
                <a:cs typeface="Arial"/>
                <a:sym typeface="Arial"/>
              </a:rPr>
              <a:t> </a:t>
            </a:r>
            <a:r>
              <a:rPr lang="en-US" sz="1200" kern="0" dirty="0" err="1">
                <a:solidFill>
                  <a:srgbClr val="000000"/>
                </a:solidFill>
                <a:ea typeface="Arial"/>
                <a:cs typeface="Arial"/>
                <a:sym typeface="Arial"/>
              </a:rPr>
              <a:t>dan</a:t>
            </a:r>
            <a:r>
              <a:rPr lang="en-US" sz="1200" kern="0" dirty="0">
                <a:solidFill>
                  <a:srgbClr val="000000"/>
                </a:solidFill>
                <a:ea typeface="Arial"/>
                <a:cs typeface="Arial"/>
                <a:sym typeface="Arial"/>
              </a:rPr>
              <a:t> IT</a:t>
            </a:r>
            <a:endParaRPr sz="1200" kern="0" dirty="0">
              <a:solidFill>
                <a:srgbClr val="000000"/>
              </a:solidFill>
              <a:ea typeface="Arial"/>
              <a:cs typeface="Arial"/>
              <a:sym typeface="Arial"/>
            </a:endParaRPr>
          </a:p>
          <a:p>
            <a:pPr marL="457189" indent="-313259">
              <a:buClr>
                <a:srgbClr val="000000"/>
              </a:buClr>
              <a:buSzPts val="1100"/>
              <a:buFont typeface="Arial"/>
              <a:buAutoNum type="arabicPeriod"/>
            </a:pPr>
            <a:r>
              <a:rPr lang="en-US" sz="1200" kern="0" dirty="0" err="1">
                <a:solidFill>
                  <a:srgbClr val="000000"/>
                </a:solidFill>
                <a:ea typeface="Arial"/>
                <a:cs typeface="Arial"/>
                <a:sym typeface="Arial"/>
              </a:rPr>
              <a:t>Asuransi</a:t>
            </a:r>
            <a:r>
              <a:rPr lang="en-US" sz="1200" kern="0" dirty="0">
                <a:solidFill>
                  <a:srgbClr val="000000"/>
                </a:solidFill>
                <a:ea typeface="Arial"/>
                <a:cs typeface="Arial"/>
                <a:sym typeface="Arial"/>
              </a:rPr>
              <a:t> &amp;</a:t>
            </a:r>
            <a:r>
              <a:rPr lang="en-US" sz="1200" kern="0" dirty="0" err="1">
                <a:solidFill>
                  <a:srgbClr val="000000"/>
                </a:solidFill>
                <a:ea typeface="Arial"/>
                <a:cs typeface="Arial"/>
                <a:sym typeface="Arial"/>
              </a:rPr>
              <a:t>Penjaminan</a:t>
            </a:r>
            <a:endParaRPr lang="en-US" sz="1200" kern="0" dirty="0">
              <a:solidFill>
                <a:srgbClr val="000000"/>
              </a:solidFill>
              <a:ea typeface="Arial"/>
              <a:cs typeface="Arial"/>
              <a:sym typeface="Arial"/>
            </a:endParaRPr>
          </a:p>
          <a:p>
            <a:pPr marL="457189" indent="-313259">
              <a:buClr>
                <a:srgbClr val="000000"/>
              </a:buClr>
              <a:buSzPts val="1100"/>
              <a:buFont typeface="Arial"/>
              <a:buAutoNum type="arabicPeriod"/>
            </a:pPr>
            <a:r>
              <a:rPr lang="en-US" sz="1200" kern="0" dirty="0" err="1">
                <a:solidFill>
                  <a:srgbClr val="000000"/>
                </a:solidFill>
                <a:ea typeface="Arial"/>
                <a:cs typeface="Arial"/>
                <a:sym typeface="Arial"/>
              </a:rPr>
              <a:t>Strategi</a:t>
            </a:r>
            <a:r>
              <a:rPr lang="en-US" sz="1200" kern="0" dirty="0">
                <a:solidFill>
                  <a:srgbClr val="000000"/>
                </a:solidFill>
                <a:ea typeface="Arial"/>
                <a:cs typeface="Arial"/>
                <a:sym typeface="Arial"/>
              </a:rPr>
              <a:t> </a:t>
            </a:r>
            <a:r>
              <a:rPr lang="en-US" sz="1200" kern="0" dirty="0" err="1">
                <a:solidFill>
                  <a:srgbClr val="000000"/>
                </a:solidFill>
                <a:ea typeface="Arial"/>
                <a:cs typeface="Arial"/>
                <a:sym typeface="Arial"/>
              </a:rPr>
              <a:t>dan</a:t>
            </a:r>
            <a:r>
              <a:rPr lang="en-US" sz="1200" kern="0" dirty="0">
                <a:solidFill>
                  <a:srgbClr val="000000"/>
                </a:solidFill>
                <a:ea typeface="Arial"/>
                <a:cs typeface="Arial"/>
                <a:sym typeface="Arial"/>
              </a:rPr>
              <a:t> </a:t>
            </a:r>
            <a:r>
              <a:rPr lang="en-US" sz="1200" kern="0" dirty="0" err="1">
                <a:solidFill>
                  <a:srgbClr val="000000"/>
                </a:solidFill>
                <a:ea typeface="Arial"/>
                <a:cs typeface="Arial"/>
                <a:sym typeface="Arial"/>
              </a:rPr>
              <a:t>Bisnis</a:t>
            </a:r>
            <a:endParaRPr sz="1200" kern="0" dirty="0">
              <a:solidFill>
                <a:srgbClr val="000000"/>
              </a:solidFill>
              <a:ea typeface="Arial"/>
              <a:cs typeface="Arial"/>
              <a:sym typeface="Arial"/>
            </a:endParaRPr>
          </a:p>
          <a:p>
            <a:pPr marL="457189" indent="-313259">
              <a:buClr>
                <a:srgbClr val="000000"/>
              </a:buClr>
              <a:buSzPts val="1100"/>
              <a:buFont typeface="Arial"/>
              <a:buAutoNum type="arabicPeriod"/>
            </a:pPr>
            <a:r>
              <a:rPr lang="en-US" sz="1200" kern="0" dirty="0" err="1">
                <a:solidFill>
                  <a:srgbClr val="000000"/>
                </a:solidFill>
                <a:ea typeface="Arial"/>
                <a:cs typeface="Arial"/>
                <a:sym typeface="Arial"/>
              </a:rPr>
              <a:t>Hukum</a:t>
            </a:r>
            <a:r>
              <a:rPr lang="en-US" sz="1200" kern="0" dirty="0">
                <a:solidFill>
                  <a:srgbClr val="000000"/>
                </a:solidFill>
                <a:ea typeface="Arial"/>
                <a:cs typeface="Arial"/>
                <a:sym typeface="Arial"/>
              </a:rPr>
              <a:t> </a:t>
            </a:r>
            <a:r>
              <a:rPr lang="en-US" sz="1200" kern="0" dirty="0" err="1">
                <a:solidFill>
                  <a:srgbClr val="000000"/>
                </a:solidFill>
                <a:ea typeface="Arial"/>
                <a:cs typeface="Arial"/>
                <a:sym typeface="Arial"/>
              </a:rPr>
              <a:t>dan</a:t>
            </a:r>
            <a:r>
              <a:rPr lang="en-US" sz="1200" kern="0" dirty="0">
                <a:solidFill>
                  <a:srgbClr val="000000"/>
                </a:solidFill>
                <a:ea typeface="Arial"/>
                <a:cs typeface="Arial"/>
                <a:sym typeface="Arial"/>
              </a:rPr>
              <a:t> </a:t>
            </a:r>
            <a:r>
              <a:rPr lang="en-US" sz="1200" kern="0" dirty="0" err="1">
                <a:solidFill>
                  <a:srgbClr val="000000"/>
                </a:solidFill>
                <a:ea typeface="Arial"/>
                <a:cs typeface="Arial"/>
                <a:sym typeface="Arial"/>
              </a:rPr>
              <a:t>Kepatuhan</a:t>
            </a:r>
            <a:endParaRPr sz="1200" kern="0" dirty="0">
              <a:solidFill>
                <a:srgbClr val="000000"/>
              </a:solidFill>
              <a:ea typeface="Arial"/>
              <a:cs typeface="Arial"/>
              <a:sym typeface="Arial"/>
            </a:endParaRPr>
          </a:p>
          <a:p>
            <a:pPr marL="457189" indent="-313259">
              <a:buClr>
                <a:srgbClr val="000000"/>
              </a:buClr>
              <a:buSzPts val="1100"/>
              <a:buFont typeface="Arial"/>
              <a:buAutoNum type="arabicPeriod"/>
            </a:pPr>
            <a:r>
              <a:rPr lang="en-US" sz="1200" kern="0" dirty="0" err="1">
                <a:solidFill>
                  <a:srgbClr val="000000"/>
                </a:solidFill>
                <a:ea typeface="Arial"/>
                <a:cs typeface="Arial"/>
                <a:sym typeface="Arial"/>
              </a:rPr>
              <a:t>Reputasi</a:t>
            </a:r>
            <a:endParaRPr sz="1200" kern="0" dirty="0">
              <a:solidFill>
                <a:srgbClr val="000000"/>
              </a:solidFill>
              <a:ea typeface="Arial"/>
              <a:cs typeface="Arial"/>
              <a:sym typeface="Arial"/>
            </a:endParaRPr>
          </a:p>
          <a:p>
            <a:pPr marL="457189" indent="-313259">
              <a:buClr>
                <a:srgbClr val="000000"/>
              </a:buClr>
              <a:buSzPts val="1100"/>
              <a:buFont typeface="Arial"/>
              <a:buAutoNum type="arabicPeriod"/>
            </a:pPr>
            <a:r>
              <a:rPr lang="en-US" sz="1200" kern="0" dirty="0" err="1">
                <a:solidFill>
                  <a:srgbClr val="000000"/>
                </a:solidFill>
                <a:ea typeface="Arial"/>
                <a:cs typeface="Arial"/>
                <a:sym typeface="Arial"/>
              </a:rPr>
              <a:t>Risiko</a:t>
            </a:r>
            <a:r>
              <a:rPr lang="en-US" sz="1200" kern="0" dirty="0">
                <a:solidFill>
                  <a:srgbClr val="000000"/>
                </a:solidFill>
                <a:ea typeface="Arial"/>
                <a:cs typeface="Arial"/>
                <a:sym typeface="Arial"/>
              </a:rPr>
              <a:t> </a:t>
            </a:r>
            <a:r>
              <a:rPr lang="en-US" sz="1200" kern="0" dirty="0" err="1">
                <a:solidFill>
                  <a:srgbClr val="000000"/>
                </a:solidFill>
                <a:ea typeface="Arial"/>
                <a:cs typeface="Arial"/>
                <a:sym typeface="Arial"/>
              </a:rPr>
              <a:t>lainnya</a:t>
            </a:r>
            <a:endParaRPr sz="1200" kern="0" dirty="0">
              <a:solidFill>
                <a:srgbClr val="000000"/>
              </a:solidFill>
              <a:ea typeface="Arial"/>
              <a:cs typeface="Arial"/>
              <a:sym typeface="Arial"/>
            </a:endParaRPr>
          </a:p>
        </p:txBody>
      </p:sp>
      <p:sp>
        <p:nvSpPr>
          <p:cNvPr id="1061" name="Google Shape;1061;p77"/>
          <p:cNvSpPr/>
          <p:nvPr/>
        </p:nvSpPr>
        <p:spPr>
          <a:xfrm rot="5400000">
            <a:off x="3045555" y="4092053"/>
            <a:ext cx="566105" cy="415396"/>
          </a:xfrm>
          <a:prstGeom prst="rightArrow">
            <a:avLst>
              <a:gd name="adj1" fmla="val 50000"/>
              <a:gd name="adj2" fmla="val 50000"/>
            </a:avLst>
          </a:prstGeom>
          <a:solidFill>
            <a:srgbClr val="A3B18A"/>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1062" name="Google Shape;1062;p77"/>
          <p:cNvSpPr/>
          <p:nvPr/>
        </p:nvSpPr>
        <p:spPr>
          <a:xfrm>
            <a:off x="2447421" y="4595411"/>
            <a:ext cx="1912400" cy="448400"/>
          </a:xfrm>
          <a:prstGeom prst="rect">
            <a:avLst/>
          </a:prstGeom>
          <a:solidFill>
            <a:srgbClr val="EDDEA4"/>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a:buClr>
                <a:srgbClr val="000000"/>
              </a:buClr>
              <a:buSzPts val="1100"/>
              <a:buFont typeface="Arial"/>
              <a:buNone/>
            </a:pPr>
            <a:r>
              <a:rPr lang="en-US" sz="1467" b="1" kern="0" dirty="0">
                <a:solidFill>
                  <a:srgbClr val="000000"/>
                </a:solidFill>
                <a:ea typeface="Arial"/>
                <a:cs typeface="Arial"/>
                <a:sym typeface="Arial"/>
              </a:rPr>
              <a:t>Managing Risk</a:t>
            </a:r>
            <a:endParaRPr sz="1467" b="1" kern="0" dirty="0">
              <a:solidFill>
                <a:srgbClr val="000000"/>
              </a:solidFill>
              <a:ea typeface="Arial"/>
              <a:cs typeface="Arial"/>
              <a:sym typeface="Arial"/>
            </a:endParaRPr>
          </a:p>
          <a:p>
            <a:pPr algn="ctr">
              <a:buClr>
                <a:srgbClr val="000000"/>
              </a:buClr>
              <a:buSzPts val="1100"/>
              <a:buFont typeface="Arial"/>
              <a:buNone/>
            </a:pPr>
            <a:r>
              <a:rPr lang="en-US" sz="1467" b="1" kern="0" dirty="0">
                <a:solidFill>
                  <a:srgbClr val="000000"/>
                </a:solidFill>
                <a:ea typeface="Arial"/>
                <a:cs typeface="Arial"/>
                <a:sym typeface="Arial"/>
              </a:rPr>
              <a:t>"2 </a:t>
            </a:r>
            <a:r>
              <a:rPr lang="en-US" sz="1467" b="1" i="1" kern="0" dirty="0">
                <a:solidFill>
                  <a:srgbClr val="000000"/>
                </a:solidFill>
                <a:ea typeface="Arial"/>
                <a:cs typeface="Arial"/>
                <a:sym typeface="Arial"/>
              </a:rPr>
              <a:t>Prong”</a:t>
            </a:r>
            <a:endParaRPr sz="1467" b="1" i="1" kern="0" dirty="0">
              <a:solidFill>
                <a:srgbClr val="000000"/>
              </a:solidFill>
              <a:ea typeface="Arial"/>
              <a:cs typeface="Arial"/>
              <a:sym typeface="Arial"/>
            </a:endParaRPr>
          </a:p>
        </p:txBody>
      </p:sp>
      <p:sp>
        <p:nvSpPr>
          <p:cNvPr id="1063" name="Google Shape;1063;p77"/>
          <p:cNvSpPr/>
          <p:nvPr/>
        </p:nvSpPr>
        <p:spPr>
          <a:xfrm rot="-5400000">
            <a:off x="3158411" y="1451328"/>
            <a:ext cx="340400" cy="358400"/>
          </a:xfrm>
          <a:prstGeom prst="rightArrow">
            <a:avLst>
              <a:gd name="adj1" fmla="val 50000"/>
              <a:gd name="adj2" fmla="val 50000"/>
            </a:avLst>
          </a:prstGeom>
          <a:solidFill>
            <a:srgbClr val="A3B18A"/>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1064" name="Google Shape;1064;p77"/>
          <p:cNvSpPr/>
          <p:nvPr/>
        </p:nvSpPr>
        <p:spPr>
          <a:xfrm>
            <a:off x="2298021" y="959403"/>
            <a:ext cx="2061800" cy="448400"/>
          </a:xfrm>
          <a:prstGeom prst="rect">
            <a:avLst/>
          </a:prstGeom>
          <a:solidFill>
            <a:schemeClr val="lt1"/>
          </a:solidFill>
          <a:ln w="19050" cap="flat" cmpd="sng">
            <a:solidFill>
              <a:srgbClr val="D90429"/>
            </a:solidFill>
            <a:prstDash val="solid"/>
            <a:round/>
            <a:headEnd type="none" w="sm" len="sm"/>
            <a:tailEnd type="none" w="sm" len="sm"/>
          </a:ln>
        </p:spPr>
        <p:txBody>
          <a:bodyPr spcFirstLastPara="1" wrap="square" lIns="91433" tIns="91433" rIns="91433" bIns="91433" anchor="ctr" anchorCtr="0">
            <a:noAutofit/>
          </a:bodyPr>
          <a:lstStyle/>
          <a:p>
            <a:pPr algn="ctr">
              <a:buClr>
                <a:srgbClr val="000000"/>
              </a:buClr>
              <a:buSzPts val="1100"/>
              <a:buFont typeface="Arial"/>
              <a:buNone/>
            </a:pPr>
            <a:r>
              <a:rPr lang="en-US" sz="1467" b="1" kern="0" dirty="0">
                <a:solidFill>
                  <a:srgbClr val="C00000"/>
                </a:solidFill>
                <a:ea typeface="Arial"/>
                <a:cs typeface="Arial"/>
                <a:sym typeface="Arial"/>
              </a:rPr>
              <a:t>POTENSI KERUGIAN</a:t>
            </a:r>
          </a:p>
        </p:txBody>
      </p:sp>
      <p:sp>
        <p:nvSpPr>
          <p:cNvPr id="1065" name="Google Shape;1065;p77"/>
          <p:cNvSpPr/>
          <p:nvPr/>
        </p:nvSpPr>
        <p:spPr>
          <a:xfrm>
            <a:off x="5020221" y="511203"/>
            <a:ext cx="1912400" cy="448400"/>
          </a:xfrm>
          <a:prstGeom prst="rect">
            <a:avLst/>
          </a:prstGeom>
          <a:solidFill>
            <a:schemeClr val="lt1"/>
          </a:solidFill>
          <a:ln w="19050" cap="flat" cmpd="sng">
            <a:solidFill>
              <a:srgbClr val="D90429"/>
            </a:solidFill>
            <a:prstDash val="solid"/>
            <a:round/>
            <a:headEnd type="none" w="sm" len="sm"/>
            <a:tailEnd type="none" w="sm" len="sm"/>
          </a:ln>
        </p:spPr>
        <p:txBody>
          <a:bodyPr spcFirstLastPara="1" wrap="square" lIns="91433" tIns="91433" rIns="91433" bIns="91433" anchor="ctr" anchorCtr="0">
            <a:noAutofit/>
          </a:bodyPr>
          <a:lstStyle/>
          <a:p>
            <a:pPr algn="ctr">
              <a:buClr>
                <a:srgbClr val="000000"/>
              </a:buClr>
              <a:buSzPts val="1100"/>
              <a:buFont typeface="Arial"/>
              <a:buNone/>
            </a:pPr>
            <a:r>
              <a:rPr lang="en-US" sz="1467" b="1" kern="0">
                <a:solidFill>
                  <a:srgbClr val="EF233C"/>
                </a:solidFill>
                <a:ea typeface="Arial"/>
                <a:cs typeface="Arial"/>
                <a:sym typeface="Arial"/>
              </a:rPr>
              <a:t>Expected Loss</a:t>
            </a:r>
            <a:endParaRPr sz="1467" b="1" kern="0">
              <a:solidFill>
                <a:srgbClr val="EF233C"/>
              </a:solidFill>
              <a:ea typeface="Arial"/>
              <a:cs typeface="Arial"/>
              <a:sym typeface="Arial"/>
            </a:endParaRPr>
          </a:p>
        </p:txBody>
      </p:sp>
      <p:sp>
        <p:nvSpPr>
          <p:cNvPr id="1066" name="Google Shape;1066;p77"/>
          <p:cNvSpPr/>
          <p:nvPr/>
        </p:nvSpPr>
        <p:spPr>
          <a:xfrm>
            <a:off x="5020221" y="1352428"/>
            <a:ext cx="1912400" cy="448400"/>
          </a:xfrm>
          <a:prstGeom prst="rect">
            <a:avLst/>
          </a:prstGeom>
          <a:solidFill>
            <a:schemeClr val="lt1"/>
          </a:solidFill>
          <a:ln w="19050" cap="flat" cmpd="sng">
            <a:solidFill>
              <a:srgbClr val="D90429"/>
            </a:solidFill>
            <a:prstDash val="solid"/>
            <a:round/>
            <a:headEnd type="none" w="sm" len="sm"/>
            <a:tailEnd type="none" w="sm" len="sm"/>
          </a:ln>
        </p:spPr>
        <p:txBody>
          <a:bodyPr spcFirstLastPara="1" wrap="square" lIns="91433" tIns="91433" rIns="91433" bIns="91433" anchor="ctr" anchorCtr="0">
            <a:noAutofit/>
          </a:bodyPr>
          <a:lstStyle/>
          <a:p>
            <a:pPr algn="ctr">
              <a:buClr>
                <a:srgbClr val="000000"/>
              </a:buClr>
              <a:buSzPts val="1100"/>
              <a:buFont typeface="Arial"/>
              <a:buNone/>
            </a:pPr>
            <a:r>
              <a:rPr lang="en-US" sz="1467" b="1" kern="0">
                <a:solidFill>
                  <a:srgbClr val="EF233C"/>
                </a:solidFill>
                <a:ea typeface="Arial"/>
                <a:cs typeface="Arial"/>
                <a:sym typeface="Arial"/>
              </a:rPr>
              <a:t>Un-Expected Loss</a:t>
            </a:r>
            <a:endParaRPr sz="1467" b="1" kern="0">
              <a:solidFill>
                <a:srgbClr val="EF233C"/>
              </a:solidFill>
              <a:ea typeface="Arial"/>
              <a:cs typeface="Arial"/>
              <a:sym typeface="Arial"/>
            </a:endParaRPr>
          </a:p>
        </p:txBody>
      </p:sp>
      <p:cxnSp>
        <p:nvCxnSpPr>
          <p:cNvPr id="1067" name="Google Shape;1067;p77"/>
          <p:cNvCxnSpPr>
            <a:stCxn id="1064" idx="3"/>
            <a:endCxn id="1065" idx="1"/>
          </p:cNvCxnSpPr>
          <p:nvPr/>
        </p:nvCxnSpPr>
        <p:spPr>
          <a:xfrm flipV="1">
            <a:off x="4359821" y="735403"/>
            <a:ext cx="660400" cy="448200"/>
          </a:xfrm>
          <a:prstGeom prst="straightConnector1">
            <a:avLst/>
          </a:prstGeom>
          <a:noFill/>
          <a:ln w="19050" cap="flat" cmpd="sng">
            <a:solidFill>
              <a:srgbClr val="EF233C"/>
            </a:solidFill>
            <a:prstDash val="solid"/>
            <a:round/>
            <a:headEnd type="none" w="sm" len="sm"/>
            <a:tailEnd type="triangle" w="med" len="med"/>
          </a:ln>
        </p:spPr>
      </p:cxnSp>
      <p:cxnSp>
        <p:nvCxnSpPr>
          <p:cNvPr id="1068" name="Google Shape;1068;p77"/>
          <p:cNvCxnSpPr>
            <a:stCxn id="1064" idx="3"/>
            <a:endCxn id="1066" idx="1"/>
          </p:cNvCxnSpPr>
          <p:nvPr/>
        </p:nvCxnSpPr>
        <p:spPr>
          <a:xfrm>
            <a:off x="4359821" y="1183604"/>
            <a:ext cx="660400" cy="393025"/>
          </a:xfrm>
          <a:prstGeom prst="straightConnector1">
            <a:avLst/>
          </a:prstGeom>
          <a:noFill/>
          <a:ln w="19050" cap="flat" cmpd="sng">
            <a:solidFill>
              <a:srgbClr val="EF233C"/>
            </a:solidFill>
            <a:prstDash val="solid"/>
            <a:round/>
            <a:headEnd type="none" w="sm" len="sm"/>
            <a:tailEnd type="triangle" w="med" len="med"/>
          </a:ln>
        </p:spPr>
      </p:cxnSp>
      <p:sp>
        <p:nvSpPr>
          <p:cNvPr id="1069" name="Google Shape;1069;p77"/>
          <p:cNvSpPr/>
          <p:nvPr/>
        </p:nvSpPr>
        <p:spPr>
          <a:xfrm>
            <a:off x="7458621" y="511203"/>
            <a:ext cx="1912400" cy="448400"/>
          </a:xfrm>
          <a:prstGeom prst="rect">
            <a:avLst/>
          </a:prstGeom>
          <a:solidFill>
            <a:schemeClr val="lt1"/>
          </a:solidFill>
          <a:ln w="19050" cap="flat" cmpd="sng">
            <a:solidFill>
              <a:srgbClr val="339989"/>
            </a:solidFill>
            <a:prstDash val="solid"/>
            <a:round/>
            <a:headEnd type="none" w="sm" len="sm"/>
            <a:tailEnd type="none" w="sm" len="sm"/>
          </a:ln>
        </p:spPr>
        <p:txBody>
          <a:bodyPr spcFirstLastPara="1" wrap="square" lIns="91433" tIns="91433" rIns="91433" bIns="91433" anchor="ctr" anchorCtr="0">
            <a:noAutofit/>
          </a:bodyPr>
          <a:lstStyle/>
          <a:p>
            <a:pPr algn="ctr">
              <a:buClr>
                <a:srgbClr val="000000"/>
              </a:buClr>
              <a:buSzPts val="1100"/>
              <a:buFont typeface="Arial"/>
              <a:buNone/>
            </a:pPr>
            <a:r>
              <a:rPr lang="en-US" sz="1467" kern="0" dirty="0" err="1">
                <a:ea typeface="Arial"/>
                <a:cs typeface="Arial"/>
                <a:sym typeface="Arial"/>
              </a:rPr>
              <a:t>Cadangan</a:t>
            </a:r>
            <a:r>
              <a:rPr lang="en-US" sz="1467" kern="0" dirty="0">
                <a:ea typeface="Arial"/>
                <a:cs typeface="Arial"/>
                <a:sym typeface="Arial"/>
              </a:rPr>
              <a:t> (Reserve)</a:t>
            </a:r>
            <a:endParaRPr sz="1467" kern="0" dirty="0">
              <a:ea typeface="Arial"/>
              <a:cs typeface="Arial"/>
              <a:sym typeface="Arial"/>
            </a:endParaRPr>
          </a:p>
        </p:txBody>
      </p:sp>
      <p:sp>
        <p:nvSpPr>
          <p:cNvPr id="1070" name="Google Shape;1070;p77"/>
          <p:cNvSpPr/>
          <p:nvPr/>
        </p:nvSpPr>
        <p:spPr>
          <a:xfrm>
            <a:off x="9897021" y="511203"/>
            <a:ext cx="1912400" cy="448400"/>
          </a:xfrm>
          <a:prstGeom prst="rect">
            <a:avLst/>
          </a:prstGeom>
          <a:solidFill>
            <a:schemeClr val="lt1"/>
          </a:solidFill>
          <a:ln w="19050" cap="flat" cmpd="sng">
            <a:solidFill>
              <a:srgbClr val="339989"/>
            </a:solidFill>
            <a:prstDash val="solid"/>
            <a:round/>
            <a:headEnd type="none" w="sm" len="sm"/>
            <a:tailEnd type="none" w="sm" len="sm"/>
          </a:ln>
        </p:spPr>
        <p:txBody>
          <a:bodyPr spcFirstLastPara="1" wrap="square" lIns="91433" tIns="91433" rIns="91433" bIns="91433" anchor="ctr" anchorCtr="0">
            <a:noAutofit/>
          </a:bodyPr>
          <a:lstStyle/>
          <a:p>
            <a:pPr algn="ctr">
              <a:buClr>
                <a:srgbClr val="000000"/>
              </a:buClr>
              <a:buSzPts val="1100"/>
              <a:buFont typeface="Arial"/>
              <a:buNone/>
            </a:pPr>
            <a:r>
              <a:rPr lang="en-US" sz="1333" kern="0" dirty="0">
                <a:solidFill>
                  <a:srgbClr val="000000"/>
                </a:solidFill>
                <a:cs typeface="Arial"/>
                <a:sym typeface="Arial"/>
              </a:rPr>
              <a:t>Cost-&gt; Product Pricing</a:t>
            </a:r>
            <a:endParaRPr sz="1333" kern="0" dirty="0">
              <a:solidFill>
                <a:srgbClr val="000000"/>
              </a:solidFill>
              <a:cs typeface="Arial"/>
              <a:sym typeface="Arial"/>
            </a:endParaRPr>
          </a:p>
        </p:txBody>
      </p:sp>
      <p:sp>
        <p:nvSpPr>
          <p:cNvPr id="1071" name="Google Shape;1071;p77"/>
          <p:cNvSpPr/>
          <p:nvPr/>
        </p:nvSpPr>
        <p:spPr>
          <a:xfrm>
            <a:off x="6964071" y="556053"/>
            <a:ext cx="463200" cy="358400"/>
          </a:xfrm>
          <a:prstGeom prst="rightArrow">
            <a:avLst>
              <a:gd name="adj1" fmla="val 50000"/>
              <a:gd name="adj2" fmla="val 50000"/>
            </a:avLst>
          </a:prstGeom>
          <a:solidFill>
            <a:srgbClr val="A3B18A"/>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1072" name="Google Shape;1072;p77"/>
          <p:cNvSpPr/>
          <p:nvPr/>
        </p:nvSpPr>
        <p:spPr>
          <a:xfrm>
            <a:off x="9402471" y="556053"/>
            <a:ext cx="463200" cy="358400"/>
          </a:xfrm>
          <a:prstGeom prst="rightArrow">
            <a:avLst>
              <a:gd name="adj1" fmla="val 50000"/>
              <a:gd name="adj2" fmla="val 50000"/>
            </a:avLst>
          </a:prstGeom>
          <a:solidFill>
            <a:srgbClr val="A3B18A"/>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1073" name="Google Shape;1073;p77"/>
          <p:cNvSpPr txBox="1"/>
          <p:nvPr/>
        </p:nvSpPr>
        <p:spPr>
          <a:xfrm>
            <a:off x="2298021" y="5582553"/>
            <a:ext cx="2211200" cy="1072462"/>
          </a:xfrm>
          <a:prstGeom prst="rect">
            <a:avLst/>
          </a:prstGeom>
          <a:solidFill>
            <a:srgbClr val="EFD98D"/>
          </a:solidFill>
          <a:ln>
            <a:noFill/>
          </a:ln>
        </p:spPr>
        <p:txBody>
          <a:bodyPr spcFirstLastPara="1" wrap="square" lIns="91433" tIns="36000" rIns="91433" bIns="91433" anchor="t" anchorCtr="0">
            <a:spAutoFit/>
          </a:bodyPr>
          <a:lstStyle/>
          <a:p>
            <a:pPr algn="ctr">
              <a:buClr>
                <a:srgbClr val="000000"/>
              </a:buClr>
              <a:buSzPts val="1100"/>
              <a:buFont typeface="Arial"/>
              <a:buNone/>
            </a:pPr>
            <a:r>
              <a:rPr lang="en-US" sz="1333" kern="0" dirty="0" err="1">
                <a:solidFill>
                  <a:srgbClr val="000000"/>
                </a:solidFill>
                <a:ea typeface="Arial"/>
                <a:cs typeface="Arial"/>
                <a:sym typeface="Arial"/>
              </a:rPr>
              <a:t>Sasaran</a:t>
            </a:r>
            <a:r>
              <a:rPr lang="en-US" sz="1333" kern="0" dirty="0">
                <a:solidFill>
                  <a:srgbClr val="000000"/>
                </a:solidFill>
                <a:ea typeface="Arial"/>
                <a:cs typeface="Arial"/>
                <a:sym typeface="Arial"/>
              </a:rPr>
              <a:t>: </a:t>
            </a:r>
            <a:endParaRPr sz="1867" kern="0" dirty="0">
              <a:solidFill>
                <a:srgbClr val="000000"/>
              </a:solidFill>
              <a:ea typeface="Arial"/>
              <a:cs typeface="Arial"/>
              <a:sym typeface="Arial"/>
            </a:endParaRPr>
          </a:p>
          <a:p>
            <a:pPr algn="ctr">
              <a:buClr>
                <a:srgbClr val="000000"/>
              </a:buClr>
              <a:buSzPts val="1100"/>
              <a:buFont typeface="Arial"/>
              <a:buNone/>
            </a:pPr>
            <a:r>
              <a:rPr lang="en-US" sz="1200" b="1" kern="0" dirty="0">
                <a:solidFill>
                  <a:srgbClr val="000000"/>
                </a:solidFill>
                <a:ea typeface="Arial"/>
                <a:cs typeface="Arial"/>
                <a:sym typeface="Arial"/>
              </a:rPr>
              <a:t>CREATING &amp; PROTECTING VALUE </a:t>
            </a:r>
          </a:p>
          <a:p>
            <a:pPr algn="ctr">
              <a:buClr>
                <a:srgbClr val="000000"/>
              </a:buClr>
              <a:buSzPts val="1100"/>
              <a:buFont typeface="Arial"/>
              <a:buNone/>
            </a:pPr>
            <a:r>
              <a:rPr lang="en-US" sz="1200" b="1" kern="0" dirty="0">
                <a:solidFill>
                  <a:srgbClr val="000000"/>
                </a:solidFill>
                <a:ea typeface="Arial"/>
                <a:cs typeface="Arial"/>
                <a:sym typeface="Arial"/>
              </a:rPr>
              <a:t>(Shareholders &amp; Stakeholder Value Added)</a:t>
            </a:r>
          </a:p>
        </p:txBody>
      </p:sp>
      <p:sp>
        <p:nvSpPr>
          <p:cNvPr id="1074" name="Google Shape;1074;p77"/>
          <p:cNvSpPr txBox="1"/>
          <p:nvPr/>
        </p:nvSpPr>
        <p:spPr>
          <a:xfrm>
            <a:off x="4870821" y="3342787"/>
            <a:ext cx="2211200" cy="719034"/>
          </a:xfrm>
          <a:prstGeom prst="rect">
            <a:avLst/>
          </a:prstGeom>
          <a:solidFill>
            <a:srgbClr val="EFD98D"/>
          </a:solidFill>
          <a:ln>
            <a:noFill/>
          </a:ln>
        </p:spPr>
        <p:txBody>
          <a:bodyPr spcFirstLastPara="1" wrap="square" lIns="91433" tIns="36000" rIns="91433" bIns="36000" anchor="t" anchorCtr="0">
            <a:spAutoFit/>
          </a:bodyPr>
          <a:lstStyle/>
          <a:p>
            <a:pPr algn="ctr">
              <a:buClr>
                <a:srgbClr val="000000"/>
              </a:buClr>
              <a:buSzPts val="1100"/>
              <a:buFont typeface="Arial"/>
              <a:buNone/>
            </a:pPr>
            <a:r>
              <a:rPr lang="en-US" sz="1400" i="1" kern="0" dirty="0">
                <a:solidFill>
                  <a:srgbClr val="000000"/>
                </a:solidFill>
                <a:ea typeface="Arial"/>
                <a:cs typeface="Arial"/>
                <a:sym typeface="Arial"/>
              </a:rPr>
              <a:t>Prong</a:t>
            </a:r>
            <a:r>
              <a:rPr lang="en-US" sz="1400" kern="0" dirty="0">
                <a:solidFill>
                  <a:srgbClr val="000000"/>
                </a:solidFill>
                <a:ea typeface="Arial"/>
                <a:cs typeface="Arial"/>
                <a:sym typeface="Arial"/>
              </a:rPr>
              <a:t> 2: </a:t>
            </a:r>
          </a:p>
          <a:p>
            <a:pPr algn="ctr">
              <a:buClr>
                <a:srgbClr val="000000"/>
              </a:buClr>
              <a:buSzPts val="1100"/>
              <a:buFont typeface="Arial"/>
              <a:buNone/>
            </a:pPr>
            <a:r>
              <a:rPr lang="en-US" sz="1400" b="1" kern="0" dirty="0">
                <a:solidFill>
                  <a:srgbClr val="000000"/>
                </a:solidFill>
                <a:ea typeface="Arial"/>
                <a:cs typeface="Arial"/>
                <a:sym typeface="Arial"/>
              </a:rPr>
              <a:t>MENCUKUPI ORGANIZATION CAPITAL</a:t>
            </a:r>
          </a:p>
        </p:txBody>
      </p:sp>
      <p:sp>
        <p:nvSpPr>
          <p:cNvPr id="1075" name="Google Shape;1075;p77"/>
          <p:cNvSpPr txBox="1"/>
          <p:nvPr/>
        </p:nvSpPr>
        <p:spPr>
          <a:xfrm>
            <a:off x="4878652" y="4196155"/>
            <a:ext cx="2211200" cy="1692757"/>
          </a:xfrm>
          <a:prstGeom prst="rect">
            <a:avLst/>
          </a:prstGeom>
          <a:solidFill>
            <a:srgbClr val="EFD98D"/>
          </a:solidFill>
          <a:ln>
            <a:noFill/>
          </a:ln>
        </p:spPr>
        <p:txBody>
          <a:bodyPr spcFirstLastPara="1" wrap="square" lIns="91433" tIns="91433" rIns="91433" bIns="91433" anchor="t" anchorCtr="0">
            <a:spAutoFit/>
          </a:bodyPr>
          <a:lstStyle/>
          <a:p>
            <a:pPr algn="ctr">
              <a:buClr>
                <a:srgbClr val="000000"/>
              </a:buClr>
              <a:buSzPts val="1100"/>
              <a:buFont typeface="Arial"/>
              <a:buNone/>
            </a:pPr>
            <a:r>
              <a:rPr lang="en-US" sz="1400" i="1" kern="0" dirty="0">
                <a:solidFill>
                  <a:srgbClr val="000000"/>
                </a:solidFill>
                <a:ea typeface="Arial"/>
                <a:cs typeface="Arial"/>
                <a:sym typeface="Arial"/>
              </a:rPr>
              <a:t>Prong</a:t>
            </a:r>
            <a:r>
              <a:rPr lang="en-US" sz="1400" kern="0" dirty="0">
                <a:solidFill>
                  <a:srgbClr val="000000"/>
                </a:solidFill>
                <a:ea typeface="Arial"/>
                <a:cs typeface="Arial"/>
                <a:sym typeface="Arial"/>
              </a:rPr>
              <a:t> 1: </a:t>
            </a:r>
          </a:p>
          <a:p>
            <a:pPr algn="ctr">
              <a:buClr>
                <a:srgbClr val="000000"/>
              </a:buClr>
              <a:buSzPts val="1100"/>
              <a:buFont typeface="Arial"/>
              <a:buNone/>
            </a:pPr>
            <a:r>
              <a:rPr lang="en-US" sz="1400" kern="0" dirty="0" err="1">
                <a:solidFill>
                  <a:srgbClr val="000000"/>
                </a:solidFill>
                <a:ea typeface="Arial"/>
                <a:cs typeface="Arial"/>
                <a:sym typeface="Arial"/>
              </a:rPr>
              <a:t>Pengelolaan</a:t>
            </a:r>
            <a:r>
              <a:rPr lang="en-US" sz="1400" kern="0" dirty="0">
                <a:solidFill>
                  <a:srgbClr val="000000"/>
                </a:solidFill>
                <a:ea typeface="Arial"/>
                <a:cs typeface="Arial"/>
                <a:sym typeface="Arial"/>
              </a:rPr>
              <a:t> </a:t>
            </a:r>
            <a:r>
              <a:rPr lang="en-US" sz="1400" kern="0" dirty="0" err="1">
                <a:solidFill>
                  <a:srgbClr val="000000"/>
                </a:solidFill>
                <a:ea typeface="Arial"/>
                <a:cs typeface="Arial"/>
                <a:sym typeface="Arial"/>
              </a:rPr>
              <a:t>Risiko</a:t>
            </a:r>
            <a:r>
              <a:rPr lang="en-US" sz="1400" kern="0" dirty="0">
                <a:solidFill>
                  <a:srgbClr val="000000"/>
                </a:solidFill>
                <a:ea typeface="Arial"/>
                <a:cs typeface="Arial"/>
                <a:sym typeface="Arial"/>
              </a:rPr>
              <a:t> </a:t>
            </a:r>
            <a:r>
              <a:rPr lang="en-US" sz="1400" kern="0" dirty="0" err="1">
                <a:solidFill>
                  <a:srgbClr val="000000"/>
                </a:solidFill>
                <a:ea typeface="Arial"/>
                <a:cs typeface="Arial"/>
                <a:sym typeface="Arial"/>
              </a:rPr>
              <a:t>Inheren</a:t>
            </a:r>
            <a:r>
              <a:rPr lang="en-US" sz="1400" kern="0" dirty="0">
                <a:solidFill>
                  <a:srgbClr val="000000"/>
                </a:solidFill>
                <a:ea typeface="Arial"/>
                <a:cs typeface="Arial"/>
                <a:sym typeface="Arial"/>
              </a:rPr>
              <a:t> (Risk Treatment) by Effective </a:t>
            </a:r>
            <a:r>
              <a:rPr lang="en-US" sz="1400" b="1" kern="0" dirty="0">
                <a:solidFill>
                  <a:srgbClr val="000000"/>
                </a:solidFill>
                <a:ea typeface="Arial"/>
                <a:cs typeface="Arial"/>
                <a:sym typeface="Arial"/>
              </a:rPr>
              <a:t>RISK CONTROL SYSTEM</a:t>
            </a:r>
            <a:r>
              <a:rPr lang="en-US" sz="1400" kern="0" dirty="0">
                <a:solidFill>
                  <a:srgbClr val="000000"/>
                </a:solidFill>
                <a:ea typeface="Arial"/>
                <a:cs typeface="Arial"/>
                <a:sym typeface="Arial"/>
              </a:rPr>
              <a:t> (</a:t>
            </a:r>
            <a:r>
              <a:rPr lang="en-US" sz="1400" kern="0" dirty="0" err="1">
                <a:solidFill>
                  <a:srgbClr val="000000"/>
                </a:solidFill>
                <a:ea typeface="Arial"/>
                <a:cs typeface="Arial"/>
                <a:sym typeface="Arial"/>
              </a:rPr>
              <a:t>Kualitas</a:t>
            </a:r>
            <a:r>
              <a:rPr lang="en-US" sz="1400" kern="0" dirty="0">
                <a:solidFill>
                  <a:srgbClr val="000000"/>
                </a:solidFill>
                <a:ea typeface="Arial"/>
                <a:cs typeface="Arial"/>
                <a:sym typeface="Arial"/>
              </a:rPr>
              <a:t> </a:t>
            </a:r>
            <a:r>
              <a:rPr lang="en-US" sz="1400" kern="0" dirty="0" err="1">
                <a:solidFill>
                  <a:srgbClr val="000000"/>
                </a:solidFill>
                <a:ea typeface="Arial"/>
                <a:cs typeface="Arial"/>
                <a:sym typeface="Arial"/>
              </a:rPr>
              <a:t>Penerapan</a:t>
            </a:r>
            <a:r>
              <a:rPr lang="en-US" sz="1400" kern="0" dirty="0">
                <a:solidFill>
                  <a:srgbClr val="000000"/>
                </a:solidFill>
                <a:ea typeface="Arial"/>
                <a:cs typeface="Arial"/>
                <a:sym typeface="Arial"/>
              </a:rPr>
              <a:t> </a:t>
            </a:r>
            <a:r>
              <a:rPr lang="en-US" sz="1400" kern="0" dirty="0" err="1">
                <a:solidFill>
                  <a:srgbClr val="000000"/>
                </a:solidFill>
                <a:ea typeface="Arial"/>
                <a:cs typeface="Arial"/>
                <a:sym typeface="Arial"/>
              </a:rPr>
              <a:t>Manajemen</a:t>
            </a:r>
            <a:r>
              <a:rPr lang="en-US" sz="1400" kern="0" dirty="0">
                <a:solidFill>
                  <a:srgbClr val="000000"/>
                </a:solidFill>
                <a:ea typeface="Arial"/>
                <a:cs typeface="Arial"/>
                <a:sym typeface="Arial"/>
              </a:rPr>
              <a:t> </a:t>
            </a:r>
            <a:r>
              <a:rPr lang="en-US" sz="1400" kern="0" dirty="0" err="1">
                <a:solidFill>
                  <a:srgbClr val="000000"/>
                </a:solidFill>
                <a:ea typeface="Arial"/>
                <a:cs typeface="Arial"/>
                <a:sym typeface="Arial"/>
              </a:rPr>
              <a:t>Rrisiko</a:t>
            </a:r>
            <a:r>
              <a:rPr lang="en-US" sz="1400" kern="0" dirty="0">
                <a:solidFill>
                  <a:srgbClr val="000000"/>
                </a:solidFill>
                <a:ea typeface="Arial"/>
                <a:cs typeface="Arial"/>
                <a:sym typeface="Arial"/>
              </a:rPr>
              <a:t>/KPMR)</a:t>
            </a:r>
            <a:endParaRPr sz="1400" b="1" kern="0" dirty="0">
              <a:solidFill>
                <a:srgbClr val="000000"/>
              </a:solidFill>
              <a:ea typeface="Arial"/>
              <a:cs typeface="Arial"/>
              <a:sym typeface="Arial"/>
            </a:endParaRPr>
          </a:p>
        </p:txBody>
      </p:sp>
      <p:sp>
        <p:nvSpPr>
          <p:cNvPr id="1076" name="Google Shape;1076;p77"/>
          <p:cNvSpPr/>
          <p:nvPr/>
        </p:nvSpPr>
        <p:spPr>
          <a:xfrm rot="5400000">
            <a:off x="5743395" y="1913755"/>
            <a:ext cx="466051" cy="358400"/>
          </a:xfrm>
          <a:prstGeom prst="rightArrow">
            <a:avLst>
              <a:gd name="adj1" fmla="val 50000"/>
              <a:gd name="adj2" fmla="val 50000"/>
            </a:avLst>
          </a:prstGeom>
          <a:solidFill>
            <a:srgbClr val="A3B18A"/>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1079" name="Google Shape;1079;p77"/>
          <p:cNvSpPr/>
          <p:nvPr/>
        </p:nvSpPr>
        <p:spPr>
          <a:xfrm>
            <a:off x="4951222" y="2392428"/>
            <a:ext cx="2053969" cy="743512"/>
          </a:xfrm>
          <a:prstGeom prst="rect">
            <a:avLst/>
          </a:prstGeom>
          <a:solidFill>
            <a:schemeClr val="lt1"/>
          </a:solidFill>
          <a:ln w="19050" cap="flat" cmpd="sng">
            <a:solidFill>
              <a:srgbClr val="339989"/>
            </a:solidFill>
            <a:prstDash val="solid"/>
            <a:round/>
            <a:headEnd type="none" w="sm" len="sm"/>
            <a:tailEnd type="none" w="sm" len="sm"/>
          </a:ln>
        </p:spPr>
        <p:txBody>
          <a:bodyPr spcFirstLastPara="1" wrap="square" lIns="91433" tIns="91433" rIns="91433" bIns="91433" anchor="ctr" anchorCtr="0">
            <a:noAutofit/>
          </a:bodyPr>
          <a:lstStyle/>
          <a:p>
            <a:pPr algn="ctr">
              <a:buClr>
                <a:srgbClr val="000000"/>
              </a:buClr>
              <a:buSzPts val="1100"/>
              <a:buFont typeface="Arial"/>
              <a:buNone/>
            </a:pPr>
            <a:r>
              <a:rPr lang="en-US" sz="1467" b="1" kern="0" dirty="0" err="1">
                <a:solidFill>
                  <a:srgbClr val="000000"/>
                </a:solidFill>
                <a:ea typeface="Arial"/>
                <a:cs typeface="Arial"/>
                <a:sym typeface="Arial"/>
              </a:rPr>
              <a:t>Dihadapi</a:t>
            </a:r>
            <a:r>
              <a:rPr lang="en-US" sz="1467" b="1" kern="0" dirty="0">
                <a:solidFill>
                  <a:srgbClr val="000000"/>
                </a:solidFill>
                <a:ea typeface="Arial"/>
                <a:cs typeface="Arial"/>
                <a:sym typeface="Arial"/>
              </a:rPr>
              <a:t> </a:t>
            </a:r>
            <a:r>
              <a:rPr lang="en-US" sz="1467" b="1" kern="0" dirty="0" err="1">
                <a:solidFill>
                  <a:srgbClr val="000000"/>
                </a:solidFill>
                <a:ea typeface="Arial"/>
                <a:cs typeface="Arial"/>
                <a:sym typeface="Arial"/>
              </a:rPr>
              <a:t>dengan</a:t>
            </a:r>
            <a:r>
              <a:rPr lang="en-US" sz="1467" b="1" kern="0" dirty="0">
                <a:solidFill>
                  <a:srgbClr val="000000"/>
                </a:solidFill>
                <a:ea typeface="Arial"/>
                <a:cs typeface="Arial"/>
                <a:sym typeface="Arial"/>
              </a:rPr>
              <a:t> Org. Capital</a:t>
            </a:r>
            <a:r>
              <a:rPr lang="en-US" sz="1467" kern="0" dirty="0">
                <a:solidFill>
                  <a:srgbClr val="000000"/>
                </a:solidFill>
                <a:ea typeface="Arial"/>
                <a:cs typeface="Arial"/>
                <a:sym typeface="Arial"/>
              </a:rPr>
              <a:t> </a:t>
            </a:r>
            <a:r>
              <a:rPr lang="en-US" sz="1467" kern="0" dirty="0" err="1">
                <a:solidFill>
                  <a:srgbClr val="000000"/>
                </a:solidFill>
                <a:ea typeface="Arial"/>
                <a:cs typeface="Arial"/>
                <a:sym typeface="Arial"/>
              </a:rPr>
              <a:t>yg</a:t>
            </a:r>
            <a:r>
              <a:rPr lang="en-US" sz="1467" kern="0" dirty="0">
                <a:solidFill>
                  <a:srgbClr val="000000"/>
                </a:solidFill>
                <a:ea typeface="Arial"/>
                <a:cs typeface="Arial"/>
                <a:sym typeface="Arial"/>
              </a:rPr>
              <a:t> </a:t>
            </a:r>
            <a:r>
              <a:rPr lang="en-US" sz="1467" kern="0" dirty="0" err="1">
                <a:solidFill>
                  <a:srgbClr val="000000"/>
                </a:solidFill>
                <a:ea typeface="Arial"/>
                <a:cs typeface="Arial"/>
                <a:sym typeface="Arial"/>
              </a:rPr>
              <a:t>memadai</a:t>
            </a:r>
            <a:endParaRPr lang="en-US" sz="1467" kern="0" dirty="0">
              <a:solidFill>
                <a:srgbClr val="000000"/>
              </a:solidFill>
              <a:ea typeface="Arial"/>
              <a:cs typeface="Arial"/>
              <a:sym typeface="Arial"/>
            </a:endParaRPr>
          </a:p>
          <a:p>
            <a:pPr algn="ctr">
              <a:buClr>
                <a:srgbClr val="000000"/>
              </a:buClr>
              <a:buSzPts val="1100"/>
              <a:buFont typeface="Arial"/>
              <a:buNone/>
            </a:pPr>
            <a:r>
              <a:rPr lang="en-US" sz="1467" kern="0" dirty="0">
                <a:solidFill>
                  <a:srgbClr val="000000"/>
                </a:solidFill>
                <a:ea typeface="Arial"/>
                <a:cs typeface="Arial"/>
                <a:sym typeface="Arial"/>
              </a:rPr>
              <a:t>(Org. Capital Planning)</a:t>
            </a:r>
            <a:endParaRPr sz="1467" kern="0" dirty="0">
              <a:solidFill>
                <a:srgbClr val="000000"/>
              </a:solidFill>
              <a:ea typeface="Arial"/>
              <a:cs typeface="Arial"/>
              <a:sym typeface="Arial"/>
            </a:endParaRPr>
          </a:p>
        </p:txBody>
      </p:sp>
      <p:cxnSp>
        <p:nvCxnSpPr>
          <p:cNvPr id="1080" name="Google Shape;1080;p77"/>
          <p:cNvCxnSpPr>
            <a:cxnSpLocks/>
            <a:stCxn id="1074" idx="0"/>
            <a:endCxn id="1079" idx="2"/>
          </p:cNvCxnSpPr>
          <p:nvPr/>
        </p:nvCxnSpPr>
        <p:spPr>
          <a:xfrm flipV="1">
            <a:off x="5976421" y="3135940"/>
            <a:ext cx="1786" cy="206847"/>
          </a:xfrm>
          <a:prstGeom prst="straightConnector1">
            <a:avLst/>
          </a:prstGeom>
          <a:noFill/>
          <a:ln w="28575" cap="flat" cmpd="sng">
            <a:solidFill>
              <a:schemeClr val="dk2"/>
            </a:solidFill>
            <a:prstDash val="solid"/>
            <a:round/>
            <a:headEnd type="none" w="sm" len="sm"/>
            <a:tailEnd type="triangle" w="med" len="med"/>
          </a:ln>
        </p:spPr>
      </p:cxnSp>
      <p:sp>
        <p:nvSpPr>
          <p:cNvPr id="1081" name="Google Shape;1081;p77"/>
          <p:cNvSpPr/>
          <p:nvPr/>
        </p:nvSpPr>
        <p:spPr>
          <a:xfrm rot="5400000">
            <a:off x="3188620" y="5145411"/>
            <a:ext cx="430000" cy="358400"/>
          </a:xfrm>
          <a:prstGeom prst="rightArrow">
            <a:avLst>
              <a:gd name="adj1" fmla="val 50000"/>
              <a:gd name="adj2" fmla="val 50000"/>
            </a:avLst>
          </a:prstGeom>
          <a:solidFill>
            <a:srgbClr val="A3B18A"/>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1082" name="Google Shape;1082;p77"/>
          <p:cNvSpPr txBox="1"/>
          <p:nvPr/>
        </p:nvSpPr>
        <p:spPr>
          <a:xfrm>
            <a:off x="4885821" y="5965918"/>
            <a:ext cx="2211200" cy="750004"/>
          </a:xfrm>
          <a:prstGeom prst="rect">
            <a:avLst/>
          </a:prstGeom>
          <a:solidFill>
            <a:srgbClr val="EFD98D"/>
          </a:solidFill>
          <a:ln>
            <a:noFill/>
          </a:ln>
        </p:spPr>
        <p:txBody>
          <a:bodyPr spcFirstLastPara="1" wrap="square" lIns="91433" tIns="36000" rIns="91433" bIns="36000" anchor="t" anchorCtr="0">
            <a:spAutoFit/>
          </a:bodyPr>
          <a:lstStyle/>
          <a:p>
            <a:pPr algn="ctr">
              <a:buClr>
                <a:srgbClr val="000000"/>
              </a:buClr>
              <a:buSzPts val="1100"/>
              <a:buFont typeface="Arial"/>
              <a:buNone/>
            </a:pPr>
            <a:r>
              <a:rPr lang="en-US" sz="1467" kern="0" dirty="0">
                <a:solidFill>
                  <a:srgbClr val="000000"/>
                </a:solidFill>
                <a:ea typeface="Arial"/>
                <a:cs typeface="Arial"/>
                <a:sym typeface="Arial"/>
              </a:rPr>
              <a:t>Feasibility based</a:t>
            </a:r>
            <a:endParaRPr sz="1467" kern="0" dirty="0">
              <a:solidFill>
                <a:srgbClr val="000000"/>
              </a:solidFill>
              <a:ea typeface="Arial"/>
              <a:cs typeface="Arial"/>
              <a:sym typeface="Arial"/>
            </a:endParaRPr>
          </a:p>
          <a:p>
            <a:pPr algn="ctr">
              <a:buClr>
                <a:srgbClr val="000000"/>
              </a:buClr>
              <a:buSzPts val="1100"/>
              <a:buFont typeface="Arial"/>
              <a:buNone/>
            </a:pPr>
            <a:r>
              <a:rPr lang="en-US" sz="1467" kern="0" dirty="0">
                <a:solidFill>
                  <a:srgbClr val="000000"/>
                </a:solidFill>
                <a:ea typeface="Arial"/>
                <a:cs typeface="Arial"/>
                <a:sym typeface="Arial"/>
              </a:rPr>
              <a:t>RORAC, RAROC &amp; EVA, BC, ESGRC, PESTLED, Ethics</a:t>
            </a:r>
            <a:endParaRPr sz="1467" b="1" kern="0" dirty="0">
              <a:solidFill>
                <a:srgbClr val="000000"/>
              </a:solidFill>
              <a:ea typeface="Arial"/>
              <a:cs typeface="Arial"/>
              <a:sym typeface="Arial"/>
            </a:endParaRPr>
          </a:p>
        </p:txBody>
      </p:sp>
      <p:sp>
        <p:nvSpPr>
          <p:cNvPr id="1083" name="Google Shape;1083;p77"/>
          <p:cNvSpPr/>
          <p:nvPr/>
        </p:nvSpPr>
        <p:spPr>
          <a:xfrm>
            <a:off x="4503024" y="5932947"/>
            <a:ext cx="367798" cy="358400"/>
          </a:xfrm>
          <a:prstGeom prst="rightArrow">
            <a:avLst>
              <a:gd name="adj1" fmla="val 50000"/>
              <a:gd name="adj2" fmla="val 50000"/>
            </a:avLst>
          </a:prstGeom>
          <a:solidFill>
            <a:srgbClr val="A3B18A"/>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1085" name="Google Shape;1085;p77"/>
          <p:cNvSpPr txBox="1"/>
          <p:nvPr/>
        </p:nvSpPr>
        <p:spPr>
          <a:xfrm>
            <a:off x="7458621" y="2499754"/>
            <a:ext cx="1912400" cy="636186"/>
          </a:xfrm>
          <a:prstGeom prst="rect">
            <a:avLst/>
          </a:prstGeom>
          <a:solidFill>
            <a:srgbClr val="EFD98D"/>
          </a:solidFill>
          <a:ln>
            <a:noFill/>
          </a:ln>
        </p:spPr>
        <p:txBody>
          <a:bodyPr spcFirstLastPara="1" wrap="square" lIns="91433" tIns="91433" rIns="91433" bIns="91433" anchor="t" anchorCtr="0">
            <a:spAutoFit/>
          </a:bodyPr>
          <a:lstStyle/>
          <a:p>
            <a:pPr algn="ctr">
              <a:buClr>
                <a:srgbClr val="000000"/>
              </a:buClr>
              <a:buSzPts val="1100"/>
              <a:buFont typeface="Arial"/>
              <a:buNone/>
            </a:pPr>
            <a:r>
              <a:rPr lang="en-US" sz="1467" kern="0" dirty="0">
                <a:solidFill>
                  <a:srgbClr val="000000"/>
                </a:solidFill>
                <a:ea typeface="Arial"/>
                <a:cs typeface="Arial"/>
                <a:sym typeface="Arial"/>
              </a:rPr>
              <a:t>SOUND RISK-BASED CAPITAL</a:t>
            </a:r>
            <a:endParaRPr sz="1000" b="1" i="1" kern="0" dirty="0">
              <a:solidFill>
                <a:srgbClr val="000000"/>
              </a:solidFill>
              <a:ea typeface="Arial"/>
              <a:cs typeface="Arial"/>
              <a:sym typeface="Arial"/>
            </a:endParaRPr>
          </a:p>
        </p:txBody>
      </p:sp>
      <p:sp>
        <p:nvSpPr>
          <p:cNvPr id="1096" name="Google Shape;1096;p77"/>
          <p:cNvSpPr txBox="1">
            <a:spLocks noGrp="1"/>
          </p:cNvSpPr>
          <p:nvPr>
            <p:ph type="title"/>
          </p:nvPr>
        </p:nvSpPr>
        <p:spPr>
          <a:xfrm>
            <a:off x="0" y="1304"/>
            <a:ext cx="12191999" cy="405102"/>
          </a:xfrm>
          <a:prstGeom prst="rect">
            <a:avLst/>
          </a:prstGeom>
          <a:solidFill>
            <a:srgbClr val="002060"/>
          </a:solidFill>
          <a:ln>
            <a:noFill/>
          </a:ln>
        </p:spPr>
        <p:txBody>
          <a:bodyPr spcFirstLastPara="1" wrap="square" lIns="0" tIns="36000" rIns="0" bIns="36000" anchor="t" anchorCtr="0">
            <a:spAutoFit/>
          </a:bodyPr>
          <a:lstStyle/>
          <a:p>
            <a:pPr algn="ctr">
              <a:buClr>
                <a:srgbClr val="971310"/>
              </a:buClr>
              <a:buSzPts val="1100"/>
            </a:pPr>
            <a:r>
              <a:rPr lang="en-US" sz="2400" b="1" dirty="0">
                <a:solidFill>
                  <a:schemeClr val="bg1"/>
                </a:solidFill>
                <a:latin typeface="+mn-lt"/>
              </a:rPr>
              <a:t>RINGKASAN GENERAL RISK MANAGEMENT FRAMEWORK UNTUK ORGANISASI (SIMPLIFIED)</a:t>
            </a:r>
            <a:endParaRPr sz="2400" b="1" dirty="0">
              <a:solidFill>
                <a:schemeClr val="bg1"/>
              </a:solidFill>
              <a:latin typeface="+mn-lt"/>
            </a:endParaRPr>
          </a:p>
        </p:txBody>
      </p:sp>
      <p:pic>
        <p:nvPicPr>
          <p:cNvPr id="1097" name="Google Shape;1097;p77"/>
          <p:cNvPicPr preferRelativeResize="0"/>
          <p:nvPr/>
        </p:nvPicPr>
        <p:blipFill rotWithShape="1">
          <a:blip r:embed="rId3">
            <a:alphaModFix/>
          </a:blip>
          <a:srcRect/>
          <a:stretch/>
        </p:blipFill>
        <p:spPr>
          <a:xfrm>
            <a:off x="7458622" y="4094439"/>
            <a:ext cx="4577434" cy="2649310"/>
          </a:xfrm>
          <a:prstGeom prst="rect">
            <a:avLst/>
          </a:prstGeom>
          <a:noFill/>
          <a:ln>
            <a:solidFill>
              <a:schemeClr val="accent1"/>
            </a:solidFill>
          </a:ln>
        </p:spPr>
      </p:pic>
      <p:cxnSp>
        <p:nvCxnSpPr>
          <p:cNvPr id="17" name="Elbow Connector 16"/>
          <p:cNvCxnSpPr>
            <a:stCxn id="1075" idx="3"/>
            <a:endCxn id="1097" idx="1"/>
          </p:cNvCxnSpPr>
          <p:nvPr/>
        </p:nvCxnSpPr>
        <p:spPr>
          <a:xfrm>
            <a:off x="7089852" y="5042534"/>
            <a:ext cx="368770" cy="37656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cxnSpLocks/>
            <a:stCxn id="1062" idx="3"/>
            <a:endCxn id="1074" idx="1"/>
          </p:cNvCxnSpPr>
          <p:nvPr/>
        </p:nvCxnSpPr>
        <p:spPr>
          <a:xfrm flipV="1">
            <a:off x="4359821" y="3702304"/>
            <a:ext cx="511000" cy="1117307"/>
          </a:xfrm>
          <a:prstGeom prst="bent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062" idx="3"/>
          </p:cNvCxnSpPr>
          <p:nvPr/>
        </p:nvCxnSpPr>
        <p:spPr>
          <a:xfrm>
            <a:off x="4359821" y="4819611"/>
            <a:ext cx="518831" cy="216264"/>
          </a:xfrm>
          <a:prstGeom prst="bentConnector3">
            <a:avLst>
              <a:gd name="adj1" fmla="val 63152"/>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Google Shape;1071;p77"/>
          <p:cNvSpPr/>
          <p:nvPr/>
        </p:nvSpPr>
        <p:spPr>
          <a:xfrm>
            <a:off x="7082021" y="2512835"/>
            <a:ext cx="345250" cy="358400"/>
          </a:xfrm>
          <a:prstGeom prst="rightArrow">
            <a:avLst>
              <a:gd name="adj1" fmla="val 50000"/>
              <a:gd name="adj2" fmla="val 50000"/>
            </a:avLst>
          </a:prstGeom>
          <a:solidFill>
            <a:srgbClr val="A3B18A"/>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buClr>
                <a:srgbClr val="000000"/>
              </a:buClr>
              <a:buSzPts val="1100"/>
              <a:buFont typeface="Arial"/>
              <a:buNone/>
            </a:pPr>
            <a:endParaRPr sz="1467" kern="0">
              <a:solidFill>
                <a:srgbClr val="000000"/>
              </a:solidFill>
              <a:ea typeface="Arial"/>
              <a:cs typeface="Arial"/>
              <a:sym typeface="Arial"/>
            </a:endParaRPr>
          </a:p>
        </p:txBody>
      </p:sp>
      <p:sp>
        <p:nvSpPr>
          <p:cNvPr id="43" name="Google Shape;1085;p77"/>
          <p:cNvSpPr txBox="1"/>
          <p:nvPr/>
        </p:nvSpPr>
        <p:spPr>
          <a:xfrm>
            <a:off x="9897021" y="1255118"/>
            <a:ext cx="1912400" cy="410419"/>
          </a:xfrm>
          <a:prstGeom prst="rect">
            <a:avLst/>
          </a:prstGeom>
          <a:solidFill>
            <a:srgbClr val="EFD98D"/>
          </a:solidFill>
          <a:ln>
            <a:noFill/>
          </a:ln>
        </p:spPr>
        <p:txBody>
          <a:bodyPr spcFirstLastPara="1" wrap="square" lIns="91433" tIns="91433" rIns="91433" bIns="91433" anchor="t" anchorCtr="0">
            <a:spAutoFit/>
          </a:bodyPr>
          <a:lstStyle/>
          <a:p>
            <a:pPr algn="ctr">
              <a:buClr>
                <a:srgbClr val="000000"/>
              </a:buClr>
              <a:buSzPts val="1100"/>
              <a:buFont typeface="Arial"/>
              <a:buNone/>
            </a:pPr>
            <a:r>
              <a:rPr lang="en-US" sz="1467" kern="0" dirty="0">
                <a:solidFill>
                  <a:srgbClr val="000000"/>
                </a:solidFill>
                <a:ea typeface="Arial"/>
                <a:cs typeface="Arial"/>
                <a:sym typeface="Arial"/>
              </a:rPr>
              <a:t>Financial Capital</a:t>
            </a:r>
            <a:endParaRPr sz="1000" b="1" i="1" kern="0" dirty="0">
              <a:solidFill>
                <a:srgbClr val="000000"/>
              </a:solidFill>
              <a:ea typeface="Arial"/>
              <a:cs typeface="Arial"/>
              <a:sym typeface="Arial"/>
            </a:endParaRPr>
          </a:p>
        </p:txBody>
      </p:sp>
      <p:sp>
        <p:nvSpPr>
          <p:cNvPr id="44" name="Google Shape;1085;p77"/>
          <p:cNvSpPr txBox="1"/>
          <p:nvPr/>
        </p:nvSpPr>
        <p:spPr>
          <a:xfrm>
            <a:off x="9897021" y="1787808"/>
            <a:ext cx="1912400" cy="410419"/>
          </a:xfrm>
          <a:prstGeom prst="rect">
            <a:avLst/>
          </a:prstGeom>
          <a:solidFill>
            <a:srgbClr val="EFD98D"/>
          </a:solidFill>
          <a:ln>
            <a:noFill/>
          </a:ln>
        </p:spPr>
        <p:txBody>
          <a:bodyPr spcFirstLastPara="1" wrap="square" lIns="91433" tIns="91433" rIns="91433" bIns="91433" anchor="t" anchorCtr="0">
            <a:spAutoFit/>
          </a:bodyPr>
          <a:lstStyle/>
          <a:p>
            <a:pPr algn="ctr">
              <a:buClr>
                <a:srgbClr val="000000"/>
              </a:buClr>
              <a:buSzPts val="1100"/>
              <a:buFont typeface="Arial"/>
              <a:buNone/>
            </a:pPr>
            <a:r>
              <a:rPr lang="en-US" sz="1467" kern="0" dirty="0">
                <a:solidFill>
                  <a:srgbClr val="000000"/>
                </a:solidFill>
                <a:ea typeface="Arial"/>
                <a:cs typeface="Arial"/>
                <a:sym typeface="Arial"/>
              </a:rPr>
              <a:t>Technology Capital</a:t>
            </a:r>
            <a:endParaRPr sz="1000" b="1" i="1" kern="0" dirty="0">
              <a:solidFill>
                <a:srgbClr val="000000"/>
              </a:solidFill>
              <a:ea typeface="Arial"/>
              <a:cs typeface="Arial"/>
              <a:sym typeface="Arial"/>
            </a:endParaRPr>
          </a:p>
        </p:txBody>
      </p:sp>
      <p:sp>
        <p:nvSpPr>
          <p:cNvPr id="45" name="Google Shape;1085;p77"/>
          <p:cNvSpPr txBox="1"/>
          <p:nvPr/>
        </p:nvSpPr>
        <p:spPr>
          <a:xfrm>
            <a:off x="9895235" y="2321974"/>
            <a:ext cx="1912400" cy="410419"/>
          </a:xfrm>
          <a:prstGeom prst="rect">
            <a:avLst/>
          </a:prstGeom>
          <a:solidFill>
            <a:srgbClr val="EFD98D"/>
          </a:solidFill>
          <a:ln>
            <a:noFill/>
          </a:ln>
        </p:spPr>
        <p:txBody>
          <a:bodyPr spcFirstLastPara="1" wrap="square" lIns="91433" tIns="91433" rIns="91433" bIns="91433" anchor="t" anchorCtr="0">
            <a:spAutoFit/>
          </a:bodyPr>
          <a:lstStyle/>
          <a:p>
            <a:pPr algn="ctr">
              <a:buClr>
                <a:srgbClr val="000000"/>
              </a:buClr>
              <a:buSzPts val="1100"/>
              <a:buFont typeface="Arial"/>
              <a:buNone/>
            </a:pPr>
            <a:r>
              <a:rPr lang="en-US" sz="1467" kern="0" dirty="0">
                <a:solidFill>
                  <a:srgbClr val="000000"/>
                </a:solidFill>
                <a:ea typeface="Arial"/>
                <a:cs typeface="Arial"/>
                <a:sym typeface="Arial"/>
              </a:rPr>
              <a:t>Information Capital</a:t>
            </a:r>
            <a:endParaRPr sz="1000" b="1" i="1" kern="0" dirty="0">
              <a:solidFill>
                <a:srgbClr val="000000"/>
              </a:solidFill>
              <a:ea typeface="Arial"/>
              <a:cs typeface="Arial"/>
              <a:sym typeface="Arial"/>
            </a:endParaRPr>
          </a:p>
        </p:txBody>
      </p:sp>
      <p:sp>
        <p:nvSpPr>
          <p:cNvPr id="46" name="Google Shape;1085;p77"/>
          <p:cNvSpPr txBox="1"/>
          <p:nvPr/>
        </p:nvSpPr>
        <p:spPr>
          <a:xfrm>
            <a:off x="9895235" y="2855382"/>
            <a:ext cx="1912400" cy="410419"/>
          </a:xfrm>
          <a:prstGeom prst="rect">
            <a:avLst/>
          </a:prstGeom>
          <a:solidFill>
            <a:srgbClr val="EFD98D"/>
          </a:solidFill>
          <a:ln>
            <a:noFill/>
          </a:ln>
        </p:spPr>
        <p:txBody>
          <a:bodyPr spcFirstLastPara="1" wrap="square" lIns="91433" tIns="91433" rIns="91433" bIns="91433" anchor="t" anchorCtr="0">
            <a:spAutoFit/>
          </a:bodyPr>
          <a:lstStyle/>
          <a:p>
            <a:pPr algn="ctr">
              <a:buClr>
                <a:srgbClr val="000000"/>
              </a:buClr>
              <a:buSzPts val="1100"/>
              <a:buFont typeface="Arial"/>
              <a:buNone/>
            </a:pPr>
            <a:r>
              <a:rPr lang="en-US" sz="1467" kern="0" dirty="0">
                <a:solidFill>
                  <a:srgbClr val="000000"/>
                </a:solidFill>
                <a:ea typeface="Arial"/>
                <a:cs typeface="Arial"/>
                <a:sym typeface="Arial"/>
              </a:rPr>
              <a:t>Human Capital</a:t>
            </a:r>
            <a:endParaRPr sz="1000" b="1" i="1" kern="0" dirty="0">
              <a:solidFill>
                <a:srgbClr val="000000"/>
              </a:solidFill>
              <a:ea typeface="Arial"/>
              <a:cs typeface="Arial"/>
              <a:sym typeface="Arial"/>
            </a:endParaRPr>
          </a:p>
        </p:txBody>
      </p:sp>
      <p:cxnSp>
        <p:nvCxnSpPr>
          <p:cNvPr id="4" name="Elbow Connector 3"/>
          <p:cNvCxnSpPr>
            <a:stCxn id="1085" idx="3"/>
            <a:endCxn id="43" idx="1"/>
          </p:cNvCxnSpPr>
          <p:nvPr/>
        </p:nvCxnSpPr>
        <p:spPr>
          <a:xfrm flipV="1">
            <a:off x="9371021" y="1460328"/>
            <a:ext cx="526000" cy="135751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a:stCxn id="1085" idx="3"/>
            <a:endCxn id="44" idx="1"/>
          </p:cNvCxnSpPr>
          <p:nvPr/>
        </p:nvCxnSpPr>
        <p:spPr>
          <a:xfrm flipV="1">
            <a:off x="9371021" y="1993018"/>
            <a:ext cx="526000" cy="82482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1085" idx="3"/>
            <a:endCxn id="45" idx="1"/>
          </p:cNvCxnSpPr>
          <p:nvPr/>
        </p:nvCxnSpPr>
        <p:spPr>
          <a:xfrm flipV="1">
            <a:off x="9371021" y="2527184"/>
            <a:ext cx="524214" cy="29066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1085" idx="3"/>
            <a:endCxn id="46" idx="1"/>
          </p:cNvCxnSpPr>
          <p:nvPr/>
        </p:nvCxnSpPr>
        <p:spPr>
          <a:xfrm>
            <a:off x="9371021" y="2817847"/>
            <a:ext cx="524214" cy="24274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Google Shape;1085;p77"/>
          <p:cNvSpPr txBox="1"/>
          <p:nvPr/>
        </p:nvSpPr>
        <p:spPr>
          <a:xfrm>
            <a:off x="9895235" y="3384653"/>
            <a:ext cx="1912400" cy="410419"/>
          </a:xfrm>
          <a:prstGeom prst="rect">
            <a:avLst/>
          </a:prstGeom>
          <a:solidFill>
            <a:srgbClr val="EFD98D"/>
          </a:solidFill>
          <a:ln>
            <a:noFill/>
          </a:ln>
        </p:spPr>
        <p:txBody>
          <a:bodyPr spcFirstLastPara="1" wrap="square" lIns="91433" tIns="91433" rIns="91433" bIns="91433" anchor="t" anchorCtr="0">
            <a:spAutoFit/>
          </a:bodyPr>
          <a:lstStyle/>
          <a:p>
            <a:pPr algn="ctr">
              <a:buClr>
                <a:srgbClr val="000000"/>
              </a:buClr>
              <a:buSzPts val="1100"/>
              <a:buFont typeface="Arial"/>
              <a:buNone/>
            </a:pPr>
            <a:r>
              <a:rPr lang="en-US" sz="1467" kern="0" dirty="0">
                <a:solidFill>
                  <a:srgbClr val="000000"/>
                </a:solidFill>
                <a:ea typeface="Arial"/>
                <a:cs typeface="Arial"/>
                <a:sym typeface="Arial"/>
              </a:rPr>
              <a:t>Other Org. Capital</a:t>
            </a:r>
            <a:endParaRPr sz="1000" b="1" i="1" kern="0" dirty="0">
              <a:solidFill>
                <a:srgbClr val="000000"/>
              </a:solidFill>
              <a:ea typeface="Arial"/>
              <a:cs typeface="Arial"/>
              <a:sym typeface="Arial"/>
            </a:endParaRPr>
          </a:p>
        </p:txBody>
      </p:sp>
      <p:cxnSp>
        <p:nvCxnSpPr>
          <p:cNvPr id="50" name="Elbow Connector 49"/>
          <p:cNvCxnSpPr/>
          <p:nvPr/>
        </p:nvCxnSpPr>
        <p:spPr>
          <a:xfrm rot="16200000" flipH="1">
            <a:off x="9493971" y="3247667"/>
            <a:ext cx="522505" cy="244190"/>
          </a:xfrm>
          <a:prstGeom prst="bentConnector3">
            <a:avLst>
              <a:gd name="adj1" fmla="val 101472"/>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94E4699-4C3F-420A-AA40-0C8C8BC1787C}"/>
              </a:ext>
            </a:extLst>
          </p:cNvPr>
          <p:cNvSpPr txBox="1"/>
          <p:nvPr/>
        </p:nvSpPr>
        <p:spPr>
          <a:xfrm>
            <a:off x="219721" y="6489510"/>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3360070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279" y="-620"/>
            <a:ext cx="12192000" cy="788745"/>
          </a:xfrm>
          <a:prstGeom prst="rect">
            <a:avLst/>
          </a:prstGeom>
          <a:solidFill>
            <a:srgbClr val="002060"/>
          </a:solidFill>
        </p:spPr>
        <p:txBody>
          <a:bodyPr vert="horz" lIns="76200" tIns="38100" rIns="76200" bIns="381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Candara" pitchFamily="34" charset="0"/>
                <a:ea typeface="Times New Roman" pitchFamily="18" charset="0"/>
                <a:cs typeface="Arial" pitchFamily="34" charset="0"/>
              </a:rPr>
              <a:t>FILOSOFI MANAJEMEN RISIKO</a:t>
            </a:r>
            <a:endParaRPr kumimoji="0" lang="sv-SE" sz="2800" b="0" i="1" u="none" strike="noStrike" kern="1200" cap="none" spc="0" normalizeH="0" baseline="0" noProof="0" dirty="0">
              <a:ln>
                <a:noFill/>
              </a:ln>
              <a:solidFill>
                <a:prstClr val="white"/>
              </a:solidFill>
              <a:effectLst/>
              <a:uLnTx/>
              <a:uFillTx/>
              <a:latin typeface="Candara" pitchFamily="34" charset="0"/>
              <a:ea typeface="Times New Roman" pitchFamily="18" charset="0"/>
              <a:cs typeface="Arial" pitchFamily="34" charset="0"/>
            </a:endParaRPr>
          </a:p>
        </p:txBody>
      </p:sp>
      <p:grpSp>
        <p:nvGrpSpPr>
          <p:cNvPr id="12" name="Group 11"/>
          <p:cNvGrpSpPr/>
          <p:nvPr/>
        </p:nvGrpSpPr>
        <p:grpSpPr>
          <a:xfrm>
            <a:off x="306074" y="1004629"/>
            <a:ext cx="11595641" cy="5592599"/>
            <a:chOff x="306074" y="1004629"/>
            <a:chExt cx="11595641" cy="5592599"/>
          </a:xfrm>
        </p:grpSpPr>
        <p:pic>
          <p:nvPicPr>
            <p:cNvPr id="4" name="Picture 3"/>
            <p:cNvPicPr>
              <a:picLocks noChangeAspect="1"/>
            </p:cNvPicPr>
            <p:nvPr/>
          </p:nvPicPr>
          <p:blipFill>
            <a:blip r:embed="rId2"/>
            <a:stretch>
              <a:fillRect/>
            </a:stretch>
          </p:blipFill>
          <p:spPr>
            <a:xfrm>
              <a:off x="3604239" y="1903764"/>
              <a:ext cx="4813809" cy="4693464"/>
            </a:xfrm>
            <a:prstGeom prst="rect">
              <a:avLst/>
            </a:prstGeom>
          </p:spPr>
        </p:pic>
        <p:sp>
          <p:nvSpPr>
            <p:cNvPr id="6" name="Rectangular Callout 5"/>
            <p:cNvSpPr/>
            <p:nvPr/>
          </p:nvSpPr>
          <p:spPr>
            <a:xfrm>
              <a:off x="8929274" y="3962400"/>
              <a:ext cx="1546412" cy="2634828"/>
            </a:xfrm>
            <a:prstGeom prst="wedgeRectCallout">
              <a:avLst>
                <a:gd name="adj1" fmla="val -89358"/>
                <a:gd name="adj2" fmla="val -1153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Apakah</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Risiko</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itu</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Baik</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atau</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Buruk</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Semakin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Tinggi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Risiko</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akan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semakin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Buruk</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Seberapa</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Besar</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Tinggi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Risiko</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yang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perlu</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diambil</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10475686" y="3962400"/>
              <a:ext cx="1426029" cy="2634828"/>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Risk Appetite</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Risk Tolerance</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Risk Limit</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Risk Attitude Risk Culture </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0B050"/>
                  </a:solidFill>
                  <a:effectLst/>
                  <a:uLnTx/>
                  <a:uFillTx/>
                  <a:latin typeface="Calibri" panose="020F0502020204030204"/>
                  <a:ea typeface="+mn-ea"/>
                  <a:cs typeface="+mn-cs"/>
                </a:rPr>
                <a:t>etc</a:t>
              </a:r>
              <a:endPar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8" name="Rectangular Callout 7"/>
            <p:cNvSpPr/>
            <p:nvPr/>
          </p:nvSpPr>
          <p:spPr>
            <a:xfrm>
              <a:off x="2564108" y="1004629"/>
              <a:ext cx="1557724" cy="2467428"/>
            </a:xfrm>
            <a:prstGeom prst="wedgeRectCallout">
              <a:avLst>
                <a:gd name="adj1" fmla="val 108906"/>
                <a:gd name="adj2" fmla="val -1504"/>
              </a:avLst>
            </a:prstGeom>
            <a:solidFill>
              <a:srgbClr val="C00000"/>
            </a:solidFill>
            <a:ln>
              <a:solidFill>
                <a:srgbClr val="6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174625"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Apakah</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Risiko</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itu</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Ada</a:t>
              </a:r>
            </a:p>
            <a:p>
              <a:pPr marL="174625" marR="0" lvl="0" indent="-174625"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What is Risk</a:t>
              </a:r>
            </a:p>
            <a:p>
              <a:pPr marL="174625" marR="0" lvl="0" indent="-174625"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Jenis-jenis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Risiko</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itu</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apa</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saja</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Keterkaitan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Risiko</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dengan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Kegiatan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Produk</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Kelembagaan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Strategi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dlsbnya</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980152" y="1004629"/>
              <a:ext cx="1583956" cy="246742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Inherent Risk</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The Nexus Between Risk &amp; Return</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Risk Taxonomy</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C00000"/>
                  </a:solidFill>
                  <a:effectLst/>
                  <a:uLnTx/>
                  <a:uFillTx/>
                  <a:latin typeface="Calibri" panose="020F0502020204030204"/>
                  <a:ea typeface="+mn-ea"/>
                  <a:cs typeface="+mn-cs"/>
                </a:rPr>
                <a:t>etc</a:t>
              </a:r>
              <a:endPar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Rectangular Callout 9"/>
            <p:cNvSpPr/>
            <p:nvPr/>
          </p:nvSpPr>
          <p:spPr>
            <a:xfrm>
              <a:off x="1890030" y="4129800"/>
              <a:ext cx="1348156" cy="2467428"/>
            </a:xfrm>
            <a:prstGeom prst="wedgeRectCallout">
              <a:avLst>
                <a:gd name="adj1" fmla="val 79171"/>
                <a:gd name="adj2" fmla="val -792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How to Identify, Measure, Monitor, and Mitigate Risk</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How to Set Risk and Manage Risk</a:t>
              </a:r>
            </a:p>
          </p:txBody>
        </p:sp>
        <p:sp>
          <p:nvSpPr>
            <p:cNvPr id="11" name="Rectangle 10"/>
            <p:cNvSpPr/>
            <p:nvPr/>
          </p:nvSpPr>
          <p:spPr>
            <a:xfrm>
              <a:off x="306074" y="4129800"/>
              <a:ext cx="1583956" cy="246742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Risk Method</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Risk Process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Risk Assessment</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Risk Management</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etc.</a:t>
              </a:r>
            </a:p>
          </p:txBody>
        </p:sp>
      </p:grpSp>
      <p:sp>
        <p:nvSpPr>
          <p:cNvPr id="2" name="Rectangle 1"/>
          <p:cNvSpPr/>
          <p:nvPr/>
        </p:nvSpPr>
        <p:spPr>
          <a:xfrm>
            <a:off x="8491905" y="1004629"/>
            <a:ext cx="3409810" cy="221935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RISK PHILOSPHY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MEMBICARAKAN PERIHAL KEBERADAAN (ONTOLOGI) RISIKO, BAGAIMANA METODOLOGI PENGETAHUAN TENTANG (EPISTEMOLOGI) RISIKO, DAN ASPEK NORMATIF ATAU DAS SOLEN (AXIOLOGI)  TENTANG  KEBERADAAN DAN PENGETAHUAN RISIKO</a:t>
            </a:r>
          </a:p>
        </p:txBody>
      </p:sp>
      <p:cxnSp>
        <p:nvCxnSpPr>
          <p:cNvPr id="13" name="Straight Arrow Connector 12"/>
          <p:cNvCxnSpPr>
            <a:endCxn id="2" idx="1"/>
          </p:cNvCxnSpPr>
          <p:nvPr/>
        </p:nvCxnSpPr>
        <p:spPr>
          <a:xfrm flipV="1">
            <a:off x="6241143" y="2114308"/>
            <a:ext cx="2250762" cy="2136188"/>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2BEA16-BC58-4BB4-9916-14903942F346}"/>
              </a:ext>
            </a:extLst>
          </p:cNvPr>
          <p:cNvSpPr txBox="1"/>
          <p:nvPr/>
        </p:nvSpPr>
        <p:spPr>
          <a:xfrm>
            <a:off x="3911346" y="6650464"/>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3288340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D" dirty="0"/>
              <a:t> </a:t>
            </a:r>
            <a:endParaRPr lang="en-US" dirty="0"/>
          </a:p>
        </p:txBody>
      </p:sp>
      <p:sp>
        <p:nvSpPr>
          <p:cNvPr id="4" name="TextBox 3"/>
          <p:cNvSpPr txBox="1"/>
          <p:nvPr/>
        </p:nvSpPr>
        <p:spPr>
          <a:xfrm>
            <a:off x="0" y="3651"/>
            <a:ext cx="12191999" cy="934478"/>
          </a:xfrm>
          <a:prstGeom prst="rect">
            <a:avLst/>
          </a:prstGeom>
          <a:solidFill>
            <a:srgbClr val="002060"/>
          </a:solidFill>
        </p:spPr>
        <p:txBody>
          <a:bodyPr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2800" b="1" i="0" u="none" strike="noStrike" kern="1200" cap="none" spc="0" normalizeH="0" baseline="0" noProof="0" dirty="0">
                <a:ln>
                  <a:noFill/>
                </a:ln>
                <a:solidFill>
                  <a:prstClr val="white"/>
                </a:solidFill>
                <a:effectLst/>
                <a:uLnTx/>
                <a:uFillTx/>
                <a:latin typeface="Calibri" panose="020F0502020204030204"/>
                <a:ea typeface="+mn-ea"/>
                <a:cs typeface="+mn-cs"/>
              </a:rPr>
              <a:t> PENGETAHUAN TENTANG RISIKO ADALAH PENGETAHUAN KITA TENTANG KEKURANGTAHUAN KITA TENTANG SESUATU DI MASA DEPAN</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9443848-1514-4704-8B34-BC650EFB61ED}"/>
              </a:ext>
            </a:extLst>
          </p:cNvPr>
          <p:cNvSpPr txBox="1"/>
          <p:nvPr/>
        </p:nvSpPr>
        <p:spPr>
          <a:xfrm>
            <a:off x="8614610" y="1718810"/>
            <a:ext cx="2837446" cy="4795498"/>
          </a:xfrm>
          <a:prstGeom prst="rect">
            <a:avLst/>
          </a:prstGeom>
          <a:solidFill>
            <a:schemeClr val="accent2">
              <a:lumMod val="20000"/>
              <a:lumOff val="80000"/>
            </a:schemeClr>
          </a:solidFill>
          <a:ln>
            <a:solidFill>
              <a:schemeClr val="tx1"/>
            </a:solidFill>
          </a:ln>
        </p:spPr>
        <p:txBody>
          <a:bodyPr wrap="square" lIns="180000" tIns="180000" b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a:ln>
                  <a:noFill/>
                </a:ln>
                <a:solidFill>
                  <a:srgbClr val="002060"/>
                </a:solidFill>
                <a:effectLst/>
                <a:uLnTx/>
                <a:uFillTx/>
                <a:latin typeface="Calibri" panose="020F0502020204030204"/>
                <a:ea typeface="+mn-ea"/>
                <a:cs typeface="+mn-cs"/>
              </a:rPr>
              <a:t>“When there is a risk, there must be something that is unknown or has an unknown outcome. Therefore, knowledge about risk is knowledge about lack of knowledge. This combination of knowledge and lack thereof contributes to making issues of risk complicated from an epistemological point of view.”(Stanford Encyclopaedia of Philosophy)</a:t>
            </a:r>
          </a:p>
        </p:txBody>
      </p:sp>
      <p:pic>
        <p:nvPicPr>
          <p:cNvPr id="2050" name="Picture 2">
            <a:extLst>
              <a:ext uri="{FF2B5EF4-FFF2-40B4-BE49-F238E27FC236}">
                <a16:creationId xmlns:a16="http://schemas.microsoft.com/office/drawing/2014/main" id="{C7EC2E4E-6E43-4574-A981-E7F9ED1F7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52" y="1097224"/>
            <a:ext cx="6575593" cy="5810114"/>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extLst>
              <a:ext uri="{FF2B5EF4-FFF2-40B4-BE49-F238E27FC236}">
                <a16:creationId xmlns:a16="http://schemas.microsoft.com/office/drawing/2014/main" id="{241912AF-E839-422D-A9A1-03D7F9C0210C}"/>
              </a:ext>
            </a:extLst>
          </p:cNvPr>
          <p:cNvSpPr/>
          <p:nvPr/>
        </p:nvSpPr>
        <p:spPr>
          <a:xfrm>
            <a:off x="6768098" y="4528736"/>
            <a:ext cx="1766302" cy="133801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RISK</a:t>
            </a:r>
            <a:endParaRPr kumimoji="0" lang="en-ID"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34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446"/>
            <a:ext cx="12192000" cy="735223"/>
          </a:xfrm>
          <a:solidFill>
            <a:srgbClr val="002060"/>
          </a:solidFill>
        </p:spPr>
        <p:txBody>
          <a:bodyPr>
            <a:normAutofit/>
          </a:bodyPr>
          <a:lstStyle/>
          <a:p>
            <a:pPr algn="ctr"/>
            <a:r>
              <a:rPr lang="en-ID" sz="4000" b="1" dirty="0">
                <a:solidFill>
                  <a:schemeClr val="bg1"/>
                </a:solidFill>
                <a:latin typeface="Candara" panose="020E0502030303020204" pitchFamily="34" charset="0"/>
              </a:rPr>
              <a:t>   </a:t>
            </a:r>
            <a:r>
              <a:rPr lang="en-ID" sz="3200" b="1" dirty="0">
                <a:solidFill>
                  <a:schemeClr val="bg1"/>
                </a:solidFill>
                <a:latin typeface="Candara" panose="020E0502030303020204" pitchFamily="34" charset="0"/>
              </a:rPr>
              <a:t>MELIHAT KEMBALI DEFINISI RISIKO</a:t>
            </a:r>
            <a:endParaRPr lang="en-US" sz="3200" b="1" dirty="0">
              <a:solidFill>
                <a:schemeClr val="bg1"/>
              </a:solidFill>
              <a:latin typeface="Candara" panose="020E0502030303020204" pitchFamily="34" charset="0"/>
            </a:endParaRPr>
          </a:p>
        </p:txBody>
      </p:sp>
      <p:sp>
        <p:nvSpPr>
          <p:cNvPr id="3" name="Rectangle 2"/>
          <p:cNvSpPr/>
          <p:nvPr/>
        </p:nvSpPr>
        <p:spPr>
          <a:xfrm>
            <a:off x="1077130" y="3105834"/>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ounded Rectangle 3"/>
          <p:cNvSpPr/>
          <p:nvPr/>
        </p:nvSpPr>
        <p:spPr>
          <a:xfrm>
            <a:off x="229923" y="4092687"/>
            <a:ext cx="3249863" cy="2555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2400" b="1" i="0" u="none" strike="noStrike" kern="1200" cap="none" spc="0" normalizeH="0" baseline="0" noProof="0" dirty="0" err="1">
                <a:ln>
                  <a:noFill/>
                </a:ln>
                <a:solidFill>
                  <a:prstClr val="white"/>
                </a:solidFill>
                <a:effectLst/>
                <a:uLnTx/>
                <a:uFillTx/>
                <a:latin typeface="Calibri" panose="020F0502020204030204"/>
                <a:ea typeface="+mn-ea"/>
                <a:cs typeface="+mn-cs"/>
              </a:rPr>
              <a:t>Efek</a:t>
            </a:r>
            <a:r>
              <a:rPr kumimoji="0" lang="en-ID"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D" sz="2400" b="1" i="0" u="none" strike="noStrike" kern="1200" cap="none" spc="0" normalizeH="0" baseline="0" noProof="0" dirty="0" err="1">
                <a:ln>
                  <a:noFill/>
                </a:ln>
                <a:solidFill>
                  <a:prstClr val="white"/>
                </a:solidFill>
                <a:effectLst/>
                <a:uLnTx/>
                <a:uFillTx/>
                <a:latin typeface="Calibri" panose="020F0502020204030204"/>
                <a:ea typeface="+mn-ea"/>
                <a:cs typeface="+mn-cs"/>
              </a:rPr>
              <a:t>Ketidakpastian</a:t>
            </a:r>
            <a:r>
              <a:rPr kumimoji="0" lang="en-ID"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D" sz="2400" b="1" i="0" u="none" strike="noStrike" kern="1200" cap="none" spc="0" normalizeH="0" baseline="0" noProof="0" dirty="0" err="1">
                <a:ln>
                  <a:noFill/>
                </a:ln>
                <a:solidFill>
                  <a:prstClr val="white"/>
                </a:solidFill>
                <a:effectLst/>
                <a:uLnTx/>
                <a:uFillTx/>
                <a:latin typeface="Calibri" panose="020F0502020204030204"/>
                <a:ea typeface="+mn-ea"/>
                <a:cs typeface="+mn-cs"/>
              </a:rPr>
              <a:t>penyimpangan</a:t>
            </a:r>
            <a:r>
              <a:rPr kumimoji="0" lang="en-ID"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D" sz="2400" b="1" i="0" u="none" strike="noStrike" kern="1200" cap="none" spc="0" normalizeH="0" baseline="0" noProof="0" dirty="0" err="1">
                <a:ln>
                  <a:noFill/>
                </a:ln>
                <a:solidFill>
                  <a:prstClr val="white"/>
                </a:solidFill>
                <a:effectLst/>
                <a:uLnTx/>
                <a:uFillTx/>
                <a:latin typeface="Calibri" panose="020F0502020204030204"/>
                <a:ea typeface="+mn-ea"/>
                <a:cs typeface="+mn-cs"/>
              </a:rPr>
              <a:t>terhadap</a:t>
            </a:r>
            <a:r>
              <a:rPr kumimoji="0" lang="en-ID"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D" sz="2400" b="1" i="0" u="none" strike="noStrike" kern="1200" cap="none" spc="0" normalizeH="0" baseline="0" noProof="0" dirty="0" err="1">
                <a:ln>
                  <a:noFill/>
                </a:ln>
                <a:solidFill>
                  <a:prstClr val="white"/>
                </a:solidFill>
                <a:effectLst/>
                <a:uLnTx/>
                <a:uFillTx/>
                <a:latin typeface="Calibri" panose="020F0502020204030204"/>
                <a:ea typeface="+mn-ea"/>
                <a:cs typeface="+mn-cs"/>
              </a:rPr>
              <a:t>Pencapaian</a:t>
            </a:r>
            <a:r>
              <a:rPr kumimoji="0" lang="en-ID"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D" sz="2400" b="1" i="0" u="none" strike="noStrike" kern="1200" cap="none" spc="0" normalizeH="0" baseline="0" noProof="0" dirty="0" err="1">
                <a:ln>
                  <a:noFill/>
                </a:ln>
                <a:solidFill>
                  <a:prstClr val="white"/>
                </a:solidFill>
                <a:effectLst/>
                <a:uLnTx/>
                <a:uFillTx/>
                <a:latin typeface="Calibri" panose="020F0502020204030204"/>
                <a:ea typeface="+mn-ea"/>
                <a:cs typeface="+mn-cs"/>
              </a:rPr>
              <a:t>Sasaran</a:t>
            </a:r>
            <a:r>
              <a:rPr kumimoji="0" lang="en-ID" sz="24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2400" b="1" i="0" u="none" strike="noStrike" kern="1200" cap="none" spc="0" normalizeH="0" baseline="0" noProof="0" dirty="0">
                <a:ln>
                  <a:noFill/>
                </a:ln>
                <a:solidFill>
                  <a:prstClr val="white"/>
                </a:solidFill>
                <a:effectLst/>
                <a:uLnTx/>
                <a:uFillTx/>
                <a:latin typeface="Calibri" panose="020F0502020204030204"/>
                <a:ea typeface="+mn-ea"/>
                <a:cs typeface="+mn-cs"/>
              </a:rPr>
              <a:t>(ISO 31000 &amp; COSO)</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3895208" y="4085764"/>
            <a:ext cx="3410952" cy="256268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Potensi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KERUGIAN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akibat</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terjadinya</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suatu</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PERISTIWA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atau</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BAHAYA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tertentu</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(OJK &amp; PP No.5/2021)</a:t>
            </a:r>
          </a:p>
        </p:txBody>
      </p:sp>
      <p:pic>
        <p:nvPicPr>
          <p:cNvPr id="1026" name="Picture 2" descr="Hasil gambar untuk loss"/>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49785" y="1317623"/>
            <a:ext cx="3620599" cy="24998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07703" y="991075"/>
            <a:ext cx="3249863" cy="3094689"/>
            <a:chOff x="1077130" y="997998"/>
            <a:chExt cx="3249863" cy="3094689"/>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130" y="997998"/>
              <a:ext cx="3249863" cy="3094689"/>
            </a:xfrm>
            <a:prstGeom prst="rect">
              <a:avLst/>
            </a:prstGeom>
          </p:spPr>
        </p:pic>
        <p:cxnSp>
          <p:nvCxnSpPr>
            <p:cNvPr id="10" name="Straight Arrow Connector 9"/>
            <p:cNvCxnSpPr/>
            <p:nvPr/>
          </p:nvCxnSpPr>
          <p:spPr>
            <a:xfrm>
              <a:off x="2514600" y="3105834"/>
              <a:ext cx="247650" cy="82249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2" name="Rounded Rectangle 8">
            <a:extLst>
              <a:ext uri="{FF2B5EF4-FFF2-40B4-BE49-F238E27FC236}">
                <a16:creationId xmlns:a16="http://schemas.microsoft.com/office/drawing/2014/main" id="{BC9EB8B1-27D7-44B9-AE4A-580C4B797E6C}"/>
              </a:ext>
            </a:extLst>
          </p:cNvPr>
          <p:cNvSpPr/>
          <p:nvPr/>
        </p:nvSpPr>
        <p:spPr>
          <a:xfrm>
            <a:off x="7743802" y="4085764"/>
            <a:ext cx="4218275" cy="2562684"/>
          </a:xfrm>
          <a:prstGeom prst="roundRect">
            <a:avLst/>
          </a:prstGeom>
          <a:solidFill>
            <a:srgbClr val="0086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An Uncertain EVENT or </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Set of CIRCUMSTANCES/ CONDITIONS, that if it occurs, has a positive or negative effect on a project's objective (PMBOK)</a:t>
            </a:r>
          </a:p>
        </p:txBody>
      </p:sp>
      <p:sp>
        <p:nvSpPr>
          <p:cNvPr id="5" name="Rectangle 4">
            <a:extLst>
              <a:ext uri="{FF2B5EF4-FFF2-40B4-BE49-F238E27FC236}">
                <a16:creationId xmlns:a16="http://schemas.microsoft.com/office/drawing/2014/main" id="{AA91F276-896E-43D8-9226-D575EE48AD96}"/>
              </a:ext>
            </a:extLst>
          </p:cNvPr>
          <p:cNvSpPr/>
          <p:nvPr/>
        </p:nvSpPr>
        <p:spPr>
          <a:xfrm>
            <a:off x="7543188" y="1421566"/>
            <a:ext cx="4336428" cy="24998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EVENT-BASED &amp; CIRCUMSTANCES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a:t>
            </a:r>
            <a:r>
              <a:rPr kumimoji="0" lang="en-US" sz="3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KONDISI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a:t>
            </a:r>
          </a:p>
        </p:txBody>
      </p:sp>
      <p:sp>
        <p:nvSpPr>
          <p:cNvPr id="6" name="TextBox 5">
            <a:extLst>
              <a:ext uri="{FF2B5EF4-FFF2-40B4-BE49-F238E27FC236}">
                <a16:creationId xmlns:a16="http://schemas.microsoft.com/office/drawing/2014/main" id="{4C1279EC-D018-4AE8-900C-A069788BC509}"/>
              </a:ext>
            </a:extLst>
          </p:cNvPr>
          <p:cNvSpPr txBox="1"/>
          <p:nvPr/>
        </p:nvSpPr>
        <p:spPr>
          <a:xfrm>
            <a:off x="207703" y="1710015"/>
            <a:ext cx="32245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OBJECTIVES</a:t>
            </a:r>
            <a:endParaRPr kumimoji="0" lang="en-ID" sz="36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endParaRPr>
          </a:p>
        </p:txBody>
      </p:sp>
      <p:sp>
        <p:nvSpPr>
          <p:cNvPr id="7" name="TextBox 6">
            <a:extLst>
              <a:ext uri="{FF2B5EF4-FFF2-40B4-BE49-F238E27FC236}">
                <a16:creationId xmlns:a16="http://schemas.microsoft.com/office/drawing/2014/main" id="{02619485-CA9B-489A-B3C8-B7E53ADFAFDD}"/>
              </a:ext>
            </a:extLst>
          </p:cNvPr>
          <p:cNvSpPr txBox="1"/>
          <p:nvPr/>
        </p:nvSpPr>
        <p:spPr>
          <a:xfrm>
            <a:off x="3895208" y="1576929"/>
            <a:ext cx="30043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58E5D"/>
                </a:solidFill>
                <a:effectLst/>
                <a:uLnTx/>
                <a:uFillTx/>
                <a:latin typeface="Arial Black" panose="020B0A04020102020204" pitchFamily="34" charset="0"/>
                <a:ea typeface="+mn-ea"/>
                <a:cs typeface="+mn-cs"/>
              </a:rPr>
              <a:t>EVENT &amp;</a:t>
            </a:r>
            <a:endParaRPr kumimoji="0" lang="en-ID" sz="4400" b="1" i="0" u="none" strike="noStrike" kern="1200" cap="none" spc="0" normalizeH="0" baseline="0" noProof="0" dirty="0">
              <a:ln>
                <a:noFill/>
              </a:ln>
              <a:solidFill>
                <a:srgbClr val="D58E5D"/>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694138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0"/>
            <a:ext cx="12192000" cy="755651"/>
          </a:xfrm>
          <a:noFill/>
        </p:spPr>
        <p:txBody>
          <a:bodyPr>
            <a:normAutofit/>
          </a:bodyPr>
          <a:lstStyle/>
          <a:p>
            <a:pPr algn="ctr"/>
            <a:r>
              <a:rPr lang="en-ID" b="1" dirty="0">
                <a:solidFill>
                  <a:srgbClr val="002060"/>
                </a:solidFill>
              </a:rPr>
              <a:t>   </a:t>
            </a:r>
            <a:r>
              <a:rPr lang="en-ID" sz="3600" b="1" dirty="0">
                <a:solidFill>
                  <a:schemeClr val="bg1"/>
                </a:solidFill>
                <a:latin typeface="+mn-lt"/>
              </a:rPr>
              <a:t>INTERMEZO (</a:t>
            </a:r>
            <a:r>
              <a:rPr lang="en-ID" sz="3600" b="1" dirty="0" err="1">
                <a:solidFill>
                  <a:schemeClr val="bg1"/>
                </a:solidFill>
                <a:latin typeface="+mn-lt"/>
              </a:rPr>
              <a:t>Contoh</a:t>
            </a:r>
            <a:r>
              <a:rPr lang="en-ID" sz="3600" b="1" dirty="0">
                <a:solidFill>
                  <a:schemeClr val="bg1"/>
                </a:solidFill>
                <a:latin typeface="+mn-lt"/>
              </a:rPr>
              <a:t> </a:t>
            </a:r>
            <a:r>
              <a:rPr lang="en-ID" sz="3600" b="1" dirty="0" err="1">
                <a:solidFill>
                  <a:schemeClr val="bg1"/>
                </a:solidFill>
                <a:latin typeface="+mn-lt"/>
              </a:rPr>
              <a:t>Sangat</a:t>
            </a:r>
            <a:r>
              <a:rPr lang="en-ID" sz="3600" b="1" dirty="0">
                <a:solidFill>
                  <a:schemeClr val="bg1"/>
                </a:solidFill>
                <a:latin typeface="+mn-lt"/>
              </a:rPr>
              <a:t> </a:t>
            </a:r>
            <a:r>
              <a:rPr lang="en-ID" sz="3600" b="1" dirty="0" err="1">
                <a:solidFill>
                  <a:schemeClr val="bg1"/>
                </a:solidFill>
                <a:latin typeface="+mn-lt"/>
              </a:rPr>
              <a:t>Sedehana</a:t>
            </a:r>
            <a:r>
              <a:rPr lang="en-ID" sz="3600" b="1" dirty="0">
                <a:solidFill>
                  <a:schemeClr val="bg1"/>
                </a:solidFill>
                <a:latin typeface="+mn-lt"/>
              </a:rPr>
              <a:t>)</a:t>
            </a:r>
            <a:endParaRPr lang="en-US" sz="3600" b="1" dirty="0">
              <a:solidFill>
                <a:schemeClr val="bg1"/>
              </a:solidFill>
              <a:latin typeface="+mn-lt"/>
            </a:endParaRPr>
          </a:p>
        </p:txBody>
      </p:sp>
      <p:sp>
        <p:nvSpPr>
          <p:cNvPr id="3" name="Rectangle 2"/>
          <p:cNvSpPr/>
          <p:nvPr/>
        </p:nvSpPr>
        <p:spPr>
          <a:xfrm>
            <a:off x="1077130" y="3105834"/>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A37F8D5-0FE7-45DA-9BBB-EEF8C9D9269C}"/>
              </a:ext>
            </a:extLst>
          </p:cNvPr>
          <p:cNvSpPr txBox="1"/>
          <p:nvPr/>
        </p:nvSpPr>
        <p:spPr>
          <a:xfrm>
            <a:off x="0" y="755651"/>
            <a:ext cx="121919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ACCORDING TO ISO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31000</a:t>
            </a:r>
            <a:r>
              <a:rPr kumimoji="0" lang="en-US" sz="28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 RISK = EFFECT OF UNCERTAINTY ON OBJECTIVES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RISIKO ADALAH EFEK DARI KETIDAKPASTIAN (PENYIMPANGAN) TERHADAP PENCAPAIAN SASARAN </a:t>
            </a:r>
            <a:endParaRPr kumimoji="0" lang="en-ID" sz="20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pic>
        <p:nvPicPr>
          <p:cNvPr id="8" name="Picture 7">
            <a:extLst>
              <a:ext uri="{FF2B5EF4-FFF2-40B4-BE49-F238E27FC236}">
                <a16:creationId xmlns:a16="http://schemas.microsoft.com/office/drawing/2014/main" id="{39C35BBE-AD55-4BA9-8DB6-D0D13DC038A8}"/>
              </a:ext>
            </a:extLst>
          </p:cNvPr>
          <p:cNvPicPr>
            <a:picLocks noChangeAspect="1"/>
          </p:cNvPicPr>
          <p:nvPr/>
        </p:nvPicPr>
        <p:blipFill>
          <a:blip r:embed="rId2"/>
          <a:stretch>
            <a:fillRect/>
          </a:stretch>
        </p:blipFill>
        <p:spPr>
          <a:xfrm>
            <a:off x="9372600" y="4569793"/>
            <a:ext cx="2097506" cy="1446008"/>
          </a:xfrm>
          <a:prstGeom prst="rect">
            <a:avLst/>
          </a:prstGeom>
        </p:spPr>
      </p:pic>
      <p:pic>
        <p:nvPicPr>
          <p:cNvPr id="12" name="Picture 11">
            <a:extLst>
              <a:ext uri="{FF2B5EF4-FFF2-40B4-BE49-F238E27FC236}">
                <a16:creationId xmlns:a16="http://schemas.microsoft.com/office/drawing/2014/main" id="{DA433974-723C-4B65-96F2-C87E1B1459F3}"/>
              </a:ext>
            </a:extLst>
          </p:cNvPr>
          <p:cNvPicPr>
            <a:picLocks noChangeAspect="1"/>
          </p:cNvPicPr>
          <p:nvPr/>
        </p:nvPicPr>
        <p:blipFill>
          <a:blip r:embed="rId3"/>
          <a:stretch>
            <a:fillRect/>
          </a:stretch>
        </p:blipFill>
        <p:spPr>
          <a:xfrm>
            <a:off x="709333" y="4569793"/>
            <a:ext cx="1835428" cy="1446008"/>
          </a:xfrm>
          <a:prstGeom prst="rect">
            <a:avLst/>
          </a:prstGeom>
        </p:spPr>
      </p:pic>
      <p:pic>
        <p:nvPicPr>
          <p:cNvPr id="3080" name="Picture 8">
            <a:extLst>
              <a:ext uri="{FF2B5EF4-FFF2-40B4-BE49-F238E27FC236}">
                <a16:creationId xmlns:a16="http://schemas.microsoft.com/office/drawing/2014/main" id="{8A1AE15B-E431-4B07-BCC7-93001424D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758" y="4569793"/>
            <a:ext cx="1835428" cy="147568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xcuses for Being Late to Work: Tips &amp; Examples | Monster.com">
            <a:extLst>
              <a:ext uri="{FF2B5EF4-FFF2-40B4-BE49-F238E27FC236}">
                <a16:creationId xmlns:a16="http://schemas.microsoft.com/office/drawing/2014/main" id="{E371B86D-DDA9-489B-82DF-E207DAE09F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2183" y="4569793"/>
            <a:ext cx="2184420" cy="14537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1D8811-E98C-46A0-9AD9-078F2E048C14}"/>
              </a:ext>
            </a:extLst>
          </p:cNvPr>
          <p:cNvSpPr txBox="1"/>
          <p:nvPr/>
        </p:nvSpPr>
        <p:spPr>
          <a:xfrm>
            <a:off x="709333" y="3908073"/>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PANDANGAN KABUR (Decrease in Visibility)</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8A1213-7BDF-4BA0-9B7D-FD8669B11119}"/>
              </a:ext>
            </a:extLst>
          </p:cNvPr>
          <p:cNvSpPr txBox="1"/>
          <p:nvPr/>
        </p:nvSpPr>
        <p:spPr>
          <a:xfrm>
            <a:off x="3480758" y="3908073"/>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KECELAKAAN MOBIL   (Car Accident)</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783D6BD-E8BF-4314-A139-FE93369E5C3E}"/>
              </a:ext>
            </a:extLst>
          </p:cNvPr>
          <p:cNvSpPr txBox="1"/>
          <p:nvPr/>
        </p:nvSpPr>
        <p:spPr>
          <a:xfrm>
            <a:off x="6426679" y="3907984"/>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TEPAT WAKTU       (Being Not Late)</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4917A4-4F59-4833-9CA6-FA1299540322}"/>
              </a:ext>
            </a:extLst>
          </p:cNvPr>
          <p:cNvSpPr txBox="1"/>
          <p:nvPr/>
        </p:nvSpPr>
        <p:spPr>
          <a:xfrm>
            <a:off x="9503639" y="3907984"/>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HUJAN LEBAT DI JALAN (Heavy Rain)</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9661927-A8D6-4622-B740-2E9A286324A1}"/>
              </a:ext>
            </a:extLst>
          </p:cNvPr>
          <p:cNvSpPr txBox="1"/>
          <p:nvPr/>
        </p:nvSpPr>
        <p:spPr>
          <a:xfrm>
            <a:off x="581526" y="1868541"/>
            <a:ext cx="11049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rPr>
              <a:t>TUGAS ANDA: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PERBAIKI SUSUNAN 4 REALITAS DI BAWAH INI DALAM SUATU SEKUEN LOGIS </a:t>
            </a: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PENYEBAB (CAUSE),</a:t>
            </a:r>
            <a:r>
              <a:rPr kumimoji="0" lang="en-US" sz="20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RISIKO (RISK),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DAN </a:t>
            </a: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SASARAN (OBJECTIVE)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SESUAI DENGAN DEFINISI RISIKO MENURUT STANDARD ISO 31000.</a:t>
            </a:r>
            <a:endParaRPr kumimoji="0" lang="en-ID" sz="20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DBA94BE0-DC0D-4615-9560-C70C3D925A38}"/>
              </a:ext>
            </a:extLst>
          </p:cNvPr>
          <p:cNvSpPr/>
          <p:nvPr/>
        </p:nvSpPr>
        <p:spPr>
          <a:xfrm>
            <a:off x="2695074" y="4989095"/>
            <a:ext cx="657726" cy="3693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8F81C7F0-C576-4D5B-A7A1-7C89944E1264}"/>
              </a:ext>
            </a:extLst>
          </p:cNvPr>
          <p:cNvSpPr/>
          <p:nvPr/>
        </p:nvSpPr>
        <p:spPr>
          <a:xfrm>
            <a:off x="5455321" y="4989095"/>
            <a:ext cx="657726" cy="3693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40BD71E5-C473-489C-8E8A-F4D11B2004D7}"/>
              </a:ext>
            </a:extLst>
          </p:cNvPr>
          <p:cNvSpPr/>
          <p:nvPr/>
        </p:nvSpPr>
        <p:spPr>
          <a:xfrm>
            <a:off x="8575738" y="4989459"/>
            <a:ext cx="657726" cy="3693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37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0"/>
            <a:ext cx="12192000" cy="755651"/>
          </a:xfrm>
          <a:noFill/>
        </p:spPr>
        <p:txBody>
          <a:bodyPr>
            <a:normAutofit/>
          </a:bodyPr>
          <a:lstStyle/>
          <a:p>
            <a:pPr algn="ctr"/>
            <a:r>
              <a:rPr lang="en-ID" b="1" dirty="0">
                <a:solidFill>
                  <a:srgbClr val="002060"/>
                </a:solidFill>
              </a:rPr>
              <a:t>   </a:t>
            </a:r>
            <a:endParaRPr lang="en-US" sz="3600" b="1" dirty="0">
              <a:solidFill>
                <a:schemeClr val="bg1"/>
              </a:solidFill>
              <a:latin typeface="+mn-lt"/>
            </a:endParaRPr>
          </a:p>
        </p:txBody>
      </p:sp>
      <p:sp>
        <p:nvSpPr>
          <p:cNvPr id="7" name="TextBox 6">
            <a:extLst>
              <a:ext uri="{FF2B5EF4-FFF2-40B4-BE49-F238E27FC236}">
                <a16:creationId xmlns:a16="http://schemas.microsoft.com/office/drawing/2014/main" id="{CA37F8D5-0FE7-45DA-9BBB-EEF8C9D9269C}"/>
              </a:ext>
            </a:extLst>
          </p:cNvPr>
          <p:cNvSpPr txBox="1"/>
          <p:nvPr/>
        </p:nvSpPr>
        <p:spPr>
          <a:xfrm>
            <a:off x="0" y="755651"/>
            <a:ext cx="121919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ndara" panose="020E0502030303020204" pitchFamily="34" charset="0"/>
              </a:rPr>
              <a:t>USING ISO 31000 CONCEPT, </a:t>
            </a:r>
            <a:r>
              <a:rPr kumimoji="0" lang="en-US" sz="28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RISK = EFFECT OF UNCERTAINTY ON OBJECTIVES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RISIKO ADALAH EFEK DARI KETIDAKPASTIAN TERHADAP PENCAPAIAN SASARAN </a:t>
            </a:r>
            <a:endParaRPr kumimoji="0" lang="en-ID" sz="20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5" name="TextBox 4">
            <a:extLst>
              <a:ext uri="{FF2B5EF4-FFF2-40B4-BE49-F238E27FC236}">
                <a16:creationId xmlns:a16="http://schemas.microsoft.com/office/drawing/2014/main" id="{D9661927-A8D6-4622-B740-2E9A286324A1}"/>
              </a:ext>
            </a:extLst>
          </p:cNvPr>
          <p:cNvSpPr txBox="1"/>
          <p:nvPr/>
        </p:nvSpPr>
        <p:spPr>
          <a:xfrm>
            <a:off x="945275" y="1898859"/>
            <a:ext cx="11049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rPr>
              <a:t>PEYEBAB (CAUSE) </a:t>
            </a:r>
            <a:r>
              <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sym typeface="Wingdings" panose="05000000000000000000" pitchFamily="2" charset="2"/>
              </a:rPr>
              <a:t> RISIKO (RISK)  SASARAN (OBJECTIVE)</a:t>
            </a:r>
            <a:endPar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SUSUNAN 4 REALITAS DI BAWAH INI YANG SESUAI DENGAN SEKUEN LOGIS </a:t>
            </a: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PENYEBAB (CAUSE),</a:t>
            </a:r>
            <a:r>
              <a:rPr kumimoji="0" lang="en-US" sz="20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RISIKO (RISK),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DAN </a:t>
            </a:r>
            <a:r>
              <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rPr>
              <a:t>SASARAN (OBJECTIVE)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MENURUT DEFINISI RISIKO ISO 31000 ADALAH SBB:</a:t>
            </a:r>
            <a:endParaRPr kumimoji="0" lang="en-ID" sz="20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0A0C3428-BF2A-4A33-B659-9E3F2D61D6C7}"/>
              </a:ext>
            </a:extLst>
          </p:cNvPr>
          <p:cNvGrpSpPr/>
          <p:nvPr/>
        </p:nvGrpSpPr>
        <p:grpSpPr>
          <a:xfrm>
            <a:off x="390749" y="3796723"/>
            <a:ext cx="11272755" cy="2588499"/>
            <a:chOff x="494286" y="3796723"/>
            <a:chExt cx="11272755" cy="2588499"/>
          </a:xfrm>
        </p:grpSpPr>
        <p:grpSp>
          <p:nvGrpSpPr>
            <p:cNvPr id="9" name="Group 8">
              <a:extLst>
                <a:ext uri="{FF2B5EF4-FFF2-40B4-BE49-F238E27FC236}">
                  <a16:creationId xmlns:a16="http://schemas.microsoft.com/office/drawing/2014/main" id="{88091C71-A656-4979-8832-00AA7CBBB0C4}"/>
                </a:ext>
              </a:extLst>
            </p:cNvPr>
            <p:cNvGrpSpPr/>
            <p:nvPr/>
          </p:nvGrpSpPr>
          <p:grpSpPr>
            <a:xfrm>
              <a:off x="3770057" y="4389788"/>
              <a:ext cx="1835428" cy="1995434"/>
              <a:chOff x="709333" y="4020367"/>
              <a:chExt cx="1835428" cy="1995434"/>
            </a:xfrm>
          </p:grpSpPr>
          <p:pic>
            <p:nvPicPr>
              <p:cNvPr id="12" name="Picture 11">
                <a:extLst>
                  <a:ext uri="{FF2B5EF4-FFF2-40B4-BE49-F238E27FC236}">
                    <a16:creationId xmlns:a16="http://schemas.microsoft.com/office/drawing/2014/main" id="{DA433974-723C-4B65-96F2-C87E1B1459F3}"/>
                  </a:ext>
                </a:extLst>
              </p:cNvPr>
              <p:cNvPicPr>
                <a:picLocks noChangeAspect="1"/>
              </p:cNvPicPr>
              <p:nvPr/>
            </p:nvPicPr>
            <p:blipFill>
              <a:blip r:embed="rId2"/>
              <a:stretch>
                <a:fillRect/>
              </a:stretch>
            </p:blipFill>
            <p:spPr>
              <a:xfrm>
                <a:off x="709333" y="4569793"/>
                <a:ext cx="1835428" cy="1446008"/>
              </a:xfrm>
              <a:prstGeom prst="rect">
                <a:avLst/>
              </a:prstGeom>
            </p:spPr>
          </p:pic>
          <p:sp>
            <p:nvSpPr>
              <p:cNvPr id="4" name="TextBox 3">
                <a:extLst>
                  <a:ext uri="{FF2B5EF4-FFF2-40B4-BE49-F238E27FC236}">
                    <a16:creationId xmlns:a16="http://schemas.microsoft.com/office/drawing/2014/main" id="{B91D8811-E98C-46A0-9AD9-078F2E048C14}"/>
                  </a:ext>
                </a:extLst>
              </p:cNvPr>
              <p:cNvSpPr txBox="1"/>
              <p:nvPr/>
            </p:nvSpPr>
            <p:spPr>
              <a:xfrm>
                <a:off x="709333" y="4020367"/>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PANDANGAN KABUR (Decrease in Visibility)</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72180498-1C00-4CF8-9AE9-A0C19E41A89F}"/>
                </a:ext>
              </a:extLst>
            </p:cNvPr>
            <p:cNvGrpSpPr/>
            <p:nvPr/>
          </p:nvGrpSpPr>
          <p:grpSpPr>
            <a:xfrm>
              <a:off x="6676339" y="4360112"/>
              <a:ext cx="1835428" cy="2025110"/>
              <a:chOff x="3480758" y="4020367"/>
              <a:chExt cx="1835428" cy="2025110"/>
            </a:xfrm>
          </p:grpSpPr>
          <p:pic>
            <p:nvPicPr>
              <p:cNvPr id="3080" name="Picture 8">
                <a:extLst>
                  <a:ext uri="{FF2B5EF4-FFF2-40B4-BE49-F238E27FC236}">
                    <a16:creationId xmlns:a16="http://schemas.microsoft.com/office/drawing/2014/main" id="{8A1AE15B-E431-4B07-BCC7-93001424D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758" y="4569793"/>
                <a:ext cx="1835428" cy="14756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8A1213-7BDF-4BA0-9B7D-FD8669B11119}"/>
                  </a:ext>
                </a:extLst>
              </p:cNvPr>
              <p:cNvSpPr txBox="1"/>
              <p:nvPr/>
            </p:nvSpPr>
            <p:spPr>
              <a:xfrm>
                <a:off x="3480758" y="4020367"/>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KECELAKAAN MOBIL   (Car Accident)</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2F389064-BF02-46D1-9DAF-FA55251AB859}"/>
                </a:ext>
              </a:extLst>
            </p:cNvPr>
            <p:cNvGrpSpPr/>
            <p:nvPr/>
          </p:nvGrpSpPr>
          <p:grpSpPr>
            <a:xfrm>
              <a:off x="9582621" y="4380991"/>
              <a:ext cx="2184420" cy="2003222"/>
              <a:chOff x="6252183" y="4020278"/>
              <a:chExt cx="2184420" cy="2003222"/>
            </a:xfrm>
          </p:grpSpPr>
          <p:pic>
            <p:nvPicPr>
              <p:cNvPr id="4098" name="Picture 2" descr="Excuses for Being Late to Work: Tips &amp; Examples | Monster.com">
                <a:extLst>
                  <a:ext uri="{FF2B5EF4-FFF2-40B4-BE49-F238E27FC236}">
                    <a16:creationId xmlns:a16="http://schemas.microsoft.com/office/drawing/2014/main" id="{E371B86D-DDA9-489B-82DF-E207DAE09F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2183" y="4569793"/>
                <a:ext cx="2184420" cy="14537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783D6BD-E8BF-4314-A139-FE93369E5C3E}"/>
                  </a:ext>
                </a:extLst>
              </p:cNvPr>
              <p:cNvSpPr txBox="1"/>
              <p:nvPr/>
            </p:nvSpPr>
            <p:spPr>
              <a:xfrm>
                <a:off x="6426679" y="4020278"/>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TEPAT WAKTU         (Being Not Late)</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9D66CD75-C099-4A1B-A21D-F76D19B89F27}"/>
                </a:ext>
              </a:extLst>
            </p:cNvPr>
            <p:cNvGrpSpPr/>
            <p:nvPr/>
          </p:nvGrpSpPr>
          <p:grpSpPr>
            <a:xfrm>
              <a:off x="597568" y="4389699"/>
              <a:ext cx="2097506" cy="1995523"/>
              <a:chOff x="9372600" y="4020278"/>
              <a:chExt cx="2097506" cy="1995523"/>
            </a:xfrm>
          </p:grpSpPr>
          <p:pic>
            <p:nvPicPr>
              <p:cNvPr id="8" name="Picture 7">
                <a:extLst>
                  <a:ext uri="{FF2B5EF4-FFF2-40B4-BE49-F238E27FC236}">
                    <a16:creationId xmlns:a16="http://schemas.microsoft.com/office/drawing/2014/main" id="{39C35BBE-AD55-4BA9-8DB6-D0D13DC038A8}"/>
                  </a:ext>
                </a:extLst>
              </p:cNvPr>
              <p:cNvPicPr>
                <a:picLocks noChangeAspect="1"/>
              </p:cNvPicPr>
              <p:nvPr/>
            </p:nvPicPr>
            <p:blipFill>
              <a:blip r:embed="rId5"/>
              <a:stretch>
                <a:fillRect/>
              </a:stretch>
            </p:blipFill>
            <p:spPr>
              <a:xfrm>
                <a:off x="9372600" y="4569793"/>
                <a:ext cx="2097506" cy="1446008"/>
              </a:xfrm>
              <a:prstGeom prst="rect">
                <a:avLst/>
              </a:prstGeom>
            </p:spPr>
          </p:pic>
          <p:sp>
            <p:nvSpPr>
              <p:cNvPr id="14" name="TextBox 13">
                <a:extLst>
                  <a:ext uri="{FF2B5EF4-FFF2-40B4-BE49-F238E27FC236}">
                    <a16:creationId xmlns:a16="http://schemas.microsoft.com/office/drawing/2014/main" id="{514917A4-4F59-4833-9CA6-FA1299540322}"/>
                  </a:ext>
                </a:extLst>
              </p:cNvPr>
              <p:cNvSpPr txBox="1"/>
              <p:nvPr/>
            </p:nvSpPr>
            <p:spPr>
              <a:xfrm>
                <a:off x="9503639" y="4020278"/>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HUJAN LEBAT DI JALAN (Heavy Rain)</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Arrow: Right 5">
              <a:extLst>
                <a:ext uri="{FF2B5EF4-FFF2-40B4-BE49-F238E27FC236}">
                  <a16:creationId xmlns:a16="http://schemas.microsoft.com/office/drawing/2014/main" id="{DBA94BE0-DC0D-4615-9560-C70C3D925A38}"/>
                </a:ext>
              </a:extLst>
            </p:cNvPr>
            <p:cNvSpPr/>
            <p:nvPr/>
          </p:nvSpPr>
          <p:spPr>
            <a:xfrm>
              <a:off x="2901638" y="5358791"/>
              <a:ext cx="657726" cy="3693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8F81C7F0-C576-4D5B-A7A1-7C89944E1264}"/>
                </a:ext>
              </a:extLst>
            </p:cNvPr>
            <p:cNvSpPr/>
            <p:nvPr/>
          </p:nvSpPr>
          <p:spPr>
            <a:xfrm>
              <a:off x="5812049" y="5358427"/>
              <a:ext cx="657726" cy="3693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40BD71E5-C473-489C-8E8A-F4D11B2004D7}"/>
                </a:ext>
              </a:extLst>
            </p:cNvPr>
            <p:cNvSpPr/>
            <p:nvPr/>
          </p:nvSpPr>
          <p:spPr>
            <a:xfrm>
              <a:off x="8718331" y="5358791"/>
              <a:ext cx="657726" cy="3693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4989349D-8F7D-4E80-B1B4-173251B56C71}"/>
                </a:ext>
              </a:extLst>
            </p:cNvPr>
            <p:cNvSpPr/>
            <p:nvPr/>
          </p:nvSpPr>
          <p:spPr>
            <a:xfrm>
              <a:off x="9826358" y="3844498"/>
              <a:ext cx="1696946" cy="5364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OBJEKTIF</a:t>
              </a:r>
              <a:endParaRPr kumimoji="0" lang="en-ID"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625DD4CC-6F5C-45A5-8A95-0112ADCF7ED8}"/>
                </a:ext>
              </a:extLst>
            </p:cNvPr>
            <p:cNvSpPr/>
            <p:nvPr/>
          </p:nvSpPr>
          <p:spPr>
            <a:xfrm>
              <a:off x="6745580" y="3823619"/>
              <a:ext cx="1696946" cy="5364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RISIKO</a:t>
              </a:r>
              <a:endParaRPr kumimoji="0" lang="en-ID"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8B3F87C7-023B-474E-B4E5-5DBCB3E6F70E}"/>
                </a:ext>
              </a:extLst>
            </p:cNvPr>
            <p:cNvSpPr/>
            <p:nvPr/>
          </p:nvSpPr>
          <p:spPr>
            <a:xfrm>
              <a:off x="3666775" y="3798332"/>
              <a:ext cx="2041991" cy="5364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DIRECT CAUSE</a:t>
              </a:r>
              <a:endPar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70C3838-28AD-49E7-A2AD-3B2154E799B7}"/>
                </a:ext>
              </a:extLst>
            </p:cNvPr>
            <p:cNvSpPr/>
            <p:nvPr/>
          </p:nvSpPr>
          <p:spPr>
            <a:xfrm>
              <a:off x="494286" y="3796723"/>
              <a:ext cx="2304069" cy="53649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INDIRECT CAUSE</a:t>
              </a:r>
              <a:endPar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65059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12504" y="69962"/>
            <a:ext cx="9469904" cy="710424"/>
          </a:xfrm>
          <a:noFill/>
        </p:spPr>
        <p:txBody>
          <a:bodyPr>
            <a:noAutofit/>
          </a:bodyPr>
          <a:lstStyle/>
          <a:p>
            <a:pPr algn="ctr"/>
            <a:r>
              <a:rPr lang="en-ID" sz="2800" b="1" dirty="0">
                <a:solidFill>
                  <a:srgbClr val="002060"/>
                </a:solidFill>
                <a:latin typeface="Candara" panose="020E0502030303020204" pitchFamily="34" charset="0"/>
              </a:rPr>
              <a:t>   </a:t>
            </a:r>
            <a:r>
              <a:rPr lang="en-ID" sz="2800" b="1" dirty="0">
                <a:solidFill>
                  <a:schemeClr val="bg1"/>
                </a:solidFill>
                <a:latin typeface="Candara" panose="020E0502030303020204" pitchFamily="34" charset="0"/>
              </a:rPr>
              <a:t>SUMBER PENYEBAB RISIKO BISA LEBIH DARI SATU FAKTOR</a:t>
            </a:r>
            <a:endParaRPr lang="en-US" sz="2800" b="1" dirty="0">
              <a:solidFill>
                <a:schemeClr val="bg1"/>
              </a:solidFill>
              <a:latin typeface="Candara" panose="020E0502030303020204" pitchFamily="34" charset="0"/>
            </a:endParaRPr>
          </a:p>
        </p:txBody>
      </p:sp>
      <p:grpSp>
        <p:nvGrpSpPr>
          <p:cNvPr id="39" name="Group 38">
            <a:extLst>
              <a:ext uri="{FF2B5EF4-FFF2-40B4-BE49-F238E27FC236}">
                <a16:creationId xmlns:a16="http://schemas.microsoft.com/office/drawing/2014/main" id="{B4883C25-AE5C-4DFA-95D1-346158707AE0}"/>
              </a:ext>
            </a:extLst>
          </p:cNvPr>
          <p:cNvGrpSpPr/>
          <p:nvPr/>
        </p:nvGrpSpPr>
        <p:grpSpPr>
          <a:xfrm>
            <a:off x="459842" y="575960"/>
            <a:ext cx="11238953" cy="6072061"/>
            <a:chOff x="459842" y="575960"/>
            <a:chExt cx="11238953" cy="6072061"/>
          </a:xfrm>
        </p:grpSpPr>
        <p:sp>
          <p:nvSpPr>
            <p:cNvPr id="6" name="Arrow: Right 5">
              <a:extLst>
                <a:ext uri="{FF2B5EF4-FFF2-40B4-BE49-F238E27FC236}">
                  <a16:creationId xmlns:a16="http://schemas.microsoft.com/office/drawing/2014/main" id="{DBA94BE0-DC0D-4615-9560-C70C3D925A38}"/>
                </a:ext>
              </a:extLst>
            </p:cNvPr>
            <p:cNvSpPr/>
            <p:nvPr/>
          </p:nvSpPr>
          <p:spPr>
            <a:xfrm>
              <a:off x="2857450" y="1912612"/>
              <a:ext cx="657726" cy="3693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8F81C7F0-C576-4D5B-A7A1-7C89944E1264}"/>
                </a:ext>
              </a:extLst>
            </p:cNvPr>
            <p:cNvSpPr/>
            <p:nvPr/>
          </p:nvSpPr>
          <p:spPr>
            <a:xfrm rot="2320333">
              <a:off x="5393181" y="3026313"/>
              <a:ext cx="1112074" cy="34418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40BD71E5-C473-489C-8E8A-F4D11B2004D7}"/>
                </a:ext>
              </a:extLst>
            </p:cNvPr>
            <p:cNvSpPr/>
            <p:nvPr/>
          </p:nvSpPr>
          <p:spPr>
            <a:xfrm>
              <a:off x="8616812" y="3893157"/>
              <a:ext cx="657726" cy="3693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9C0C59E-A666-4BB7-8EBA-3E69AC0CF44E}"/>
                </a:ext>
              </a:extLst>
            </p:cNvPr>
            <p:cNvGrpSpPr/>
            <p:nvPr/>
          </p:nvGrpSpPr>
          <p:grpSpPr>
            <a:xfrm>
              <a:off x="9514375" y="2281944"/>
              <a:ext cx="2184420" cy="2539715"/>
              <a:chOff x="9479084" y="3844498"/>
              <a:chExt cx="2184420" cy="2539715"/>
            </a:xfrm>
          </p:grpSpPr>
          <p:grpSp>
            <p:nvGrpSpPr>
              <p:cNvPr id="15" name="Group 14">
                <a:extLst>
                  <a:ext uri="{FF2B5EF4-FFF2-40B4-BE49-F238E27FC236}">
                    <a16:creationId xmlns:a16="http://schemas.microsoft.com/office/drawing/2014/main" id="{2F389064-BF02-46D1-9DAF-FA55251AB859}"/>
                  </a:ext>
                </a:extLst>
              </p:cNvPr>
              <p:cNvGrpSpPr/>
              <p:nvPr/>
            </p:nvGrpSpPr>
            <p:grpSpPr>
              <a:xfrm>
                <a:off x="9479084" y="4380991"/>
                <a:ext cx="2184420" cy="2003222"/>
                <a:chOff x="6252183" y="4020278"/>
                <a:chExt cx="2184420" cy="2003222"/>
              </a:xfrm>
            </p:grpSpPr>
            <p:pic>
              <p:nvPicPr>
                <p:cNvPr id="4098" name="Picture 2" descr="Excuses for Being Late to Work: Tips &amp; Examples | Monster.com">
                  <a:extLst>
                    <a:ext uri="{FF2B5EF4-FFF2-40B4-BE49-F238E27FC236}">
                      <a16:creationId xmlns:a16="http://schemas.microsoft.com/office/drawing/2014/main" id="{E371B86D-DDA9-489B-82DF-E207DAE09F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183" y="4569793"/>
                  <a:ext cx="2184420" cy="14537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783D6BD-E8BF-4314-A139-FE93369E5C3E}"/>
                    </a:ext>
                  </a:extLst>
                </p:cNvPr>
                <p:cNvSpPr txBox="1"/>
                <p:nvPr/>
              </p:nvSpPr>
              <p:spPr>
                <a:xfrm>
                  <a:off x="6426679" y="4020278"/>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TEPAT WAKTU         (Being Not Late)</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Oval 18">
                <a:extLst>
                  <a:ext uri="{FF2B5EF4-FFF2-40B4-BE49-F238E27FC236}">
                    <a16:creationId xmlns:a16="http://schemas.microsoft.com/office/drawing/2014/main" id="{4989349D-8F7D-4E80-B1B4-173251B56C71}"/>
                  </a:ext>
                </a:extLst>
              </p:cNvPr>
              <p:cNvSpPr/>
              <p:nvPr/>
            </p:nvSpPr>
            <p:spPr>
              <a:xfrm>
                <a:off x="9722821" y="3844498"/>
                <a:ext cx="1696946" cy="5364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OBJEKTIF</a:t>
                </a:r>
                <a:endParaRPr kumimoji="0" lang="en-ID"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4E5C4338-39FA-4E7E-BF81-FD17E0A564D0}"/>
                </a:ext>
              </a:extLst>
            </p:cNvPr>
            <p:cNvGrpSpPr/>
            <p:nvPr/>
          </p:nvGrpSpPr>
          <p:grpSpPr>
            <a:xfrm>
              <a:off x="6541548" y="2254062"/>
              <a:ext cx="1835428" cy="2561603"/>
              <a:chOff x="6572802" y="3823619"/>
              <a:chExt cx="1835428" cy="2561603"/>
            </a:xfrm>
          </p:grpSpPr>
          <p:grpSp>
            <p:nvGrpSpPr>
              <p:cNvPr id="10" name="Group 9">
                <a:extLst>
                  <a:ext uri="{FF2B5EF4-FFF2-40B4-BE49-F238E27FC236}">
                    <a16:creationId xmlns:a16="http://schemas.microsoft.com/office/drawing/2014/main" id="{72180498-1C00-4CF8-9AE9-A0C19E41A89F}"/>
                  </a:ext>
                </a:extLst>
              </p:cNvPr>
              <p:cNvGrpSpPr/>
              <p:nvPr/>
            </p:nvGrpSpPr>
            <p:grpSpPr>
              <a:xfrm>
                <a:off x="6572802" y="4360112"/>
                <a:ext cx="1835428" cy="2025110"/>
                <a:chOff x="3480758" y="4020367"/>
                <a:chExt cx="1835428" cy="2025110"/>
              </a:xfrm>
            </p:grpSpPr>
            <p:pic>
              <p:nvPicPr>
                <p:cNvPr id="3080" name="Picture 8">
                  <a:extLst>
                    <a:ext uri="{FF2B5EF4-FFF2-40B4-BE49-F238E27FC236}">
                      <a16:creationId xmlns:a16="http://schemas.microsoft.com/office/drawing/2014/main" id="{8A1AE15B-E431-4B07-BCC7-93001424D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758" y="4569793"/>
                  <a:ext cx="1835428" cy="14756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8A1213-7BDF-4BA0-9B7D-FD8669B11119}"/>
                    </a:ext>
                  </a:extLst>
                </p:cNvPr>
                <p:cNvSpPr txBox="1"/>
                <p:nvPr/>
              </p:nvSpPr>
              <p:spPr>
                <a:xfrm>
                  <a:off x="3480758" y="4020367"/>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KECELAKAAN MOBIL   (Car Accident)</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Oval 21">
                <a:extLst>
                  <a:ext uri="{FF2B5EF4-FFF2-40B4-BE49-F238E27FC236}">
                    <a16:creationId xmlns:a16="http://schemas.microsoft.com/office/drawing/2014/main" id="{625DD4CC-6F5C-45A5-8A95-0112ADCF7ED8}"/>
                  </a:ext>
                </a:extLst>
              </p:cNvPr>
              <p:cNvSpPr/>
              <p:nvPr/>
            </p:nvSpPr>
            <p:spPr>
              <a:xfrm>
                <a:off x="6642043" y="3823619"/>
                <a:ext cx="1696946" cy="5364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RISIKO</a:t>
                </a:r>
                <a:endParaRPr kumimoji="0" lang="en-ID"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88091C71-A656-4979-8832-00AA7CBBB0C4}"/>
                </a:ext>
              </a:extLst>
            </p:cNvPr>
            <p:cNvGrpSpPr/>
            <p:nvPr/>
          </p:nvGrpSpPr>
          <p:grpSpPr>
            <a:xfrm>
              <a:off x="3637962" y="887968"/>
              <a:ext cx="1835428" cy="1947308"/>
              <a:chOff x="709333" y="4068493"/>
              <a:chExt cx="1835428" cy="1947308"/>
            </a:xfrm>
          </p:grpSpPr>
          <p:pic>
            <p:nvPicPr>
              <p:cNvPr id="12" name="Picture 11">
                <a:extLst>
                  <a:ext uri="{FF2B5EF4-FFF2-40B4-BE49-F238E27FC236}">
                    <a16:creationId xmlns:a16="http://schemas.microsoft.com/office/drawing/2014/main" id="{DA433974-723C-4B65-96F2-C87E1B1459F3}"/>
                  </a:ext>
                </a:extLst>
              </p:cNvPr>
              <p:cNvPicPr>
                <a:picLocks noChangeAspect="1"/>
              </p:cNvPicPr>
              <p:nvPr/>
            </p:nvPicPr>
            <p:blipFill>
              <a:blip r:embed="rId5"/>
              <a:stretch>
                <a:fillRect/>
              </a:stretch>
            </p:blipFill>
            <p:spPr>
              <a:xfrm>
                <a:off x="709333" y="4569793"/>
                <a:ext cx="1835428" cy="1446008"/>
              </a:xfrm>
              <a:prstGeom prst="rect">
                <a:avLst/>
              </a:prstGeom>
            </p:spPr>
          </p:pic>
          <p:sp>
            <p:nvSpPr>
              <p:cNvPr id="4" name="TextBox 3">
                <a:extLst>
                  <a:ext uri="{FF2B5EF4-FFF2-40B4-BE49-F238E27FC236}">
                    <a16:creationId xmlns:a16="http://schemas.microsoft.com/office/drawing/2014/main" id="{B91D8811-E98C-46A0-9AD9-078F2E048C14}"/>
                  </a:ext>
                </a:extLst>
              </p:cNvPr>
              <p:cNvSpPr txBox="1"/>
              <p:nvPr/>
            </p:nvSpPr>
            <p:spPr>
              <a:xfrm>
                <a:off x="709333" y="4068493"/>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CAUSE 1: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PANDANGAN KABUR</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63255BEC-A5FB-47EE-8398-3F999CC4BEB4}"/>
                </a:ext>
              </a:extLst>
            </p:cNvPr>
            <p:cNvGrpSpPr/>
            <p:nvPr/>
          </p:nvGrpSpPr>
          <p:grpSpPr>
            <a:xfrm>
              <a:off x="459842" y="575960"/>
              <a:ext cx="2304069" cy="2235575"/>
              <a:chOff x="390749" y="3909017"/>
              <a:chExt cx="2304069" cy="2235575"/>
            </a:xfrm>
          </p:grpSpPr>
          <p:grpSp>
            <p:nvGrpSpPr>
              <p:cNvPr id="18" name="Group 17">
                <a:extLst>
                  <a:ext uri="{FF2B5EF4-FFF2-40B4-BE49-F238E27FC236}">
                    <a16:creationId xmlns:a16="http://schemas.microsoft.com/office/drawing/2014/main" id="{9D66CD75-C099-4A1B-A21D-F76D19B89F27}"/>
                  </a:ext>
                </a:extLst>
              </p:cNvPr>
              <p:cNvGrpSpPr/>
              <p:nvPr/>
            </p:nvGrpSpPr>
            <p:grpSpPr>
              <a:xfrm>
                <a:off x="494031" y="4453867"/>
                <a:ext cx="2097506" cy="1690725"/>
                <a:chOff x="9372600" y="4084446"/>
                <a:chExt cx="2097506" cy="1690725"/>
              </a:xfrm>
            </p:grpSpPr>
            <p:pic>
              <p:nvPicPr>
                <p:cNvPr id="8" name="Picture 7">
                  <a:extLst>
                    <a:ext uri="{FF2B5EF4-FFF2-40B4-BE49-F238E27FC236}">
                      <a16:creationId xmlns:a16="http://schemas.microsoft.com/office/drawing/2014/main" id="{39C35BBE-AD55-4BA9-8DB6-D0D13DC038A8}"/>
                    </a:ext>
                  </a:extLst>
                </p:cNvPr>
                <p:cNvPicPr>
                  <a:picLocks noChangeAspect="1"/>
                </p:cNvPicPr>
                <p:nvPr/>
              </p:nvPicPr>
              <p:blipFill>
                <a:blip r:embed="rId6"/>
                <a:stretch>
                  <a:fillRect/>
                </a:stretch>
              </p:blipFill>
              <p:spPr>
                <a:xfrm>
                  <a:off x="9372600" y="4329163"/>
                  <a:ext cx="2097506" cy="1446008"/>
                </a:xfrm>
                <a:prstGeom prst="rect">
                  <a:avLst/>
                </a:prstGeom>
              </p:spPr>
            </p:pic>
            <p:sp>
              <p:nvSpPr>
                <p:cNvPr id="14" name="TextBox 13">
                  <a:extLst>
                    <a:ext uri="{FF2B5EF4-FFF2-40B4-BE49-F238E27FC236}">
                      <a16:creationId xmlns:a16="http://schemas.microsoft.com/office/drawing/2014/main" id="{514917A4-4F59-4833-9CA6-FA1299540322}"/>
                    </a:ext>
                  </a:extLst>
                </p:cNvPr>
                <p:cNvSpPr txBox="1"/>
                <p:nvPr/>
              </p:nvSpPr>
              <p:spPr>
                <a:xfrm>
                  <a:off x="9503639" y="4084446"/>
                  <a:ext cx="18354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HUJAN LEBAT DI JALAN</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Oval 23">
                <a:extLst>
                  <a:ext uri="{FF2B5EF4-FFF2-40B4-BE49-F238E27FC236}">
                    <a16:creationId xmlns:a16="http://schemas.microsoft.com/office/drawing/2014/main" id="{E70C3838-28AD-49E7-A2AD-3B2154E799B7}"/>
                  </a:ext>
                </a:extLst>
              </p:cNvPr>
              <p:cNvSpPr/>
              <p:nvPr/>
            </p:nvSpPr>
            <p:spPr>
              <a:xfrm>
                <a:off x="390749" y="3909017"/>
                <a:ext cx="2304069" cy="53649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INDIRECT CAUSE</a:t>
                </a:r>
                <a:endPar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0" name="Picture 29">
              <a:extLst>
                <a:ext uri="{FF2B5EF4-FFF2-40B4-BE49-F238E27FC236}">
                  <a16:creationId xmlns:a16="http://schemas.microsoft.com/office/drawing/2014/main" id="{CBC1A6D7-221B-4B6C-8799-D6A65BBDA17F}"/>
                </a:ext>
              </a:extLst>
            </p:cNvPr>
            <p:cNvPicPr>
              <a:picLocks noChangeAspect="1"/>
            </p:cNvPicPr>
            <p:nvPr/>
          </p:nvPicPr>
          <p:blipFill>
            <a:blip r:embed="rId7"/>
            <a:stretch>
              <a:fillRect/>
            </a:stretch>
          </p:blipFill>
          <p:spPr>
            <a:xfrm>
              <a:off x="3637962" y="5420220"/>
              <a:ext cx="1835428" cy="1227801"/>
            </a:xfrm>
            <a:prstGeom prst="rect">
              <a:avLst/>
            </a:prstGeom>
          </p:spPr>
        </p:pic>
        <p:grpSp>
          <p:nvGrpSpPr>
            <p:cNvPr id="31" name="Group 30">
              <a:extLst>
                <a:ext uri="{FF2B5EF4-FFF2-40B4-BE49-F238E27FC236}">
                  <a16:creationId xmlns:a16="http://schemas.microsoft.com/office/drawing/2014/main" id="{7A40E728-0A6F-4748-8865-882F748FCBB3}"/>
                </a:ext>
              </a:extLst>
            </p:cNvPr>
            <p:cNvGrpSpPr/>
            <p:nvPr/>
          </p:nvGrpSpPr>
          <p:grpSpPr>
            <a:xfrm>
              <a:off x="3637962" y="3080047"/>
              <a:ext cx="1847872" cy="1671242"/>
              <a:chOff x="3559108" y="3233826"/>
              <a:chExt cx="1847872" cy="1671242"/>
            </a:xfrm>
          </p:grpSpPr>
          <p:pic>
            <p:nvPicPr>
              <p:cNvPr id="28" name="Picture 27">
                <a:extLst>
                  <a:ext uri="{FF2B5EF4-FFF2-40B4-BE49-F238E27FC236}">
                    <a16:creationId xmlns:a16="http://schemas.microsoft.com/office/drawing/2014/main" id="{24408F42-8BF0-407D-AC67-B42020DCD528}"/>
                  </a:ext>
                </a:extLst>
              </p:cNvPr>
              <p:cNvPicPr>
                <a:picLocks noChangeAspect="1"/>
              </p:cNvPicPr>
              <p:nvPr/>
            </p:nvPicPr>
            <p:blipFill>
              <a:blip r:embed="rId8"/>
              <a:stretch>
                <a:fillRect/>
              </a:stretch>
            </p:blipFill>
            <p:spPr>
              <a:xfrm>
                <a:off x="3559108" y="3693685"/>
                <a:ext cx="1835428" cy="1211383"/>
              </a:xfrm>
              <a:prstGeom prst="rect">
                <a:avLst/>
              </a:prstGeom>
            </p:spPr>
          </p:pic>
          <p:sp>
            <p:nvSpPr>
              <p:cNvPr id="33" name="TextBox 32">
                <a:extLst>
                  <a:ext uri="{FF2B5EF4-FFF2-40B4-BE49-F238E27FC236}">
                    <a16:creationId xmlns:a16="http://schemas.microsoft.com/office/drawing/2014/main" id="{74F9E633-2F07-4F30-BA08-1DE583A75509}"/>
                  </a:ext>
                </a:extLst>
              </p:cNvPr>
              <p:cNvSpPr txBox="1"/>
              <p:nvPr/>
            </p:nvSpPr>
            <p:spPr>
              <a:xfrm>
                <a:off x="3571552" y="3233826"/>
                <a:ext cx="18354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CAUSE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MEMBACA WA </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A4F76C99-5C55-4EA2-9E54-B49ED4E6D9DE}"/>
                </a:ext>
              </a:extLst>
            </p:cNvPr>
            <p:cNvSpPr txBox="1"/>
            <p:nvPr/>
          </p:nvSpPr>
          <p:spPr>
            <a:xfrm>
              <a:off x="3643718" y="5142745"/>
              <a:ext cx="18354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CAUSE 3: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NGEBUT </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Arrow: Right 35">
              <a:extLst>
                <a:ext uri="{FF2B5EF4-FFF2-40B4-BE49-F238E27FC236}">
                  <a16:creationId xmlns:a16="http://schemas.microsoft.com/office/drawing/2014/main" id="{A2BA4E3D-9D97-43DD-AA50-5D8CFF72609C}"/>
                </a:ext>
              </a:extLst>
            </p:cNvPr>
            <p:cNvSpPr/>
            <p:nvPr/>
          </p:nvSpPr>
          <p:spPr>
            <a:xfrm>
              <a:off x="5678606" y="3910139"/>
              <a:ext cx="657726" cy="3693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37" name="Arrow: Right 36">
              <a:extLst>
                <a:ext uri="{FF2B5EF4-FFF2-40B4-BE49-F238E27FC236}">
                  <a16:creationId xmlns:a16="http://schemas.microsoft.com/office/drawing/2014/main" id="{AD73B44E-8674-4FBB-B7DD-15629B58B2A3}"/>
                </a:ext>
              </a:extLst>
            </p:cNvPr>
            <p:cNvSpPr/>
            <p:nvPr/>
          </p:nvSpPr>
          <p:spPr>
            <a:xfrm rot="19096079">
              <a:off x="5414621" y="4856672"/>
              <a:ext cx="1112074" cy="34418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43" name="Arrow: Right 42">
              <a:extLst>
                <a:ext uri="{FF2B5EF4-FFF2-40B4-BE49-F238E27FC236}">
                  <a16:creationId xmlns:a16="http://schemas.microsoft.com/office/drawing/2014/main" id="{3593887D-68C6-4797-B4DE-B963EAC43AA0}"/>
                </a:ext>
              </a:extLst>
            </p:cNvPr>
            <p:cNvSpPr/>
            <p:nvPr/>
          </p:nvSpPr>
          <p:spPr>
            <a:xfrm>
              <a:off x="2827274" y="4094805"/>
              <a:ext cx="657726" cy="3693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44" name="Arrow: Right 43">
              <a:extLst>
                <a:ext uri="{FF2B5EF4-FFF2-40B4-BE49-F238E27FC236}">
                  <a16:creationId xmlns:a16="http://schemas.microsoft.com/office/drawing/2014/main" id="{51B6B21F-DEEF-4CAE-BFEB-B751EFFC150C}"/>
                </a:ext>
              </a:extLst>
            </p:cNvPr>
            <p:cNvSpPr/>
            <p:nvPr/>
          </p:nvSpPr>
          <p:spPr>
            <a:xfrm>
              <a:off x="2827274" y="5664788"/>
              <a:ext cx="657726" cy="3693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F6FA8D73-95FC-4E95-B750-46876907CB4D}"/>
                </a:ext>
              </a:extLst>
            </p:cNvPr>
            <p:cNvGrpSpPr/>
            <p:nvPr/>
          </p:nvGrpSpPr>
          <p:grpSpPr>
            <a:xfrm>
              <a:off x="523205" y="3474868"/>
              <a:ext cx="2304069" cy="2917634"/>
              <a:chOff x="523205" y="2922230"/>
              <a:chExt cx="2304069" cy="2917634"/>
            </a:xfrm>
          </p:grpSpPr>
          <p:pic>
            <p:nvPicPr>
              <p:cNvPr id="34" name="Picture 33">
                <a:extLst>
                  <a:ext uri="{FF2B5EF4-FFF2-40B4-BE49-F238E27FC236}">
                    <a16:creationId xmlns:a16="http://schemas.microsoft.com/office/drawing/2014/main" id="{BAC71E12-0300-45B9-A837-752DB358C0FF}"/>
                  </a:ext>
                </a:extLst>
              </p:cNvPr>
              <p:cNvPicPr>
                <a:picLocks noChangeAspect="1"/>
              </p:cNvPicPr>
              <p:nvPr/>
            </p:nvPicPr>
            <p:blipFill>
              <a:blip r:embed="rId9"/>
              <a:stretch>
                <a:fillRect/>
              </a:stretch>
            </p:blipFill>
            <p:spPr>
              <a:xfrm>
                <a:off x="572071" y="3487550"/>
                <a:ext cx="2102241" cy="2352314"/>
              </a:xfrm>
              <a:prstGeom prst="rect">
                <a:avLst/>
              </a:prstGeom>
            </p:spPr>
          </p:pic>
          <p:sp>
            <p:nvSpPr>
              <p:cNvPr id="45" name="Oval 44">
                <a:extLst>
                  <a:ext uri="{FF2B5EF4-FFF2-40B4-BE49-F238E27FC236}">
                    <a16:creationId xmlns:a16="http://schemas.microsoft.com/office/drawing/2014/main" id="{86452F3C-D5C9-44A3-A44B-A66DE56761E0}"/>
                  </a:ext>
                </a:extLst>
              </p:cNvPr>
              <p:cNvSpPr/>
              <p:nvPr/>
            </p:nvSpPr>
            <p:spPr>
              <a:xfrm>
                <a:off x="523205" y="2922230"/>
                <a:ext cx="2304069" cy="53649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INDIRECT CAUSE</a:t>
                </a:r>
                <a:endPar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237758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C2984-64B0-4A2A-A3A0-B9A6524E706F}"/>
              </a:ext>
            </a:extLst>
          </p:cNvPr>
          <p:cNvSpPr txBox="1"/>
          <p:nvPr/>
        </p:nvSpPr>
        <p:spPr>
          <a:xfrm>
            <a:off x="402551" y="816460"/>
            <a:ext cx="3361375" cy="5788865"/>
          </a:xfrm>
          <a:prstGeom prst="rect">
            <a:avLst/>
          </a:prstGeom>
          <a:noFill/>
          <a:ln>
            <a:solidFill>
              <a:schemeClr val="accent2">
                <a:hueOff val="0"/>
                <a:satOff val="0"/>
                <a:lumOff val="0"/>
              </a:schemeClr>
            </a:solidFill>
          </a:ln>
        </p:spPr>
        <p:txBody>
          <a:bodyPr wrap="square" lIns="144000" tIns="108000" bIns="108000" rtlCol="0">
            <a:spAutoFit/>
          </a:bodyPr>
          <a:lstStyle/>
          <a:p>
            <a:r>
              <a:rPr lang="en-US" dirty="0">
                <a:solidFill>
                  <a:prstClr val="black"/>
                </a:solidFill>
              </a:rPr>
              <a:t>JADI APA YANG DIMAKSUD DENGAN RISIKO INHEREN ?</a:t>
            </a:r>
          </a:p>
          <a:p>
            <a:endParaRPr lang="en-US" dirty="0">
              <a:solidFill>
                <a:prstClr val="black"/>
              </a:solidFill>
            </a:endParaRPr>
          </a:p>
          <a:p>
            <a:r>
              <a:rPr lang="en-US" dirty="0">
                <a:solidFill>
                  <a:prstClr val="black"/>
                </a:solidFill>
              </a:rPr>
              <a:t>RISIKO INHEREN ADALAH RISIKO YANG MELEKAT ATAU MENJADI BAWAAN SUATU ORGANISASI DALAM KAITAN DENGAN:</a:t>
            </a:r>
          </a:p>
          <a:p>
            <a:pPr marL="342900" indent="-342900">
              <a:buFont typeface="+mj-lt"/>
              <a:buAutoNum type="arabicParenR"/>
            </a:pPr>
            <a:r>
              <a:rPr lang="en-US" dirty="0">
                <a:solidFill>
                  <a:prstClr val="black"/>
                </a:solidFill>
              </a:rPr>
              <a:t>KELEMBAGAANNYA</a:t>
            </a:r>
          </a:p>
          <a:p>
            <a:pPr marL="342900" indent="-342900">
              <a:buFont typeface="+mj-lt"/>
              <a:buAutoNum type="arabicParenR"/>
            </a:pPr>
            <a:r>
              <a:rPr lang="en-US" dirty="0">
                <a:solidFill>
                  <a:prstClr val="black"/>
                </a:solidFill>
              </a:rPr>
              <a:t>KEBIJAKAN, STRATEGI, PROGRAM, DAN KEGIATAN/AKTIVITASNYA</a:t>
            </a:r>
          </a:p>
          <a:p>
            <a:pPr marL="342900" indent="-342900">
              <a:buFont typeface="+mj-lt"/>
              <a:buAutoNum type="arabicParenR"/>
            </a:pPr>
            <a:r>
              <a:rPr lang="en-US" dirty="0">
                <a:solidFill>
                  <a:prstClr val="black"/>
                </a:solidFill>
              </a:rPr>
              <a:t>SASARAN STRATEGIS, SASARAN PROGRAM, SASARAN KEGIATANNYA</a:t>
            </a:r>
          </a:p>
          <a:p>
            <a:pPr marL="342900" indent="-342900">
              <a:buFont typeface="+mj-lt"/>
              <a:buAutoNum type="arabicParenR"/>
            </a:pPr>
            <a:r>
              <a:rPr lang="en-US" dirty="0">
                <a:solidFill>
                  <a:prstClr val="black"/>
                </a:solidFill>
              </a:rPr>
              <a:t>PRODUK ATAU JASA LAYANAN</a:t>
            </a:r>
          </a:p>
          <a:p>
            <a:pPr marL="342900" indent="-342900">
              <a:buFont typeface="+mj-lt"/>
              <a:buAutoNum type="arabicParenR"/>
            </a:pPr>
            <a:r>
              <a:rPr lang="en-US" dirty="0">
                <a:solidFill>
                  <a:prstClr val="black"/>
                </a:solidFill>
              </a:rPr>
              <a:t>DAN LAIN SEBAGAINYA</a:t>
            </a:r>
          </a:p>
          <a:p>
            <a:pPr marL="342900" indent="-342900">
              <a:buFont typeface="+mj-lt"/>
              <a:buAutoNum type="arabicParenR"/>
            </a:pPr>
            <a:endParaRPr lang="en-ID" dirty="0">
              <a:solidFill>
                <a:prstClr val="black"/>
              </a:solidFill>
            </a:endParaRPr>
          </a:p>
          <a:p>
            <a:r>
              <a:rPr lang="en-ID" sz="1400" dirty="0" err="1">
                <a:solidFill>
                  <a:prstClr val="black"/>
                </a:solidFill>
              </a:rPr>
              <a:t>Catatan</a:t>
            </a:r>
            <a:r>
              <a:rPr lang="en-ID" sz="1400" dirty="0">
                <a:solidFill>
                  <a:prstClr val="black"/>
                </a:solidFill>
              </a:rPr>
              <a:t>: Inherent Risk </a:t>
            </a:r>
            <a:r>
              <a:rPr lang="en-ID" sz="1400" dirty="0" err="1">
                <a:solidFill>
                  <a:prstClr val="black"/>
                </a:solidFill>
              </a:rPr>
              <a:t>merupakan</a:t>
            </a:r>
            <a:r>
              <a:rPr lang="en-ID" sz="1400" dirty="0">
                <a:solidFill>
                  <a:prstClr val="black"/>
                </a:solidFill>
              </a:rPr>
              <a:t> </a:t>
            </a:r>
            <a:r>
              <a:rPr lang="en-ID" sz="1400" dirty="0" err="1">
                <a:solidFill>
                  <a:prstClr val="black"/>
                </a:solidFill>
              </a:rPr>
              <a:t>risiko</a:t>
            </a:r>
            <a:r>
              <a:rPr lang="en-ID" sz="1400" dirty="0">
                <a:solidFill>
                  <a:prstClr val="black"/>
                </a:solidFill>
              </a:rPr>
              <a:t> yang </a:t>
            </a:r>
            <a:r>
              <a:rPr lang="en-ID" sz="1400" dirty="0" err="1">
                <a:solidFill>
                  <a:prstClr val="black"/>
                </a:solidFill>
              </a:rPr>
              <a:t>belum</a:t>
            </a:r>
            <a:r>
              <a:rPr lang="en-ID" sz="1400" dirty="0">
                <a:solidFill>
                  <a:prstClr val="black"/>
                </a:solidFill>
              </a:rPr>
              <a:t> </a:t>
            </a:r>
            <a:r>
              <a:rPr lang="en-ID" sz="1400" dirty="0" err="1">
                <a:solidFill>
                  <a:prstClr val="black"/>
                </a:solidFill>
              </a:rPr>
              <a:t>mendapatkan</a:t>
            </a:r>
            <a:r>
              <a:rPr lang="en-ID" sz="1400" dirty="0">
                <a:solidFill>
                  <a:prstClr val="black"/>
                </a:solidFill>
              </a:rPr>
              <a:t> </a:t>
            </a:r>
            <a:r>
              <a:rPr lang="en-ID" sz="1400" dirty="0" err="1">
                <a:solidFill>
                  <a:prstClr val="black"/>
                </a:solidFill>
              </a:rPr>
              <a:t>perlakuan</a:t>
            </a:r>
            <a:r>
              <a:rPr lang="en-ID" sz="1400" dirty="0">
                <a:solidFill>
                  <a:prstClr val="black"/>
                </a:solidFill>
              </a:rPr>
              <a:t> risk control </a:t>
            </a:r>
            <a:r>
              <a:rPr lang="en-ID" sz="1400" dirty="0" err="1">
                <a:solidFill>
                  <a:prstClr val="black"/>
                </a:solidFill>
              </a:rPr>
              <a:t>atau</a:t>
            </a:r>
            <a:r>
              <a:rPr lang="en-ID" sz="1400" dirty="0">
                <a:solidFill>
                  <a:prstClr val="black"/>
                </a:solidFill>
              </a:rPr>
              <a:t> </a:t>
            </a:r>
            <a:r>
              <a:rPr lang="en-ID" sz="1400" dirty="0" err="1">
                <a:solidFill>
                  <a:prstClr val="black"/>
                </a:solidFill>
              </a:rPr>
              <a:t>merupakan</a:t>
            </a:r>
            <a:r>
              <a:rPr lang="en-ID" sz="1400" dirty="0">
                <a:solidFill>
                  <a:prstClr val="black"/>
                </a:solidFill>
              </a:rPr>
              <a:t> net/residual risk pada </a:t>
            </a:r>
            <a:r>
              <a:rPr lang="en-ID" sz="1400" dirty="0" err="1">
                <a:solidFill>
                  <a:prstClr val="black"/>
                </a:solidFill>
              </a:rPr>
              <a:t>periode</a:t>
            </a:r>
            <a:r>
              <a:rPr lang="en-ID" sz="1400" dirty="0">
                <a:solidFill>
                  <a:prstClr val="black"/>
                </a:solidFill>
              </a:rPr>
              <a:t> </a:t>
            </a:r>
            <a:r>
              <a:rPr lang="en-ID" sz="1400" dirty="0" err="1">
                <a:solidFill>
                  <a:prstClr val="black"/>
                </a:solidFill>
              </a:rPr>
              <a:t>sebelumnya</a:t>
            </a:r>
            <a:r>
              <a:rPr lang="en-ID" sz="1400" dirty="0">
                <a:solidFill>
                  <a:prstClr val="black"/>
                </a:solidFill>
              </a:rPr>
              <a:t>, </a:t>
            </a:r>
            <a:r>
              <a:rPr lang="en-ID" sz="1400" i="1" dirty="0">
                <a:solidFill>
                  <a:prstClr val="black"/>
                </a:solidFill>
              </a:rPr>
              <a:t>ceteris </a:t>
            </a:r>
            <a:r>
              <a:rPr lang="en-ID" sz="1400" i="1" dirty="0" err="1">
                <a:solidFill>
                  <a:prstClr val="black"/>
                </a:solidFill>
              </a:rPr>
              <a:t>parisbus</a:t>
            </a:r>
            <a:r>
              <a:rPr lang="en-ID" sz="1400" dirty="0">
                <a:solidFill>
                  <a:prstClr val="black"/>
                </a:solidFill>
              </a:rPr>
              <a:t>.</a:t>
            </a:r>
            <a:endParaRPr lang="en-US" sz="1400" dirty="0">
              <a:solidFill>
                <a:prstClr val="black"/>
              </a:solidFill>
            </a:endParaRPr>
          </a:p>
        </p:txBody>
      </p:sp>
      <p:pic>
        <p:nvPicPr>
          <p:cNvPr id="49" name="Picture 48">
            <a:extLst>
              <a:ext uri="{FF2B5EF4-FFF2-40B4-BE49-F238E27FC236}">
                <a16:creationId xmlns:a16="http://schemas.microsoft.com/office/drawing/2014/main" id="{9A334DB5-FDD3-4421-9A45-9BD4A164FDDD}"/>
              </a:ext>
            </a:extLst>
          </p:cNvPr>
          <p:cNvPicPr>
            <a:picLocks noChangeAspect="1"/>
          </p:cNvPicPr>
          <p:nvPr/>
        </p:nvPicPr>
        <p:blipFill>
          <a:blip r:embed="rId2"/>
          <a:stretch>
            <a:fillRect/>
          </a:stretch>
        </p:blipFill>
        <p:spPr>
          <a:xfrm>
            <a:off x="4090735" y="978568"/>
            <a:ext cx="7955387" cy="5701753"/>
          </a:xfrm>
          <a:prstGeom prst="rect">
            <a:avLst/>
          </a:prstGeom>
        </p:spPr>
      </p:pic>
      <p:sp>
        <p:nvSpPr>
          <p:cNvPr id="6" name="Title 1">
            <a:extLst>
              <a:ext uri="{FF2B5EF4-FFF2-40B4-BE49-F238E27FC236}">
                <a16:creationId xmlns:a16="http://schemas.microsoft.com/office/drawing/2014/main" id="{BA59EF10-29FC-4495-B5F4-7F1DB06BBB28}"/>
              </a:ext>
            </a:extLst>
          </p:cNvPr>
          <p:cNvSpPr>
            <a:spLocks noGrp="1"/>
          </p:cNvSpPr>
          <p:nvPr>
            <p:ph type="title"/>
          </p:nvPr>
        </p:nvSpPr>
        <p:spPr>
          <a:xfrm>
            <a:off x="0" y="1"/>
            <a:ext cx="12192000" cy="716692"/>
          </a:xfrm>
          <a:solidFill>
            <a:srgbClr val="002060"/>
          </a:solidFill>
        </p:spPr>
        <p:txBody>
          <a:bodyPr lIns="0" tIns="144000" rIns="0" bIns="180000">
            <a:noAutofit/>
          </a:bodyPr>
          <a:lstStyle/>
          <a:p>
            <a:pPr indent="457200" algn="ctr">
              <a:lnSpc>
                <a:spcPct val="150000"/>
              </a:lnSpc>
              <a:spcBef>
                <a:spcPts val="600"/>
              </a:spcBef>
              <a:spcAft>
                <a:spcPts val="1200"/>
              </a:spcAft>
            </a:pPr>
            <a:r>
              <a:rPr lang="en-US" sz="3200" b="1" dirty="0">
                <a:solidFill>
                  <a:schemeClr val="bg1"/>
                </a:solidFill>
                <a:effectLst/>
                <a:latin typeface="+mn-lt"/>
                <a:ea typeface="Calibri" panose="020F0502020204030204" pitchFamily="34" charset="0"/>
                <a:cs typeface="Times New Roman" panose="02020603050405020304" pitchFamily="18" charset="0"/>
              </a:rPr>
              <a:t> RISIKO INHEREN: DIMANAKAH DIA?</a:t>
            </a:r>
            <a:endParaRPr lang="en-ID" sz="2400" dirty="0">
              <a:solidFill>
                <a:schemeClr val="bg1"/>
              </a:solidFill>
              <a:effectLst/>
              <a:latin typeface="+mn-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B5689AB-B7C2-4461-810D-8D63EC4600BA}"/>
              </a:ext>
            </a:extLst>
          </p:cNvPr>
          <p:cNvSpPr txBox="1"/>
          <p:nvPr/>
        </p:nvSpPr>
        <p:spPr>
          <a:xfrm>
            <a:off x="4090735" y="6549516"/>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1818421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B17E65-57D3-411C-83ED-548C0F2CC848}"/>
              </a:ext>
            </a:extLst>
          </p:cNvPr>
          <p:cNvSpPr/>
          <p:nvPr/>
        </p:nvSpPr>
        <p:spPr>
          <a:xfrm>
            <a:off x="-1" y="0"/>
            <a:ext cx="12192001" cy="505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RISK INHEREN DIKAITKAN DENGAN HIRARKI ORGANISASI</a:t>
            </a:r>
            <a:endParaRPr lang="en-ID" sz="2400" b="1" dirty="0">
              <a:solidFill>
                <a:schemeClr val="bg1"/>
              </a:solidFill>
            </a:endParaRPr>
          </a:p>
        </p:txBody>
      </p:sp>
      <p:sp>
        <p:nvSpPr>
          <p:cNvPr id="79" name="Rectangle: Rounded Corners 78">
            <a:extLst>
              <a:ext uri="{FF2B5EF4-FFF2-40B4-BE49-F238E27FC236}">
                <a16:creationId xmlns:a16="http://schemas.microsoft.com/office/drawing/2014/main" id="{CE8462F5-7EEE-4AED-96E8-96FC0EE3BFDD}"/>
              </a:ext>
            </a:extLst>
          </p:cNvPr>
          <p:cNvSpPr/>
          <p:nvPr/>
        </p:nvSpPr>
        <p:spPr>
          <a:xfrm>
            <a:off x="529145" y="1412893"/>
            <a:ext cx="2425689" cy="70984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ORGANIZATION-WIDE OR CORPORATE-WIDE </a:t>
            </a:r>
            <a:endParaRPr lang="en-ID" b="1" dirty="0"/>
          </a:p>
        </p:txBody>
      </p:sp>
      <p:sp>
        <p:nvSpPr>
          <p:cNvPr id="80" name="Rectangle: Rounded Corners 79">
            <a:extLst>
              <a:ext uri="{FF2B5EF4-FFF2-40B4-BE49-F238E27FC236}">
                <a16:creationId xmlns:a16="http://schemas.microsoft.com/office/drawing/2014/main" id="{E9B4A9F5-3690-47FC-B83B-BD839E215C95}"/>
              </a:ext>
            </a:extLst>
          </p:cNvPr>
          <p:cNvSpPr/>
          <p:nvPr/>
        </p:nvSpPr>
        <p:spPr>
          <a:xfrm>
            <a:off x="529145" y="2686818"/>
            <a:ext cx="2425689" cy="70984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SUB ORGANIZATION-WIDE; DIREKTORAT</a:t>
            </a:r>
            <a:endParaRPr lang="en-ID" b="1" dirty="0"/>
          </a:p>
        </p:txBody>
      </p:sp>
      <p:sp>
        <p:nvSpPr>
          <p:cNvPr id="81" name="Rectangle: Rounded Corners 80">
            <a:extLst>
              <a:ext uri="{FF2B5EF4-FFF2-40B4-BE49-F238E27FC236}">
                <a16:creationId xmlns:a16="http://schemas.microsoft.com/office/drawing/2014/main" id="{D126DC3D-FCDB-4218-A59B-5EBC294EC362}"/>
              </a:ext>
            </a:extLst>
          </p:cNvPr>
          <p:cNvSpPr/>
          <p:nvPr/>
        </p:nvSpPr>
        <p:spPr>
          <a:xfrm>
            <a:off x="529145" y="3960743"/>
            <a:ext cx="2425689" cy="70984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SUBSIDIARY/DIVISION/CABANG</a:t>
            </a:r>
            <a:endParaRPr lang="en-ID" b="1" dirty="0"/>
          </a:p>
        </p:txBody>
      </p:sp>
      <p:sp>
        <p:nvSpPr>
          <p:cNvPr id="82" name="Rectangle: Rounded Corners 81">
            <a:extLst>
              <a:ext uri="{FF2B5EF4-FFF2-40B4-BE49-F238E27FC236}">
                <a16:creationId xmlns:a16="http://schemas.microsoft.com/office/drawing/2014/main" id="{058746E2-A738-450A-B82B-A7ACE8629371}"/>
              </a:ext>
            </a:extLst>
          </p:cNvPr>
          <p:cNvSpPr/>
          <p:nvPr/>
        </p:nvSpPr>
        <p:spPr>
          <a:xfrm>
            <a:off x="529145" y="5335801"/>
            <a:ext cx="2425689" cy="70984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SUB DIVISION </a:t>
            </a:r>
            <a:endParaRPr lang="en-ID" b="1" dirty="0"/>
          </a:p>
        </p:txBody>
      </p:sp>
      <p:cxnSp>
        <p:nvCxnSpPr>
          <p:cNvPr id="84" name="Straight Arrow Connector 83">
            <a:extLst>
              <a:ext uri="{FF2B5EF4-FFF2-40B4-BE49-F238E27FC236}">
                <a16:creationId xmlns:a16="http://schemas.microsoft.com/office/drawing/2014/main" id="{8358631B-8E7F-4849-AC0E-24B9913F62F5}"/>
              </a:ext>
            </a:extLst>
          </p:cNvPr>
          <p:cNvCxnSpPr>
            <a:stCxn id="79" idx="2"/>
            <a:endCxn id="80" idx="0"/>
          </p:cNvCxnSpPr>
          <p:nvPr/>
        </p:nvCxnSpPr>
        <p:spPr>
          <a:xfrm>
            <a:off x="1741990" y="2122735"/>
            <a:ext cx="0" cy="564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259066A5-EFA1-442F-B7F1-2CDA5F900E80}"/>
              </a:ext>
            </a:extLst>
          </p:cNvPr>
          <p:cNvCxnSpPr>
            <a:stCxn id="80" idx="2"/>
            <a:endCxn id="81" idx="0"/>
          </p:cNvCxnSpPr>
          <p:nvPr/>
        </p:nvCxnSpPr>
        <p:spPr>
          <a:xfrm>
            <a:off x="1741990" y="3396660"/>
            <a:ext cx="0" cy="564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2E3D7E68-B607-4892-A28E-536B378429C5}"/>
              </a:ext>
            </a:extLst>
          </p:cNvPr>
          <p:cNvCxnSpPr>
            <a:stCxn id="81" idx="2"/>
            <a:endCxn id="82" idx="0"/>
          </p:cNvCxnSpPr>
          <p:nvPr/>
        </p:nvCxnSpPr>
        <p:spPr>
          <a:xfrm>
            <a:off x="1741990" y="4670585"/>
            <a:ext cx="0" cy="665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3828797" y="565387"/>
            <a:ext cx="8218600" cy="5902010"/>
            <a:chOff x="3828797" y="565387"/>
            <a:chExt cx="8218600" cy="5902010"/>
          </a:xfrm>
        </p:grpSpPr>
        <p:grpSp>
          <p:nvGrpSpPr>
            <p:cNvPr id="78" name="Group 77">
              <a:extLst>
                <a:ext uri="{FF2B5EF4-FFF2-40B4-BE49-F238E27FC236}">
                  <a16:creationId xmlns:a16="http://schemas.microsoft.com/office/drawing/2014/main" id="{4BBA0134-7D7B-4455-B343-E03C8208041C}"/>
                </a:ext>
              </a:extLst>
            </p:cNvPr>
            <p:cNvGrpSpPr/>
            <p:nvPr/>
          </p:nvGrpSpPr>
          <p:grpSpPr>
            <a:xfrm>
              <a:off x="5171691" y="565387"/>
              <a:ext cx="5575879" cy="5902010"/>
              <a:chOff x="5412963" y="739422"/>
              <a:chExt cx="5575879" cy="5902010"/>
            </a:xfrm>
          </p:grpSpPr>
          <p:sp>
            <p:nvSpPr>
              <p:cNvPr id="75" name="Flowchart: Merge 74">
                <a:extLst>
                  <a:ext uri="{FF2B5EF4-FFF2-40B4-BE49-F238E27FC236}">
                    <a16:creationId xmlns:a16="http://schemas.microsoft.com/office/drawing/2014/main" id="{B8D7C944-E07F-49A4-8BC1-D2070BB32CCB}"/>
                  </a:ext>
                </a:extLst>
              </p:cNvPr>
              <p:cNvSpPr/>
              <p:nvPr/>
            </p:nvSpPr>
            <p:spPr>
              <a:xfrm>
                <a:off x="8172958" y="2109915"/>
                <a:ext cx="1105970" cy="4126239"/>
              </a:xfrm>
              <a:prstGeom prst="flowChartMerg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1125" dirty="0"/>
              </a:p>
              <a:p>
                <a:pPr algn="ctr"/>
                <a:endParaRPr lang="en-US" sz="1125" dirty="0"/>
              </a:p>
              <a:p>
                <a:pPr algn="ctr"/>
                <a:endParaRPr lang="en-US" sz="900" dirty="0"/>
              </a:p>
              <a:p>
                <a:pPr algn="ctr"/>
                <a:r>
                  <a:rPr lang="en-US" sz="900" dirty="0"/>
                  <a:t>INDIKATOR RISIKO</a:t>
                </a:r>
              </a:p>
              <a:p>
                <a:pPr algn="ctr"/>
                <a:r>
                  <a:rPr lang="en-US" sz="900" dirty="0"/>
                  <a:t> </a:t>
                </a:r>
              </a:p>
              <a:p>
                <a:pPr algn="ctr"/>
                <a:r>
                  <a:rPr lang="en-US" sz="1125" dirty="0"/>
                  <a:t>K</a:t>
                </a:r>
              </a:p>
              <a:p>
                <a:pPr algn="ctr"/>
                <a:endParaRPr lang="en-US" sz="1125" dirty="0"/>
              </a:p>
              <a:p>
                <a:pPr algn="ctr"/>
                <a:r>
                  <a:rPr lang="en-US" sz="1125" dirty="0"/>
                  <a:t>R</a:t>
                </a:r>
              </a:p>
              <a:p>
                <a:pPr algn="ctr"/>
                <a:endParaRPr lang="en-US" sz="1125" dirty="0"/>
              </a:p>
              <a:p>
                <a:pPr algn="ctr"/>
                <a:r>
                  <a:rPr lang="en-US" sz="1125" dirty="0"/>
                  <a:t>I</a:t>
                </a:r>
              </a:p>
              <a:p>
                <a:pPr algn="ctr"/>
                <a:endParaRPr lang="en-US" sz="675" dirty="0"/>
              </a:p>
              <a:p>
                <a:pPr algn="ctr"/>
                <a:endParaRPr lang="en-US" sz="675" dirty="0"/>
              </a:p>
            </p:txBody>
          </p:sp>
          <p:grpSp>
            <p:nvGrpSpPr>
              <p:cNvPr id="23" name="Group 22">
                <a:extLst>
                  <a:ext uri="{FF2B5EF4-FFF2-40B4-BE49-F238E27FC236}">
                    <a16:creationId xmlns:a16="http://schemas.microsoft.com/office/drawing/2014/main" id="{661B409F-4E38-4177-9744-959F24747910}"/>
                  </a:ext>
                </a:extLst>
              </p:cNvPr>
              <p:cNvGrpSpPr/>
              <p:nvPr/>
            </p:nvGrpSpPr>
            <p:grpSpPr>
              <a:xfrm>
                <a:off x="5412963" y="739422"/>
                <a:ext cx="5575879" cy="5902010"/>
                <a:chOff x="1073536" y="-209595"/>
                <a:chExt cx="7312765" cy="6937162"/>
              </a:xfrm>
            </p:grpSpPr>
            <p:grpSp>
              <p:nvGrpSpPr>
                <p:cNvPr id="27" name="Group 26">
                  <a:extLst>
                    <a:ext uri="{FF2B5EF4-FFF2-40B4-BE49-F238E27FC236}">
                      <a16:creationId xmlns:a16="http://schemas.microsoft.com/office/drawing/2014/main" id="{4058E8CE-C0B5-4FEF-806E-88D282B41D1E}"/>
                    </a:ext>
                  </a:extLst>
                </p:cNvPr>
                <p:cNvGrpSpPr/>
                <p:nvPr/>
              </p:nvGrpSpPr>
              <p:grpSpPr>
                <a:xfrm>
                  <a:off x="1073536" y="962544"/>
                  <a:ext cx="7312765" cy="5337536"/>
                  <a:chOff x="1076460" y="1196752"/>
                  <a:chExt cx="7312765" cy="5337536"/>
                </a:xfrm>
              </p:grpSpPr>
              <p:grpSp>
                <p:nvGrpSpPr>
                  <p:cNvPr id="34" name="Group 33">
                    <a:extLst>
                      <a:ext uri="{FF2B5EF4-FFF2-40B4-BE49-F238E27FC236}">
                        <a16:creationId xmlns:a16="http://schemas.microsoft.com/office/drawing/2014/main" id="{707263B7-D69A-4ECA-8785-36A133289E1E}"/>
                      </a:ext>
                    </a:extLst>
                  </p:cNvPr>
                  <p:cNvGrpSpPr/>
                  <p:nvPr/>
                </p:nvGrpSpPr>
                <p:grpSpPr>
                  <a:xfrm>
                    <a:off x="1076460" y="1196752"/>
                    <a:ext cx="7312765" cy="5337536"/>
                    <a:chOff x="1076460" y="1196752"/>
                    <a:chExt cx="7312765" cy="5337536"/>
                  </a:xfrm>
                </p:grpSpPr>
                <p:sp>
                  <p:nvSpPr>
                    <p:cNvPr id="44" name="Flowchart: Merge 43">
                      <a:extLst>
                        <a:ext uri="{FF2B5EF4-FFF2-40B4-BE49-F238E27FC236}">
                          <a16:creationId xmlns:a16="http://schemas.microsoft.com/office/drawing/2014/main" id="{644D1EFA-80D6-43FD-8CC6-A91A698D9960}"/>
                        </a:ext>
                      </a:extLst>
                    </p:cNvPr>
                    <p:cNvSpPr/>
                    <p:nvPr/>
                  </p:nvSpPr>
                  <p:spPr>
                    <a:xfrm>
                      <a:off x="3595420" y="1644567"/>
                      <a:ext cx="1450480" cy="4856890"/>
                    </a:xfrm>
                    <a:prstGeom prst="flowChartMerge">
                      <a:avLst/>
                    </a:prstGeom>
                    <a:solidFill>
                      <a:srgbClr val="5A2781"/>
                    </a:solidFill>
                    <a:ln>
                      <a:solidFill>
                        <a:srgbClr val="3818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675" dirty="0"/>
                    </a:p>
                    <a:p>
                      <a:pPr algn="ctr"/>
                      <a:endParaRPr lang="en-US" sz="1125" dirty="0"/>
                    </a:p>
                    <a:p>
                      <a:pPr algn="ctr"/>
                      <a:endParaRPr lang="en-US" sz="1125" dirty="0"/>
                    </a:p>
                    <a:p>
                      <a:pPr algn="ctr"/>
                      <a:endParaRPr lang="en-US" sz="900" dirty="0"/>
                    </a:p>
                    <a:p>
                      <a:pPr algn="ctr"/>
                      <a:r>
                        <a:rPr lang="en-US" sz="900" dirty="0"/>
                        <a:t>INDIKATOR KINERJA </a:t>
                      </a:r>
                      <a:endParaRPr lang="en-US" sz="1125" dirty="0"/>
                    </a:p>
                    <a:p>
                      <a:pPr algn="ctr"/>
                      <a:endParaRPr lang="en-US" sz="1125" dirty="0"/>
                    </a:p>
                    <a:p>
                      <a:pPr algn="ctr"/>
                      <a:r>
                        <a:rPr lang="en-US" sz="1125" dirty="0"/>
                        <a:t>K</a:t>
                      </a:r>
                    </a:p>
                    <a:p>
                      <a:pPr algn="ctr"/>
                      <a:endParaRPr lang="en-US" sz="1125" dirty="0"/>
                    </a:p>
                    <a:p>
                      <a:pPr algn="ctr"/>
                      <a:r>
                        <a:rPr lang="en-US" sz="1125" dirty="0"/>
                        <a:t>P</a:t>
                      </a:r>
                    </a:p>
                    <a:p>
                      <a:pPr algn="ctr"/>
                      <a:endParaRPr lang="en-US" sz="1125" dirty="0"/>
                    </a:p>
                    <a:p>
                      <a:pPr algn="ctr"/>
                      <a:r>
                        <a:rPr lang="en-US" sz="1125" dirty="0"/>
                        <a:t>I</a:t>
                      </a:r>
                    </a:p>
                    <a:p>
                      <a:pPr algn="ctr"/>
                      <a:endParaRPr lang="en-US" sz="675" dirty="0"/>
                    </a:p>
                    <a:p>
                      <a:pPr algn="ctr"/>
                      <a:endParaRPr lang="en-US" sz="675" dirty="0"/>
                    </a:p>
                  </p:txBody>
                </p:sp>
                <p:sp>
                  <p:nvSpPr>
                    <p:cNvPr id="45" name="Oval 44">
                      <a:extLst>
                        <a:ext uri="{FF2B5EF4-FFF2-40B4-BE49-F238E27FC236}">
                          <a16:creationId xmlns:a16="http://schemas.microsoft.com/office/drawing/2014/main" id="{7032E8FD-E7B5-42FA-9D8B-09354EDCD14F}"/>
                        </a:ext>
                      </a:extLst>
                    </p:cNvPr>
                    <p:cNvSpPr/>
                    <p:nvPr/>
                  </p:nvSpPr>
                  <p:spPr>
                    <a:xfrm>
                      <a:off x="1076461" y="1196752"/>
                      <a:ext cx="2232248" cy="864096"/>
                    </a:xfrm>
                    <a:prstGeom prst="ellipse">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t>VISI</a:t>
                      </a:r>
                    </a:p>
                  </p:txBody>
                </p:sp>
                <p:sp>
                  <p:nvSpPr>
                    <p:cNvPr id="46" name="Oval 45">
                      <a:extLst>
                        <a:ext uri="{FF2B5EF4-FFF2-40B4-BE49-F238E27FC236}">
                          <a16:creationId xmlns:a16="http://schemas.microsoft.com/office/drawing/2014/main" id="{3CE69787-E03E-4231-A328-8714EB32F887}"/>
                        </a:ext>
                      </a:extLst>
                    </p:cNvPr>
                    <p:cNvSpPr/>
                    <p:nvPr/>
                  </p:nvSpPr>
                  <p:spPr>
                    <a:xfrm>
                      <a:off x="1077262" y="2317348"/>
                      <a:ext cx="2232248" cy="864096"/>
                    </a:xfrm>
                    <a:prstGeom prst="ellipse">
                      <a:avLst/>
                    </a:prstGeom>
                    <a:solidFill>
                      <a:srgbClr val="003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dirty="0"/>
                        <a:t>TUJUAN </a:t>
                      </a:r>
                    </a:p>
                    <a:p>
                      <a:pPr algn="ctr"/>
                      <a:r>
                        <a:rPr lang="en-US" sz="1400" dirty="0"/>
                        <a:t>(</a:t>
                      </a:r>
                      <a:r>
                        <a:rPr lang="en-US" sz="1400" dirty="0" err="1"/>
                        <a:t>Dampak</a:t>
                      </a:r>
                      <a:r>
                        <a:rPr lang="en-US" sz="1400" dirty="0"/>
                        <a:t>)</a:t>
                      </a:r>
                    </a:p>
                  </p:txBody>
                </p:sp>
                <p:sp>
                  <p:nvSpPr>
                    <p:cNvPr id="47" name="Oval 46">
                      <a:extLst>
                        <a:ext uri="{FF2B5EF4-FFF2-40B4-BE49-F238E27FC236}">
                          <a16:creationId xmlns:a16="http://schemas.microsoft.com/office/drawing/2014/main" id="{8302A2A0-30CA-478E-AEEA-FC54143F4D00}"/>
                        </a:ext>
                      </a:extLst>
                    </p:cNvPr>
                    <p:cNvSpPr/>
                    <p:nvPr/>
                  </p:nvSpPr>
                  <p:spPr>
                    <a:xfrm>
                      <a:off x="1077262" y="3417934"/>
                      <a:ext cx="2232248" cy="864096"/>
                    </a:xfrm>
                    <a:prstGeom prst="ellipse">
                      <a:avLst/>
                    </a:prstGeom>
                    <a:solidFill>
                      <a:srgbClr val="003EA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500"/>
                        </a:lnSpc>
                      </a:pPr>
                      <a:r>
                        <a:rPr lang="en-US" sz="1600" b="1" dirty="0"/>
                        <a:t>SASARAN STRATEGIS</a:t>
                      </a:r>
                    </a:p>
                    <a:p>
                      <a:pPr algn="ctr">
                        <a:lnSpc>
                          <a:spcPts val="1500"/>
                        </a:lnSpc>
                      </a:pPr>
                      <a:r>
                        <a:rPr lang="en-US" sz="1200" dirty="0"/>
                        <a:t>(</a:t>
                      </a:r>
                      <a:r>
                        <a:rPr lang="en-US" sz="1200" dirty="0" err="1"/>
                        <a:t>Dampak</a:t>
                      </a:r>
                      <a:r>
                        <a:rPr lang="en-US" sz="1200" dirty="0"/>
                        <a:t>-Hasil)</a:t>
                      </a:r>
                      <a:endParaRPr lang="en-US" sz="1000" dirty="0"/>
                    </a:p>
                  </p:txBody>
                </p:sp>
                <p:sp>
                  <p:nvSpPr>
                    <p:cNvPr id="48" name="Oval 47">
                      <a:extLst>
                        <a:ext uri="{FF2B5EF4-FFF2-40B4-BE49-F238E27FC236}">
                          <a16:creationId xmlns:a16="http://schemas.microsoft.com/office/drawing/2014/main" id="{89D16624-0F16-4E18-8332-F5FE7BC4E195}"/>
                        </a:ext>
                      </a:extLst>
                    </p:cNvPr>
                    <p:cNvSpPr/>
                    <p:nvPr/>
                  </p:nvSpPr>
                  <p:spPr>
                    <a:xfrm>
                      <a:off x="1076460" y="4545645"/>
                      <a:ext cx="2232248" cy="864096"/>
                    </a:xfrm>
                    <a:prstGeom prst="ellipse">
                      <a:avLst/>
                    </a:prstGeom>
                    <a:solidFill>
                      <a:srgbClr val="0050D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dirty="0"/>
                        <a:t>SASARAN PROGRAM</a:t>
                      </a:r>
                    </a:p>
                    <a:p>
                      <a:pPr algn="ctr"/>
                      <a:r>
                        <a:rPr lang="en-US" sz="1200" dirty="0"/>
                        <a:t>(Hasil/Outcome)</a:t>
                      </a:r>
                      <a:endParaRPr lang="en-US" sz="1000" dirty="0"/>
                    </a:p>
                  </p:txBody>
                </p:sp>
                <p:sp>
                  <p:nvSpPr>
                    <p:cNvPr id="49" name="Oval 48">
                      <a:extLst>
                        <a:ext uri="{FF2B5EF4-FFF2-40B4-BE49-F238E27FC236}">
                          <a16:creationId xmlns:a16="http://schemas.microsoft.com/office/drawing/2014/main" id="{78689C84-5F8F-49EE-826C-A8655CD93ADD}"/>
                        </a:ext>
                      </a:extLst>
                    </p:cNvPr>
                    <p:cNvSpPr/>
                    <p:nvPr/>
                  </p:nvSpPr>
                  <p:spPr>
                    <a:xfrm>
                      <a:off x="1076460" y="5670192"/>
                      <a:ext cx="2232248" cy="864096"/>
                    </a:xfrm>
                    <a:prstGeom prst="ellipse">
                      <a:avLst/>
                    </a:prstGeom>
                    <a:solidFill>
                      <a:srgbClr val="005FF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400"/>
                        </a:lnSpc>
                      </a:pPr>
                      <a:r>
                        <a:rPr lang="en-US" sz="1400" b="1" dirty="0"/>
                        <a:t>SASARAN KEGIATAN</a:t>
                      </a:r>
                    </a:p>
                    <a:p>
                      <a:pPr algn="ctr">
                        <a:lnSpc>
                          <a:spcPts val="1400"/>
                        </a:lnSpc>
                      </a:pPr>
                      <a:r>
                        <a:rPr lang="en-US" sz="1200" dirty="0"/>
                        <a:t>(</a:t>
                      </a:r>
                      <a:r>
                        <a:rPr lang="en-US" sz="1200" dirty="0" err="1"/>
                        <a:t>Keluaran</a:t>
                      </a:r>
                      <a:r>
                        <a:rPr lang="en-US" sz="1200" dirty="0"/>
                        <a:t>/Output</a:t>
                      </a:r>
                      <a:r>
                        <a:rPr lang="en-US" sz="1400" dirty="0"/>
                        <a:t>)</a:t>
                      </a:r>
                    </a:p>
                  </p:txBody>
                </p:sp>
                <p:sp>
                  <p:nvSpPr>
                    <p:cNvPr id="50" name="Oval 49">
                      <a:extLst>
                        <a:ext uri="{FF2B5EF4-FFF2-40B4-BE49-F238E27FC236}">
                          <a16:creationId xmlns:a16="http://schemas.microsoft.com/office/drawing/2014/main" id="{359FC64B-BF86-4BF8-9A15-460884EAE81A}"/>
                        </a:ext>
                      </a:extLst>
                    </p:cNvPr>
                    <p:cNvSpPr/>
                    <p:nvPr/>
                  </p:nvSpPr>
                  <p:spPr>
                    <a:xfrm>
                      <a:off x="6156176" y="1196752"/>
                      <a:ext cx="2232248" cy="864096"/>
                    </a:xfrm>
                    <a:prstGeom prst="ellipse">
                      <a:avLst/>
                    </a:prstGeom>
                    <a:solidFill>
                      <a:srgbClr val="003A1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t>MISI</a:t>
                      </a:r>
                    </a:p>
                  </p:txBody>
                </p:sp>
                <p:sp>
                  <p:nvSpPr>
                    <p:cNvPr id="51" name="Oval 50">
                      <a:extLst>
                        <a:ext uri="{FF2B5EF4-FFF2-40B4-BE49-F238E27FC236}">
                          <a16:creationId xmlns:a16="http://schemas.microsoft.com/office/drawing/2014/main" id="{BC02340C-941A-468F-A1AF-21CD1CDD01C8}"/>
                        </a:ext>
                      </a:extLst>
                    </p:cNvPr>
                    <p:cNvSpPr/>
                    <p:nvPr/>
                  </p:nvSpPr>
                  <p:spPr>
                    <a:xfrm>
                      <a:off x="6156175" y="2284520"/>
                      <a:ext cx="2232248" cy="864096"/>
                    </a:xfrm>
                    <a:prstGeom prst="ellipse">
                      <a:avLst/>
                    </a:prstGeom>
                    <a:solidFill>
                      <a:srgbClr val="006C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t>ARAH KEBIJAKAN</a:t>
                      </a:r>
                    </a:p>
                  </p:txBody>
                </p:sp>
                <p:sp>
                  <p:nvSpPr>
                    <p:cNvPr id="52" name="Oval 51">
                      <a:extLst>
                        <a:ext uri="{FF2B5EF4-FFF2-40B4-BE49-F238E27FC236}">
                          <a16:creationId xmlns:a16="http://schemas.microsoft.com/office/drawing/2014/main" id="{4779A6C0-2233-47E2-AE33-0829257AD75F}"/>
                        </a:ext>
                      </a:extLst>
                    </p:cNvPr>
                    <p:cNvSpPr/>
                    <p:nvPr/>
                  </p:nvSpPr>
                  <p:spPr>
                    <a:xfrm>
                      <a:off x="6156977" y="3417934"/>
                      <a:ext cx="2232248" cy="864096"/>
                    </a:xfrm>
                    <a:prstGeom prst="ellipse">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t>STRATEGI</a:t>
                      </a:r>
                    </a:p>
                  </p:txBody>
                </p:sp>
                <p:sp>
                  <p:nvSpPr>
                    <p:cNvPr id="53" name="Oval 52">
                      <a:extLst>
                        <a:ext uri="{FF2B5EF4-FFF2-40B4-BE49-F238E27FC236}">
                          <a16:creationId xmlns:a16="http://schemas.microsoft.com/office/drawing/2014/main" id="{E9258024-D508-4A90-8C47-66BB79DE0FF4}"/>
                        </a:ext>
                      </a:extLst>
                    </p:cNvPr>
                    <p:cNvSpPr/>
                    <p:nvPr/>
                  </p:nvSpPr>
                  <p:spPr>
                    <a:xfrm>
                      <a:off x="6159100" y="4542214"/>
                      <a:ext cx="2229325" cy="864096"/>
                    </a:xfrm>
                    <a:prstGeom prst="ellipse">
                      <a:avLst/>
                    </a:prstGeom>
                    <a:solidFill>
                      <a:srgbClr val="00A2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750"/>
                        </a:lnSpc>
                      </a:pPr>
                      <a:r>
                        <a:rPr lang="en-US" sz="1400" b="1" dirty="0"/>
                        <a:t>PROGRAM</a:t>
                      </a:r>
                    </a:p>
                  </p:txBody>
                </p:sp>
                <p:sp>
                  <p:nvSpPr>
                    <p:cNvPr id="54" name="Oval 53">
                      <a:extLst>
                        <a:ext uri="{FF2B5EF4-FFF2-40B4-BE49-F238E27FC236}">
                          <a16:creationId xmlns:a16="http://schemas.microsoft.com/office/drawing/2014/main" id="{0024B835-691C-4E16-976A-1FC6CAC16E40}"/>
                        </a:ext>
                      </a:extLst>
                    </p:cNvPr>
                    <p:cNvSpPr/>
                    <p:nvPr/>
                  </p:nvSpPr>
                  <p:spPr>
                    <a:xfrm>
                      <a:off x="6156977" y="5670192"/>
                      <a:ext cx="2232248" cy="864096"/>
                    </a:xfrm>
                    <a:prstGeom prst="ellipse">
                      <a:avLst/>
                    </a:prstGeom>
                    <a:solidFill>
                      <a:srgbClr val="00EE6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KEGIATAN</a:t>
                      </a:r>
                    </a:p>
                  </p:txBody>
                </p:sp>
                <p:cxnSp>
                  <p:nvCxnSpPr>
                    <p:cNvPr id="55" name="Straight Arrow Connector 54">
                      <a:extLst>
                        <a:ext uri="{FF2B5EF4-FFF2-40B4-BE49-F238E27FC236}">
                          <a16:creationId xmlns:a16="http://schemas.microsoft.com/office/drawing/2014/main" id="{B3CE03AC-D467-40CF-9CD6-95F157855CE7}"/>
                        </a:ext>
                      </a:extLst>
                    </p:cNvPr>
                    <p:cNvCxnSpPr/>
                    <p:nvPr/>
                  </p:nvCxnSpPr>
                  <p:spPr>
                    <a:xfrm flipH="1">
                      <a:off x="3311632" y="6117702"/>
                      <a:ext cx="2847467"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847C022-2C14-44E6-81D0-9F7084072BD7}"/>
                        </a:ext>
                      </a:extLst>
                    </p:cNvPr>
                    <p:cNvCxnSpPr/>
                    <p:nvPr/>
                  </p:nvCxnSpPr>
                  <p:spPr>
                    <a:xfrm flipH="1">
                      <a:off x="3311632" y="3849982"/>
                      <a:ext cx="2847467" cy="0"/>
                    </a:xfrm>
                    <a:prstGeom prst="straightConnector1">
                      <a:avLst/>
                    </a:prstGeom>
                    <a:ln w="25400">
                      <a:solidFill>
                        <a:srgbClr val="B0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62F730E-0E1A-458B-944D-3247ECCB80FB}"/>
                        </a:ext>
                      </a:extLst>
                    </p:cNvPr>
                    <p:cNvCxnSpPr/>
                    <p:nvPr/>
                  </p:nvCxnSpPr>
                  <p:spPr>
                    <a:xfrm flipH="1">
                      <a:off x="3311632" y="4950249"/>
                      <a:ext cx="2847467" cy="0"/>
                    </a:xfrm>
                    <a:prstGeom prst="straightConnector1">
                      <a:avLst/>
                    </a:prstGeom>
                    <a:ln w="25400">
                      <a:solidFill>
                        <a:srgbClr val="B0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927EA89-AE7B-497C-856C-66288589A7F0}"/>
                        </a:ext>
                      </a:extLst>
                    </p:cNvPr>
                    <p:cNvCxnSpPr/>
                    <p:nvPr/>
                  </p:nvCxnSpPr>
                  <p:spPr>
                    <a:xfrm flipH="1">
                      <a:off x="3308708" y="2749396"/>
                      <a:ext cx="2847467" cy="0"/>
                    </a:xfrm>
                    <a:prstGeom prst="straightConnector1">
                      <a:avLst/>
                    </a:prstGeom>
                    <a:ln w="25400">
                      <a:solidFill>
                        <a:srgbClr val="B0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7343E37-AFB1-4520-9016-99035B57911F}"/>
                        </a:ext>
                      </a:extLst>
                    </p:cNvPr>
                    <p:cNvCxnSpPr>
                      <a:stCxn id="55" idx="2"/>
                      <a:endCxn id="50" idx="6"/>
                    </p:cNvCxnSpPr>
                    <p:nvPr/>
                  </p:nvCxnSpPr>
                  <p:spPr>
                    <a:xfrm flipH="1">
                      <a:off x="3308709" y="1628800"/>
                      <a:ext cx="2847467" cy="0"/>
                    </a:xfrm>
                    <a:prstGeom prst="straightConnector1">
                      <a:avLst/>
                    </a:prstGeom>
                    <a:ln w="25400">
                      <a:solidFill>
                        <a:srgbClr val="B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a:extLst>
                      <a:ext uri="{FF2B5EF4-FFF2-40B4-BE49-F238E27FC236}">
                        <a16:creationId xmlns:a16="http://schemas.microsoft.com/office/drawing/2014/main" id="{60DBB0B3-D581-4A75-8D0A-100EF7BAD30A}"/>
                      </a:ext>
                    </a:extLst>
                  </p:cNvPr>
                  <p:cNvCxnSpPr>
                    <a:stCxn id="50" idx="4"/>
                    <a:endCxn id="51" idx="0"/>
                  </p:cNvCxnSpPr>
                  <p:nvPr/>
                </p:nvCxnSpPr>
                <p:spPr>
                  <a:xfrm>
                    <a:off x="2192585" y="2060848"/>
                    <a:ext cx="801" cy="256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8EF120D-C10F-4D43-843F-E04298FE801D}"/>
                      </a:ext>
                    </a:extLst>
                  </p:cNvPr>
                  <p:cNvCxnSpPr/>
                  <p:nvPr/>
                </p:nvCxnSpPr>
                <p:spPr>
                  <a:xfrm>
                    <a:off x="2191784" y="3161434"/>
                    <a:ext cx="801" cy="256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29E66F6-C803-4340-90EC-43688BAA4B5E}"/>
                      </a:ext>
                    </a:extLst>
                  </p:cNvPr>
                  <p:cNvCxnSpPr/>
                  <p:nvPr/>
                </p:nvCxnSpPr>
                <p:spPr>
                  <a:xfrm>
                    <a:off x="2196309" y="4273683"/>
                    <a:ext cx="801" cy="256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6DBC8B0-1416-4F94-AC58-D50C26E6A77F}"/>
                      </a:ext>
                    </a:extLst>
                  </p:cNvPr>
                  <p:cNvCxnSpPr/>
                  <p:nvPr/>
                </p:nvCxnSpPr>
                <p:spPr>
                  <a:xfrm>
                    <a:off x="2195508" y="5427150"/>
                    <a:ext cx="801" cy="256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5C69946-9E38-4EA3-9A39-13D4BF797301}"/>
                      </a:ext>
                    </a:extLst>
                  </p:cNvPr>
                  <p:cNvCxnSpPr/>
                  <p:nvPr/>
                </p:nvCxnSpPr>
                <p:spPr>
                  <a:xfrm>
                    <a:off x="7276024" y="2055226"/>
                    <a:ext cx="801" cy="256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6CE2946-C99D-4B79-9BF5-5620696EE973}"/>
                      </a:ext>
                    </a:extLst>
                  </p:cNvPr>
                  <p:cNvCxnSpPr/>
                  <p:nvPr/>
                </p:nvCxnSpPr>
                <p:spPr>
                  <a:xfrm>
                    <a:off x="7274422" y="3148615"/>
                    <a:ext cx="801" cy="256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8F10AFD-88C6-4AC4-82DE-133C493C29B8}"/>
                      </a:ext>
                    </a:extLst>
                  </p:cNvPr>
                  <p:cNvCxnSpPr/>
                  <p:nvPr/>
                </p:nvCxnSpPr>
                <p:spPr>
                  <a:xfrm>
                    <a:off x="7271498" y="4290785"/>
                    <a:ext cx="801" cy="256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ABBA335-7969-4AE6-929A-DD01AD6FE548}"/>
                      </a:ext>
                    </a:extLst>
                  </p:cNvPr>
                  <p:cNvCxnSpPr/>
                  <p:nvPr/>
                </p:nvCxnSpPr>
                <p:spPr>
                  <a:xfrm>
                    <a:off x="7275223" y="5406310"/>
                    <a:ext cx="801" cy="256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8" name="Rounded Rectangle 7">
                  <a:extLst>
                    <a:ext uri="{FF2B5EF4-FFF2-40B4-BE49-F238E27FC236}">
                      <a16:creationId xmlns:a16="http://schemas.microsoft.com/office/drawing/2014/main" id="{99053086-FFAF-4780-A5AC-5B373996F7F2}"/>
                    </a:ext>
                  </a:extLst>
                </p:cNvPr>
                <p:cNvSpPr/>
                <p:nvPr/>
              </p:nvSpPr>
              <p:spPr>
                <a:xfrm>
                  <a:off x="4029914" y="6291073"/>
                  <a:ext cx="1764899" cy="43649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825"/>
                    </a:lnSpc>
                  </a:pPr>
                  <a:r>
                    <a:rPr lang="en-US" sz="1400" b="1" dirty="0"/>
                    <a:t>ANGGARAN</a:t>
                  </a:r>
                </a:p>
              </p:txBody>
            </p:sp>
            <p:sp>
              <p:nvSpPr>
                <p:cNvPr id="29" name="Oval 28">
                  <a:extLst>
                    <a:ext uri="{FF2B5EF4-FFF2-40B4-BE49-F238E27FC236}">
                      <a16:creationId xmlns:a16="http://schemas.microsoft.com/office/drawing/2014/main" id="{B6CAD1E9-51A6-4DCF-836B-4BCBB707D2B8}"/>
                    </a:ext>
                  </a:extLst>
                </p:cNvPr>
                <p:cNvSpPr/>
                <p:nvPr/>
              </p:nvSpPr>
              <p:spPr>
                <a:xfrm>
                  <a:off x="3308708" y="-209595"/>
                  <a:ext cx="2844544" cy="9840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dirty="0"/>
                    <a:t>NILAI DASAR ORGANISASI</a:t>
                  </a:r>
                </a:p>
              </p:txBody>
            </p:sp>
            <p:cxnSp>
              <p:nvCxnSpPr>
                <p:cNvPr id="30" name="Curved Connector 9">
                  <a:extLst>
                    <a:ext uri="{FF2B5EF4-FFF2-40B4-BE49-F238E27FC236}">
                      <a16:creationId xmlns:a16="http://schemas.microsoft.com/office/drawing/2014/main" id="{35BC98C4-22D9-4029-A27E-7E87F15BBE49}"/>
                    </a:ext>
                  </a:extLst>
                </p:cNvPr>
                <p:cNvCxnSpPr>
                  <a:cxnSpLocks/>
                  <a:stCxn id="29" idx="2"/>
                  <a:endCxn id="45" idx="0"/>
                </p:cNvCxnSpPr>
                <p:nvPr/>
              </p:nvCxnSpPr>
              <p:spPr>
                <a:xfrm rot="10800000" flipV="1">
                  <a:off x="2189663" y="282449"/>
                  <a:ext cx="1119047" cy="680095"/>
                </a:xfrm>
                <a:prstGeom prst="curvedConnector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urved Connector 10">
                  <a:extLst>
                    <a:ext uri="{FF2B5EF4-FFF2-40B4-BE49-F238E27FC236}">
                      <a16:creationId xmlns:a16="http://schemas.microsoft.com/office/drawing/2014/main" id="{3279C530-37B6-4933-9F4E-B49CAF81ECA2}"/>
                    </a:ext>
                  </a:extLst>
                </p:cNvPr>
                <p:cNvCxnSpPr>
                  <a:cxnSpLocks/>
                  <a:stCxn id="29" idx="6"/>
                  <a:endCxn id="50" idx="0"/>
                </p:cNvCxnSpPr>
                <p:nvPr/>
              </p:nvCxnSpPr>
              <p:spPr>
                <a:xfrm>
                  <a:off x="6153252" y="282449"/>
                  <a:ext cx="1116125" cy="680095"/>
                </a:xfrm>
                <a:prstGeom prst="curvedConnector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11">
                  <a:extLst>
                    <a:ext uri="{FF2B5EF4-FFF2-40B4-BE49-F238E27FC236}">
                      <a16:creationId xmlns:a16="http://schemas.microsoft.com/office/drawing/2014/main" id="{FD25C943-49BA-4D6F-9FC3-3B85B1CE0E33}"/>
                    </a:ext>
                  </a:extLst>
                </p:cNvPr>
                <p:cNvCxnSpPr>
                  <a:stCxn id="54" idx="4"/>
                </p:cNvCxnSpPr>
                <p:nvPr/>
              </p:nvCxnSpPr>
              <p:spPr>
                <a:xfrm rot="5400000">
                  <a:off x="6379734" y="5715160"/>
                  <a:ext cx="305527" cy="1475364"/>
                </a:xfrm>
                <a:prstGeom prst="curvedConnector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12">
                  <a:extLst>
                    <a:ext uri="{FF2B5EF4-FFF2-40B4-BE49-F238E27FC236}">
                      <a16:creationId xmlns:a16="http://schemas.microsoft.com/office/drawing/2014/main" id="{C95BBFDF-39BC-415E-A759-B7DC399793F7}"/>
                    </a:ext>
                  </a:extLst>
                </p:cNvPr>
                <p:cNvCxnSpPr>
                  <a:stCxn id="54" idx="4"/>
                </p:cNvCxnSpPr>
                <p:nvPr/>
              </p:nvCxnSpPr>
              <p:spPr>
                <a:xfrm rot="16200000" flipH="1">
                  <a:off x="2931814" y="5525898"/>
                  <a:ext cx="301854" cy="1784559"/>
                </a:xfrm>
                <a:prstGeom prst="curvedConnector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60" name="32-Point Star 69">
              <a:extLst>
                <a:ext uri="{FF2B5EF4-FFF2-40B4-BE49-F238E27FC236}">
                  <a16:creationId xmlns:a16="http://schemas.microsoft.com/office/drawing/2014/main" id="{E80646F2-7701-43D4-BA10-2B6044C22AC4}"/>
                </a:ext>
              </a:extLst>
            </p:cNvPr>
            <p:cNvSpPr/>
            <p:nvPr/>
          </p:nvSpPr>
          <p:spPr>
            <a:xfrm>
              <a:off x="10773344" y="1767814"/>
              <a:ext cx="1274053" cy="4236810"/>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b="1" dirty="0"/>
            </a:p>
          </p:txBody>
        </p:sp>
        <p:sp>
          <p:nvSpPr>
            <p:cNvPr id="61" name="TextBox 60">
              <a:extLst>
                <a:ext uri="{FF2B5EF4-FFF2-40B4-BE49-F238E27FC236}">
                  <a16:creationId xmlns:a16="http://schemas.microsoft.com/office/drawing/2014/main" id="{A6CD1585-83A3-4494-B797-06C23FE2A58E}"/>
                </a:ext>
              </a:extLst>
            </p:cNvPr>
            <p:cNvSpPr txBox="1"/>
            <p:nvPr/>
          </p:nvSpPr>
          <p:spPr>
            <a:xfrm>
              <a:off x="11327895" y="2516004"/>
              <a:ext cx="164949" cy="2308324"/>
            </a:xfrm>
            <a:prstGeom prst="rect">
              <a:avLst/>
            </a:prstGeom>
            <a:noFill/>
          </p:spPr>
          <p:txBody>
            <a:bodyPr wrap="square" rtlCol="0">
              <a:spAutoFit/>
            </a:bodyPr>
            <a:lstStyle/>
            <a:p>
              <a:pPr algn="ctr"/>
              <a:r>
                <a:rPr lang="en-US" b="1" dirty="0">
                  <a:solidFill>
                    <a:schemeClr val="bg1"/>
                  </a:solidFill>
                </a:rPr>
                <a:t>INHERENT</a:t>
              </a:r>
            </a:p>
          </p:txBody>
        </p:sp>
        <p:sp>
          <p:nvSpPr>
            <p:cNvPr id="62" name="Rectangle 61">
              <a:extLst>
                <a:ext uri="{FF2B5EF4-FFF2-40B4-BE49-F238E27FC236}">
                  <a16:creationId xmlns:a16="http://schemas.microsoft.com/office/drawing/2014/main" id="{2F37B3D8-6C00-431E-8D79-659E8197AD68}"/>
                </a:ext>
              </a:extLst>
            </p:cNvPr>
            <p:cNvSpPr/>
            <p:nvPr/>
          </p:nvSpPr>
          <p:spPr>
            <a:xfrm>
              <a:off x="11089584" y="4721978"/>
              <a:ext cx="753732" cy="461665"/>
            </a:xfrm>
            <a:prstGeom prst="rect">
              <a:avLst/>
            </a:prstGeom>
          </p:spPr>
          <p:txBody>
            <a:bodyPr wrap="none">
              <a:spAutoFit/>
            </a:bodyPr>
            <a:lstStyle/>
            <a:p>
              <a:pPr algn="ctr"/>
              <a:r>
                <a:rPr lang="en-US" sz="2400" b="1" dirty="0">
                  <a:solidFill>
                    <a:schemeClr val="bg1"/>
                  </a:solidFill>
                </a:rPr>
                <a:t>RISK</a:t>
              </a:r>
            </a:p>
          </p:txBody>
        </p:sp>
        <p:sp>
          <p:nvSpPr>
            <p:cNvPr id="63" name="32-Point Star 69">
              <a:extLst>
                <a:ext uri="{FF2B5EF4-FFF2-40B4-BE49-F238E27FC236}">
                  <a16:creationId xmlns:a16="http://schemas.microsoft.com/office/drawing/2014/main" id="{7287660D-58A0-4712-9F40-5B4FEFB76EFF}"/>
                </a:ext>
              </a:extLst>
            </p:cNvPr>
            <p:cNvSpPr/>
            <p:nvPr/>
          </p:nvSpPr>
          <p:spPr>
            <a:xfrm>
              <a:off x="3828797" y="1825309"/>
              <a:ext cx="1274053" cy="4236810"/>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b="1" dirty="0"/>
            </a:p>
          </p:txBody>
        </p:sp>
        <p:sp>
          <p:nvSpPr>
            <p:cNvPr id="64" name="TextBox 63">
              <a:extLst>
                <a:ext uri="{FF2B5EF4-FFF2-40B4-BE49-F238E27FC236}">
                  <a16:creationId xmlns:a16="http://schemas.microsoft.com/office/drawing/2014/main" id="{1025BF2A-E44F-4FD5-B147-C3CC7C402B6A}"/>
                </a:ext>
              </a:extLst>
            </p:cNvPr>
            <p:cNvSpPr txBox="1"/>
            <p:nvPr/>
          </p:nvSpPr>
          <p:spPr>
            <a:xfrm>
              <a:off x="4383348" y="2573499"/>
              <a:ext cx="164949" cy="2308324"/>
            </a:xfrm>
            <a:prstGeom prst="rect">
              <a:avLst/>
            </a:prstGeom>
            <a:noFill/>
          </p:spPr>
          <p:txBody>
            <a:bodyPr wrap="square" rtlCol="0">
              <a:spAutoFit/>
            </a:bodyPr>
            <a:lstStyle/>
            <a:p>
              <a:pPr algn="ctr"/>
              <a:r>
                <a:rPr lang="en-US" b="1" dirty="0">
                  <a:solidFill>
                    <a:schemeClr val="bg1"/>
                  </a:solidFill>
                </a:rPr>
                <a:t>INHERENT</a:t>
              </a:r>
            </a:p>
          </p:txBody>
        </p:sp>
        <p:sp>
          <p:nvSpPr>
            <p:cNvPr id="65" name="Rectangle 64">
              <a:extLst>
                <a:ext uri="{FF2B5EF4-FFF2-40B4-BE49-F238E27FC236}">
                  <a16:creationId xmlns:a16="http://schemas.microsoft.com/office/drawing/2014/main" id="{10B8FB88-E86A-4313-9AC4-8FC863085892}"/>
                </a:ext>
              </a:extLst>
            </p:cNvPr>
            <p:cNvSpPr/>
            <p:nvPr/>
          </p:nvSpPr>
          <p:spPr>
            <a:xfrm>
              <a:off x="4145037" y="4779473"/>
              <a:ext cx="753732" cy="461665"/>
            </a:xfrm>
            <a:prstGeom prst="rect">
              <a:avLst/>
            </a:prstGeom>
          </p:spPr>
          <p:txBody>
            <a:bodyPr wrap="none">
              <a:spAutoFit/>
            </a:bodyPr>
            <a:lstStyle/>
            <a:p>
              <a:pPr algn="ctr"/>
              <a:r>
                <a:rPr lang="en-US" sz="2400" b="1" dirty="0">
                  <a:solidFill>
                    <a:schemeClr val="bg1"/>
                  </a:solidFill>
                </a:rPr>
                <a:t>RISK</a:t>
              </a:r>
            </a:p>
          </p:txBody>
        </p:sp>
      </p:grpSp>
      <p:sp>
        <p:nvSpPr>
          <p:cNvPr id="66" name="TextBox 65">
            <a:extLst>
              <a:ext uri="{FF2B5EF4-FFF2-40B4-BE49-F238E27FC236}">
                <a16:creationId xmlns:a16="http://schemas.microsoft.com/office/drawing/2014/main" id="{55E7D933-FE98-47CB-9812-CF7FA27E3AF5}"/>
              </a:ext>
            </a:extLst>
          </p:cNvPr>
          <p:cNvSpPr txBox="1"/>
          <p:nvPr/>
        </p:nvSpPr>
        <p:spPr>
          <a:xfrm>
            <a:off x="732211" y="6467397"/>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390299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1"/>
            <a:ext cx="12192000" cy="710552"/>
          </a:xfrm>
          <a:prstGeom prst="rect">
            <a:avLst/>
          </a:prstGeom>
          <a:solidFill>
            <a:srgbClr val="002060"/>
          </a:solidFill>
        </p:spPr>
        <p:txBody>
          <a:bodyPr wrap="square" tIns="108000" bIns="108000">
            <a:spAutoFit/>
          </a:bodyPr>
          <a:lstStyle/>
          <a:p>
            <a:pPr algn="ctr"/>
            <a:r>
              <a:rPr lang="en-US" sz="3200" b="1" dirty="0">
                <a:solidFill>
                  <a:schemeClr val="bg1"/>
                </a:solidFill>
                <a:latin typeface="Candara" pitchFamily="34" charset="0"/>
                <a:ea typeface="Times New Roman" pitchFamily="18" charset="0"/>
                <a:cs typeface="Arial" pitchFamily="34" charset="0"/>
              </a:rPr>
              <a:t>V-U-C-A MENGUBAH LINGKUNGAN BISNIS ORGANISASI</a:t>
            </a:r>
            <a:endParaRPr lang="en-SG" sz="3200" b="1" dirty="0">
              <a:solidFill>
                <a:schemeClr val="bg1"/>
              </a:solidFill>
              <a:latin typeface="Candara" pitchFamily="34" charset="0"/>
              <a:ea typeface="Times New Roman" pitchFamily="18"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16" y="984604"/>
            <a:ext cx="11685368" cy="4590027"/>
          </a:xfrm>
          <a:prstGeom prst="rect">
            <a:avLst/>
          </a:prstGeom>
        </p:spPr>
      </p:pic>
      <p:sp>
        <p:nvSpPr>
          <p:cNvPr id="8" name="TextBox 7">
            <a:extLst>
              <a:ext uri="{FF2B5EF4-FFF2-40B4-BE49-F238E27FC236}">
                <a16:creationId xmlns:a16="http://schemas.microsoft.com/office/drawing/2014/main" id="{A8DFDD4E-DD8A-4360-8DE7-7043D7DFE612}"/>
              </a:ext>
            </a:extLst>
          </p:cNvPr>
          <p:cNvSpPr txBox="1"/>
          <p:nvPr/>
        </p:nvSpPr>
        <p:spPr>
          <a:xfrm>
            <a:off x="368968" y="5818359"/>
            <a:ext cx="11569716" cy="853050"/>
          </a:xfrm>
          <a:prstGeom prst="rect">
            <a:avLst/>
          </a:prstGeom>
          <a:noFill/>
          <a:ln>
            <a:solidFill>
              <a:srgbClr val="002060"/>
            </a:solidFill>
          </a:ln>
        </p:spPr>
        <p:txBody>
          <a:bodyPr wrap="square" lIns="216000" tIns="324000" bIns="216000" rtlCol="0">
            <a:spAutoFit/>
          </a:bodyPr>
          <a:lstStyle/>
          <a:p>
            <a:pPr algn="ctr"/>
            <a:r>
              <a:rPr lang="en-US" sz="2000" b="1" dirty="0">
                <a:solidFill>
                  <a:prstClr val="black"/>
                </a:solidFill>
                <a:sym typeface="Wingdings" panose="05000000000000000000" pitchFamily="2" charset="2"/>
              </a:rPr>
              <a:t>WE NEED A REFINED RISK MANAGEMENT PARADIGM  TO BE MORE </a:t>
            </a:r>
            <a:r>
              <a:rPr lang="en-US" sz="2000" b="1" i="1" dirty="0">
                <a:solidFill>
                  <a:prstClr val="black"/>
                </a:solidFill>
                <a:sym typeface="Wingdings" panose="05000000000000000000" pitchFamily="2" charset="2"/>
              </a:rPr>
              <a:t>AGILE RISK MANAGEMENT</a:t>
            </a:r>
            <a:r>
              <a:rPr lang="en-US" sz="2000" b="1" dirty="0">
                <a:solidFill>
                  <a:prstClr val="black"/>
                </a:solidFill>
              </a:rPr>
              <a:t>)</a:t>
            </a:r>
            <a:endParaRPr lang="en-ID" sz="2000" b="1" dirty="0">
              <a:solidFill>
                <a:prstClr val="black"/>
              </a:solidFill>
            </a:endParaRPr>
          </a:p>
        </p:txBody>
      </p:sp>
      <p:sp>
        <p:nvSpPr>
          <p:cNvPr id="3" name="TextBox 2">
            <a:extLst>
              <a:ext uri="{FF2B5EF4-FFF2-40B4-BE49-F238E27FC236}">
                <a16:creationId xmlns:a16="http://schemas.microsoft.com/office/drawing/2014/main" id="{CEDA833D-9277-4214-9AC1-2A1EFCDFD51E}"/>
              </a:ext>
            </a:extLst>
          </p:cNvPr>
          <p:cNvSpPr txBox="1"/>
          <p:nvPr/>
        </p:nvSpPr>
        <p:spPr>
          <a:xfrm>
            <a:off x="253316" y="5436131"/>
            <a:ext cx="3456836" cy="261610"/>
          </a:xfrm>
          <a:prstGeom prst="rect">
            <a:avLst/>
          </a:prstGeom>
          <a:noFill/>
        </p:spPr>
        <p:txBody>
          <a:bodyPr wrap="square" rtlCol="0">
            <a:spAutoFit/>
          </a:bodyPr>
          <a:lstStyle/>
          <a:p>
            <a:r>
              <a:rPr lang="en-US" sz="1100" dirty="0"/>
              <a:t>Source: </a:t>
            </a:r>
            <a:r>
              <a:rPr lang="en-US" sz="1100" dirty="0" err="1"/>
              <a:t>Benis</a:t>
            </a:r>
            <a:r>
              <a:rPr lang="en-US" sz="1100" dirty="0"/>
              <a:t> &amp; Nanus (1987) &amp; Barber (1991)</a:t>
            </a:r>
            <a:endParaRPr lang="en-ID" sz="1100" dirty="0"/>
          </a:p>
        </p:txBody>
      </p:sp>
    </p:spTree>
    <p:extLst>
      <p:ext uri="{BB962C8B-B14F-4D97-AF65-F5344CB8AC3E}">
        <p14:creationId xmlns:p14="http://schemas.microsoft.com/office/powerpoint/2010/main" val="1935303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B17E65-57D3-411C-83ED-548C0F2CC848}"/>
              </a:ext>
            </a:extLst>
          </p:cNvPr>
          <p:cNvSpPr/>
          <p:nvPr/>
        </p:nvSpPr>
        <p:spPr>
          <a:xfrm>
            <a:off x="-1" y="0"/>
            <a:ext cx="12192001" cy="505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t>TAKSONOMI (PENGKLASIFIKASIAN) RISIKO</a:t>
            </a:r>
            <a:endParaRPr lang="en-MY" sz="2400" b="1" dirty="0"/>
          </a:p>
        </p:txBody>
      </p:sp>
      <p:pic>
        <p:nvPicPr>
          <p:cNvPr id="2" name="Picture 1">
            <a:extLst>
              <a:ext uri="{FF2B5EF4-FFF2-40B4-BE49-F238E27FC236}">
                <a16:creationId xmlns:a16="http://schemas.microsoft.com/office/drawing/2014/main" id="{FB784735-ADD7-418D-6D76-E710156D752F}"/>
              </a:ext>
            </a:extLst>
          </p:cNvPr>
          <p:cNvPicPr>
            <a:picLocks noChangeAspect="1"/>
          </p:cNvPicPr>
          <p:nvPr/>
        </p:nvPicPr>
        <p:blipFill>
          <a:blip r:embed="rId2"/>
          <a:stretch>
            <a:fillRect/>
          </a:stretch>
        </p:blipFill>
        <p:spPr>
          <a:xfrm>
            <a:off x="329183" y="989008"/>
            <a:ext cx="11331197" cy="5167492"/>
          </a:xfrm>
          <a:prstGeom prst="rect">
            <a:avLst/>
          </a:prstGeom>
        </p:spPr>
      </p:pic>
      <p:sp>
        <p:nvSpPr>
          <p:cNvPr id="3" name="TextBox 2">
            <a:extLst>
              <a:ext uri="{FF2B5EF4-FFF2-40B4-BE49-F238E27FC236}">
                <a16:creationId xmlns:a16="http://schemas.microsoft.com/office/drawing/2014/main" id="{52B7233A-9F22-5EAD-D755-B00954D39242}"/>
              </a:ext>
            </a:extLst>
          </p:cNvPr>
          <p:cNvSpPr txBox="1"/>
          <p:nvPr/>
        </p:nvSpPr>
        <p:spPr>
          <a:xfrm>
            <a:off x="-1" y="615345"/>
            <a:ext cx="12192001" cy="276999"/>
          </a:xfrm>
          <a:prstGeom prst="rect">
            <a:avLst/>
          </a:prstGeom>
          <a:noFill/>
        </p:spPr>
        <p:txBody>
          <a:bodyPr wrap="square" rtlCol="0">
            <a:spAutoFit/>
          </a:bodyPr>
          <a:lstStyle/>
          <a:p>
            <a:pPr algn="ctr"/>
            <a:r>
              <a:rPr lang="en-US" sz="1200" b="1" dirty="0"/>
              <a:t>SETIAP ORGANISASI HARUS MENYUSUN TAKSONOMI RISIKO YANG MELEKAT DI ORGANISASINYA SESUAI DENGAN KARAKTERISTIK ORGANISASI DAN TUJUAN  STRATEGIS BISNISNYA.</a:t>
            </a:r>
            <a:endParaRPr lang="en-MY" sz="1200" b="1" dirty="0"/>
          </a:p>
        </p:txBody>
      </p:sp>
    </p:spTree>
    <p:extLst>
      <p:ext uri="{BB962C8B-B14F-4D97-AF65-F5344CB8AC3E}">
        <p14:creationId xmlns:p14="http://schemas.microsoft.com/office/powerpoint/2010/main" val="111666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15301" y="1414129"/>
            <a:ext cx="8109200" cy="5155835"/>
            <a:chOff x="2319337" y="286761"/>
            <a:chExt cx="10285412" cy="6985790"/>
          </a:xfrm>
        </p:grpSpPr>
        <p:grpSp>
          <p:nvGrpSpPr>
            <p:cNvPr id="14" name="Group 13"/>
            <p:cNvGrpSpPr/>
            <p:nvPr/>
          </p:nvGrpSpPr>
          <p:grpSpPr>
            <a:xfrm>
              <a:off x="2711223" y="286761"/>
              <a:ext cx="9893526" cy="6769234"/>
              <a:chOff x="1934576" y="741404"/>
              <a:chExt cx="8187992" cy="614741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576" y="741404"/>
                <a:ext cx="8187992" cy="6147411"/>
              </a:xfrm>
              <a:prstGeom prst="rect">
                <a:avLst/>
              </a:prstGeom>
            </p:spPr>
          </p:pic>
          <p:sp>
            <p:nvSpPr>
              <p:cNvPr id="13" name="Rectangle 12"/>
              <p:cNvSpPr/>
              <p:nvPr/>
            </p:nvSpPr>
            <p:spPr>
              <a:xfrm>
                <a:off x="7058527" y="3785937"/>
                <a:ext cx="1588168" cy="224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black"/>
                    </a:solidFill>
                  </a:rPr>
                  <a:t>Risk</a:t>
                </a:r>
              </a:p>
            </p:txBody>
          </p:sp>
        </p:grpSp>
        <p:sp>
          <p:nvSpPr>
            <p:cNvPr id="12" name="Rectangle 11"/>
            <p:cNvSpPr/>
            <p:nvPr/>
          </p:nvSpPr>
          <p:spPr>
            <a:xfrm>
              <a:off x="2319337" y="6728265"/>
              <a:ext cx="10285412" cy="54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Rounded Rectangle 1"/>
          <p:cNvSpPr/>
          <p:nvPr/>
        </p:nvSpPr>
        <p:spPr>
          <a:xfrm>
            <a:off x="450778" y="899707"/>
            <a:ext cx="1944950" cy="567153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SEBELUM MENGUKUR, MEMAMNTAU DAN MENGENDALIKAN RISISIKO INHEREN, PERLU DILAKUKAN TERLEBIH DAHULU IDENTIFIKASI TERHADAP RISIKO INHEREN.</a:t>
            </a:r>
          </a:p>
          <a:p>
            <a:pPr algn="ctr"/>
            <a:r>
              <a:rPr lang="en-US" sz="1600" dirty="0">
                <a:solidFill>
                  <a:schemeClr val="tx1"/>
                </a:solidFill>
              </a:rPr>
              <a:t>IHERENT RISK DAPAT DIIDENTIFIKASI DENGAN BERBAGAI METODE. SALAH SATU METODENYA ADALAH </a:t>
            </a:r>
            <a:r>
              <a:rPr lang="en-US" sz="1600" b="1" i="1" dirty="0">
                <a:solidFill>
                  <a:schemeClr val="tx1"/>
                </a:solidFill>
              </a:rPr>
              <a:t>ROOT CAUSE ANALYSIS (RCA)</a:t>
            </a:r>
          </a:p>
        </p:txBody>
      </p:sp>
      <p:sp>
        <p:nvSpPr>
          <p:cNvPr id="6" name="Title 1">
            <a:extLst>
              <a:ext uri="{FF2B5EF4-FFF2-40B4-BE49-F238E27FC236}">
                <a16:creationId xmlns:a16="http://schemas.microsoft.com/office/drawing/2014/main" id="{BA59EF10-29FC-4495-B5F4-7F1DB06BBB28}"/>
              </a:ext>
            </a:extLst>
          </p:cNvPr>
          <p:cNvSpPr>
            <a:spLocks noGrp="1"/>
          </p:cNvSpPr>
          <p:nvPr>
            <p:ph type="title"/>
          </p:nvPr>
        </p:nvSpPr>
        <p:spPr>
          <a:xfrm>
            <a:off x="0" y="0"/>
            <a:ext cx="12192000" cy="741405"/>
          </a:xfrm>
          <a:solidFill>
            <a:srgbClr val="002060"/>
          </a:solidFill>
        </p:spPr>
        <p:txBody>
          <a:bodyPr tIns="0" bIns="108000">
            <a:noAutofit/>
          </a:bodyPr>
          <a:lstStyle/>
          <a:p>
            <a:pPr indent="457200" algn="ctr">
              <a:lnSpc>
                <a:spcPct val="150000"/>
              </a:lnSpc>
              <a:spcBef>
                <a:spcPts val="600"/>
              </a:spcBef>
              <a:spcAft>
                <a:spcPts val="1200"/>
              </a:spcAft>
            </a:pPr>
            <a:r>
              <a:rPr lang="en-US" sz="28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ROOT CAUSE ANALYSIS (RCA) DALAM MENGIDENTIFIKASI RISIKO</a:t>
            </a:r>
            <a:endParaRPr lang="en-ID" sz="20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C166FF9-FF6E-44AE-8C54-E93859B8F49B}"/>
              </a:ext>
            </a:extLst>
          </p:cNvPr>
          <p:cNvSpPr txBox="1"/>
          <p:nvPr/>
        </p:nvSpPr>
        <p:spPr>
          <a:xfrm>
            <a:off x="450778" y="6569965"/>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
        <p:nvSpPr>
          <p:cNvPr id="10" name="Arrow: Right 9">
            <a:extLst>
              <a:ext uri="{FF2B5EF4-FFF2-40B4-BE49-F238E27FC236}">
                <a16:creationId xmlns:a16="http://schemas.microsoft.com/office/drawing/2014/main" id="{B69BDB9C-7488-4103-8AF0-A328F512A9BF}"/>
              </a:ext>
            </a:extLst>
          </p:cNvPr>
          <p:cNvSpPr/>
          <p:nvPr/>
        </p:nvSpPr>
        <p:spPr>
          <a:xfrm>
            <a:off x="9618445" y="2722569"/>
            <a:ext cx="415364" cy="1850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5" name="Table 12">
            <a:extLst>
              <a:ext uri="{FF2B5EF4-FFF2-40B4-BE49-F238E27FC236}">
                <a16:creationId xmlns:a16="http://schemas.microsoft.com/office/drawing/2014/main" id="{40E72678-A70B-41A1-BFAC-32100E1EFCAE}"/>
              </a:ext>
            </a:extLst>
          </p:cNvPr>
          <p:cNvGraphicFramePr>
            <a:graphicFrameLocks noGrp="1"/>
          </p:cNvGraphicFramePr>
          <p:nvPr>
            <p:extLst>
              <p:ext uri="{D42A27DB-BD31-4B8C-83A1-F6EECF244321}">
                <p14:modId xmlns:p14="http://schemas.microsoft.com/office/powerpoint/2010/main" val="1344480692"/>
              </p:ext>
            </p:extLst>
          </p:nvPr>
        </p:nvGraphicFramePr>
        <p:xfrm>
          <a:off x="10469563" y="2811106"/>
          <a:ext cx="1415750" cy="1275908"/>
        </p:xfrm>
        <a:graphic>
          <a:graphicData uri="http://schemas.openxmlformats.org/drawingml/2006/table">
            <a:tbl>
              <a:tblPr firstRow="1" bandRow="1">
                <a:tableStyleId>{5C22544A-7EE6-4342-B048-85BDC9FD1C3A}</a:tableStyleId>
              </a:tblPr>
              <a:tblGrid>
                <a:gridCol w="707875">
                  <a:extLst>
                    <a:ext uri="{9D8B030D-6E8A-4147-A177-3AD203B41FA5}">
                      <a16:colId xmlns:a16="http://schemas.microsoft.com/office/drawing/2014/main" val="2895109120"/>
                    </a:ext>
                  </a:extLst>
                </a:gridCol>
                <a:gridCol w="707875">
                  <a:extLst>
                    <a:ext uri="{9D8B030D-6E8A-4147-A177-3AD203B41FA5}">
                      <a16:colId xmlns:a16="http://schemas.microsoft.com/office/drawing/2014/main" val="512078510"/>
                    </a:ext>
                  </a:extLst>
                </a:gridCol>
              </a:tblGrid>
              <a:tr h="637954">
                <a:tc>
                  <a:txBody>
                    <a:bodyPr/>
                    <a:lstStyle/>
                    <a:p>
                      <a:endParaRPr lang="en-ID"/>
                    </a:p>
                  </a:txBody>
                  <a:tcPr>
                    <a:solidFill>
                      <a:srgbClr val="FF0000"/>
                    </a:solidFill>
                  </a:tcPr>
                </a:tc>
                <a:tc>
                  <a:txBody>
                    <a:bodyPr/>
                    <a:lstStyle/>
                    <a:p>
                      <a:endParaRPr lang="en-ID" dirty="0"/>
                    </a:p>
                  </a:txBody>
                  <a:tcPr>
                    <a:solidFill>
                      <a:srgbClr val="FF0000"/>
                    </a:solidFill>
                  </a:tcPr>
                </a:tc>
                <a:extLst>
                  <a:ext uri="{0D108BD9-81ED-4DB2-BD59-A6C34878D82A}">
                    <a16:rowId xmlns:a16="http://schemas.microsoft.com/office/drawing/2014/main" val="3144465304"/>
                  </a:ext>
                </a:extLst>
              </a:tr>
              <a:tr h="637954">
                <a:tc>
                  <a:txBody>
                    <a:bodyPr/>
                    <a:lstStyle/>
                    <a:p>
                      <a:endParaRPr lang="en-ID"/>
                    </a:p>
                  </a:txBody>
                  <a:tcPr>
                    <a:solidFill>
                      <a:schemeClr val="tx1">
                        <a:lumMod val="65000"/>
                        <a:lumOff val="35000"/>
                      </a:schemeClr>
                    </a:solidFill>
                  </a:tcPr>
                </a:tc>
                <a:tc>
                  <a:txBody>
                    <a:bodyPr/>
                    <a:lstStyle/>
                    <a:p>
                      <a:endParaRPr lang="en-ID" dirty="0"/>
                    </a:p>
                  </a:txBody>
                  <a:tcPr>
                    <a:solidFill>
                      <a:schemeClr val="tx1">
                        <a:lumMod val="65000"/>
                        <a:lumOff val="35000"/>
                      </a:schemeClr>
                    </a:solidFill>
                  </a:tcPr>
                </a:tc>
                <a:extLst>
                  <a:ext uri="{0D108BD9-81ED-4DB2-BD59-A6C34878D82A}">
                    <a16:rowId xmlns:a16="http://schemas.microsoft.com/office/drawing/2014/main" val="3417765529"/>
                  </a:ext>
                </a:extLst>
              </a:tr>
            </a:tbl>
          </a:graphicData>
        </a:graphic>
      </p:graphicFrame>
      <p:sp>
        <p:nvSpPr>
          <p:cNvPr id="16" name="TextBox 15">
            <a:extLst>
              <a:ext uri="{FF2B5EF4-FFF2-40B4-BE49-F238E27FC236}">
                <a16:creationId xmlns:a16="http://schemas.microsoft.com/office/drawing/2014/main" id="{B93B7DCC-CB94-4460-BECA-1BB7D59EC62E}"/>
              </a:ext>
            </a:extLst>
          </p:cNvPr>
          <p:cNvSpPr txBox="1"/>
          <p:nvPr/>
        </p:nvSpPr>
        <p:spPr>
          <a:xfrm>
            <a:off x="10648244" y="4087014"/>
            <a:ext cx="11067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PROBABILITAS</a:t>
            </a:r>
            <a:endParaRPr kumimoji="0" lang="en-ID" sz="1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C917D4E-A2B5-47A4-AD89-05E8831A2259}"/>
              </a:ext>
            </a:extLst>
          </p:cNvPr>
          <p:cNvSpPr txBox="1"/>
          <p:nvPr/>
        </p:nvSpPr>
        <p:spPr>
          <a:xfrm>
            <a:off x="10143954" y="2886685"/>
            <a:ext cx="1601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DAMPAK</a:t>
            </a:r>
            <a:endParaRPr kumimoji="0" lang="en-ID" sz="11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295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46DF68-2CB5-4EDD-BC75-A2D42A9D782D}"/>
              </a:ext>
            </a:extLst>
          </p:cNvPr>
          <p:cNvGrpSpPr/>
          <p:nvPr/>
        </p:nvGrpSpPr>
        <p:grpSpPr>
          <a:xfrm>
            <a:off x="765675" y="960746"/>
            <a:ext cx="10660650" cy="5504222"/>
            <a:chOff x="765675" y="960746"/>
            <a:chExt cx="10660650" cy="5504222"/>
          </a:xfrm>
        </p:grpSpPr>
        <p:grpSp>
          <p:nvGrpSpPr>
            <p:cNvPr id="10" name="Group 9"/>
            <p:cNvGrpSpPr/>
            <p:nvPr/>
          </p:nvGrpSpPr>
          <p:grpSpPr>
            <a:xfrm>
              <a:off x="765675" y="960746"/>
              <a:ext cx="10660650" cy="5504222"/>
              <a:chOff x="765675" y="960746"/>
              <a:chExt cx="10660650" cy="5504222"/>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75" y="960746"/>
                <a:ext cx="10660650" cy="5504222"/>
              </a:xfrm>
              <a:prstGeom prst="rect">
                <a:avLst/>
              </a:prstGeom>
            </p:spPr>
          </p:pic>
          <p:sp>
            <p:nvSpPr>
              <p:cNvPr id="9" name="Rectangle 8"/>
              <p:cNvSpPr/>
              <p:nvPr/>
            </p:nvSpPr>
            <p:spPr>
              <a:xfrm>
                <a:off x="5181600" y="1155032"/>
                <a:ext cx="1203158" cy="385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RISK</a:t>
                </a:r>
              </a:p>
            </p:txBody>
          </p:sp>
        </p:grpSp>
        <p:sp>
          <p:nvSpPr>
            <p:cNvPr id="2" name="Rectangle 1">
              <a:extLst>
                <a:ext uri="{FF2B5EF4-FFF2-40B4-BE49-F238E27FC236}">
                  <a16:creationId xmlns:a16="http://schemas.microsoft.com/office/drawing/2014/main" id="{631FE1CB-E87E-49DF-9435-23C3E55C881F}"/>
                </a:ext>
              </a:extLst>
            </p:cNvPr>
            <p:cNvSpPr/>
            <p:nvPr/>
          </p:nvSpPr>
          <p:spPr>
            <a:xfrm>
              <a:off x="786809" y="3965944"/>
              <a:ext cx="1786270" cy="26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1" name="Title 1">
            <a:extLst>
              <a:ext uri="{FF2B5EF4-FFF2-40B4-BE49-F238E27FC236}">
                <a16:creationId xmlns:a16="http://schemas.microsoft.com/office/drawing/2014/main" id="{B9C04DAC-000E-4577-B89C-F99F9BD3AB4D}"/>
              </a:ext>
            </a:extLst>
          </p:cNvPr>
          <p:cNvSpPr>
            <a:spLocks noGrp="1"/>
          </p:cNvSpPr>
          <p:nvPr>
            <p:ph type="title"/>
          </p:nvPr>
        </p:nvSpPr>
        <p:spPr>
          <a:xfrm>
            <a:off x="0" y="0"/>
            <a:ext cx="12192000" cy="741405"/>
          </a:xfrm>
          <a:solidFill>
            <a:srgbClr val="002060"/>
          </a:solidFill>
        </p:spPr>
        <p:txBody>
          <a:bodyPr tIns="0" bIns="108000">
            <a:noAutofit/>
          </a:bodyPr>
          <a:lstStyle/>
          <a:p>
            <a:pPr indent="457200" algn="ctr">
              <a:lnSpc>
                <a:spcPct val="150000"/>
              </a:lnSpc>
              <a:spcBef>
                <a:spcPts val="600"/>
              </a:spcBef>
              <a:spcAft>
                <a:spcPts val="1200"/>
              </a:spcAft>
            </a:pPr>
            <a:r>
              <a:rPr lang="en-US" sz="28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ROOT CAUSE ANALYSIS (RCA) DALAM MENGIDENTIFIKASI RISIKO</a:t>
            </a:r>
            <a:endParaRPr lang="en-ID" sz="20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8703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1300F8E9-3567-4E82-B489-2ECD2F418D84}"/>
              </a:ext>
            </a:extLst>
          </p:cNvPr>
          <p:cNvSpPr>
            <a:spLocks noGrp="1"/>
          </p:cNvSpPr>
          <p:nvPr>
            <p:ph type="title"/>
          </p:nvPr>
        </p:nvSpPr>
        <p:spPr>
          <a:xfrm>
            <a:off x="5639" y="5383"/>
            <a:ext cx="12186355" cy="596560"/>
          </a:xfrm>
          <a:solidFill>
            <a:srgbClr val="002060"/>
          </a:solidFill>
        </p:spPr>
        <p:txBody>
          <a:bodyPr>
            <a:normAutofit/>
          </a:bodyPr>
          <a:lstStyle/>
          <a:p>
            <a:pPr algn="ctr" eaLnBrk="1" hangingPunct="1"/>
            <a:r>
              <a:rPr lang="en-ID" altLang="en-US" b="1" dirty="0">
                <a:solidFill>
                  <a:schemeClr val="bg1"/>
                </a:solidFill>
                <a:latin typeface="+mn-lt"/>
              </a:rPr>
              <a:t>RISK ANALYSIS: SIGNIFIKANSI RISIKO (LIKELIHOOD &amp; IMPACT)</a:t>
            </a:r>
            <a:endParaRPr lang="en-US" altLang="en-US" b="1" dirty="0">
              <a:solidFill>
                <a:schemeClr val="bg1"/>
              </a:solidFill>
              <a:latin typeface="+mn-lt"/>
            </a:endParaRPr>
          </a:p>
        </p:txBody>
      </p:sp>
      <p:sp>
        <p:nvSpPr>
          <p:cNvPr id="5" name="Rectangle 4">
            <a:extLst>
              <a:ext uri="{FF2B5EF4-FFF2-40B4-BE49-F238E27FC236}">
                <a16:creationId xmlns:a16="http://schemas.microsoft.com/office/drawing/2014/main" id="{EA54781F-E433-4777-AA4D-79A25CA1A897}"/>
              </a:ext>
            </a:extLst>
          </p:cNvPr>
          <p:cNvSpPr/>
          <p:nvPr/>
        </p:nvSpPr>
        <p:spPr>
          <a:xfrm>
            <a:off x="6690526" y="1079609"/>
            <a:ext cx="5320639" cy="2540790"/>
          </a:xfrm>
          <a:prstGeom prst="rect">
            <a:avLst/>
          </a:prstGeom>
        </p:spPr>
        <p:txBody>
          <a:bodyPr wrap="square" lIns="77818" tIns="38909" rIns="77818" bIns="3890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Signifikasi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seringkali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dinyatakan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bentuk</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kombinasi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dua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hal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Sebagai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suatu</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Konsekuensi</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atau</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Impact </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dari</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suatu</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kejadian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termasuk</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konsekuensi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dari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adanya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perubahan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kondisi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keadaan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baik</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terjadi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sebagai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akibat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suatu</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peristiwa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tertentu</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maupun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akibat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sesuatu</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tidakjelas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tidak</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bisa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dirasakan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atau</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diamati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sebagai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sebuah</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kejadian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dan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Sebagai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suatu</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Peluang</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atau</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Kemungkin</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kejadian</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terjadinya</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peristiwa</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1" u="none" strike="noStrike" kern="1200" cap="none" spc="0" normalizeH="0" baseline="0" noProof="0" dirty="0" err="1">
                <a:ln>
                  <a:noFill/>
                </a:ln>
                <a:solidFill>
                  <a:prstClr val="black"/>
                </a:solidFill>
                <a:effectLst/>
                <a:uLnTx/>
                <a:uFillTx/>
                <a:latin typeface="Calibri" panose="020F0502020204030204"/>
                <a:ea typeface="+mn-ea"/>
                <a:cs typeface="+mn-cs"/>
              </a:rPr>
              <a:t>tersebut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83973" name="Group 9">
            <a:extLst>
              <a:ext uri="{FF2B5EF4-FFF2-40B4-BE49-F238E27FC236}">
                <a16:creationId xmlns:a16="http://schemas.microsoft.com/office/drawing/2014/main" id="{CA327D1C-B812-4A20-B1A7-814CA0F75E8F}"/>
              </a:ext>
            </a:extLst>
          </p:cNvPr>
          <p:cNvGrpSpPr>
            <a:grpSpLocks/>
          </p:cNvGrpSpPr>
          <p:nvPr/>
        </p:nvGrpSpPr>
        <p:grpSpPr bwMode="auto">
          <a:xfrm>
            <a:off x="224596" y="1274764"/>
            <a:ext cx="6599366" cy="4789412"/>
            <a:chOff x="353585" y="1402288"/>
            <a:chExt cx="7610035" cy="5494555"/>
          </a:xfrm>
        </p:grpSpPr>
        <p:grpSp>
          <p:nvGrpSpPr>
            <p:cNvPr id="83980" name="Group 7">
              <a:extLst>
                <a:ext uri="{FF2B5EF4-FFF2-40B4-BE49-F238E27FC236}">
                  <a16:creationId xmlns:a16="http://schemas.microsoft.com/office/drawing/2014/main" id="{D6ABB36E-40EF-48B5-BD18-2B77EE801E9B}"/>
                </a:ext>
              </a:extLst>
            </p:cNvPr>
            <p:cNvGrpSpPr>
              <a:grpSpLocks/>
            </p:cNvGrpSpPr>
            <p:nvPr/>
          </p:nvGrpSpPr>
          <p:grpSpPr bwMode="auto">
            <a:xfrm>
              <a:off x="353585" y="1757845"/>
              <a:ext cx="7610035" cy="5138998"/>
              <a:chOff x="419640" y="1448639"/>
              <a:chExt cx="8086159" cy="5138998"/>
            </a:xfrm>
          </p:grpSpPr>
          <p:grpSp>
            <p:nvGrpSpPr>
              <p:cNvPr id="83982" name="Group 2">
                <a:extLst>
                  <a:ext uri="{FF2B5EF4-FFF2-40B4-BE49-F238E27FC236}">
                    <a16:creationId xmlns:a16="http://schemas.microsoft.com/office/drawing/2014/main" id="{0936C627-B609-4E09-8EA9-118111754D9B}"/>
                  </a:ext>
                </a:extLst>
              </p:cNvPr>
              <p:cNvGrpSpPr>
                <a:grpSpLocks/>
              </p:cNvGrpSpPr>
              <p:nvPr/>
            </p:nvGrpSpPr>
            <p:grpSpPr bwMode="auto">
              <a:xfrm>
                <a:off x="419640" y="1448639"/>
                <a:ext cx="8086159" cy="5138998"/>
                <a:chOff x="3470836" y="1939414"/>
                <a:chExt cx="6158709" cy="4596113"/>
              </a:xfrm>
            </p:grpSpPr>
            <p:cxnSp>
              <p:nvCxnSpPr>
                <p:cNvPr id="6" name="Straight Arrow Connector 5">
                  <a:extLst>
                    <a:ext uri="{FF2B5EF4-FFF2-40B4-BE49-F238E27FC236}">
                      <a16:creationId xmlns:a16="http://schemas.microsoft.com/office/drawing/2014/main" id="{16590A65-AC15-4DBB-A106-2DF9F8799EEF}"/>
                    </a:ext>
                  </a:extLst>
                </p:cNvPr>
                <p:cNvCxnSpPr/>
                <p:nvPr/>
              </p:nvCxnSpPr>
              <p:spPr>
                <a:xfrm flipV="1">
                  <a:off x="4407774" y="2196839"/>
                  <a:ext cx="0" cy="367399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90C7F8B-25E2-4F1B-A74A-CF994A7B7131}"/>
                    </a:ext>
                  </a:extLst>
                </p:cNvPr>
                <p:cNvCxnSpPr/>
                <p:nvPr/>
              </p:nvCxnSpPr>
              <p:spPr>
                <a:xfrm>
                  <a:off x="4173112" y="5655046"/>
                  <a:ext cx="460247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A586AD3-8EA5-42C3-9A85-8AD1203E2798}"/>
                    </a:ext>
                  </a:extLst>
                </p:cNvPr>
                <p:cNvSpPr txBox="1"/>
                <p:nvPr/>
              </p:nvSpPr>
              <p:spPr>
                <a:xfrm>
                  <a:off x="3470836" y="3008393"/>
                  <a:ext cx="689341" cy="1754278"/>
                </a:xfrm>
                <a:prstGeom prst="rect">
                  <a:avLst/>
                </a:prstGeom>
                <a:noFill/>
              </p:spPr>
              <p:txBody>
                <a:bodyPr vert="vert270"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Dampak</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 (Impact)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rPr>
                    <a:t>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988" name="TextBox 22">
                  <a:extLst>
                    <a:ext uri="{FF2B5EF4-FFF2-40B4-BE49-F238E27FC236}">
                      <a16:creationId xmlns:a16="http://schemas.microsoft.com/office/drawing/2014/main" id="{C837527E-1C49-4338-A0F5-2CE08FFE36C5}"/>
                    </a:ext>
                  </a:extLst>
                </p:cNvPr>
                <p:cNvSpPr txBox="1">
                  <a:spLocks noChangeArrowheads="1"/>
                </p:cNvSpPr>
                <p:nvPr/>
              </p:nvSpPr>
              <p:spPr bwMode="auto">
                <a:xfrm>
                  <a:off x="5386222" y="5872368"/>
                  <a:ext cx="2398333" cy="6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alt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Probabilitas</a:t>
                  </a:r>
                  <a:r>
                    <a:rPr kumimoji="0" lang="en-ID"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/Likelihood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83989" name="Group 62">
                  <a:extLst>
                    <a:ext uri="{FF2B5EF4-FFF2-40B4-BE49-F238E27FC236}">
                      <a16:creationId xmlns:a16="http://schemas.microsoft.com/office/drawing/2014/main" id="{42C98CDA-D917-4BAF-A5B1-DCC848AEB054}"/>
                    </a:ext>
                  </a:extLst>
                </p:cNvPr>
                <p:cNvGrpSpPr>
                  <a:grpSpLocks/>
                </p:cNvGrpSpPr>
                <p:nvPr/>
              </p:nvGrpSpPr>
              <p:grpSpPr bwMode="auto">
                <a:xfrm>
                  <a:off x="5109017" y="2486250"/>
                  <a:ext cx="2808312" cy="3168352"/>
                  <a:chOff x="4716016" y="2204864"/>
                  <a:chExt cx="2592288" cy="2448272"/>
                </a:xfrm>
              </p:grpSpPr>
              <p:cxnSp>
                <p:nvCxnSpPr>
                  <p:cNvPr id="32" name="Straight Connector 31">
                    <a:extLst>
                      <a:ext uri="{FF2B5EF4-FFF2-40B4-BE49-F238E27FC236}">
                        <a16:creationId xmlns:a16="http://schemas.microsoft.com/office/drawing/2014/main" id="{4A5FE11F-F8EA-4D4C-A494-2559E6137DDE}"/>
                      </a:ext>
                    </a:extLst>
                  </p:cNvPr>
                  <p:cNvCxnSpPr/>
                  <p:nvPr/>
                </p:nvCxnSpPr>
                <p:spPr>
                  <a:xfrm flipV="1">
                    <a:off x="4715389" y="2205013"/>
                    <a:ext cx="0" cy="2448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8104D7-2FE4-445A-8E35-15B1F614069D}"/>
                      </a:ext>
                    </a:extLst>
                  </p:cNvPr>
                  <p:cNvCxnSpPr/>
                  <p:nvPr/>
                </p:nvCxnSpPr>
                <p:spPr>
                  <a:xfrm flipV="1">
                    <a:off x="5290912" y="2205013"/>
                    <a:ext cx="0" cy="2448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2FF758-0793-4FF0-8C6B-818DF95FA901}"/>
                      </a:ext>
                    </a:extLst>
                  </p:cNvPr>
                  <p:cNvCxnSpPr/>
                  <p:nvPr/>
                </p:nvCxnSpPr>
                <p:spPr>
                  <a:xfrm flipV="1">
                    <a:off x="5934423" y="2205013"/>
                    <a:ext cx="0" cy="2448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3B43BBA-E743-4F38-A638-1936906047A1}"/>
                      </a:ext>
                    </a:extLst>
                  </p:cNvPr>
                  <p:cNvCxnSpPr/>
                  <p:nvPr/>
                </p:nvCxnSpPr>
                <p:spPr>
                  <a:xfrm flipV="1">
                    <a:off x="6660153" y="2205013"/>
                    <a:ext cx="0" cy="2448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7C123F-317E-486A-B901-2E4AC847AB09}"/>
                      </a:ext>
                    </a:extLst>
                  </p:cNvPr>
                  <p:cNvCxnSpPr/>
                  <p:nvPr/>
                </p:nvCxnSpPr>
                <p:spPr>
                  <a:xfrm flipV="1">
                    <a:off x="7308408" y="2205013"/>
                    <a:ext cx="0" cy="2448465"/>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002FED8C-3A02-4661-A50C-E2E5ED72C2B3}"/>
                    </a:ext>
                  </a:extLst>
                </p:cNvPr>
                <p:cNvCxnSpPr/>
                <p:nvPr/>
              </p:nvCxnSpPr>
              <p:spPr>
                <a:xfrm>
                  <a:off x="4407774" y="5030411"/>
                  <a:ext cx="40440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1FF90A3-F718-4A1C-870B-737825C6D066}"/>
                    </a:ext>
                  </a:extLst>
                </p:cNvPr>
                <p:cNvCxnSpPr/>
                <p:nvPr/>
              </p:nvCxnSpPr>
              <p:spPr>
                <a:xfrm>
                  <a:off x="4406062" y="4420919"/>
                  <a:ext cx="4045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30F5FA9-6D77-4AC2-9AFB-F2D35065A417}"/>
                    </a:ext>
                  </a:extLst>
                </p:cNvPr>
                <p:cNvCxnSpPr/>
                <p:nvPr/>
              </p:nvCxnSpPr>
              <p:spPr>
                <a:xfrm>
                  <a:off x="4406062" y="3854961"/>
                  <a:ext cx="4045794"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FB2E1D1-EA8E-4F75-B9B5-D87EDB41F6C8}"/>
                    </a:ext>
                  </a:extLst>
                </p:cNvPr>
                <p:cNvSpPr txBox="1"/>
                <p:nvPr/>
              </p:nvSpPr>
              <p:spPr>
                <a:xfrm>
                  <a:off x="4894229" y="5617189"/>
                  <a:ext cx="325511" cy="28899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L1</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ED10B64C-1F1B-4533-860A-279D1338D2EC}"/>
                    </a:ext>
                  </a:extLst>
                </p:cNvPr>
                <p:cNvSpPr txBox="1"/>
                <p:nvPr/>
              </p:nvSpPr>
              <p:spPr>
                <a:xfrm>
                  <a:off x="5555396" y="5626653"/>
                  <a:ext cx="325511" cy="28899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L2</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A9C9E4A5-CA7F-46AB-AE65-80AF595FA7D0}"/>
                    </a:ext>
                  </a:extLst>
                </p:cNvPr>
                <p:cNvSpPr txBox="1"/>
                <p:nvPr/>
              </p:nvSpPr>
              <p:spPr>
                <a:xfrm>
                  <a:off x="6257672" y="5617189"/>
                  <a:ext cx="325511" cy="28899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L3</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9B161891-B3D5-45ED-89C8-AEE60D351695}"/>
                    </a:ext>
                  </a:extLst>
                </p:cNvPr>
                <p:cNvSpPr txBox="1"/>
                <p:nvPr/>
              </p:nvSpPr>
              <p:spPr>
                <a:xfrm>
                  <a:off x="7037027" y="5617189"/>
                  <a:ext cx="325511" cy="28899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L4</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01407877-E839-491C-908C-74C9ED6BE8A3}"/>
                    </a:ext>
                  </a:extLst>
                </p:cNvPr>
                <p:cNvSpPr txBox="1"/>
                <p:nvPr/>
              </p:nvSpPr>
              <p:spPr>
                <a:xfrm>
                  <a:off x="7739303" y="5617189"/>
                  <a:ext cx="325511" cy="28899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L5</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9C232C59-552B-4C6A-BCA7-05B307F44E1C}"/>
                    </a:ext>
                  </a:extLst>
                </p:cNvPr>
                <p:cNvSpPr txBox="1"/>
                <p:nvPr/>
              </p:nvSpPr>
              <p:spPr>
                <a:xfrm>
                  <a:off x="8681380" y="5626653"/>
                  <a:ext cx="948165" cy="28899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L (Likelihood)</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1F1B7582-2C34-4A47-9873-3C485B847417}"/>
                    </a:ext>
                  </a:extLst>
                </p:cNvPr>
                <p:cNvSpPr txBox="1"/>
                <p:nvPr/>
              </p:nvSpPr>
              <p:spPr>
                <a:xfrm>
                  <a:off x="4049785" y="4897913"/>
                  <a:ext cx="311742" cy="28960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I1</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4000" name="Group 64">
                  <a:extLst>
                    <a:ext uri="{FF2B5EF4-FFF2-40B4-BE49-F238E27FC236}">
                      <a16:creationId xmlns:a16="http://schemas.microsoft.com/office/drawing/2014/main" id="{4D90873E-B465-4D87-85A5-2A7238B188D4}"/>
                    </a:ext>
                  </a:extLst>
                </p:cNvPr>
                <p:cNvGrpSpPr>
                  <a:grpSpLocks/>
                </p:cNvGrpSpPr>
                <p:nvPr/>
              </p:nvGrpSpPr>
              <p:grpSpPr bwMode="auto">
                <a:xfrm>
                  <a:off x="4952465" y="3677035"/>
                  <a:ext cx="3120845" cy="1530318"/>
                  <a:chOff x="4571507" y="2675568"/>
                  <a:chExt cx="2880780" cy="1530318"/>
                </a:xfrm>
              </p:grpSpPr>
              <p:sp>
                <p:nvSpPr>
                  <p:cNvPr id="25" name="Oval 24">
                    <a:extLst>
                      <a:ext uri="{FF2B5EF4-FFF2-40B4-BE49-F238E27FC236}">
                        <a16:creationId xmlns:a16="http://schemas.microsoft.com/office/drawing/2014/main" id="{2F7FC185-2C50-4D52-BA54-62247EE2625A}"/>
                      </a:ext>
                    </a:extLst>
                  </p:cNvPr>
                  <p:cNvSpPr/>
                  <p:nvPr/>
                </p:nvSpPr>
                <p:spPr>
                  <a:xfrm>
                    <a:off x="4571507" y="3885089"/>
                    <a:ext cx="287762" cy="287711"/>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30760CDC-7BB8-4D07-AADA-0DA537A4207C}"/>
                      </a:ext>
                    </a:extLst>
                  </p:cNvPr>
                  <p:cNvSpPr/>
                  <p:nvPr/>
                </p:nvSpPr>
                <p:spPr>
                  <a:xfrm>
                    <a:off x="5790542" y="3916283"/>
                    <a:ext cx="287762" cy="289603"/>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89D9B05C-2624-4C08-B3F8-B93ABE624AB9}"/>
                      </a:ext>
                    </a:extLst>
                  </p:cNvPr>
                  <p:cNvSpPr/>
                  <p:nvPr/>
                </p:nvSpPr>
                <p:spPr>
                  <a:xfrm>
                    <a:off x="7164525" y="2707747"/>
                    <a:ext cx="287762" cy="287711"/>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A40A79B9-2DA5-4D4A-B8EB-9F60B6A0BEDE}"/>
                      </a:ext>
                    </a:extLst>
                  </p:cNvPr>
                  <p:cNvSpPr/>
                  <p:nvPr/>
                </p:nvSpPr>
                <p:spPr>
                  <a:xfrm>
                    <a:off x="7164525" y="3879410"/>
                    <a:ext cx="287762" cy="289604"/>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A4783AA4-EB8C-4913-9611-1B1E913F634B}"/>
                      </a:ext>
                    </a:extLst>
                  </p:cNvPr>
                  <p:cNvSpPr/>
                  <p:nvPr/>
                </p:nvSpPr>
                <p:spPr>
                  <a:xfrm>
                    <a:off x="5147031" y="2675568"/>
                    <a:ext cx="289343" cy="287711"/>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TextBox 51">
                  <a:extLst>
                    <a:ext uri="{FF2B5EF4-FFF2-40B4-BE49-F238E27FC236}">
                      <a16:creationId xmlns:a16="http://schemas.microsoft.com/office/drawing/2014/main" id="{503DDDFE-FB50-4192-850D-27FD756D2404}"/>
                    </a:ext>
                  </a:extLst>
                </p:cNvPr>
                <p:cNvSpPr txBox="1"/>
                <p:nvPr/>
              </p:nvSpPr>
              <p:spPr>
                <a:xfrm>
                  <a:off x="4077191" y="4282742"/>
                  <a:ext cx="311742" cy="28960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I2</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FFA8671C-1691-49F2-BE5F-00B0CB64AE60}"/>
                    </a:ext>
                  </a:extLst>
                </p:cNvPr>
                <p:cNvSpPr txBox="1"/>
                <p:nvPr/>
              </p:nvSpPr>
              <p:spPr>
                <a:xfrm>
                  <a:off x="4077191" y="3720571"/>
                  <a:ext cx="311742" cy="28771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I3</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B1F523D9-F983-4825-816E-71C460AC9EEA}"/>
                    </a:ext>
                  </a:extLst>
                </p:cNvPr>
                <p:cNvSpPr txBox="1"/>
                <p:nvPr/>
              </p:nvSpPr>
              <p:spPr>
                <a:xfrm>
                  <a:off x="4049785" y="3067543"/>
                  <a:ext cx="311742" cy="28960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I4</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A7D490EA-93B1-4D34-A6DA-BBE28B468AC1}"/>
                    </a:ext>
                  </a:extLst>
                </p:cNvPr>
                <p:cNvSpPr txBox="1"/>
                <p:nvPr/>
              </p:nvSpPr>
              <p:spPr>
                <a:xfrm>
                  <a:off x="4049785" y="2486443"/>
                  <a:ext cx="311742" cy="28771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I5</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6" name="Straight Connector 55">
                  <a:extLst>
                    <a:ext uri="{FF2B5EF4-FFF2-40B4-BE49-F238E27FC236}">
                      <a16:creationId xmlns:a16="http://schemas.microsoft.com/office/drawing/2014/main" id="{11178C1B-600B-4073-B60D-C8C26F50ED60}"/>
                    </a:ext>
                  </a:extLst>
                </p:cNvPr>
                <p:cNvCxnSpPr/>
                <p:nvPr/>
              </p:nvCxnSpPr>
              <p:spPr>
                <a:xfrm>
                  <a:off x="4412913" y="3277648"/>
                  <a:ext cx="4045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F286D6-24DC-452E-A44B-09E7A3B16570}"/>
                    </a:ext>
                  </a:extLst>
                </p:cNvPr>
                <p:cNvCxnSpPr/>
                <p:nvPr/>
              </p:nvCxnSpPr>
              <p:spPr>
                <a:xfrm>
                  <a:off x="4412913" y="2662476"/>
                  <a:ext cx="4045794"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F70341A-ADAF-4F61-923D-65A3CC263A6F}"/>
                    </a:ext>
                  </a:extLst>
                </p:cNvPr>
                <p:cNvSpPr txBox="1"/>
                <p:nvPr/>
              </p:nvSpPr>
              <p:spPr>
                <a:xfrm>
                  <a:off x="4215933" y="1939414"/>
                  <a:ext cx="738883" cy="28899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975" b="1" i="0" u="none" strike="noStrike" kern="1200" cap="none" spc="0" normalizeH="0" baseline="0" noProof="0" dirty="0">
                      <a:ln>
                        <a:noFill/>
                      </a:ln>
                      <a:solidFill>
                        <a:prstClr val="black"/>
                      </a:solidFill>
                      <a:effectLst/>
                      <a:uLnTx/>
                      <a:uFillTx/>
                      <a:latin typeface="Calibri" panose="020F0502020204030204"/>
                      <a:ea typeface="+mn-ea"/>
                      <a:cs typeface="+mn-cs"/>
                    </a:rPr>
                    <a:t>I (Impact)</a:t>
                  </a:r>
                  <a:endParaRPr kumimoji="0" lang="en-US" sz="975"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1" name="Oval 50">
                <a:extLst>
                  <a:ext uri="{FF2B5EF4-FFF2-40B4-BE49-F238E27FC236}">
                    <a16:creationId xmlns:a16="http://schemas.microsoft.com/office/drawing/2014/main" id="{C2DD0625-C5F0-4D37-81CD-2295A0A2C0B0}"/>
                  </a:ext>
                </a:extLst>
              </p:cNvPr>
              <p:cNvSpPr/>
              <p:nvPr/>
            </p:nvSpPr>
            <p:spPr>
              <a:xfrm>
                <a:off x="5101918" y="2777746"/>
                <a:ext cx="409306" cy="321695"/>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D5BC5011-6020-4D8A-BF61-E969443717E8}"/>
                  </a:ext>
                </a:extLst>
              </p:cNvPr>
              <p:cNvSpPr/>
              <p:nvPr/>
            </p:nvSpPr>
            <p:spPr>
              <a:xfrm>
                <a:off x="4078634" y="2135730"/>
                <a:ext cx="409306" cy="321695"/>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3981" name="TextBox 8">
              <a:extLst>
                <a:ext uri="{FF2B5EF4-FFF2-40B4-BE49-F238E27FC236}">
                  <a16:creationId xmlns:a16="http://schemas.microsoft.com/office/drawing/2014/main" id="{CE368334-6273-4B08-82F4-281F79698297}"/>
                </a:ext>
              </a:extLst>
            </p:cNvPr>
            <p:cNvSpPr txBox="1">
              <a:spLocks noChangeArrowheads="1"/>
            </p:cNvSpPr>
            <p:nvPr/>
          </p:nvSpPr>
          <p:spPr bwMode="auto">
            <a:xfrm>
              <a:off x="3341728" y="1402288"/>
              <a:ext cx="44680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RISK HEAT MAP</a:t>
              </a:r>
              <a:endParaRPr kumimoji="0" lang="en-ID"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3974" name="Group 58">
            <a:extLst>
              <a:ext uri="{FF2B5EF4-FFF2-40B4-BE49-F238E27FC236}">
                <a16:creationId xmlns:a16="http://schemas.microsoft.com/office/drawing/2014/main" id="{9DC008F2-144E-4F93-BEF8-7A4E2B21B6FE}"/>
              </a:ext>
            </a:extLst>
          </p:cNvPr>
          <p:cNvGrpSpPr>
            <a:grpSpLocks/>
          </p:cNvGrpSpPr>
          <p:nvPr/>
        </p:nvGrpSpPr>
        <p:grpSpPr bwMode="auto">
          <a:xfrm>
            <a:off x="7316938" y="3920209"/>
            <a:ext cx="4074656" cy="2657457"/>
            <a:chOff x="1066800" y="2362200"/>
            <a:chExt cx="4495800" cy="2986881"/>
          </a:xfrm>
        </p:grpSpPr>
        <p:sp>
          <p:nvSpPr>
            <p:cNvPr id="60" name="Rectangle 59">
              <a:extLst>
                <a:ext uri="{FF2B5EF4-FFF2-40B4-BE49-F238E27FC236}">
                  <a16:creationId xmlns:a16="http://schemas.microsoft.com/office/drawing/2014/main" id="{0C1B9282-CDC7-4386-8E9A-8F9AB1033C6C}"/>
                </a:ext>
              </a:extLst>
            </p:cNvPr>
            <p:cNvSpPr/>
            <p:nvPr/>
          </p:nvSpPr>
          <p:spPr>
            <a:xfrm>
              <a:off x="1066800" y="2362200"/>
              <a:ext cx="1830124" cy="1282316"/>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Likelihood/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Frekuensi</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Probabilitas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(1 to 5)</a:t>
              </a:r>
            </a:p>
          </p:txBody>
        </p:sp>
        <p:sp>
          <p:nvSpPr>
            <p:cNvPr id="62" name="Rectangle 61">
              <a:extLst>
                <a:ext uri="{FF2B5EF4-FFF2-40B4-BE49-F238E27FC236}">
                  <a16:creationId xmlns:a16="http://schemas.microsoft.com/office/drawing/2014/main" id="{92DF36C8-3705-47BE-8B27-759E6F18E9A5}"/>
                </a:ext>
              </a:extLst>
            </p:cNvPr>
            <p:cNvSpPr/>
            <p:nvPr/>
          </p:nvSpPr>
          <p:spPr>
            <a:xfrm>
              <a:off x="1066800" y="4275330"/>
              <a:ext cx="1830124" cy="10737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Impact/ Severity/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Konsekuensi</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(1 to 5)</a:t>
              </a:r>
            </a:p>
          </p:txBody>
        </p:sp>
        <p:sp>
          <p:nvSpPr>
            <p:cNvPr id="66" name="Rectangle 65">
              <a:extLst>
                <a:ext uri="{FF2B5EF4-FFF2-40B4-BE49-F238E27FC236}">
                  <a16:creationId xmlns:a16="http://schemas.microsoft.com/office/drawing/2014/main" id="{9379690F-4316-4BAE-865F-B9E1F0B58C1C}"/>
                </a:ext>
              </a:extLst>
            </p:cNvPr>
            <p:cNvSpPr/>
            <p:nvPr/>
          </p:nvSpPr>
          <p:spPr>
            <a:xfrm>
              <a:off x="3732474" y="3332391"/>
              <a:ext cx="1830126" cy="10683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Signifikansi</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Risiko</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Inheren</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(1 to 25)</a:t>
              </a:r>
            </a:p>
          </p:txBody>
        </p:sp>
        <p:cxnSp>
          <p:nvCxnSpPr>
            <p:cNvPr id="67" name="Elbow Connector 8">
              <a:extLst>
                <a:ext uri="{FF2B5EF4-FFF2-40B4-BE49-F238E27FC236}">
                  <a16:creationId xmlns:a16="http://schemas.microsoft.com/office/drawing/2014/main" id="{276E16CF-157C-4CD6-B17B-893E97132FAC}"/>
                </a:ext>
              </a:extLst>
            </p:cNvPr>
            <p:cNvCxnSpPr>
              <a:cxnSpLocks/>
              <a:stCxn id="60" idx="3"/>
              <a:endCxn id="66" idx="0"/>
            </p:cNvCxnSpPr>
            <p:nvPr/>
          </p:nvCxnSpPr>
          <p:spPr>
            <a:xfrm>
              <a:off x="2896924" y="3003359"/>
              <a:ext cx="1750614" cy="3290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Elbow Connector 10">
              <a:extLst>
                <a:ext uri="{FF2B5EF4-FFF2-40B4-BE49-F238E27FC236}">
                  <a16:creationId xmlns:a16="http://schemas.microsoft.com/office/drawing/2014/main" id="{57C6DD60-9217-4AAF-BB02-5A542FD602F5}"/>
                </a:ext>
              </a:extLst>
            </p:cNvPr>
            <p:cNvCxnSpPr>
              <a:stCxn id="62" idx="3"/>
              <a:endCxn id="66" idx="2"/>
            </p:cNvCxnSpPr>
            <p:nvPr/>
          </p:nvCxnSpPr>
          <p:spPr>
            <a:xfrm flipV="1">
              <a:off x="2896924" y="4400692"/>
              <a:ext cx="1751960" cy="41151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9" name="Oval 58">
            <a:extLst>
              <a:ext uri="{FF2B5EF4-FFF2-40B4-BE49-F238E27FC236}">
                <a16:creationId xmlns:a16="http://schemas.microsoft.com/office/drawing/2014/main" id="{2456D6F9-F12B-4196-841C-D0296915D755}"/>
              </a:ext>
            </a:extLst>
          </p:cNvPr>
          <p:cNvSpPr/>
          <p:nvPr/>
        </p:nvSpPr>
        <p:spPr bwMode="auto">
          <a:xfrm>
            <a:off x="4800293" y="2165208"/>
            <a:ext cx="334047" cy="280410"/>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31EF8336-DD24-49F2-8141-229614AE83D4}"/>
              </a:ext>
            </a:extLst>
          </p:cNvPr>
          <p:cNvSpPr/>
          <p:nvPr/>
        </p:nvSpPr>
        <p:spPr bwMode="auto">
          <a:xfrm>
            <a:off x="1823180" y="2150096"/>
            <a:ext cx="334047" cy="280410"/>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530E1C3E-5ADF-4CFA-A7E3-751AAF88DFFC}"/>
              </a:ext>
            </a:extLst>
          </p:cNvPr>
          <p:cNvSpPr/>
          <p:nvPr/>
        </p:nvSpPr>
        <p:spPr bwMode="auto">
          <a:xfrm>
            <a:off x="2439035" y="2734003"/>
            <a:ext cx="334047" cy="280410"/>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15543D9E-D16B-4A90-84C6-49DDA1D57B16}"/>
              </a:ext>
            </a:extLst>
          </p:cNvPr>
          <p:cNvSpPr/>
          <p:nvPr/>
        </p:nvSpPr>
        <p:spPr bwMode="auto">
          <a:xfrm>
            <a:off x="2457940" y="3920209"/>
            <a:ext cx="334047" cy="280410"/>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97ABF0FC-E664-4D0A-85BE-6005D6A61C38}"/>
              </a:ext>
            </a:extLst>
          </p:cNvPr>
          <p:cNvSpPr/>
          <p:nvPr/>
        </p:nvSpPr>
        <p:spPr bwMode="auto">
          <a:xfrm>
            <a:off x="4077138" y="3868556"/>
            <a:ext cx="334047" cy="280410"/>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38FEF677-DA7F-4205-BE9B-7FDF009DF1D8}"/>
              </a:ext>
            </a:extLst>
          </p:cNvPr>
          <p:cNvSpPr/>
          <p:nvPr/>
        </p:nvSpPr>
        <p:spPr bwMode="auto">
          <a:xfrm>
            <a:off x="1807684" y="3332317"/>
            <a:ext cx="334047" cy="280410"/>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930D4238-BEAB-4A61-B317-08F3C32654F4}"/>
              </a:ext>
            </a:extLst>
          </p:cNvPr>
          <p:cNvSpPr/>
          <p:nvPr/>
        </p:nvSpPr>
        <p:spPr bwMode="auto">
          <a:xfrm>
            <a:off x="4049697" y="3305892"/>
            <a:ext cx="334047" cy="280410"/>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20F95479-6038-494E-959F-A7FFE98299B3}"/>
              </a:ext>
            </a:extLst>
          </p:cNvPr>
          <p:cNvSpPr/>
          <p:nvPr/>
        </p:nvSpPr>
        <p:spPr bwMode="auto">
          <a:xfrm>
            <a:off x="3245173" y="3320650"/>
            <a:ext cx="334047" cy="280410"/>
          </a:xfrm>
          <a:prstGeom prst="ellipse">
            <a:avLst/>
          </a:prstGeom>
          <a:solidFill>
            <a:srgbClr val="FF0000"/>
          </a:solidFill>
          <a:ln>
            <a:no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175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E7991A-01F1-4FCF-A50E-3C5FCF674236}"/>
              </a:ext>
            </a:extLst>
          </p:cNvPr>
          <p:cNvSpPr txBox="1"/>
          <p:nvPr/>
        </p:nvSpPr>
        <p:spPr>
          <a:xfrm>
            <a:off x="284807" y="1250981"/>
            <a:ext cx="5508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CONTOH RISK HEAT MAP YANG BERSIFAT NON APRIORI</a:t>
            </a:r>
          </a:p>
        </p:txBody>
      </p:sp>
      <p:sp>
        <p:nvSpPr>
          <p:cNvPr id="8" name="TextBox 7">
            <a:extLst>
              <a:ext uri="{FF2B5EF4-FFF2-40B4-BE49-F238E27FC236}">
                <a16:creationId xmlns:a16="http://schemas.microsoft.com/office/drawing/2014/main" id="{FF89DF70-C40B-40DD-B0F3-0CDE3AD20F80}"/>
              </a:ext>
            </a:extLst>
          </p:cNvPr>
          <p:cNvSpPr txBox="1"/>
          <p:nvPr/>
        </p:nvSpPr>
        <p:spPr>
          <a:xfrm>
            <a:off x="6907237" y="1250981"/>
            <a:ext cx="5508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CONTOH RISK HEAT MAP YANG BERSIFAT APRIORI</a:t>
            </a:r>
          </a:p>
        </p:txBody>
      </p:sp>
      <p:sp>
        <p:nvSpPr>
          <p:cNvPr id="11" name="TextBox 10">
            <a:extLst>
              <a:ext uri="{FF2B5EF4-FFF2-40B4-BE49-F238E27FC236}">
                <a16:creationId xmlns:a16="http://schemas.microsoft.com/office/drawing/2014/main" id="{84ADE9B2-8803-40DC-92DC-BD72F72BF2DE}"/>
              </a:ext>
            </a:extLst>
          </p:cNvPr>
          <p:cNvSpPr txBox="1"/>
          <p:nvPr/>
        </p:nvSpPr>
        <p:spPr>
          <a:xfrm>
            <a:off x="0" y="10371"/>
            <a:ext cx="12192000" cy="954107"/>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itchFamily="18" charset="0"/>
                <a:cs typeface="Arial" pitchFamily="34" charset="0"/>
              </a:rPr>
              <a:t>RISK ANALYSIS: MENENTUKAN SIGNIFIKANSI RISIKO DENGAN RISK HEAT MAP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itchFamily="18" charset="0"/>
                <a:cs typeface="Arial" pitchFamily="34" charset="0"/>
              </a:rPr>
              <a:t>(</a:t>
            </a:r>
            <a:r>
              <a:rPr kumimoji="0" lang="en-US" sz="2800" b="1" i="0" u="none" strike="noStrike" kern="1200" cap="none" spc="0" normalizeH="0" baseline="0" noProof="0" dirty="0" err="1">
                <a:ln>
                  <a:noFill/>
                </a:ln>
                <a:solidFill>
                  <a:prstClr val="white"/>
                </a:solidFill>
                <a:effectLst/>
                <a:uLnTx/>
                <a:uFillTx/>
                <a:latin typeface="Calibri" panose="020F0502020204030204"/>
                <a:ea typeface="Times New Roman" pitchFamily="18" charset="0"/>
                <a:cs typeface="Arial" pitchFamily="34" charset="0"/>
              </a:rPr>
              <a:t>Apriori</a:t>
            </a: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itchFamily="18" charset="0"/>
                <a:cs typeface="Arial" pitchFamily="34" charset="0"/>
              </a:rPr>
              <a:t> Vs. Non </a:t>
            </a:r>
            <a:r>
              <a:rPr kumimoji="0" lang="en-US" sz="2800" b="1" i="0" u="none" strike="noStrike" kern="1200" cap="none" spc="0" normalizeH="0" baseline="0" noProof="0" dirty="0" err="1">
                <a:ln>
                  <a:noFill/>
                </a:ln>
                <a:solidFill>
                  <a:prstClr val="white"/>
                </a:solidFill>
                <a:effectLst/>
                <a:uLnTx/>
                <a:uFillTx/>
                <a:latin typeface="Calibri" panose="020F0502020204030204"/>
                <a:ea typeface="Times New Roman" pitchFamily="18" charset="0"/>
                <a:cs typeface="Arial" pitchFamily="34" charset="0"/>
              </a:rPr>
              <a:t>Apriori</a:t>
            </a: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itchFamily="18" charset="0"/>
                <a:cs typeface="Arial" pitchFamily="34" charset="0"/>
              </a:rPr>
              <a:t> Approach)</a:t>
            </a:r>
            <a:endParaRPr kumimoji="0" lang="en-ID"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7F5263A-B01A-456C-B2A2-14BCCE0620DC}"/>
              </a:ext>
            </a:extLst>
          </p:cNvPr>
          <p:cNvSpPr/>
          <p:nvPr/>
        </p:nvSpPr>
        <p:spPr>
          <a:xfrm>
            <a:off x="6361803" y="4762270"/>
            <a:ext cx="2079687" cy="1455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161907" y="1658764"/>
            <a:ext cx="5779150" cy="5199235"/>
          </a:xfrm>
          <a:prstGeom prst="rect">
            <a:avLst/>
          </a:prstGeom>
        </p:spPr>
      </p:pic>
      <p:pic>
        <p:nvPicPr>
          <p:cNvPr id="13" name="Picture 12"/>
          <p:cNvPicPr>
            <a:picLocks noChangeAspect="1"/>
          </p:cNvPicPr>
          <p:nvPr/>
        </p:nvPicPr>
        <p:blipFill>
          <a:blip r:embed="rId3"/>
          <a:stretch>
            <a:fillRect/>
          </a:stretch>
        </p:blipFill>
        <p:spPr>
          <a:xfrm>
            <a:off x="6287070" y="1658764"/>
            <a:ext cx="5584087" cy="5078920"/>
          </a:xfrm>
          <a:prstGeom prst="rect">
            <a:avLst/>
          </a:prstGeom>
        </p:spPr>
      </p:pic>
      <p:sp>
        <p:nvSpPr>
          <p:cNvPr id="9" name="TextBox 8">
            <a:extLst>
              <a:ext uri="{FF2B5EF4-FFF2-40B4-BE49-F238E27FC236}">
                <a16:creationId xmlns:a16="http://schemas.microsoft.com/office/drawing/2014/main" id="{9D3BFBCD-D6CE-410E-A4D3-08BDC3D57A70}"/>
              </a:ext>
            </a:extLst>
          </p:cNvPr>
          <p:cNvSpPr txBox="1"/>
          <p:nvPr/>
        </p:nvSpPr>
        <p:spPr>
          <a:xfrm>
            <a:off x="712022" y="6586019"/>
            <a:ext cx="27157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Copyright: @Jerry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Marmen</a:t>
            </a:r>
            <a:endParaRPr kumimoji="0" lang="en-ID"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495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0E8A3B-9050-4B87-A916-EA93BDE52C54}"/>
              </a:ext>
            </a:extLst>
          </p:cNvPr>
          <p:cNvSpPr/>
          <p:nvPr/>
        </p:nvSpPr>
        <p:spPr>
          <a:xfrm>
            <a:off x="0" y="0"/>
            <a:ext cx="12192000" cy="461665"/>
          </a:xfrm>
          <a:prstGeom prst="rect">
            <a:avLst/>
          </a:prstGeom>
          <a:solidFill>
            <a:srgbClr val="002060"/>
          </a:solidFill>
        </p:spPr>
        <p:txBody>
          <a:bodyPr wrap="square" anchor="ctr" anchorCtr="1">
            <a:spAutoFit/>
          </a:bodyPr>
          <a:lstStyle/>
          <a:p>
            <a:pPr>
              <a:defRPr/>
            </a:pPr>
            <a:r>
              <a:rPr lang="en-US" sz="2400" b="1" dirty="0">
                <a:solidFill>
                  <a:prstClr val="white"/>
                </a:solidFill>
                <a:ea typeface="Times New Roman" pitchFamily="18" charset="0"/>
                <a:cs typeface="Arial" pitchFamily="34" charset="0"/>
              </a:rPr>
              <a:t>PEMERINGKATAN RISIKO INHEREN DENGAN RISK HEAT MAP </a:t>
            </a:r>
            <a:r>
              <a:rPr kumimoji="0" lang="en-US" sz="2400" b="1" i="0" u="none" strike="noStrike" kern="1200" cap="none" spc="0" normalizeH="0" baseline="0" noProof="0" dirty="0">
                <a:ln>
                  <a:noFill/>
                </a:ln>
                <a:solidFill>
                  <a:prstClr val="white"/>
                </a:solidFill>
                <a:effectLst/>
                <a:uLnTx/>
                <a:uFillTx/>
                <a:latin typeface="Calibri" panose="020F0502020204030204"/>
                <a:ea typeface="Times New Roman" pitchFamily="18" charset="0"/>
                <a:cs typeface="Arial" pitchFamily="34" charset="0"/>
              </a:rPr>
              <a:t>(NON APRIORI)</a:t>
            </a:r>
            <a:endParaRPr kumimoji="0" lang="en-SG" sz="2400" b="0" i="1" u="none" strike="noStrike" kern="1200" cap="none" spc="0" normalizeH="0" baseline="0" noProof="0" dirty="0">
              <a:ln>
                <a:noFill/>
              </a:ln>
              <a:solidFill>
                <a:prstClr val="white"/>
              </a:solidFill>
              <a:effectLst/>
              <a:uLnTx/>
              <a:uFillTx/>
              <a:latin typeface="Calibri" panose="020F0502020204030204"/>
              <a:ea typeface="Times New Roman" pitchFamily="18" charset="0"/>
              <a:cs typeface="Arial" pitchFamily="34" charset="0"/>
            </a:endParaRPr>
          </a:p>
        </p:txBody>
      </p:sp>
      <p:sp>
        <p:nvSpPr>
          <p:cNvPr id="4" name="Rounded Rectangle 3">
            <a:extLst>
              <a:ext uri="{FF2B5EF4-FFF2-40B4-BE49-F238E27FC236}">
                <a16:creationId xmlns:a16="http://schemas.microsoft.com/office/drawing/2014/main" id="{1E299DE8-F638-8F4C-9217-39252C7AE3A6}"/>
              </a:ext>
            </a:extLst>
          </p:cNvPr>
          <p:cNvSpPr/>
          <p:nvPr/>
        </p:nvSpPr>
        <p:spPr>
          <a:xfrm>
            <a:off x="305292" y="731156"/>
            <a:ext cx="2653807" cy="587819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7325" marR="0" lvl="0" indent="-1873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Tingkat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Signifikansi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disebut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juga Tingkat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dapat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diukur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sekurang-kurangnya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dari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dua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yaitu</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Likelihood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kemungkinan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terjadi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dan Impact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dampak</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atau</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konsekuensi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ditimbulkannya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bila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terjadi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87325" marR="0" lvl="0" indent="-1873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Visualisasi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Tingkat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Signifikansi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digambarkan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Risk Heat Map.</a:t>
            </a:r>
          </a:p>
          <a:p>
            <a:pPr marL="187325" marR="0" lvl="0" indent="-1873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Dengan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menampilkan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sekedar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contoh</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model Risk Heat Map 5x5 yang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pengklasifikasian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kuantitatifnya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bersifat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apriori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dapat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dilakukan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pemeringkatan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ke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lima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tingkatan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sebagai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berikut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Low (1), Low to Moderate (2), Moderate (3), Moderate to High (4),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High (5).</a:t>
            </a:r>
          </a:p>
        </p:txBody>
      </p:sp>
      <p:sp>
        <p:nvSpPr>
          <p:cNvPr id="7" name="TextBox 6">
            <a:extLst>
              <a:ext uri="{FF2B5EF4-FFF2-40B4-BE49-F238E27FC236}">
                <a16:creationId xmlns:a16="http://schemas.microsoft.com/office/drawing/2014/main" id="{2FC23865-35EC-2F45-ADA9-03B629C5C628}"/>
              </a:ext>
            </a:extLst>
          </p:cNvPr>
          <p:cNvSpPr txBox="1"/>
          <p:nvPr/>
        </p:nvSpPr>
        <p:spPr>
          <a:xfrm>
            <a:off x="7182214" y="1039155"/>
            <a:ext cx="4853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Contoh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Risk Heat Map yang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bersifat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Non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Apriori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4C56FBB-6A58-E74F-8021-24C010699B8B}"/>
              </a:ext>
            </a:extLst>
          </p:cNvPr>
          <p:cNvSpPr/>
          <p:nvPr/>
        </p:nvSpPr>
        <p:spPr>
          <a:xfrm>
            <a:off x="3310596" y="971877"/>
            <a:ext cx="3091543" cy="3252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5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1 (Low =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6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10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Low to Moderate =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15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(Moderate =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16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20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(Moderate to High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21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25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5 (High = 5)</a:t>
            </a:r>
          </a:p>
        </p:txBody>
      </p:sp>
      <p:pic>
        <p:nvPicPr>
          <p:cNvPr id="25" name="Picture 24">
            <a:extLst>
              <a:ext uri="{FF2B5EF4-FFF2-40B4-BE49-F238E27FC236}">
                <a16:creationId xmlns:a16="http://schemas.microsoft.com/office/drawing/2014/main" id="{6C51E161-6977-D040-8180-E71A3C786575}"/>
              </a:ext>
            </a:extLst>
          </p:cNvPr>
          <p:cNvPicPr>
            <a:picLocks noChangeAspect="1"/>
          </p:cNvPicPr>
          <p:nvPr/>
        </p:nvPicPr>
        <p:blipFill>
          <a:blip r:embed="rId2"/>
          <a:stretch>
            <a:fillRect/>
          </a:stretch>
        </p:blipFill>
        <p:spPr>
          <a:xfrm>
            <a:off x="2959099" y="4310405"/>
            <a:ext cx="4369336" cy="2298942"/>
          </a:xfrm>
          <a:prstGeom prst="rect">
            <a:avLst/>
          </a:prstGeom>
        </p:spPr>
      </p:pic>
      <p:pic>
        <p:nvPicPr>
          <p:cNvPr id="9" name="Picture 8"/>
          <p:cNvPicPr>
            <a:picLocks noChangeAspect="1"/>
          </p:cNvPicPr>
          <p:nvPr/>
        </p:nvPicPr>
        <p:blipFill>
          <a:blip r:embed="rId3"/>
          <a:stretch>
            <a:fillRect/>
          </a:stretch>
        </p:blipFill>
        <p:spPr>
          <a:xfrm>
            <a:off x="6753636" y="1540464"/>
            <a:ext cx="5282298" cy="4752240"/>
          </a:xfrm>
          <a:prstGeom prst="rect">
            <a:avLst/>
          </a:prstGeom>
        </p:spPr>
      </p:pic>
    </p:spTree>
    <p:extLst>
      <p:ext uri="{BB962C8B-B14F-4D97-AF65-F5344CB8AC3E}">
        <p14:creationId xmlns:p14="http://schemas.microsoft.com/office/powerpoint/2010/main" val="295650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445D67-62E9-41A1-A208-AD609809605E}"/>
              </a:ext>
            </a:extLst>
          </p:cNvPr>
          <p:cNvGrpSpPr/>
          <p:nvPr/>
        </p:nvGrpSpPr>
        <p:grpSpPr>
          <a:xfrm>
            <a:off x="859536" y="1737360"/>
            <a:ext cx="10479024" cy="3886199"/>
            <a:chOff x="0" y="0"/>
            <a:chExt cx="5679965" cy="2051078"/>
          </a:xfrm>
        </p:grpSpPr>
        <p:pic>
          <p:nvPicPr>
            <p:cNvPr id="17" name="Picture 16">
              <a:extLst>
                <a:ext uri="{FF2B5EF4-FFF2-40B4-BE49-F238E27FC236}">
                  <a16:creationId xmlns:a16="http://schemas.microsoft.com/office/drawing/2014/main" id="{02BC7F3A-8FE8-48F4-993B-6AFED2937A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903"/>
              <a:ext cx="2941955" cy="2035175"/>
            </a:xfrm>
            <a:prstGeom prst="rect">
              <a:avLst/>
            </a:prstGeom>
            <a:noFill/>
          </p:spPr>
        </p:pic>
        <p:pic>
          <p:nvPicPr>
            <p:cNvPr id="18" name="Picture 17">
              <a:extLst>
                <a:ext uri="{FF2B5EF4-FFF2-40B4-BE49-F238E27FC236}">
                  <a16:creationId xmlns:a16="http://schemas.microsoft.com/office/drawing/2014/main" id="{29461C40-F238-4E58-9748-3FB072F149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5350" y="0"/>
              <a:ext cx="2634615" cy="2034540"/>
            </a:xfrm>
            <a:prstGeom prst="rect">
              <a:avLst/>
            </a:prstGeom>
            <a:noFill/>
          </p:spPr>
        </p:pic>
      </p:grpSp>
      <p:sp>
        <p:nvSpPr>
          <p:cNvPr id="20" name="TextBox 19">
            <a:extLst>
              <a:ext uri="{FF2B5EF4-FFF2-40B4-BE49-F238E27FC236}">
                <a16:creationId xmlns:a16="http://schemas.microsoft.com/office/drawing/2014/main" id="{07A20EBA-C1D4-4A42-B6A3-2D5397CD4F20}"/>
              </a:ext>
            </a:extLst>
          </p:cNvPr>
          <p:cNvSpPr txBox="1"/>
          <p:nvPr/>
        </p:nvSpPr>
        <p:spPr>
          <a:xfrm>
            <a:off x="1658319" y="6536843"/>
            <a:ext cx="27157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Copyright: @Jerry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Marmen</a:t>
            </a:r>
            <a:endParaRPr kumimoji="0" lang="en-ID"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FD5E290-B412-4E2B-82FB-C9A4045E9A1C}"/>
              </a:ext>
            </a:extLst>
          </p:cNvPr>
          <p:cNvSpPr/>
          <p:nvPr/>
        </p:nvSpPr>
        <p:spPr>
          <a:xfrm>
            <a:off x="0" y="0"/>
            <a:ext cx="12192000" cy="461665"/>
          </a:xfrm>
          <a:prstGeom prst="rect">
            <a:avLst/>
          </a:prstGeom>
          <a:solidFill>
            <a:srgbClr val="002060"/>
          </a:solidFill>
        </p:spPr>
        <p:txBody>
          <a:bodyPr wrap="square" anchor="ctr" anchorCtr="1">
            <a:spAutoFit/>
          </a:bodyPr>
          <a:lstStyle/>
          <a:p>
            <a:pPr>
              <a:defRPr/>
            </a:pPr>
            <a:r>
              <a:rPr lang="en-US" sz="2400" b="1" dirty="0">
                <a:solidFill>
                  <a:prstClr val="white"/>
                </a:solidFill>
                <a:ea typeface="Times New Roman" pitchFamily="18" charset="0"/>
                <a:cs typeface="Arial" pitchFamily="34" charset="0"/>
              </a:rPr>
              <a:t>MENENTUKAN SIGNIFIKANSI RISIKO INHEREN DENGAN RISK HEAT MAP </a:t>
            </a:r>
            <a:r>
              <a:rPr kumimoji="0" lang="en-US" sz="2400" b="1" i="0" u="none" strike="noStrike" kern="1200" cap="none" spc="0" normalizeH="0" baseline="0" noProof="0" dirty="0">
                <a:ln>
                  <a:noFill/>
                </a:ln>
                <a:solidFill>
                  <a:prstClr val="white"/>
                </a:solidFill>
                <a:effectLst/>
                <a:uLnTx/>
                <a:uFillTx/>
                <a:latin typeface="Calibri" panose="020F0502020204030204"/>
                <a:ea typeface="Times New Roman" pitchFamily="18" charset="0"/>
                <a:cs typeface="Arial" pitchFamily="34" charset="0"/>
              </a:rPr>
              <a:t>(NON APRIORI)</a:t>
            </a:r>
            <a:endParaRPr kumimoji="0" lang="en-SG" sz="2400" b="0" i="1" u="none" strike="noStrike" kern="1200" cap="none" spc="0" normalizeH="0" baseline="0" noProof="0" dirty="0">
              <a:ln>
                <a:noFill/>
              </a:ln>
              <a:solidFill>
                <a:prstClr val="white"/>
              </a:solidFill>
              <a:effectLst/>
              <a:uLnTx/>
              <a:uFillTx/>
              <a:latin typeface="Calibri" panose="020F0502020204030204"/>
              <a:ea typeface="Times New Roman" pitchFamily="18" charset="0"/>
              <a:cs typeface="Arial" pitchFamily="34" charset="0"/>
            </a:endParaRPr>
          </a:p>
        </p:txBody>
      </p:sp>
    </p:spTree>
    <p:extLst>
      <p:ext uri="{BB962C8B-B14F-4D97-AF65-F5344CB8AC3E}">
        <p14:creationId xmlns:p14="http://schemas.microsoft.com/office/powerpoint/2010/main" val="32738048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AD2B6BD6-3146-4E66-84C4-9498E37C0DDA}"/>
              </a:ext>
            </a:extLst>
          </p:cNvPr>
          <p:cNvSpPr/>
          <p:nvPr/>
        </p:nvSpPr>
        <p:spPr>
          <a:xfrm>
            <a:off x="380334" y="938408"/>
            <a:ext cx="2478583" cy="33929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Dengan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menampilkan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sekedar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contoh</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model Risk Heat Map 5x5 yang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pengklasifikasian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kuantitatifnya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bersifat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apriori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dapat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dilakukan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pemeringkatan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lima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tingkatan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sebagai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berikut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Low (1), Low to Moderate (2), Moderate (3), Moderate to High (4),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High (5).</a:t>
            </a:r>
          </a:p>
        </p:txBody>
      </p:sp>
      <p:sp>
        <p:nvSpPr>
          <p:cNvPr id="7" name="Rectangle 6">
            <a:extLst>
              <a:ext uri="{FF2B5EF4-FFF2-40B4-BE49-F238E27FC236}">
                <a16:creationId xmlns:a16="http://schemas.microsoft.com/office/drawing/2014/main" id="{2AC4532E-D023-4BCB-83B9-7AD386FFAAA2}"/>
              </a:ext>
            </a:extLst>
          </p:cNvPr>
          <p:cNvSpPr/>
          <p:nvPr/>
        </p:nvSpPr>
        <p:spPr>
          <a:xfrm>
            <a:off x="3063983" y="818169"/>
            <a:ext cx="3338863" cy="3138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5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1 (Low =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6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10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2 (Low to Moderate =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15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3 (Moderate =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16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20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4 (Moderate to High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21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25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Peringkat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5 (High = 5)</a:t>
            </a:r>
          </a:p>
        </p:txBody>
      </p:sp>
      <p:sp>
        <p:nvSpPr>
          <p:cNvPr id="95238" name="Rectangle 8">
            <a:extLst>
              <a:ext uri="{FF2B5EF4-FFF2-40B4-BE49-F238E27FC236}">
                <a16:creationId xmlns:a16="http://schemas.microsoft.com/office/drawing/2014/main" id="{FB65D3EC-88EA-45F1-9974-F3AD5A409AFB}"/>
              </a:ext>
            </a:extLst>
          </p:cNvPr>
          <p:cNvSpPr>
            <a:spLocks noChangeArrowheads="1"/>
          </p:cNvSpPr>
          <p:nvPr/>
        </p:nvSpPr>
        <p:spPr bwMode="auto">
          <a:xfrm>
            <a:off x="0" y="6444"/>
            <a:ext cx="12192000" cy="674200"/>
          </a:xfrm>
          <a:prstGeom prst="rect">
            <a:avLst/>
          </a:prstGeom>
          <a:solidFill>
            <a:srgbClr val="002060"/>
          </a:solidFill>
          <a:ln>
            <a:noFill/>
          </a:ln>
        </p:spPr>
        <p:txBody>
          <a:bodyPr wrap="square" tIns="72000" bIns="108000" anchor="ctr" anchorCtr="1">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PEMERINGKATAN RISIKO INHEREN (APRIORI)</a:t>
            </a:r>
            <a:endParaRPr kumimoji="0" lang="en-SG" altLang="en-US" sz="3200" b="0" i="1"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95239" name="TextBox 9">
            <a:extLst>
              <a:ext uri="{FF2B5EF4-FFF2-40B4-BE49-F238E27FC236}">
                <a16:creationId xmlns:a16="http://schemas.microsoft.com/office/drawing/2014/main" id="{65CECD19-ADA4-4422-8CD9-75878C6FF59C}"/>
              </a:ext>
            </a:extLst>
          </p:cNvPr>
          <p:cNvSpPr txBox="1">
            <a:spLocks noChangeArrowheads="1"/>
          </p:cNvSpPr>
          <p:nvPr/>
        </p:nvSpPr>
        <p:spPr bwMode="auto">
          <a:xfrm>
            <a:off x="7339183" y="769131"/>
            <a:ext cx="52378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Contoh</a:t>
            </a: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Risk Heat Map yang </a:t>
            </a:r>
            <a:r>
              <a:rPr kumimoji="0" lang="en-US" alt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bersifat</a:t>
            </a: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APRIORI</a:t>
            </a:r>
          </a:p>
        </p:txBody>
      </p:sp>
      <p:pic>
        <p:nvPicPr>
          <p:cNvPr id="8" name="Picture 7"/>
          <p:cNvPicPr>
            <a:picLocks noChangeAspect="1"/>
          </p:cNvPicPr>
          <p:nvPr/>
        </p:nvPicPr>
        <p:blipFill>
          <a:blip r:embed="rId2"/>
          <a:stretch>
            <a:fillRect/>
          </a:stretch>
        </p:blipFill>
        <p:spPr>
          <a:xfrm>
            <a:off x="6607913" y="1052388"/>
            <a:ext cx="5584087" cy="5078920"/>
          </a:xfrm>
          <a:prstGeom prst="rect">
            <a:avLst/>
          </a:prstGeom>
        </p:spPr>
      </p:pic>
      <p:pic>
        <p:nvPicPr>
          <p:cNvPr id="95237" name="Picture 7">
            <a:extLst>
              <a:ext uri="{FF2B5EF4-FFF2-40B4-BE49-F238E27FC236}">
                <a16:creationId xmlns:a16="http://schemas.microsoft.com/office/drawing/2014/main" id="{3574698F-7EE0-4852-B049-C0AE08A6F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968" y="3836044"/>
            <a:ext cx="5511639" cy="289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303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32A20B2-7A3C-40AD-B69D-18021A43F51A}"/>
              </a:ext>
            </a:extLst>
          </p:cNvPr>
          <p:cNvGrpSpPr/>
          <p:nvPr/>
        </p:nvGrpSpPr>
        <p:grpSpPr>
          <a:xfrm>
            <a:off x="667512" y="1243584"/>
            <a:ext cx="11000232" cy="4370832"/>
            <a:chOff x="0" y="0"/>
            <a:chExt cx="5754315" cy="2091414"/>
          </a:xfrm>
        </p:grpSpPr>
        <p:pic>
          <p:nvPicPr>
            <p:cNvPr id="10" name="Picture 9">
              <a:extLst>
                <a:ext uri="{FF2B5EF4-FFF2-40B4-BE49-F238E27FC236}">
                  <a16:creationId xmlns:a16="http://schemas.microsoft.com/office/drawing/2014/main" id="{2CE852D6-0239-4DDC-81C6-A942DBB14D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854"/>
              <a:ext cx="2989580" cy="2067560"/>
            </a:xfrm>
            <a:prstGeom prst="rect">
              <a:avLst/>
            </a:prstGeom>
            <a:noFill/>
          </p:spPr>
        </p:pic>
        <p:pic>
          <p:nvPicPr>
            <p:cNvPr id="11" name="Picture 10">
              <a:extLst>
                <a:ext uri="{FF2B5EF4-FFF2-40B4-BE49-F238E27FC236}">
                  <a16:creationId xmlns:a16="http://schemas.microsoft.com/office/drawing/2014/main" id="{FBB5244E-AF07-48F9-B45E-12E00ED534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155" y="0"/>
              <a:ext cx="2677160" cy="2066925"/>
            </a:xfrm>
            <a:prstGeom prst="rect">
              <a:avLst/>
            </a:prstGeom>
            <a:noFill/>
          </p:spPr>
        </p:pic>
      </p:grpSp>
      <p:sp>
        <p:nvSpPr>
          <p:cNvPr id="12" name="Rectangle 11">
            <a:extLst>
              <a:ext uri="{FF2B5EF4-FFF2-40B4-BE49-F238E27FC236}">
                <a16:creationId xmlns:a16="http://schemas.microsoft.com/office/drawing/2014/main" id="{88FAB115-EBF9-4DDF-A0C2-9BCADAD43035}"/>
              </a:ext>
            </a:extLst>
          </p:cNvPr>
          <p:cNvSpPr/>
          <p:nvPr/>
        </p:nvSpPr>
        <p:spPr>
          <a:xfrm>
            <a:off x="0" y="0"/>
            <a:ext cx="12192000" cy="461665"/>
          </a:xfrm>
          <a:prstGeom prst="rect">
            <a:avLst/>
          </a:prstGeom>
          <a:solidFill>
            <a:srgbClr val="002060"/>
          </a:solidFill>
        </p:spPr>
        <p:txBody>
          <a:bodyPr wrap="square"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Times New Roman" pitchFamily="18" charset="0"/>
                <a:cs typeface="Arial" pitchFamily="34" charset="0"/>
              </a:rPr>
              <a:t>PEMERINGKATAN RISIKO INHEREN (APRIORI)</a:t>
            </a:r>
            <a:endParaRPr kumimoji="0" lang="en-SG" sz="2400" b="0" i="1" u="none" strike="noStrike" kern="1200" cap="none" spc="0" normalizeH="0" baseline="0" noProof="0" dirty="0">
              <a:ln>
                <a:noFill/>
              </a:ln>
              <a:solidFill>
                <a:prstClr val="white"/>
              </a:solidFill>
              <a:effectLst/>
              <a:uLnTx/>
              <a:uFillTx/>
              <a:latin typeface="Calibri" panose="020F0502020204030204"/>
              <a:ea typeface="Times New Roman" pitchFamily="18" charset="0"/>
              <a:cs typeface="Arial" pitchFamily="34" charset="0"/>
            </a:endParaRPr>
          </a:p>
        </p:txBody>
      </p:sp>
    </p:spTree>
    <p:extLst>
      <p:ext uri="{BB962C8B-B14F-4D97-AF65-F5344CB8AC3E}">
        <p14:creationId xmlns:p14="http://schemas.microsoft.com/office/powerpoint/2010/main" val="37181700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0"/>
            <a:ext cx="12192000" cy="1028700"/>
          </a:xfrm>
          <a:solidFill>
            <a:srgbClr val="002060"/>
          </a:solidFill>
        </p:spPr>
        <p:txBody>
          <a:bodyPr>
            <a:normAutofit/>
          </a:bodyPr>
          <a:lstStyle/>
          <a:p>
            <a:pPr algn="ctr"/>
            <a:r>
              <a:rPr lang="en-ID" b="1" dirty="0">
                <a:solidFill>
                  <a:schemeClr val="bg1"/>
                </a:solidFill>
              </a:rPr>
              <a:t>   </a:t>
            </a:r>
            <a:r>
              <a:rPr lang="en-ID" sz="3600" b="1" dirty="0">
                <a:solidFill>
                  <a:schemeClr val="bg1"/>
                </a:solidFill>
                <a:latin typeface="+mn-lt"/>
              </a:rPr>
              <a:t>REFLEKSI: </a:t>
            </a:r>
            <a:r>
              <a:rPr lang="en-ID" sz="3600" b="1" i="1" dirty="0" err="1">
                <a:solidFill>
                  <a:schemeClr val="bg1"/>
                </a:solidFill>
                <a:latin typeface="+mn-lt"/>
              </a:rPr>
              <a:t>Apakah</a:t>
            </a:r>
            <a:r>
              <a:rPr lang="en-ID" sz="3600" b="1" i="1" dirty="0">
                <a:solidFill>
                  <a:schemeClr val="bg1"/>
                </a:solidFill>
                <a:latin typeface="+mn-lt"/>
              </a:rPr>
              <a:t> </a:t>
            </a:r>
            <a:r>
              <a:rPr lang="en-ID" sz="3600" b="1" i="1" dirty="0" err="1">
                <a:solidFill>
                  <a:schemeClr val="bg1"/>
                </a:solidFill>
                <a:latin typeface="+mn-lt"/>
              </a:rPr>
              <a:t>Risiko</a:t>
            </a:r>
            <a:r>
              <a:rPr lang="en-ID" sz="3600" b="1" i="1" dirty="0">
                <a:solidFill>
                  <a:schemeClr val="bg1"/>
                </a:solidFill>
                <a:latin typeface="+mn-lt"/>
              </a:rPr>
              <a:t> </a:t>
            </a:r>
            <a:r>
              <a:rPr lang="en-ID" sz="3600" b="1" i="1" dirty="0" err="1">
                <a:solidFill>
                  <a:schemeClr val="bg1"/>
                </a:solidFill>
                <a:latin typeface="+mn-lt"/>
              </a:rPr>
              <a:t>selalu</a:t>
            </a:r>
            <a:r>
              <a:rPr lang="en-ID" sz="3600" b="1" i="1" dirty="0">
                <a:solidFill>
                  <a:schemeClr val="bg1"/>
                </a:solidFill>
                <a:latin typeface="+mn-lt"/>
              </a:rPr>
              <a:t> </a:t>
            </a:r>
            <a:r>
              <a:rPr lang="en-ID" sz="3600" b="1" i="1" dirty="0" err="1">
                <a:solidFill>
                  <a:schemeClr val="bg1"/>
                </a:solidFill>
                <a:latin typeface="+mn-lt"/>
              </a:rPr>
              <a:t>Negatif</a:t>
            </a:r>
            <a:r>
              <a:rPr lang="en-ID" sz="3600" b="1" i="1" dirty="0">
                <a:solidFill>
                  <a:schemeClr val="bg1"/>
                </a:solidFill>
                <a:latin typeface="+mn-lt"/>
              </a:rPr>
              <a:t>??</a:t>
            </a:r>
            <a:endParaRPr lang="en-US" sz="3600" b="1" i="1" dirty="0">
              <a:solidFill>
                <a:schemeClr val="bg1"/>
              </a:solidFill>
              <a:latin typeface="+mn-lt"/>
            </a:endParaRPr>
          </a:p>
        </p:txBody>
      </p:sp>
      <p:sp>
        <p:nvSpPr>
          <p:cNvPr id="3" name="Rectangle 2"/>
          <p:cNvSpPr/>
          <p:nvPr/>
        </p:nvSpPr>
        <p:spPr>
          <a:xfrm>
            <a:off x="1077130" y="3105834"/>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0" y="1600200"/>
            <a:ext cx="13371050" cy="5001535"/>
            <a:chOff x="171450" y="1825894"/>
            <a:chExt cx="13371050" cy="4775841"/>
          </a:xfrm>
        </p:grpSpPr>
        <p:pic>
          <p:nvPicPr>
            <p:cNvPr id="2050" name="Picture 2" descr="https://www.kidsafensw.org/images/sendbinary.asp?width=214&amp;path=imagesDB/wysiwyg/risk-letter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825894"/>
              <a:ext cx="4626810" cy="47758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49" y="3867306"/>
              <a:ext cx="5353051" cy="2483374"/>
            </a:xfrm>
            <a:prstGeom prst="rect">
              <a:avLst/>
            </a:prstGeom>
          </p:spPr>
        </p:pic>
        <p:pic>
          <p:nvPicPr>
            <p:cNvPr id="2052" name="Picture 4" descr="Hasil gambar untuk thin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1174" y="1825894"/>
              <a:ext cx="6681326" cy="444976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Oval Callout 6"/>
          <p:cNvSpPr/>
          <p:nvPr/>
        </p:nvSpPr>
        <p:spPr>
          <a:xfrm>
            <a:off x="5502277" y="1105583"/>
            <a:ext cx="3004457" cy="1737331"/>
          </a:xfrm>
          <a:prstGeom prst="wedgeEllipseCallout">
            <a:avLst>
              <a:gd name="adj1" fmla="val 90961"/>
              <a:gd name="adj2" fmla="val 10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Do I need to take more risks?</a:t>
            </a:r>
          </a:p>
        </p:txBody>
      </p:sp>
      <p:sp>
        <p:nvSpPr>
          <p:cNvPr id="9" name="TextBox 8">
            <a:extLst>
              <a:ext uri="{FF2B5EF4-FFF2-40B4-BE49-F238E27FC236}">
                <a16:creationId xmlns:a16="http://schemas.microsoft.com/office/drawing/2014/main" id="{0A188BDB-1B62-455E-A673-D2C00DB431CD}"/>
              </a:ext>
            </a:extLst>
          </p:cNvPr>
          <p:cNvSpPr txBox="1"/>
          <p:nvPr/>
        </p:nvSpPr>
        <p:spPr>
          <a:xfrm>
            <a:off x="615253" y="6596390"/>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203386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1"/>
            <a:ext cx="12192000" cy="1079884"/>
          </a:xfrm>
          <a:prstGeom prst="rect">
            <a:avLst/>
          </a:prstGeom>
          <a:solidFill>
            <a:srgbClr val="002060"/>
          </a:solidFill>
        </p:spPr>
        <p:txBody>
          <a:bodyPr wrap="square" tIns="108000" bIns="108000">
            <a:spAutoFit/>
          </a:bodyPr>
          <a:lstStyle/>
          <a:p>
            <a:pPr algn="ctr"/>
            <a:r>
              <a:rPr lang="en-US" sz="2800" b="1" dirty="0">
                <a:solidFill>
                  <a:schemeClr val="bg1"/>
                </a:solidFill>
                <a:latin typeface="Candara" pitchFamily="34" charset="0"/>
                <a:ea typeface="Times New Roman" pitchFamily="18" charset="0"/>
                <a:cs typeface="Arial" pitchFamily="34" charset="0"/>
              </a:rPr>
              <a:t>PERUBAHAN VUCA YANG KUMULATIF DAN SIRKULAR </a:t>
            </a:r>
          </a:p>
          <a:p>
            <a:pPr algn="ctr"/>
            <a:r>
              <a:rPr lang="en-US" sz="2800" b="1" dirty="0">
                <a:solidFill>
                  <a:schemeClr val="bg1"/>
                </a:solidFill>
                <a:latin typeface="Candara" pitchFamily="34" charset="0"/>
                <a:ea typeface="Times New Roman" pitchFamily="18" charset="0"/>
                <a:cs typeface="Arial" pitchFamily="34" charset="0"/>
              </a:rPr>
              <a:t>(CIRCULAR CUMULATIVE CAUSATION)</a:t>
            </a:r>
            <a:endParaRPr lang="en-SG" sz="2800" b="1" dirty="0">
              <a:solidFill>
                <a:schemeClr val="bg1"/>
              </a:solidFill>
              <a:latin typeface="Candara" pitchFamily="34" charset="0"/>
              <a:ea typeface="Times New Roman" pitchFamily="18" charset="0"/>
              <a:cs typeface="Arial" pitchFamily="34" charset="0"/>
            </a:endParaRPr>
          </a:p>
        </p:txBody>
      </p:sp>
      <p:pic>
        <p:nvPicPr>
          <p:cNvPr id="5" name="Picture 4">
            <a:extLst>
              <a:ext uri="{FF2B5EF4-FFF2-40B4-BE49-F238E27FC236}">
                <a16:creationId xmlns:a16="http://schemas.microsoft.com/office/drawing/2014/main" id="{9ADFDBAF-4BF4-44BE-90C0-EB84EA55A7AB}"/>
              </a:ext>
            </a:extLst>
          </p:cNvPr>
          <p:cNvPicPr>
            <a:picLocks noChangeAspect="1"/>
          </p:cNvPicPr>
          <p:nvPr/>
        </p:nvPicPr>
        <p:blipFill>
          <a:blip r:embed="rId2"/>
          <a:stretch>
            <a:fillRect/>
          </a:stretch>
        </p:blipFill>
        <p:spPr>
          <a:xfrm>
            <a:off x="0" y="1006867"/>
            <a:ext cx="12192000" cy="5578867"/>
          </a:xfrm>
          <a:prstGeom prst="rect">
            <a:avLst/>
          </a:prstGeom>
        </p:spPr>
      </p:pic>
      <p:grpSp>
        <p:nvGrpSpPr>
          <p:cNvPr id="9" name="Group 8">
            <a:extLst>
              <a:ext uri="{FF2B5EF4-FFF2-40B4-BE49-F238E27FC236}">
                <a16:creationId xmlns:a16="http://schemas.microsoft.com/office/drawing/2014/main" id="{6366B60A-5068-4904-8FC0-ADAFD0B4AC4B}"/>
              </a:ext>
            </a:extLst>
          </p:cNvPr>
          <p:cNvGrpSpPr/>
          <p:nvPr/>
        </p:nvGrpSpPr>
        <p:grpSpPr>
          <a:xfrm>
            <a:off x="205483" y="1006867"/>
            <a:ext cx="11558427" cy="5578867"/>
            <a:chOff x="205483" y="1006867"/>
            <a:chExt cx="11558427" cy="5578867"/>
          </a:xfrm>
        </p:grpSpPr>
        <p:cxnSp>
          <p:nvCxnSpPr>
            <p:cNvPr id="7" name="Straight Connector 6">
              <a:extLst>
                <a:ext uri="{FF2B5EF4-FFF2-40B4-BE49-F238E27FC236}">
                  <a16:creationId xmlns:a16="http://schemas.microsoft.com/office/drawing/2014/main" id="{DB7AAD24-80F5-4B46-A74F-A64D519A8CE9}"/>
                </a:ext>
              </a:extLst>
            </p:cNvPr>
            <p:cNvCxnSpPr/>
            <p:nvPr/>
          </p:nvCxnSpPr>
          <p:spPr>
            <a:xfrm>
              <a:off x="205483" y="1006867"/>
              <a:ext cx="11558427"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41BD39-4691-43EF-A1D6-EBEF0DE0D006}"/>
                </a:ext>
              </a:extLst>
            </p:cNvPr>
            <p:cNvCxnSpPr/>
            <p:nvPr/>
          </p:nvCxnSpPr>
          <p:spPr>
            <a:xfrm>
              <a:off x="205483" y="6585734"/>
              <a:ext cx="11558427"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2E99D3A0-CBDF-4350-A85B-065B3B6F9F16}"/>
              </a:ext>
            </a:extLst>
          </p:cNvPr>
          <p:cNvSpPr txBox="1"/>
          <p:nvPr/>
        </p:nvSpPr>
        <p:spPr>
          <a:xfrm>
            <a:off x="441434" y="6275149"/>
            <a:ext cx="641132" cy="369332"/>
          </a:xfrm>
          <a:prstGeom prst="rect">
            <a:avLst/>
          </a:prstGeom>
          <a:noFill/>
        </p:spPr>
        <p:txBody>
          <a:bodyPr wrap="square" rtlCol="0">
            <a:spAutoFit/>
          </a:bodyPr>
          <a:lstStyle/>
          <a:p>
            <a:r>
              <a:rPr lang="en-US" dirty="0"/>
              <a:t>T-1</a:t>
            </a:r>
            <a:endParaRPr lang="en-ID" dirty="0"/>
          </a:p>
        </p:txBody>
      </p:sp>
      <p:sp>
        <p:nvSpPr>
          <p:cNvPr id="13" name="TextBox 12">
            <a:extLst>
              <a:ext uri="{FF2B5EF4-FFF2-40B4-BE49-F238E27FC236}">
                <a16:creationId xmlns:a16="http://schemas.microsoft.com/office/drawing/2014/main" id="{8C5F374D-DED3-48B0-8411-F34746C93C8C}"/>
              </a:ext>
            </a:extLst>
          </p:cNvPr>
          <p:cNvSpPr txBox="1"/>
          <p:nvPr/>
        </p:nvSpPr>
        <p:spPr>
          <a:xfrm>
            <a:off x="1749972" y="6275149"/>
            <a:ext cx="641132" cy="369332"/>
          </a:xfrm>
          <a:prstGeom prst="rect">
            <a:avLst/>
          </a:prstGeom>
          <a:noFill/>
        </p:spPr>
        <p:txBody>
          <a:bodyPr wrap="square" rtlCol="0">
            <a:spAutoFit/>
          </a:bodyPr>
          <a:lstStyle/>
          <a:p>
            <a:r>
              <a:rPr lang="en-US" dirty="0"/>
              <a:t>T-2</a:t>
            </a:r>
            <a:endParaRPr lang="en-ID" dirty="0"/>
          </a:p>
        </p:txBody>
      </p:sp>
      <p:sp>
        <p:nvSpPr>
          <p:cNvPr id="14" name="TextBox 13">
            <a:extLst>
              <a:ext uri="{FF2B5EF4-FFF2-40B4-BE49-F238E27FC236}">
                <a16:creationId xmlns:a16="http://schemas.microsoft.com/office/drawing/2014/main" id="{7F0E9545-7BAD-4A94-B7DE-BC9052CFCD9F}"/>
              </a:ext>
            </a:extLst>
          </p:cNvPr>
          <p:cNvSpPr txBox="1"/>
          <p:nvPr/>
        </p:nvSpPr>
        <p:spPr>
          <a:xfrm>
            <a:off x="2837793" y="6275149"/>
            <a:ext cx="641132" cy="369332"/>
          </a:xfrm>
          <a:prstGeom prst="rect">
            <a:avLst/>
          </a:prstGeom>
          <a:noFill/>
        </p:spPr>
        <p:txBody>
          <a:bodyPr wrap="square" rtlCol="0">
            <a:spAutoFit/>
          </a:bodyPr>
          <a:lstStyle/>
          <a:p>
            <a:r>
              <a:rPr lang="en-US" dirty="0"/>
              <a:t>T-3</a:t>
            </a:r>
            <a:endParaRPr lang="en-ID" dirty="0"/>
          </a:p>
        </p:txBody>
      </p:sp>
      <p:sp>
        <p:nvSpPr>
          <p:cNvPr id="15" name="TextBox 14">
            <a:extLst>
              <a:ext uri="{FF2B5EF4-FFF2-40B4-BE49-F238E27FC236}">
                <a16:creationId xmlns:a16="http://schemas.microsoft.com/office/drawing/2014/main" id="{8FE47981-C8DC-4C0F-9F87-34DB564C8BD2}"/>
              </a:ext>
            </a:extLst>
          </p:cNvPr>
          <p:cNvSpPr txBox="1"/>
          <p:nvPr/>
        </p:nvSpPr>
        <p:spPr>
          <a:xfrm>
            <a:off x="4072758" y="6275149"/>
            <a:ext cx="641132" cy="369332"/>
          </a:xfrm>
          <a:prstGeom prst="rect">
            <a:avLst/>
          </a:prstGeom>
          <a:noFill/>
        </p:spPr>
        <p:txBody>
          <a:bodyPr wrap="square" rtlCol="0">
            <a:spAutoFit/>
          </a:bodyPr>
          <a:lstStyle/>
          <a:p>
            <a:r>
              <a:rPr lang="en-US" dirty="0"/>
              <a:t>T-3</a:t>
            </a:r>
            <a:endParaRPr lang="en-ID" dirty="0"/>
          </a:p>
        </p:txBody>
      </p:sp>
      <p:sp>
        <p:nvSpPr>
          <p:cNvPr id="16" name="TextBox 15">
            <a:extLst>
              <a:ext uri="{FF2B5EF4-FFF2-40B4-BE49-F238E27FC236}">
                <a16:creationId xmlns:a16="http://schemas.microsoft.com/office/drawing/2014/main" id="{3F367B9C-75C5-43E8-A50F-8F2702B4F179}"/>
              </a:ext>
            </a:extLst>
          </p:cNvPr>
          <p:cNvSpPr txBox="1"/>
          <p:nvPr/>
        </p:nvSpPr>
        <p:spPr>
          <a:xfrm>
            <a:off x="5274982" y="6275149"/>
            <a:ext cx="641132" cy="369332"/>
          </a:xfrm>
          <a:prstGeom prst="rect">
            <a:avLst/>
          </a:prstGeom>
          <a:noFill/>
        </p:spPr>
        <p:txBody>
          <a:bodyPr wrap="square" rtlCol="0">
            <a:spAutoFit/>
          </a:bodyPr>
          <a:lstStyle/>
          <a:p>
            <a:r>
              <a:rPr lang="en-US" dirty="0"/>
              <a:t>T-4</a:t>
            </a:r>
            <a:endParaRPr lang="en-ID" dirty="0"/>
          </a:p>
        </p:txBody>
      </p:sp>
      <p:sp>
        <p:nvSpPr>
          <p:cNvPr id="17" name="TextBox 16">
            <a:extLst>
              <a:ext uri="{FF2B5EF4-FFF2-40B4-BE49-F238E27FC236}">
                <a16:creationId xmlns:a16="http://schemas.microsoft.com/office/drawing/2014/main" id="{44E1A5D0-AB48-4CE7-A890-FF0CB4489F23}"/>
              </a:ext>
            </a:extLst>
          </p:cNvPr>
          <p:cNvSpPr txBox="1"/>
          <p:nvPr/>
        </p:nvSpPr>
        <p:spPr>
          <a:xfrm>
            <a:off x="6507527" y="6275149"/>
            <a:ext cx="641132" cy="369332"/>
          </a:xfrm>
          <a:prstGeom prst="rect">
            <a:avLst/>
          </a:prstGeom>
          <a:noFill/>
        </p:spPr>
        <p:txBody>
          <a:bodyPr wrap="square" rtlCol="0">
            <a:spAutoFit/>
          </a:bodyPr>
          <a:lstStyle/>
          <a:p>
            <a:r>
              <a:rPr lang="en-US" dirty="0"/>
              <a:t>T-5</a:t>
            </a:r>
            <a:endParaRPr lang="en-ID" dirty="0"/>
          </a:p>
        </p:txBody>
      </p:sp>
      <p:sp>
        <p:nvSpPr>
          <p:cNvPr id="18" name="TextBox 17">
            <a:extLst>
              <a:ext uri="{FF2B5EF4-FFF2-40B4-BE49-F238E27FC236}">
                <a16:creationId xmlns:a16="http://schemas.microsoft.com/office/drawing/2014/main" id="{AAD7B62D-E55E-4A56-BCBB-972DF892DB16}"/>
              </a:ext>
            </a:extLst>
          </p:cNvPr>
          <p:cNvSpPr txBox="1"/>
          <p:nvPr/>
        </p:nvSpPr>
        <p:spPr>
          <a:xfrm>
            <a:off x="8257500" y="6275149"/>
            <a:ext cx="641132" cy="369332"/>
          </a:xfrm>
          <a:prstGeom prst="rect">
            <a:avLst/>
          </a:prstGeom>
          <a:noFill/>
        </p:spPr>
        <p:txBody>
          <a:bodyPr wrap="square" rtlCol="0">
            <a:spAutoFit/>
          </a:bodyPr>
          <a:lstStyle/>
          <a:p>
            <a:r>
              <a:rPr lang="en-US" dirty="0"/>
              <a:t>T-6</a:t>
            </a:r>
            <a:endParaRPr lang="en-ID" dirty="0"/>
          </a:p>
        </p:txBody>
      </p:sp>
      <p:sp>
        <p:nvSpPr>
          <p:cNvPr id="19" name="TextBox 18">
            <a:extLst>
              <a:ext uri="{FF2B5EF4-FFF2-40B4-BE49-F238E27FC236}">
                <a16:creationId xmlns:a16="http://schemas.microsoft.com/office/drawing/2014/main" id="{E5FCE494-48E8-4131-AD03-B212C6EC5900}"/>
              </a:ext>
            </a:extLst>
          </p:cNvPr>
          <p:cNvSpPr txBox="1"/>
          <p:nvPr/>
        </p:nvSpPr>
        <p:spPr>
          <a:xfrm>
            <a:off x="10224750" y="6275149"/>
            <a:ext cx="641132" cy="369332"/>
          </a:xfrm>
          <a:prstGeom prst="rect">
            <a:avLst/>
          </a:prstGeom>
          <a:noFill/>
        </p:spPr>
        <p:txBody>
          <a:bodyPr wrap="square" rtlCol="0">
            <a:spAutoFit/>
          </a:bodyPr>
          <a:lstStyle/>
          <a:p>
            <a:r>
              <a:rPr lang="en-US" dirty="0"/>
              <a:t>T-7</a:t>
            </a:r>
            <a:endParaRPr lang="en-ID" dirty="0"/>
          </a:p>
        </p:txBody>
      </p:sp>
      <p:sp>
        <p:nvSpPr>
          <p:cNvPr id="20" name="TextBox 19">
            <a:extLst>
              <a:ext uri="{FF2B5EF4-FFF2-40B4-BE49-F238E27FC236}">
                <a16:creationId xmlns:a16="http://schemas.microsoft.com/office/drawing/2014/main" id="{AF914E77-1246-45A5-A0F2-AA99C5373528}"/>
              </a:ext>
            </a:extLst>
          </p:cNvPr>
          <p:cNvSpPr txBox="1"/>
          <p:nvPr/>
        </p:nvSpPr>
        <p:spPr>
          <a:xfrm>
            <a:off x="11403324" y="6275149"/>
            <a:ext cx="641132" cy="369332"/>
          </a:xfrm>
          <a:prstGeom prst="rect">
            <a:avLst/>
          </a:prstGeom>
          <a:noFill/>
        </p:spPr>
        <p:txBody>
          <a:bodyPr wrap="square" rtlCol="0">
            <a:spAutoFit/>
          </a:bodyPr>
          <a:lstStyle/>
          <a:p>
            <a:r>
              <a:rPr lang="en-US" dirty="0"/>
              <a:t>T-n</a:t>
            </a:r>
            <a:endParaRPr lang="en-ID" dirty="0"/>
          </a:p>
        </p:txBody>
      </p:sp>
      <p:sp>
        <p:nvSpPr>
          <p:cNvPr id="21" name="TextBox 20">
            <a:extLst>
              <a:ext uri="{FF2B5EF4-FFF2-40B4-BE49-F238E27FC236}">
                <a16:creationId xmlns:a16="http://schemas.microsoft.com/office/drawing/2014/main" id="{1074C910-4FA5-4717-B5FF-1B72C593C515}"/>
              </a:ext>
            </a:extLst>
          </p:cNvPr>
          <p:cNvSpPr txBox="1"/>
          <p:nvPr/>
        </p:nvSpPr>
        <p:spPr>
          <a:xfrm>
            <a:off x="362591" y="3681300"/>
            <a:ext cx="235951" cy="274356"/>
          </a:xfrm>
          <a:prstGeom prst="rect">
            <a:avLst/>
          </a:prstGeom>
          <a:noFill/>
        </p:spPr>
        <p:txBody>
          <a:bodyPr wrap="square" rtlCol="0">
            <a:spAutoFit/>
          </a:bodyPr>
          <a:lstStyle/>
          <a:p>
            <a:r>
              <a:rPr lang="en-US" sz="1200" b="1" dirty="0"/>
              <a:t>V</a:t>
            </a:r>
            <a:endParaRPr lang="en-ID" sz="1200" b="1" dirty="0"/>
          </a:p>
        </p:txBody>
      </p:sp>
      <p:sp>
        <p:nvSpPr>
          <p:cNvPr id="22" name="TextBox 21">
            <a:extLst>
              <a:ext uri="{FF2B5EF4-FFF2-40B4-BE49-F238E27FC236}">
                <a16:creationId xmlns:a16="http://schemas.microsoft.com/office/drawing/2014/main" id="{9A00F760-8C62-4A34-8E91-ABC4D3B941C5}"/>
              </a:ext>
            </a:extLst>
          </p:cNvPr>
          <p:cNvSpPr txBox="1"/>
          <p:nvPr/>
        </p:nvSpPr>
        <p:spPr>
          <a:xfrm>
            <a:off x="510938" y="3286547"/>
            <a:ext cx="235951" cy="274356"/>
          </a:xfrm>
          <a:prstGeom prst="rect">
            <a:avLst/>
          </a:prstGeom>
          <a:noFill/>
        </p:spPr>
        <p:txBody>
          <a:bodyPr wrap="square" rtlCol="0">
            <a:spAutoFit/>
          </a:bodyPr>
          <a:lstStyle/>
          <a:p>
            <a:r>
              <a:rPr lang="en-US" sz="1200" b="1" dirty="0"/>
              <a:t>U</a:t>
            </a:r>
            <a:endParaRPr lang="en-ID" sz="1200" b="1" dirty="0"/>
          </a:p>
        </p:txBody>
      </p:sp>
      <p:sp>
        <p:nvSpPr>
          <p:cNvPr id="23" name="TextBox 22">
            <a:extLst>
              <a:ext uri="{FF2B5EF4-FFF2-40B4-BE49-F238E27FC236}">
                <a16:creationId xmlns:a16="http://schemas.microsoft.com/office/drawing/2014/main" id="{DD33FD7C-323C-47A2-B9F5-D51B545262B3}"/>
              </a:ext>
            </a:extLst>
          </p:cNvPr>
          <p:cNvSpPr txBox="1"/>
          <p:nvPr/>
        </p:nvSpPr>
        <p:spPr>
          <a:xfrm>
            <a:off x="784259" y="3149369"/>
            <a:ext cx="235951" cy="274356"/>
          </a:xfrm>
          <a:prstGeom prst="rect">
            <a:avLst/>
          </a:prstGeom>
          <a:noFill/>
        </p:spPr>
        <p:txBody>
          <a:bodyPr wrap="square" rtlCol="0">
            <a:spAutoFit/>
          </a:bodyPr>
          <a:lstStyle/>
          <a:p>
            <a:r>
              <a:rPr lang="en-US" sz="1200" b="1" dirty="0"/>
              <a:t>C</a:t>
            </a:r>
            <a:endParaRPr lang="en-ID" sz="1200" b="1" dirty="0"/>
          </a:p>
        </p:txBody>
      </p:sp>
      <p:sp>
        <p:nvSpPr>
          <p:cNvPr id="24" name="TextBox 23">
            <a:extLst>
              <a:ext uri="{FF2B5EF4-FFF2-40B4-BE49-F238E27FC236}">
                <a16:creationId xmlns:a16="http://schemas.microsoft.com/office/drawing/2014/main" id="{266584D3-9048-4364-9278-BCCA74373AD5}"/>
              </a:ext>
            </a:extLst>
          </p:cNvPr>
          <p:cNvSpPr txBox="1"/>
          <p:nvPr/>
        </p:nvSpPr>
        <p:spPr>
          <a:xfrm>
            <a:off x="1094949" y="3163670"/>
            <a:ext cx="235951" cy="274356"/>
          </a:xfrm>
          <a:prstGeom prst="rect">
            <a:avLst/>
          </a:prstGeom>
          <a:noFill/>
        </p:spPr>
        <p:txBody>
          <a:bodyPr wrap="square" rtlCol="0">
            <a:spAutoFit/>
          </a:bodyPr>
          <a:lstStyle/>
          <a:p>
            <a:r>
              <a:rPr lang="en-US" sz="1200" b="1" dirty="0"/>
              <a:t>A</a:t>
            </a:r>
            <a:endParaRPr lang="en-ID" sz="1200" b="1" dirty="0"/>
          </a:p>
        </p:txBody>
      </p:sp>
      <p:sp>
        <p:nvSpPr>
          <p:cNvPr id="25" name="TextBox 24">
            <a:extLst>
              <a:ext uri="{FF2B5EF4-FFF2-40B4-BE49-F238E27FC236}">
                <a16:creationId xmlns:a16="http://schemas.microsoft.com/office/drawing/2014/main" id="{AF703303-1B63-45A0-B53B-9692B0C9B86F}"/>
              </a:ext>
            </a:extLst>
          </p:cNvPr>
          <p:cNvSpPr txBox="1"/>
          <p:nvPr/>
        </p:nvSpPr>
        <p:spPr>
          <a:xfrm>
            <a:off x="1390983" y="3219371"/>
            <a:ext cx="235951" cy="307777"/>
          </a:xfrm>
          <a:prstGeom prst="rect">
            <a:avLst/>
          </a:prstGeom>
          <a:noFill/>
        </p:spPr>
        <p:txBody>
          <a:bodyPr wrap="square" rtlCol="0">
            <a:spAutoFit/>
          </a:bodyPr>
          <a:lstStyle/>
          <a:p>
            <a:r>
              <a:rPr lang="en-US" sz="1400" b="1" dirty="0"/>
              <a:t>V</a:t>
            </a:r>
            <a:endParaRPr lang="en-ID" sz="1400" b="1" dirty="0"/>
          </a:p>
        </p:txBody>
      </p:sp>
      <p:sp>
        <p:nvSpPr>
          <p:cNvPr id="26" name="TextBox 25">
            <a:extLst>
              <a:ext uri="{FF2B5EF4-FFF2-40B4-BE49-F238E27FC236}">
                <a16:creationId xmlns:a16="http://schemas.microsoft.com/office/drawing/2014/main" id="{3CEEC7C5-031A-4F90-B747-416260E274D2}"/>
              </a:ext>
            </a:extLst>
          </p:cNvPr>
          <p:cNvSpPr txBox="1"/>
          <p:nvPr/>
        </p:nvSpPr>
        <p:spPr>
          <a:xfrm>
            <a:off x="1621270" y="2910677"/>
            <a:ext cx="235951" cy="307777"/>
          </a:xfrm>
          <a:prstGeom prst="rect">
            <a:avLst/>
          </a:prstGeom>
          <a:noFill/>
        </p:spPr>
        <p:txBody>
          <a:bodyPr wrap="square" rtlCol="0">
            <a:spAutoFit/>
          </a:bodyPr>
          <a:lstStyle/>
          <a:p>
            <a:r>
              <a:rPr lang="en-US" sz="1400" b="1" dirty="0"/>
              <a:t>U</a:t>
            </a:r>
            <a:endParaRPr lang="en-ID" sz="1400" b="1" dirty="0"/>
          </a:p>
        </p:txBody>
      </p:sp>
      <p:sp>
        <p:nvSpPr>
          <p:cNvPr id="27" name="TextBox 26">
            <a:extLst>
              <a:ext uri="{FF2B5EF4-FFF2-40B4-BE49-F238E27FC236}">
                <a16:creationId xmlns:a16="http://schemas.microsoft.com/office/drawing/2014/main" id="{60A0BBD8-5253-4D01-8BC0-1885B29030D1}"/>
              </a:ext>
            </a:extLst>
          </p:cNvPr>
          <p:cNvSpPr txBox="1"/>
          <p:nvPr/>
        </p:nvSpPr>
        <p:spPr>
          <a:xfrm>
            <a:off x="1926215" y="2814351"/>
            <a:ext cx="235951" cy="307777"/>
          </a:xfrm>
          <a:prstGeom prst="rect">
            <a:avLst/>
          </a:prstGeom>
          <a:noFill/>
        </p:spPr>
        <p:txBody>
          <a:bodyPr wrap="square" rtlCol="0">
            <a:spAutoFit/>
          </a:bodyPr>
          <a:lstStyle/>
          <a:p>
            <a:r>
              <a:rPr lang="en-US" sz="1400" b="1" dirty="0"/>
              <a:t>C</a:t>
            </a:r>
            <a:endParaRPr lang="en-ID" sz="1400" b="1" dirty="0"/>
          </a:p>
        </p:txBody>
      </p:sp>
      <p:sp>
        <p:nvSpPr>
          <p:cNvPr id="28" name="TextBox 27">
            <a:extLst>
              <a:ext uri="{FF2B5EF4-FFF2-40B4-BE49-F238E27FC236}">
                <a16:creationId xmlns:a16="http://schemas.microsoft.com/office/drawing/2014/main" id="{97B912FA-FC46-4B64-A5D4-5623A58CB76E}"/>
              </a:ext>
            </a:extLst>
          </p:cNvPr>
          <p:cNvSpPr txBox="1"/>
          <p:nvPr/>
        </p:nvSpPr>
        <p:spPr>
          <a:xfrm>
            <a:off x="2244519" y="2910677"/>
            <a:ext cx="235951" cy="307777"/>
          </a:xfrm>
          <a:prstGeom prst="rect">
            <a:avLst/>
          </a:prstGeom>
          <a:noFill/>
        </p:spPr>
        <p:txBody>
          <a:bodyPr wrap="square" rtlCol="0">
            <a:spAutoFit/>
          </a:bodyPr>
          <a:lstStyle/>
          <a:p>
            <a:r>
              <a:rPr lang="en-US" sz="1400" b="1" dirty="0"/>
              <a:t>A</a:t>
            </a:r>
            <a:endParaRPr lang="en-ID" sz="1400" b="1" dirty="0"/>
          </a:p>
        </p:txBody>
      </p:sp>
      <p:sp>
        <p:nvSpPr>
          <p:cNvPr id="29" name="TextBox 28">
            <a:extLst>
              <a:ext uri="{FF2B5EF4-FFF2-40B4-BE49-F238E27FC236}">
                <a16:creationId xmlns:a16="http://schemas.microsoft.com/office/drawing/2014/main" id="{C69EF0C4-72DB-45E9-966F-B947E8B9EA19}"/>
              </a:ext>
            </a:extLst>
          </p:cNvPr>
          <p:cNvSpPr txBox="1"/>
          <p:nvPr/>
        </p:nvSpPr>
        <p:spPr>
          <a:xfrm>
            <a:off x="2413933" y="3681300"/>
            <a:ext cx="235951" cy="338554"/>
          </a:xfrm>
          <a:prstGeom prst="rect">
            <a:avLst/>
          </a:prstGeom>
          <a:noFill/>
        </p:spPr>
        <p:txBody>
          <a:bodyPr wrap="square" rtlCol="0">
            <a:spAutoFit/>
          </a:bodyPr>
          <a:lstStyle/>
          <a:p>
            <a:r>
              <a:rPr lang="en-US" sz="1600" b="1" dirty="0">
                <a:solidFill>
                  <a:schemeClr val="bg1"/>
                </a:solidFill>
              </a:rPr>
              <a:t>V</a:t>
            </a:r>
            <a:endParaRPr lang="en-ID" sz="1600" b="1" dirty="0">
              <a:solidFill>
                <a:schemeClr val="bg1"/>
              </a:solidFill>
            </a:endParaRPr>
          </a:p>
        </p:txBody>
      </p:sp>
      <p:sp>
        <p:nvSpPr>
          <p:cNvPr id="30" name="TextBox 29">
            <a:extLst>
              <a:ext uri="{FF2B5EF4-FFF2-40B4-BE49-F238E27FC236}">
                <a16:creationId xmlns:a16="http://schemas.microsoft.com/office/drawing/2014/main" id="{4AB67A35-9624-4364-BB5A-CB5C2D0A99E6}"/>
              </a:ext>
            </a:extLst>
          </p:cNvPr>
          <p:cNvSpPr txBox="1"/>
          <p:nvPr/>
        </p:nvSpPr>
        <p:spPr>
          <a:xfrm>
            <a:off x="2570512" y="3093884"/>
            <a:ext cx="235951" cy="338554"/>
          </a:xfrm>
          <a:prstGeom prst="rect">
            <a:avLst/>
          </a:prstGeom>
          <a:noFill/>
        </p:spPr>
        <p:txBody>
          <a:bodyPr wrap="square" rtlCol="0">
            <a:spAutoFit/>
          </a:bodyPr>
          <a:lstStyle/>
          <a:p>
            <a:r>
              <a:rPr lang="en-US" sz="1600" b="1" dirty="0">
                <a:solidFill>
                  <a:schemeClr val="bg1"/>
                </a:solidFill>
              </a:rPr>
              <a:t>U</a:t>
            </a:r>
            <a:endParaRPr lang="en-ID" sz="1600" b="1" dirty="0">
              <a:solidFill>
                <a:schemeClr val="bg1"/>
              </a:solidFill>
            </a:endParaRPr>
          </a:p>
        </p:txBody>
      </p:sp>
      <p:sp>
        <p:nvSpPr>
          <p:cNvPr id="31" name="TextBox 30">
            <a:extLst>
              <a:ext uri="{FF2B5EF4-FFF2-40B4-BE49-F238E27FC236}">
                <a16:creationId xmlns:a16="http://schemas.microsoft.com/office/drawing/2014/main" id="{FFF1C23D-7FBE-4705-8021-9C84F25578E5}"/>
              </a:ext>
            </a:extLst>
          </p:cNvPr>
          <p:cNvSpPr txBox="1"/>
          <p:nvPr/>
        </p:nvSpPr>
        <p:spPr>
          <a:xfrm>
            <a:off x="2909801" y="2670312"/>
            <a:ext cx="235951" cy="338554"/>
          </a:xfrm>
          <a:prstGeom prst="rect">
            <a:avLst/>
          </a:prstGeom>
          <a:noFill/>
        </p:spPr>
        <p:txBody>
          <a:bodyPr wrap="square" rtlCol="0">
            <a:spAutoFit/>
          </a:bodyPr>
          <a:lstStyle/>
          <a:p>
            <a:r>
              <a:rPr lang="en-US" sz="1600" b="1" dirty="0">
                <a:solidFill>
                  <a:schemeClr val="bg1"/>
                </a:solidFill>
              </a:rPr>
              <a:t>C</a:t>
            </a:r>
            <a:endParaRPr lang="en-ID" sz="1600" b="1" dirty="0">
              <a:solidFill>
                <a:schemeClr val="bg1"/>
              </a:solidFill>
            </a:endParaRPr>
          </a:p>
        </p:txBody>
      </p:sp>
      <p:sp>
        <p:nvSpPr>
          <p:cNvPr id="32" name="TextBox 31">
            <a:extLst>
              <a:ext uri="{FF2B5EF4-FFF2-40B4-BE49-F238E27FC236}">
                <a16:creationId xmlns:a16="http://schemas.microsoft.com/office/drawing/2014/main" id="{E0FAA80D-303D-4B95-B4C6-2CB376A3517A}"/>
              </a:ext>
            </a:extLst>
          </p:cNvPr>
          <p:cNvSpPr txBox="1"/>
          <p:nvPr/>
        </p:nvSpPr>
        <p:spPr>
          <a:xfrm>
            <a:off x="3332784" y="2839589"/>
            <a:ext cx="235951" cy="338554"/>
          </a:xfrm>
          <a:prstGeom prst="rect">
            <a:avLst/>
          </a:prstGeom>
          <a:noFill/>
        </p:spPr>
        <p:txBody>
          <a:bodyPr wrap="square" rtlCol="0">
            <a:spAutoFit/>
          </a:bodyPr>
          <a:lstStyle/>
          <a:p>
            <a:r>
              <a:rPr lang="en-US" sz="1600" b="1" dirty="0">
                <a:solidFill>
                  <a:schemeClr val="bg1"/>
                </a:solidFill>
              </a:rPr>
              <a:t>A</a:t>
            </a:r>
            <a:endParaRPr lang="en-ID" sz="1600" b="1" dirty="0">
              <a:solidFill>
                <a:schemeClr val="bg1"/>
              </a:solidFill>
            </a:endParaRPr>
          </a:p>
        </p:txBody>
      </p:sp>
      <p:sp>
        <p:nvSpPr>
          <p:cNvPr id="34" name="TextBox 33">
            <a:extLst>
              <a:ext uri="{FF2B5EF4-FFF2-40B4-BE49-F238E27FC236}">
                <a16:creationId xmlns:a16="http://schemas.microsoft.com/office/drawing/2014/main" id="{7E4F35E8-936F-4715-8FAC-F481C2A30E5A}"/>
              </a:ext>
            </a:extLst>
          </p:cNvPr>
          <p:cNvSpPr txBox="1"/>
          <p:nvPr/>
        </p:nvSpPr>
        <p:spPr>
          <a:xfrm>
            <a:off x="3585494" y="4129386"/>
            <a:ext cx="235951" cy="369332"/>
          </a:xfrm>
          <a:prstGeom prst="rect">
            <a:avLst/>
          </a:prstGeom>
          <a:noFill/>
        </p:spPr>
        <p:txBody>
          <a:bodyPr wrap="square" rtlCol="0">
            <a:spAutoFit/>
          </a:bodyPr>
          <a:lstStyle/>
          <a:p>
            <a:r>
              <a:rPr lang="en-US" b="1" dirty="0">
                <a:solidFill>
                  <a:schemeClr val="bg1"/>
                </a:solidFill>
              </a:rPr>
              <a:t>V</a:t>
            </a:r>
            <a:endParaRPr lang="en-ID" b="1" dirty="0">
              <a:solidFill>
                <a:schemeClr val="bg1"/>
              </a:solidFill>
            </a:endParaRPr>
          </a:p>
        </p:txBody>
      </p:sp>
      <p:sp>
        <p:nvSpPr>
          <p:cNvPr id="35" name="TextBox 34">
            <a:extLst>
              <a:ext uri="{FF2B5EF4-FFF2-40B4-BE49-F238E27FC236}">
                <a16:creationId xmlns:a16="http://schemas.microsoft.com/office/drawing/2014/main" id="{689EFE4B-0860-4658-8215-4F4A3FAC696D}"/>
              </a:ext>
            </a:extLst>
          </p:cNvPr>
          <p:cNvSpPr txBox="1"/>
          <p:nvPr/>
        </p:nvSpPr>
        <p:spPr>
          <a:xfrm>
            <a:off x="3642316" y="3225639"/>
            <a:ext cx="235951" cy="369332"/>
          </a:xfrm>
          <a:prstGeom prst="rect">
            <a:avLst/>
          </a:prstGeom>
          <a:noFill/>
        </p:spPr>
        <p:txBody>
          <a:bodyPr wrap="square" rtlCol="0">
            <a:spAutoFit/>
          </a:bodyPr>
          <a:lstStyle/>
          <a:p>
            <a:r>
              <a:rPr lang="en-US" b="1" dirty="0">
                <a:solidFill>
                  <a:schemeClr val="bg1"/>
                </a:solidFill>
              </a:rPr>
              <a:t>U</a:t>
            </a:r>
            <a:endParaRPr lang="en-ID" b="1" dirty="0">
              <a:solidFill>
                <a:schemeClr val="bg1"/>
              </a:solidFill>
            </a:endParaRPr>
          </a:p>
        </p:txBody>
      </p:sp>
      <p:sp>
        <p:nvSpPr>
          <p:cNvPr id="36" name="TextBox 35">
            <a:extLst>
              <a:ext uri="{FF2B5EF4-FFF2-40B4-BE49-F238E27FC236}">
                <a16:creationId xmlns:a16="http://schemas.microsoft.com/office/drawing/2014/main" id="{E9CC9BAE-9171-4B5A-84D9-EFA03B3C8EF5}"/>
              </a:ext>
            </a:extLst>
          </p:cNvPr>
          <p:cNvSpPr txBox="1"/>
          <p:nvPr/>
        </p:nvSpPr>
        <p:spPr>
          <a:xfrm>
            <a:off x="4072758" y="2366682"/>
            <a:ext cx="235951" cy="369332"/>
          </a:xfrm>
          <a:prstGeom prst="rect">
            <a:avLst/>
          </a:prstGeom>
          <a:noFill/>
        </p:spPr>
        <p:txBody>
          <a:bodyPr wrap="square" rtlCol="0">
            <a:spAutoFit/>
          </a:bodyPr>
          <a:lstStyle/>
          <a:p>
            <a:r>
              <a:rPr lang="en-US" b="1" dirty="0">
                <a:solidFill>
                  <a:schemeClr val="bg1"/>
                </a:solidFill>
              </a:rPr>
              <a:t>C</a:t>
            </a:r>
            <a:endParaRPr lang="en-ID" b="1" dirty="0">
              <a:solidFill>
                <a:schemeClr val="bg1"/>
              </a:solidFill>
            </a:endParaRPr>
          </a:p>
        </p:txBody>
      </p:sp>
      <p:sp>
        <p:nvSpPr>
          <p:cNvPr id="37" name="TextBox 36">
            <a:extLst>
              <a:ext uri="{FF2B5EF4-FFF2-40B4-BE49-F238E27FC236}">
                <a16:creationId xmlns:a16="http://schemas.microsoft.com/office/drawing/2014/main" id="{28EE869B-30B5-4248-B367-64C8BA59B6CE}"/>
              </a:ext>
            </a:extLst>
          </p:cNvPr>
          <p:cNvSpPr txBox="1"/>
          <p:nvPr/>
        </p:nvSpPr>
        <p:spPr>
          <a:xfrm>
            <a:off x="4478662" y="3012882"/>
            <a:ext cx="235951" cy="369332"/>
          </a:xfrm>
          <a:prstGeom prst="rect">
            <a:avLst/>
          </a:prstGeom>
          <a:noFill/>
        </p:spPr>
        <p:txBody>
          <a:bodyPr wrap="square" rtlCol="0">
            <a:spAutoFit/>
          </a:bodyPr>
          <a:lstStyle/>
          <a:p>
            <a:r>
              <a:rPr lang="en-US" b="1" dirty="0">
                <a:solidFill>
                  <a:schemeClr val="bg1"/>
                </a:solidFill>
              </a:rPr>
              <a:t>A</a:t>
            </a:r>
            <a:endParaRPr lang="en-ID" b="1" dirty="0">
              <a:solidFill>
                <a:schemeClr val="bg1"/>
              </a:solidFill>
            </a:endParaRPr>
          </a:p>
        </p:txBody>
      </p:sp>
      <p:sp>
        <p:nvSpPr>
          <p:cNvPr id="38" name="TextBox 37">
            <a:extLst>
              <a:ext uri="{FF2B5EF4-FFF2-40B4-BE49-F238E27FC236}">
                <a16:creationId xmlns:a16="http://schemas.microsoft.com/office/drawing/2014/main" id="{B701E81F-0D85-4BA0-AC91-C0E17F684D6E}"/>
              </a:ext>
            </a:extLst>
          </p:cNvPr>
          <p:cNvSpPr txBox="1"/>
          <p:nvPr/>
        </p:nvSpPr>
        <p:spPr>
          <a:xfrm>
            <a:off x="4783515" y="4439971"/>
            <a:ext cx="235951" cy="461665"/>
          </a:xfrm>
          <a:prstGeom prst="rect">
            <a:avLst/>
          </a:prstGeom>
          <a:noFill/>
        </p:spPr>
        <p:txBody>
          <a:bodyPr wrap="square" rtlCol="0">
            <a:spAutoFit/>
          </a:bodyPr>
          <a:lstStyle/>
          <a:p>
            <a:r>
              <a:rPr lang="en-US" sz="2400" b="1" dirty="0">
                <a:solidFill>
                  <a:schemeClr val="bg1"/>
                </a:solidFill>
              </a:rPr>
              <a:t>V</a:t>
            </a:r>
            <a:endParaRPr lang="en-ID" sz="2400" b="1" dirty="0">
              <a:solidFill>
                <a:schemeClr val="bg1"/>
              </a:solidFill>
            </a:endParaRPr>
          </a:p>
        </p:txBody>
      </p:sp>
      <p:sp>
        <p:nvSpPr>
          <p:cNvPr id="39" name="TextBox 38">
            <a:extLst>
              <a:ext uri="{FF2B5EF4-FFF2-40B4-BE49-F238E27FC236}">
                <a16:creationId xmlns:a16="http://schemas.microsoft.com/office/drawing/2014/main" id="{5DB06646-6B13-4269-ACEC-F886573C6E57}"/>
              </a:ext>
            </a:extLst>
          </p:cNvPr>
          <p:cNvSpPr txBox="1"/>
          <p:nvPr/>
        </p:nvSpPr>
        <p:spPr>
          <a:xfrm>
            <a:off x="4837869" y="3758300"/>
            <a:ext cx="235951" cy="461665"/>
          </a:xfrm>
          <a:prstGeom prst="rect">
            <a:avLst/>
          </a:prstGeom>
          <a:noFill/>
        </p:spPr>
        <p:txBody>
          <a:bodyPr wrap="square" rtlCol="0">
            <a:spAutoFit/>
          </a:bodyPr>
          <a:lstStyle/>
          <a:p>
            <a:r>
              <a:rPr lang="en-US" sz="2400" b="1" dirty="0">
                <a:solidFill>
                  <a:schemeClr val="bg1"/>
                </a:solidFill>
              </a:rPr>
              <a:t>U</a:t>
            </a:r>
            <a:endParaRPr lang="en-ID" sz="2400" b="1" dirty="0">
              <a:solidFill>
                <a:schemeClr val="bg1"/>
              </a:solidFill>
            </a:endParaRPr>
          </a:p>
        </p:txBody>
      </p:sp>
      <p:sp>
        <p:nvSpPr>
          <p:cNvPr id="40" name="TextBox 39">
            <a:extLst>
              <a:ext uri="{FF2B5EF4-FFF2-40B4-BE49-F238E27FC236}">
                <a16:creationId xmlns:a16="http://schemas.microsoft.com/office/drawing/2014/main" id="{88C3EA7E-B2A3-48C7-A2BC-C25C9297B5F0}"/>
              </a:ext>
            </a:extLst>
          </p:cNvPr>
          <p:cNvSpPr txBox="1"/>
          <p:nvPr/>
        </p:nvSpPr>
        <p:spPr>
          <a:xfrm>
            <a:off x="4971080" y="3070450"/>
            <a:ext cx="235951" cy="461665"/>
          </a:xfrm>
          <a:prstGeom prst="rect">
            <a:avLst/>
          </a:prstGeom>
          <a:noFill/>
        </p:spPr>
        <p:txBody>
          <a:bodyPr wrap="square" rtlCol="0">
            <a:spAutoFit/>
          </a:bodyPr>
          <a:lstStyle/>
          <a:p>
            <a:r>
              <a:rPr lang="en-US" sz="2400" b="1" dirty="0">
                <a:solidFill>
                  <a:schemeClr val="bg1"/>
                </a:solidFill>
              </a:rPr>
              <a:t>C</a:t>
            </a:r>
            <a:endParaRPr lang="en-ID" sz="2400" b="1" dirty="0">
              <a:solidFill>
                <a:schemeClr val="bg1"/>
              </a:solidFill>
            </a:endParaRPr>
          </a:p>
        </p:txBody>
      </p:sp>
      <p:sp>
        <p:nvSpPr>
          <p:cNvPr id="41" name="TextBox 40">
            <a:extLst>
              <a:ext uri="{FF2B5EF4-FFF2-40B4-BE49-F238E27FC236}">
                <a16:creationId xmlns:a16="http://schemas.microsoft.com/office/drawing/2014/main" id="{311E56C5-8393-492D-B6AB-26E3FA6DEB78}"/>
              </a:ext>
            </a:extLst>
          </p:cNvPr>
          <p:cNvSpPr txBox="1"/>
          <p:nvPr/>
        </p:nvSpPr>
        <p:spPr>
          <a:xfrm>
            <a:off x="5089055" y="2446030"/>
            <a:ext cx="235951" cy="461665"/>
          </a:xfrm>
          <a:prstGeom prst="rect">
            <a:avLst/>
          </a:prstGeom>
          <a:noFill/>
        </p:spPr>
        <p:txBody>
          <a:bodyPr wrap="square" rtlCol="0">
            <a:spAutoFit/>
          </a:bodyPr>
          <a:lstStyle/>
          <a:p>
            <a:r>
              <a:rPr lang="en-US" sz="2400" b="1" dirty="0">
                <a:solidFill>
                  <a:schemeClr val="bg1"/>
                </a:solidFill>
              </a:rPr>
              <a:t>A</a:t>
            </a:r>
            <a:endParaRPr lang="en-ID" sz="2400" b="1" dirty="0">
              <a:solidFill>
                <a:schemeClr val="bg1"/>
              </a:solidFill>
            </a:endParaRPr>
          </a:p>
        </p:txBody>
      </p:sp>
      <p:sp>
        <p:nvSpPr>
          <p:cNvPr id="42" name="TextBox 41">
            <a:extLst>
              <a:ext uri="{FF2B5EF4-FFF2-40B4-BE49-F238E27FC236}">
                <a16:creationId xmlns:a16="http://schemas.microsoft.com/office/drawing/2014/main" id="{D9D23F21-A3DF-44CA-8C7F-7F7535EF85B9}"/>
              </a:ext>
            </a:extLst>
          </p:cNvPr>
          <p:cNvSpPr txBox="1"/>
          <p:nvPr/>
        </p:nvSpPr>
        <p:spPr>
          <a:xfrm>
            <a:off x="5396001" y="2616127"/>
            <a:ext cx="235951" cy="461665"/>
          </a:xfrm>
          <a:prstGeom prst="rect">
            <a:avLst/>
          </a:prstGeom>
          <a:noFill/>
        </p:spPr>
        <p:txBody>
          <a:bodyPr wrap="square" rtlCol="0">
            <a:spAutoFit/>
          </a:bodyPr>
          <a:lstStyle/>
          <a:p>
            <a:r>
              <a:rPr lang="en-US" sz="2400" b="1" dirty="0">
                <a:solidFill>
                  <a:schemeClr val="bg1"/>
                </a:solidFill>
              </a:rPr>
              <a:t>V</a:t>
            </a:r>
            <a:endParaRPr lang="en-ID" sz="2400" b="1" dirty="0">
              <a:solidFill>
                <a:schemeClr val="bg1"/>
              </a:solidFill>
            </a:endParaRPr>
          </a:p>
        </p:txBody>
      </p:sp>
      <p:sp>
        <p:nvSpPr>
          <p:cNvPr id="43" name="TextBox 42">
            <a:extLst>
              <a:ext uri="{FF2B5EF4-FFF2-40B4-BE49-F238E27FC236}">
                <a16:creationId xmlns:a16="http://schemas.microsoft.com/office/drawing/2014/main" id="{BE188603-C2F0-445D-AA8B-ED5727B0A0DD}"/>
              </a:ext>
            </a:extLst>
          </p:cNvPr>
          <p:cNvSpPr txBox="1"/>
          <p:nvPr/>
        </p:nvSpPr>
        <p:spPr>
          <a:xfrm>
            <a:off x="5419702" y="3195228"/>
            <a:ext cx="235951" cy="461665"/>
          </a:xfrm>
          <a:prstGeom prst="rect">
            <a:avLst/>
          </a:prstGeom>
          <a:noFill/>
        </p:spPr>
        <p:txBody>
          <a:bodyPr wrap="square" rtlCol="0">
            <a:spAutoFit/>
          </a:bodyPr>
          <a:lstStyle/>
          <a:p>
            <a:r>
              <a:rPr lang="en-US" sz="2400" b="1" dirty="0">
                <a:solidFill>
                  <a:schemeClr val="bg1"/>
                </a:solidFill>
              </a:rPr>
              <a:t>U</a:t>
            </a:r>
            <a:endParaRPr lang="en-ID" sz="2400" b="1" dirty="0">
              <a:solidFill>
                <a:schemeClr val="bg1"/>
              </a:solidFill>
            </a:endParaRPr>
          </a:p>
        </p:txBody>
      </p:sp>
      <p:sp>
        <p:nvSpPr>
          <p:cNvPr id="44" name="TextBox 43">
            <a:extLst>
              <a:ext uri="{FF2B5EF4-FFF2-40B4-BE49-F238E27FC236}">
                <a16:creationId xmlns:a16="http://schemas.microsoft.com/office/drawing/2014/main" id="{AC4E1977-086F-4E46-A992-D95DC4649E39}"/>
              </a:ext>
            </a:extLst>
          </p:cNvPr>
          <p:cNvSpPr txBox="1"/>
          <p:nvPr/>
        </p:nvSpPr>
        <p:spPr>
          <a:xfrm>
            <a:off x="5510131" y="3838218"/>
            <a:ext cx="235951" cy="461665"/>
          </a:xfrm>
          <a:prstGeom prst="rect">
            <a:avLst/>
          </a:prstGeom>
          <a:noFill/>
        </p:spPr>
        <p:txBody>
          <a:bodyPr wrap="square" rtlCol="0">
            <a:spAutoFit/>
          </a:bodyPr>
          <a:lstStyle/>
          <a:p>
            <a:r>
              <a:rPr lang="en-US" sz="2400" b="1" dirty="0">
                <a:solidFill>
                  <a:schemeClr val="bg1"/>
                </a:solidFill>
              </a:rPr>
              <a:t>C</a:t>
            </a:r>
            <a:endParaRPr lang="en-ID" sz="2400" b="1" dirty="0">
              <a:solidFill>
                <a:schemeClr val="bg1"/>
              </a:solidFill>
            </a:endParaRPr>
          </a:p>
        </p:txBody>
      </p:sp>
      <p:sp>
        <p:nvSpPr>
          <p:cNvPr id="45" name="TextBox 44">
            <a:extLst>
              <a:ext uri="{FF2B5EF4-FFF2-40B4-BE49-F238E27FC236}">
                <a16:creationId xmlns:a16="http://schemas.microsoft.com/office/drawing/2014/main" id="{6113574E-37F6-4398-B2E2-D3886BE37CE4}"/>
              </a:ext>
            </a:extLst>
          </p:cNvPr>
          <p:cNvSpPr txBox="1"/>
          <p:nvPr/>
        </p:nvSpPr>
        <p:spPr>
          <a:xfrm>
            <a:off x="5641785" y="4404928"/>
            <a:ext cx="235951" cy="461665"/>
          </a:xfrm>
          <a:prstGeom prst="rect">
            <a:avLst/>
          </a:prstGeom>
          <a:noFill/>
        </p:spPr>
        <p:txBody>
          <a:bodyPr wrap="square" rtlCol="0">
            <a:spAutoFit/>
          </a:bodyPr>
          <a:lstStyle/>
          <a:p>
            <a:r>
              <a:rPr lang="en-US" sz="2400" b="1" dirty="0">
                <a:solidFill>
                  <a:schemeClr val="bg1"/>
                </a:solidFill>
              </a:rPr>
              <a:t>A</a:t>
            </a:r>
            <a:endParaRPr lang="en-ID" sz="2400" b="1" dirty="0">
              <a:solidFill>
                <a:schemeClr val="bg1"/>
              </a:solidFill>
            </a:endParaRPr>
          </a:p>
        </p:txBody>
      </p:sp>
      <p:sp>
        <p:nvSpPr>
          <p:cNvPr id="51" name="TextBox 50">
            <a:extLst>
              <a:ext uri="{FF2B5EF4-FFF2-40B4-BE49-F238E27FC236}">
                <a16:creationId xmlns:a16="http://schemas.microsoft.com/office/drawing/2014/main" id="{A22A2D19-95E6-4392-A1F0-B1148BA880EE}"/>
              </a:ext>
            </a:extLst>
          </p:cNvPr>
          <p:cNvSpPr txBox="1"/>
          <p:nvPr/>
        </p:nvSpPr>
        <p:spPr>
          <a:xfrm>
            <a:off x="6483562" y="2090196"/>
            <a:ext cx="235951" cy="584775"/>
          </a:xfrm>
          <a:prstGeom prst="rect">
            <a:avLst/>
          </a:prstGeom>
          <a:noFill/>
        </p:spPr>
        <p:txBody>
          <a:bodyPr wrap="square" rtlCol="0">
            <a:spAutoFit/>
          </a:bodyPr>
          <a:lstStyle/>
          <a:p>
            <a:r>
              <a:rPr lang="en-US" sz="3200" b="1" dirty="0"/>
              <a:t>V</a:t>
            </a:r>
            <a:endParaRPr lang="en-ID" sz="3200" b="1" dirty="0"/>
          </a:p>
        </p:txBody>
      </p:sp>
      <p:sp>
        <p:nvSpPr>
          <p:cNvPr id="52" name="TextBox 51">
            <a:extLst>
              <a:ext uri="{FF2B5EF4-FFF2-40B4-BE49-F238E27FC236}">
                <a16:creationId xmlns:a16="http://schemas.microsoft.com/office/drawing/2014/main" id="{498F9AD8-9E3D-4BE9-B900-9B927B0F0E12}"/>
              </a:ext>
            </a:extLst>
          </p:cNvPr>
          <p:cNvSpPr txBox="1"/>
          <p:nvPr/>
        </p:nvSpPr>
        <p:spPr>
          <a:xfrm>
            <a:off x="6406897" y="2841286"/>
            <a:ext cx="235951" cy="584775"/>
          </a:xfrm>
          <a:prstGeom prst="rect">
            <a:avLst/>
          </a:prstGeom>
          <a:noFill/>
        </p:spPr>
        <p:txBody>
          <a:bodyPr wrap="square" rtlCol="0">
            <a:spAutoFit/>
          </a:bodyPr>
          <a:lstStyle/>
          <a:p>
            <a:r>
              <a:rPr lang="en-US" sz="3200" b="1" dirty="0"/>
              <a:t>U</a:t>
            </a:r>
            <a:endParaRPr lang="en-ID" sz="3200" b="1" dirty="0"/>
          </a:p>
        </p:txBody>
      </p:sp>
      <p:sp>
        <p:nvSpPr>
          <p:cNvPr id="53" name="TextBox 52">
            <a:extLst>
              <a:ext uri="{FF2B5EF4-FFF2-40B4-BE49-F238E27FC236}">
                <a16:creationId xmlns:a16="http://schemas.microsoft.com/office/drawing/2014/main" id="{F6116B13-BCC5-4638-A804-EB25FD4BA590}"/>
              </a:ext>
            </a:extLst>
          </p:cNvPr>
          <p:cNvSpPr txBox="1"/>
          <p:nvPr/>
        </p:nvSpPr>
        <p:spPr>
          <a:xfrm>
            <a:off x="6351890" y="3681300"/>
            <a:ext cx="235951" cy="584775"/>
          </a:xfrm>
          <a:prstGeom prst="rect">
            <a:avLst/>
          </a:prstGeom>
          <a:noFill/>
        </p:spPr>
        <p:txBody>
          <a:bodyPr wrap="square" rtlCol="0">
            <a:spAutoFit/>
          </a:bodyPr>
          <a:lstStyle/>
          <a:p>
            <a:r>
              <a:rPr lang="en-US" sz="3200" b="1" dirty="0"/>
              <a:t>C</a:t>
            </a:r>
            <a:endParaRPr lang="en-ID" sz="3200" b="1" dirty="0"/>
          </a:p>
        </p:txBody>
      </p:sp>
      <p:sp>
        <p:nvSpPr>
          <p:cNvPr id="54" name="TextBox 53">
            <a:extLst>
              <a:ext uri="{FF2B5EF4-FFF2-40B4-BE49-F238E27FC236}">
                <a16:creationId xmlns:a16="http://schemas.microsoft.com/office/drawing/2014/main" id="{EB50E03E-2BE1-47B9-88C7-E7AB7B405B32}"/>
              </a:ext>
            </a:extLst>
          </p:cNvPr>
          <p:cNvSpPr txBox="1"/>
          <p:nvPr/>
        </p:nvSpPr>
        <p:spPr>
          <a:xfrm>
            <a:off x="6204317" y="4401982"/>
            <a:ext cx="235951" cy="584775"/>
          </a:xfrm>
          <a:prstGeom prst="rect">
            <a:avLst/>
          </a:prstGeom>
          <a:noFill/>
        </p:spPr>
        <p:txBody>
          <a:bodyPr wrap="square" rtlCol="0">
            <a:spAutoFit/>
          </a:bodyPr>
          <a:lstStyle/>
          <a:p>
            <a:r>
              <a:rPr lang="en-US" sz="3200" b="1" dirty="0"/>
              <a:t>A</a:t>
            </a:r>
            <a:endParaRPr lang="en-ID" sz="3200" b="1" dirty="0"/>
          </a:p>
        </p:txBody>
      </p:sp>
      <p:sp>
        <p:nvSpPr>
          <p:cNvPr id="55" name="TextBox 54">
            <a:extLst>
              <a:ext uri="{FF2B5EF4-FFF2-40B4-BE49-F238E27FC236}">
                <a16:creationId xmlns:a16="http://schemas.microsoft.com/office/drawing/2014/main" id="{82B24D5E-FBBB-4F3D-B6E1-D424FC10B616}"/>
              </a:ext>
            </a:extLst>
          </p:cNvPr>
          <p:cNvSpPr txBox="1"/>
          <p:nvPr/>
        </p:nvSpPr>
        <p:spPr>
          <a:xfrm>
            <a:off x="6615077" y="4456408"/>
            <a:ext cx="418042" cy="646331"/>
          </a:xfrm>
          <a:prstGeom prst="rect">
            <a:avLst/>
          </a:prstGeom>
          <a:noFill/>
        </p:spPr>
        <p:txBody>
          <a:bodyPr wrap="square" rtlCol="0">
            <a:spAutoFit/>
          </a:bodyPr>
          <a:lstStyle/>
          <a:p>
            <a:r>
              <a:rPr lang="en-US" sz="3600" b="1" dirty="0">
                <a:solidFill>
                  <a:srgbClr val="FF0000"/>
                </a:solidFill>
              </a:rPr>
              <a:t>V</a:t>
            </a:r>
            <a:endParaRPr lang="en-ID" sz="3600" b="1" dirty="0">
              <a:solidFill>
                <a:srgbClr val="FF0000"/>
              </a:solidFill>
            </a:endParaRPr>
          </a:p>
        </p:txBody>
      </p:sp>
      <p:sp>
        <p:nvSpPr>
          <p:cNvPr id="56" name="TextBox 55">
            <a:extLst>
              <a:ext uri="{FF2B5EF4-FFF2-40B4-BE49-F238E27FC236}">
                <a16:creationId xmlns:a16="http://schemas.microsoft.com/office/drawing/2014/main" id="{2B4C0B43-B74C-47F1-B5BA-BB0915E5DF74}"/>
              </a:ext>
            </a:extLst>
          </p:cNvPr>
          <p:cNvSpPr txBox="1"/>
          <p:nvPr/>
        </p:nvSpPr>
        <p:spPr>
          <a:xfrm>
            <a:off x="6856754" y="4908476"/>
            <a:ext cx="418042" cy="646331"/>
          </a:xfrm>
          <a:prstGeom prst="rect">
            <a:avLst/>
          </a:prstGeom>
          <a:noFill/>
        </p:spPr>
        <p:txBody>
          <a:bodyPr wrap="square" rtlCol="0">
            <a:spAutoFit/>
          </a:bodyPr>
          <a:lstStyle/>
          <a:p>
            <a:r>
              <a:rPr lang="en-US" sz="3600" b="1" dirty="0">
                <a:solidFill>
                  <a:srgbClr val="FF0000"/>
                </a:solidFill>
              </a:rPr>
              <a:t>U</a:t>
            </a:r>
            <a:endParaRPr lang="en-ID" sz="3600" b="1" dirty="0">
              <a:solidFill>
                <a:srgbClr val="FF0000"/>
              </a:solidFill>
            </a:endParaRPr>
          </a:p>
        </p:txBody>
      </p:sp>
      <p:sp>
        <p:nvSpPr>
          <p:cNvPr id="57" name="TextBox 56">
            <a:extLst>
              <a:ext uri="{FF2B5EF4-FFF2-40B4-BE49-F238E27FC236}">
                <a16:creationId xmlns:a16="http://schemas.microsoft.com/office/drawing/2014/main" id="{38F18CD4-A321-4283-91E7-425439A6AA15}"/>
              </a:ext>
            </a:extLst>
          </p:cNvPr>
          <p:cNvSpPr txBox="1"/>
          <p:nvPr/>
        </p:nvSpPr>
        <p:spPr>
          <a:xfrm>
            <a:off x="7307452" y="5219061"/>
            <a:ext cx="418042" cy="646331"/>
          </a:xfrm>
          <a:prstGeom prst="rect">
            <a:avLst/>
          </a:prstGeom>
          <a:noFill/>
        </p:spPr>
        <p:txBody>
          <a:bodyPr wrap="square" rtlCol="0">
            <a:spAutoFit/>
          </a:bodyPr>
          <a:lstStyle/>
          <a:p>
            <a:r>
              <a:rPr lang="en-US" sz="3600" b="1" dirty="0">
                <a:solidFill>
                  <a:srgbClr val="FF0000"/>
                </a:solidFill>
              </a:rPr>
              <a:t>C</a:t>
            </a:r>
            <a:endParaRPr lang="en-ID" sz="3600" b="1" dirty="0">
              <a:solidFill>
                <a:srgbClr val="FF0000"/>
              </a:solidFill>
            </a:endParaRPr>
          </a:p>
        </p:txBody>
      </p:sp>
      <p:sp>
        <p:nvSpPr>
          <p:cNvPr id="60" name="TextBox 59">
            <a:extLst>
              <a:ext uri="{FF2B5EF4-FFF2-40B4-BE49-F238E27FC236}">
                <a16:creationId xmlns:a16="http://schemas.microsoft.com/office/drawing/2014/main" id="{38EBE442-5565-4951-A057-DBA0C3031094}"/>
              </a:ext>
            </a:extLst>
          </p:cNvPr>
          <p:cNvSpPr txBox="1"/>
          <p:nvPr/>
        </p:nvSpPr>
        <p:spPr>
          <a:xfrm>
            <a:off x="7839458" y="5292027"/>
            <a:ext cx="418042" cy="646331"/>
          </a:xfrm>
          <a:prstGeom prst="rect">
            <a:avLst/>
          </a:prstGeom>
          <a:noFill/>
        </p:spPr>
        <p:txBody>
          <a:bodyPr wrap="square" rtlCol="0">
            <a:spAutoFit/>
          </a:bodyPr>
          <a:lstStyle/>
          <a:p>
            <a:r>
              <a:rPr lang="en-US" sz="3600" b="1" dirty="0">
                <a:solidFill>
                  <a:srgbClr val="FF0000"/>
                </a:solidFill>
              </a:rPr>
              <a:t>A</a:t>
            </a:r>
            <a:endParaRPr lang="en-ID" sz="3600" b="1" dirty="0">
              <a:solidFill>
                <a:srgbClr val="FF0000"/>
              </a:solidFill>
            </a:endParaRPr>
          </a:p>
        </p:txBody>
      </p:sp>
      <p:sp>
        <p:nvSpPr>
          <p:cNvPr id="61" name="TextBox 60">
            <a:extLst>
              <a:ext uri="{FF2B5EF4-FFF2-40B4-BE49-F238E27FC236}">
                <a16:creationId xmlns:a16="http://schemas.microsoft.com/office/drawing/2014/main" id="{C29DD5AF-B4A0-48C4-9D46-2E272B733043}"/>
              </a:ext>
            </a:extLst>
          </p:cNvPr>
          <p:cNvSpPr txBox="1"/>
          <p:nvPr/>
        </p:nvSpPr>
        <p:spPr>
          <a:xfrm>
            <a:off x="8600554" y="1632120"/>
            <a:ext cx="641132" cy="769441"/>
          </a:xfrm>
          <a:prstGeom prst="rect">
            <a:avLst/>
          </a:prstGeom>
          <a:noFill/>
        </p:spPr>
        <p:txBody>
          <a:bodyPr wrap="square" rtlCol="0">
            <a:spAutoFit/>
          </a:bodyPr>
          <a:lstStyle/>
          <a:p>
            <a:r>
              <a:rPr lang="en-US" sz="4400" b="1" dirty="0">
                <a:solidFill>
                  <a:srgbClr val="FF0000"/>
                </a:solidFill>
              </a:rPr>
              <a:t>V</a:t>
            </a:r>
            <a:endParaRPr lang="en-ID" sz="4400" b="1" dirty="0">
              <a:solidFill>
                <a:srgbClr val="FF0000"/>
              </a:solidFill>
            </a:endParaRPr>
          </a:p>
        </p:txBody>
      </p:sp>
      <p:sp>
        <p:nvSpPr>
          <p:cNvPr id="62" name="TextBox 61">
            <a:extLst>
              <a:ext uri="{FF2B5EF4-FFF2-40B4-BE49-F238E27FC236}">
                <a16:creationId xmlns:a16="http://schemas.microsoft.com/office/drawing/2014/main" id="{91A38B92-4911-4546-A938-BB7EB5742326}"/>
              </a:ext>
            </a:extLst>
          </p:cNvPr>
          <p:cNvSpPr txBox="1"/>
          <p:nvPr/>
        </p:nvSpPr>
        <p:spPr>
          <a:xfrm>
            <a:off x="8706065" y="2624145"/>
            <a:ext cx="641132" cy="769441"/>
          </a:xfrm>
          <a:prstGeom prst="rect">
            <a:avLst/>
          </a:prstGeom>
          <a:noFill/>
        </p:spPr>
        <p:txBody>
          <a:bodyPr wrap="square" rtlCol="0">
            <a:spAutoFit/>
          </a:bodyPr>
          <a:lstStyle/>
          <a:p>
            <a:r>
              <a:rPr lang="en-US" sz="4400" b="1" dirty="0">
                <a:solidFill>
                  <a:srgbClr val="FF0000"/>
                </a:solidFill>
              </a:rPr>
              <a:t>U</a:t>
            </a:r>
            <a:endParaRPr lang="en-ID" sz="4400" b="1" dirty="0">
              <a:solidFill>
                <a:srgbClr val="FF0000"/>
              </a:solidFill>
            </a:endParaRPr>
          </a:p>
        </p:txBody>
      </p:sp>
      <p:sp>
        <p:nvSpPr>
          <p:cNvPr id="63" name="TextBox 62">
            <a:extLst>
              <a:ext uri="{FF2B5EF4-FFF2-40B4-BE49-F238E27FC236}">
                <a16:creationId xmlns:a16="http://schemas.microsoft.com/office/drawing/2014/main" id="{02F11CE4-14A5-471D-AB57-ECE653A44558}"/>
              </a:ext>
            </a:extLst>
          </p:cNvPr>
          <p:cNvSpPr txBox="1"/>
          <p:nvPr/>
        </p:nvSpPr>
        <p:spPr>
          <a:xfrm>
            <a:off x="8600554" y="3704171"/>
            <a:ext cx="641132" cy="769441"/>
          </a:xfrm>
          <a:prstGeom prst="rect">
            <a:avLst/>
          </a:prstGeom>
          <a:noFill/>
        </p:spPr>
        <p:txBody>
          <a:bodyPr wrap="square" rtlCol="0">
            <a:spAutoFit/>
          </a:bodyPr>
          <a:lstStyle/>
          <a:p>
            <a:r>
              <a:rPr lang="en-US" sz="4400" b="1" dirty="0">
                <a:solidFill>
                  <a:srgbClr val="FF0000"/>
                </a:solidFill>
              </a:rPr>
              <a:t>C</a:t>
            </a:r>
            <a:endParaRPr lang="en-ID" sz="4400" b="1" dirty="0">
              <a:solidFill>
                <a:srgbClr val="FF0000"/>
              </a:solidFill>
            </a:endParaRPr>
          </a:p>
        </p:txBody>
      </p:sp>
      <p:sp>
        <p:nvSpPr>
          <p:cNvPr id="64" name="TextBox 63">
            <a:extLst>
              <a:ext uri="{FF2B5EF4-FFF2-40B4-BE49-F238E27FC236}">
                <a16:creationId xmlns:a16="http://schemas.microsoft.com/office/drawing/2014/main" id="{B03B360B-80A7-4A30-9402-BEE3474C2AF8}"/>
              </a:ext>
            </a:extLst>
          </p:cNvPr>
          <p:cNvSpPr txBox="1"/>
          <p:nvPr/>
        </p:nvSpPr>
        <p:spPr>
          <a:xfrm>
            <a:off x="8347813" y="4522586"/>
            <a:ext cx="641132" cy="769441"/>
          </a:xfrm>
          <a:prstGeom prst="rect">
            <a:avLst/>
          </a:prstGeom>
          <a:noFill/>
        </p:spPr>
        <p:txBody>
          <a:bodyPr wrap="square" rtlCol="0">
            <a:spAutoFit/>
          </a:bodyPr>
          <a:lstStyle/>
          <a:p>
            <a:r>
              <a:rPr lang="en-US" sz="4400" b="1" dirty="0">
                <a:solidFill>
                  <a:srgbClr val="FF0000"/>
                </a:solidFill>
              </a:rPr>
              <a:t>A</a:t>
            </a:r>
            <a:endParaRPr lang="en-ID" sz="4400" b="1" dirty="0">
              <a:solidFill>
                <a:srgbClr val="FF0000"/>
              </a:solidFill>
            </a:endParaRPr>
          </a:p>
        </p:txBody>
      </p:sp>
      <p:sp>
        <p:nvSpPr>
          <p:cNvPr id="66" name="TextBox 65">
            <a:extLst>
              <a:ext uri="{FF2B5EF4-FFF2-40B4-BE49-F238E27FC236}">
                <a16:creationId xmlns:a16="http://schemas.microsoft.com/office/drawing/2014/main" id="{C5FC3468-3EE8-492A-9F82-E71945167F8E}"/>
              </a:ext>
            </a:extLst>
          </p:cNvPr>
          <p:cNvSpPr txBox="1"/>
          <p:nvPr/>
        </p:nvSpPr>
        <p:spPr>
          <a:xfrm>
            <a:off x="9904184" y="5182020"/>
            <a:ext cx="641132" cy="923330"/>
          </a:xfrm>
          <a:prstGeom prst="rect">
            <a:avLst/>
          </a:prstGeom>
          <a:noFill/>
        </p:spPr>
        <p:txBody>
          <a:bodyPr wrap="square" rtlCol="0">
            <a:spAutoFit/>
          </a:bodyPr>
          <a:lstStyle/>
          <a:p>
            <a:r>
              <a:rPr lang="en-US" sz="5400" b="1" dirty="0">
                <a:solidFill>
                  <a:srgbClr val="FF0000"/>
                </a:solidFill>
              </a:rPr>
              <a:t>V</a:t>
            </a:r>
            <a:endParaRPr lang="en-ID" sz="5400" b="1" dirty="0">
              <a:solidFill>
                <a:srgbClr val="FF0000"/>
              </a:solidFill>
            </a:endParaRPr>
          </a:p>
        </p:txBody>
      </p:sp>
      <p:sp>
        <p:nvSpPr>
          <p:cNvPr id="67" name="TextBox 66">
            <a:extLst>
              <a:ext uri="{FF2B5EF4-FFF2-40B4-BE49-F238E27FC236}">
                <a16:creationId xmlns:a16="http://schemas.microsoft.com/office/drawing/2014/main" id="{AC5E92DF-ECBC-4088-ABD2-19D170204C6E}"/>
              </a:ext>
            </a:extLst>
          </p:cNvPr>
          <p:cNvSpPr txBox="1"/>
          <p:nvPr/>
        </p:nvSpPr>
        <p:spPr>
          <a:xfrm>
            <a:off x="10545316" y="3994743"/>
            <a:ext cx="641132" cy="923330"/>
          </a:xfrm>
          <a:prstGeom prst="rect">
            <a:avLst/>
          </a:prstGeom>
          <a:noFill/>
        </p:spPr>
        <p:txBody>
          <a:bodyPr wrap="square" rtlCol="0">
            <a:spAutoFit/>
          </a:bodyPr>
          <a:lstStyle/>
          <a:p>
            <a:r>
              <a:rPr lang="en-US" sz="5400" b="1" dirty="0">
                <a:solidFill>
                  <a:srgbClr val="FF0000"/>
                </a:solidFill>
              </a:rPr>
              <a:t>U</a:t>
            </a:r>
            <a:endParaRPr lang="en-ID" sz="5400" b="1" dirty="0">
              <a:solidFill>
                <a:srgbClr val="FF0000"/>
              </a:solidFill>
            </a:endParaRPr>
          </a:p>
        </p:txBody>
      </p:sp>
      <p:sp>
        <p:nvSpPr>
          <p:cNvPr id="68" name="TextBox 67">
            <a:extLst>
              <a:ext uri="{FF2B5EF4-FFF2-40B4-BE49-F238E27FC236}">
                <a16:creationId xmlns:a16="http://schemas.microsoft.com/office/drawing/2014/main" id="{8607D969-10E7-4658-BFAC-D165BD635D74}"/>
              </a:ext>
            </a:extLst>
          </p:cNvPr>
          <p:cNvSpPr txBox="1"/>
          <p:nvPr/>
        </p:nvSpPr>
        <p:spPr>
          <a:xfrm>
            <a:off x="10692617" y="2700745"/>
            <a:ext cx="641132" cy="923330"/>
          </a:xfrm>
          <a:prstGeom prst="rect">
            <a:avLst/>
          </a:prstGeom>
          <a:noFill/>
        </p:spPr>
        <p:txBody>
          <a:bodyPr wrap="square" rtlCol="0">
            <a:spAutoFit/>
          </a:bodyPr>
          <a:lstStyle/>
          <a:p>
            <a:r>
              <a:rPr lang="en-US" sz="5400" b="1" dirty="0">
                <a:solidFill>
                  <a:srgbClr val="FF0000"/>
                </a:solidFill>
              </a:rPr>
              <a:t>C</a:t>
            </a:r>
            <a:endParaRPr lang="en-ID" sz="5400" b="1" dirty="0">
              <a:solidFill>
                <a:srgbClr val="FF0000"/>
              </a:solidFill>
            </a:endParaRPr>
          </a:p>
        </p:txBody>
      </p:sp>
      <p:sp>
        <p:nvSpPr>
          <p:cNvPr id="69" name="TextBox 68">
            <a:extLst>
              <a:ext uri="{FF2B5EF4-FFF2-40B4-BE49-F238E27FC236}">
                <a16:creationId xmlns:a16="http://schemas.microsoft.com/office/drawing/2014/main" id="{85A2C070-4096-4D02-8CD4-D99D87C2C700}"/>
              </a:ext>
            </a:extLst>
          </p:cNvPr>
          <p:cNvSpPr txBox="1"/>
          <p:nvPr/>
        </p:nvSpPr>
        <p:spPr>
          <a:xfrm>
            <a:off x="10545316" y="1565113"/>
            <a:ext cx="641132" cy="923330"/>
          </a:xfrm>
          <a:prstGeom prst="rect">
            <a:avLst/>
          </a:prstGeom>
          <a:noFill/>
        </p:spPr>
        <p:txBody>
          <a:bodyPr wrap="square" rtlCol="0">
            <a:spAutoFit/>
          </a:bodyPr>
          <a:lstStyle/>
          <a:p>
            <a:r>
              <a:rPr lang="en-US" sz="5400" b="1" dirty="0">
                <a:solidFill>
                  <a:srgbClr val="FF0000"/>
                </a:solidFill>
              </a:rPr>
              <a:t>A</a:t>
            </a:r>
            <a:endParaRPr lang="en-ID" sz="5400" b="1" dirty="0">
              <a:solidFill>
                <a:srgbClr val="FF0000"/>
              </a:solidFill>
            </a:endParaRPr>
          </a:p>
        </p:txBody>
      </p:sp>
      <p:cxnSp>
        <p:nvCxnSpPr>
          <p:cNvPr id="70" name="Straight Arrow Connector 69">
            <a:extLst>
              <a:ext uri="{FF2B5EF4-FFF2-40B4-BE49-F238E27FC236}">
                <a16:creationId xmlns:a16="http://schemas.microsoft.com/office/drawing/2014/main" id="{7B2FD3A4-1E7C-44DC-BA6B-257405157034}"/>
              </a:ext>
            </a:extLst>
          </p:cNvPr>
          <p:cNvCxnSpPr>
            <a:cxnSpLocks/>
          </p:cNvCxnSpPr>
          <p:nvPr/>
        </p:nvCxnSpPr>
        <p:spPr>
          <a:xfrm flipV="1">
            <a:off x="271528" y="3629039"/>
            <a:ext cx="11648944" cy="52654"/>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879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FE9336B-F375-4B12-9FB4-9FEE1A939BD2}"/>
              </a:ext>
            </a:extLst>
          </p:cNvPr>
          <p:cNvGrpSpPr/>
          <p:nvPr/>
        </p:nvGrpSpPr>
        <p:grpSpPr>
          <a:xfrm>
            <a:off x="3457575" y="657224"/>
            <a:ext cx="8073319" cy="6200776"/>
            <a:chOff x="4129008" y="914399"/>
            <a:chExt cx="7879257" cy="5795891"/>
          </a:xfrm>
        </p:grpSpPr>
        <p:grpSp>
          <p:nvGrpSpPr>
            <p:cNvPr id="11" name="Group 10"/>
            <p:cNvGrpSpPr/>
            <p:nvPr/>
          </p:nvGrpSpPr>
          <p:grpSpPr>
            <a:xfrm>
              <a:off x="4129009" y="914399"/>
              <a:ext cx="7879256" cy="5795891"/>
              <a:chOff x="4129009" y="914399"/>
              <a:chExt cx="7879256" cy="5795891"/>
            </a:xfrm>
          </p:grpSpPr>
          <p:grpSp>
            <p:nvGrpSpPr>
              <p:cNvPr id="6" name="Group 5"/>
              <p:cNvGrpSpPr/>
              <p:nvPr/>
            </p:nvGrpSpPr>
            <p:grpSpPr>
              <a:xfrm>
                <a:off x="4129009" y="914399"/>
                <a:ext cx="7879256" cy="5795891"/>
                <a:chOff x="4129009" y="914399"/>
                <a:chExt cx="7879256" cy="5795891"/>
              </a:xfrm>
              <a:solidFill>
                <a:srgbClr val="A5F5C0"/>
              </a:solidFill>
            </p:grpSpPr>
            <p:pic>
              <p:nvPicPr>
                <p:cNvPr id="3" name="Picture 2"/>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129009" y="1709538"/>
                  <a:ext cx="7879256" cy="5000752"/>
                </a:xfrm>
                <a:prstGeom prst="rect">
                  <a:avLst/>
                </a:prstGeom>
                <a:grpFill/>
                <a:ln>
                  <a:noFill/>
                </a:ln>
              </p:spPr>
            </p:pic>
            <p:sp>
              <p:nvSpPr>
                <p:cNvPr id="10" name="Rectangle 9"/>
                <p:cNvSpPr/>
                <p:nvPr/>
              </p:nvSpPr>
              <p:spPr>
                <a:xfrm>
                  <a:off x="9495691" y="914399"/>
                  <a:ext cx="2512574" cy="79513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Risk Appetite in         Zone 3: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RISK AVERSE</a:t>
                  </a:r>
                </a:p>
              </p:txBody>
            </p:sp>
          </p:grpSp>
          <p:sp>
            <p:nvSpPr>
              <p:cNvPr id="2" name="Rectangle 1"/>
              <p:cNvSpPr/>
              <p:nvPr/>
            </p:nvSpPr>
            <p:spPr>
              <a:xfrm>
                <a:off x="5275385" y="914399"/>
                <a:ext cx="2067950" cy="795139"/>
              </a:xfrm>
              <a:prstGeom prst="rect">
                <a:avLst/>
              </a:prstGeom>
              <a:solidFill>
                <a:srgbClr val="A5F5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Risk Appetite in Zone 1: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RISK TAKER</a:t>
                </a:r>
              </a:p>
            </p:txBody>
          </p:sp>
          <p:sp>
            <p:nvSpPr>
              <p:cNvPr id="9" name="Rectangle 8"/>
              <p:cNvSpPr/>
              <p:nvPr/>
            </p:nvSpPr>
            <p:spPr>
              <a:xfrm>
                <a:off x="7343334" y="914400"/>
                <a:ext cx="2152357" cy="795138"/>
              </a:xfrm>
              <a:prstGeom prst="rect">
                <a:avLst/>
              </a:prstGeom>
              <a:solidFill>
                <a:srgbClr val="A5F5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Risk Appetite in     Zone 2: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RISK NEUTRAL</a:t>
                </a:r>
              </a:p>
            </p:txBody>
          </p:sp>
        </p:grpSp>
        <p:sp>
          <p:nvSpPr>
            <p:cNvPr id="4" name="Rectangle 3">
              <a:extLst>
                <a:ext uri="{FF2B5EF4-FFF2-40B4-BE49-F238E27FC236}">
                  <a16:creationId xmlns:a16="http://schemas.microsoft.com/office/drawing/2014/main" id="{A8EF4B9C-EBC5-45FF-BCAF-DDB861E5A37A}"/>
                </a:ext>
              </a:extLst>
            </p:cNvPr>
            <p:cNvSpPr/>
            <p:nvPr/>
          </p:nvSpPr>
          <p:spPr>
            <a:xfrm>
              <a:off x="4129008" y="1773707"/>
              <a:ext cx="1966991" cy="7951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Risk-Adjusted Performance</a:t>
              </a:r>
              <a:endParaRPr kumimoji="0" lang="en-ID"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FCBB3115-4D97-4170-AB42-7200755938B2}"/>
              </a:ext>
            </a:extLst>
          </p:cNvPr>
          <p:cNvSpPr/>
          <p:nvPr/>
        </p:nvSpPr>
        <p:spPr>
          <a:xfrm>
            <a:off x="1" y="-62110"/>
            <a:ext cx="12192000" cy="57894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HUBUNGAN ANTARA RISIKO DAN KINERJA (RISK AND PERFORMANCE)</a:t>
            </a:r>
            <a:endParaRPr kumimoji="0" lang="en-ID"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ounded Rectangle 4"/>
          <p:cNvSpPr/>
          <p:nvPr/>
        </p:nvSpPr>
        <p:spPr>
          <a:xfrm>
            <a:off x="428625" y="1707934"/>
            <a:ext cx="2543175" cy="44862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OLEH KARENA TUJUAN MANAJEMEN RISIKO ADALAH UNTUK PENCIPTAAN VALUE (DAN JUGA PERLINDUNGAN VALUE), MAKA PEMBAHASAN TENTANG RISK PADA DASARNYA </a:t>
            </a:r>
            <a:r>
              <a:rPr lang="en-US" dirty="0">
                <a:solidFill>
                  <a:prstClr val="black"/>
                </a:solidFill>
                <a:latin typeface="Calibri" panose="020F0502020204030204"/>
              </a:rPr>
              <a:t>HARUS SELALU DIKAITAKAN DENGAN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RETURN ATAU PERFORMANCE (KINERJA)</a:t>
            </a:r>
          </a:p>
        </p:txBody>
      </p:sp>
      <p:sp>
        <p:nvSpPr>
          <p:cNvPr id="13" name="TextBox 12">
            <a:extLst>
              <a:ext uri="{FF2B5EF4-FFF2-40B4-BE49-F238E27FC236}">
                <a16:creationId xmlns:a16="http://schemas.microsoft.com/office/drawing/2014/main" id="{A357C863-204D-4999-AD83-4AE0BB1663D4}"/>
              </a:ext>
            </a:extLst>
          </p:cNvPr>
          <p:cNvSpPr txBox="1"/>
          <p:nvPr/>
        </p:nvSpPr>
        <p:spPr>
          <a:xfrm>
            <a:off x="891699" y="6512240"/>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2437913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667816-8448-4440-A3A4-7F1FB17F7B89}"/>
              </a:ext>
            </a:extLst>
          </p:cNvPr>
          <p:cNvPicPr>
            <a:picLocks noChangeAspect="1"/>
          </p:cNvPicPr>
          <p:nvPr/>
        </p:nvPicPr>
        <p:blipFill>
          <a:blip r:embed="rId3"/>
          <a:stretch>
            <a:fillRect/>
          </a:stretch>
        </p:blipFill>
        <p:spPr>
          <a:xfrm>
            <a:off x="128337" y="1429358"/>
            <a:ext cx="5503206" cy="4233235"/>
          </a:xfrm>
          <a:prstGeom prst="rect">
            <a:avLst/>
          </a:prstGeom>
        </p:spPr>
      </p:pic>
      <p:graphicFrame>
        <p:nvGraphicFramePr>
          <p:cNvPr id="8" name="Diagram 7">
            <a:extLst>
              <a:ext uri="{FF2B5EF4-FFF2-40B4-BE49-F238E27FC236}">
                <a16:creationId xmlns:a16="http://schemas.microsoft.com/office/drawing/2014/main" id="{D228EAEF-D867-46D8-AF80-F611B386DA9C}"/>
              </a:ext>
            </a:extLst>
          </p:cNvPr>
          <p:cNvGraphicFramePr/>
          <p:nvPr/>
        </p:nvGraphicFramePr>
        <p:xfrm>
          <a:off x="8056804" y="665725"/>
          <a:ext cx="4553819" cy="30672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 12">
            <a:extLst>
              <a:ext uri="{FF2B5EF4-FFF2-40B4-BE49-F238E27FC236}">
                <a16:creationId xmlns:a16="http://schemas.microsoft.com/office/drawing/2014/main" id="{DE13526A-C9EF-45CE-B794-2EE5771F008F}"/>
              </a:ext>
            </a:extLst>
          </p:cNvPr>
          <p:cNvGraphicFramePr/>
          <p:nvPr/>
        </p:nvGraphicFramePr>
        <p:xfrm>
          <a:off x="5231440" y="3369403"/>
          <a:ext cx="6093328" cy="34112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TextBox 13">
            <a:extLst>
              <a:ext uri="{FF2B5EF4-FFF2-40B4-BE49-F238E27FC236}">
                <a16:creationId xmlns:a16="http://schemas.microsoft.com/office/drawing/2014/main" id="{0C0DF7B0-F7E3-4757-9728-93EF9E9B967B}"/>
              </a:ext>
            </a:extLst>
          </p:cNvPr>
          <p:cNvSpPr txBox="1"/>
          <p:nvPr/>
        </p:nvSpPr>
        <p:spPr>
          <a:xfrm>
            <a:off x="6914526" y="3000071"/>
            <a:ext cx="27271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Risk Intelligence = Big Data</a:t>
            </a:r>
            <a:endPar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CBB3115-4D97-4170-AB42-7200755938B2}"/>
              </a:ext>
            </a:extLst>
          </p:cNvPr>
          <p:cNvSpPr/>
          <p:nvPr/>
        </p:nvSpPr>
        <p:spPr>
          <a:xfrm>
            <a:off x="1" y="-62110"/>
            <a:ext cx="12192000" cy="57894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THE NEXUS BETWEEN RISK AND PERFORMANCE</a:t>
            </a:r>
            <a:endParaRPr kumimoji="0" lang="en-ID"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59137B4-F7CE-4817-881C-02F2F376F0DE}"/>
              </a:ext>
            </a:extLst>
          </p:cNvPr>
          <p:cNvSpPr txBox="1"/>
          <p:nvPr/>
        </p:nvSpPr>
        <p:spPr>
          <a:xfrm>
            <a:off x="1646611" y="6313511"/>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4075734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986800-EE60-4F9C-8305-CBE6FCE8EFC1}"/>
              </a:ext>
            </a:extLst>
          </p:cNvPr>
          <p:cNvSpPr/>
          <p:nvPr/>
        </p:nvSpPr>
        <p:spPr>
          <a:xfrm>
            <a:off x="0" y="0"/>
            <a:ext cx="12192000" cy="7336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SPEKTRUM RISK APPETITE</a:t>
            </a:r>
            <a:endParaRPr lang="en-ID" sz="2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9616C3D-B2FC-4A43-B068-7C7D999FA06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8640" y="759700"/>
            <a:ext cx="11023599" cy="2237500"/>
          </a:xfrm>
          <a:prstGeom prst="rect">
            <a:avLst/>
          </a:prstGeom>
          <a:noFill/>
        </p:spPr>
      </p:pic>
      <p:pic>
        <p:nvPicPr>
          <p:cNvPr id="7" name="Picture 6">
            <a:extLst>
              <a:ext uri="{FF2B5EF4-FFF2-40B4-BE49-F238E27FC236}">
                <a16:creationId xmlns:a16="http://schemas.microsoft.com/office/drawing/2014/main" id="{0A7A84DC-46F5-41DE-9F2A-F783C018F97B}"/>
              </a:ext>
            </a:extLst>
          </p:cNvPr>
          <p:cNvPicPr>
            <a:picLocks noChangeAspect="1"/>
          </p:cNvPicPr>
          <p:nvPr/>
        </p:nvPicPr>
        <p:blipFill>
          <a:blip r:embed="rId3"/>
          <a:stretch>
            <a:fillRect/>
          </a:stretch>
        </p:blipFill>
        <p:spPr>
          <a:xfrm>
            <a:off x="6096000" y="3169920"/>
            <a:ext cx="5543305" cy="3027680"/>
          </a:xfrm>
          <a:prstGeom prst="rect">
            <a:avLst/>
          </a:prstGeom>
        </p:spPr>
      </p:pic>
      <p:pic>
        <p:nvPicPr>
          <p:cNvPr id="8" name="Picture 7">
            <a:extLst>
              <a:ext uri="{FF2B5EF4-FFF2-40B4-BE49-F238E27FC236}">
                <a16:creationId xmlns:a16="http://schemas.microsoft.com/office/drawing/2014/main" id="{A7A80C61-0E8A-4916-9C5D-C11F379760EA}"/>
              </a:ext>
            </a:extLst>
          </p:cNvPr>
          <p:cNvPicPr>
            <a:picLocks noChangeAspect="1"/>
          </p:cNvPicPr>
          <p:nvPr/>
        </p:nvPicPr>
        <p:blipFill>
          <a:blip r:embed="rId4"/>
          <a:stretch>
            <a:fillRect/>
          </a:stretch>
        </p:blipFill>
        <p:spPr>
          <a:xfrm>
            <a:off x="649756" y="3203236"/>
            <a:ext cx="5498415" cy="3003162"/>
          </a:xfrm>
          <a:prstGeom prst="rect">
            <a:avLst/>
          </a:prstGeom>
        </p:spPr>
      </p:pic>
    </p:spTree>
    <p:extLst>
      <p:ext uri="{BB962C8B-B14F-4D97-AF65-F5344CB8AC3E}">
        <p14:creationId xmlns:p14="http://schemas.microsoft.com/office/powerpoint/2010/main" val="39870736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38006"/>
          </a:xfrm>
          <a:solidFill>
            <a:srgbClr val="002060"/>
          </a:solidFill>
        </p:spPr>
        <p:txBody>
          <a:bodyPr>
            <a:normAutofit/>
          </a:bodyPr>
          <a:lstStyle/>
          <a:p>
            <a:pPr algn="ctr"/>
            <a:r>
              <a:rPr lang="en-ID" sz="3200" b="1" dirty="0">
                <a:solidFill>
                  <a:schemeClr val="bg1"/>
                </a:solidFill>
                <a:latin typeface="+mn-lt"/>
              </a:rPr>
              <a:t>   RISK APPETITE (SELERA RISIKO)</a:t>
            </a:r>
            <a:endParaRPr lang="en-US" sz="3200" b="1" dirty="0">
              <a:solidFill>
                <a:schemeClr val="bg1"/>
              </a:solidFill>
              <a:latin typeface="+mn-lt"/>
            </a:endParaRPr>
          </a:p>
        </p:txBody>
      </p:sp>
      <p:graphicFrame>
        <p:nvGraphicFramePr>
          <p:cNvPr id="4" name="Content Placeholder 3"/>
          <p:cNvGraphicFramePr>
            <a:graphicFrameLocks noGrp="1"/>
          </p:cNvGraphicFramePr>
          <p:nvPr>
            <p:ph idx="1"/>
          </p:nvPr>
        </p:nvGraphicFramePr>
        <p:xfrm>
          <a:off x="609600" y="1509486"/>
          <a:ext cx="10972801" cy="4992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1204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
            <a:ext cx="12192000" cy="833054"/>
          </a:xfrm>
          <a:solidFill>
            <a:srgbClr val="002060"/>
          </a:solidFill>
        </p:spPr>
        <p:txBody>
          <a:bodyPr>
            <a:normAutofit/>
          </a:bodyPr>
          <a:lstStyle/>
          <a:p>
            <a:pPr algn="ctr"/>
            <a:r>
              <a:rPr lang="en-ID" sz="2800" b="1" dirty="0">
                <a:solidFill>
                  <a:schemeClr val="bg1"/>
                </a:solidFill>
                <a:latin typeface="+mn-lt"/>
              </a:rPr>
              <a:t>   </a:t>
            </a:r>
            <a:r>
              <a:rPr lang="en-ID" sz="3200" b="1" dirty="0">
                <a:solidFill>
                  <a:schemeClr val="bg1"/>
                </a:solidFill>
                <a:latin typeface="+mn-lt"/>
              </a:rPr>
              <a:t>RISK TOLERANCE (TOLERANSI RISIKO)</a:t>
            </a:r>
            <a:endParaRPr lang="en-US" sz="3200" b="1" dirty="0">
              <a:solidFill>
                <a:schemeClr val="bg1"/>
              </a:solidFill>
              <a:latin typeface="+mn-lt"/>
            </a:endParaRPr>
          </a:p>
        </p:txBody>
      </p:sp>
      <p:graphicFrame>
        <p:nvGraphicFramePr>
          <p:cNvPr id="5" name="Content Placeholder 4"/>
          <p:cNvGraphicFramePr>
            <a:graphicFrameLocks noGrp="1"/>
          </p:cNvGraphicFramePr>
          <p:nvPr>
            <p:ph idx="1"/>
          </p:nvPr>
        </p:nvGraphicFramePr>
        <p:xfrm>
          <a:off x="609598" y="2360574"/>
          <a:ext cx="10972801" cy="43014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27C2984-64B0-4A2A-A3A0-B9A6524E706F}"/>
              </a:ext>
            </a:extLst>
          </p:cNvPr>
          <p:cNvSpPr txBox="1"/>
          <p:nvPr/>
        </p:nvSpPr>
        <p:spPr>
          <a:xfrm>
            <a:off x="609599" y="892184"/>
            <a:ext cx="10972801" cy="1202994"/>
          </a:xfrm>
          <a:prstGeom prst="rect">
            <a:avLst/>
          </a:prstGeom>
          <a:noFill/>
          <a:ln>
            <a:solidFill>
              <a:schemeClr val="accent2">
                <a:hueOff val="0"/>
                <a:satOff val="0"/>
                <a:lumOff val="0"/>
              </a:schemeClr>
            </a:solidFill>
          </a:ln>
        </p:spPr>
        <p:txBody>
          <a:bodyPr wrap="square" lIns="144000" t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BILA RISK APPETITE DAPAT DIIBARATKAN SEBAGAI KEINGINAN YANG BERDASARKAN ANALISIS YANG MATANG, MAKA RISK TOLERANCE ADA KEMAMPUAN RIIL ORGANISASI DALAM MENYERAP KERUGIAN BILAMANA POTENSI RISIKO BENAR-BENAR TERJADI (TEREALISIR). BILA DIIBARATKAN SEBUAH MOBIL, RISK TOLERANCE ADALAH SHOCK BREAKER MOBIL YANG BERFUNGSI MENYERAP GONCANGAN BILAMANA MOBIL MELEWATI JALANAN YANG JELEK, BERLOBANG, DAN BANYAK GONCANGAN.</a:t>
            </a:r>
            <a:endPar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3548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79B4335-1C17-4C63-B639-9447D1CCC1B2}"/>
              </a:ext>
            </a:extLst>
          </p:cNvPr>
          <p:cNvSpPr/>
          <p:nvPr/>
        </p:nvSpPr>
        <p:spPr>
          <a:xfrm>
            <a:off x="0" y="0"/>
            <a:ext cx="12192000" cy="66501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RISK UNIVERSE</a:t>
            </a:r>
            <a:endParaRPr kumimoji="0" lang="en-ID" sz="32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nvGrpSpPr>
          <p:cNvPr id="117" name="Group 116">
            <a:extLst>
              <a:ext uri="{FF2B5EF4-FFF2-40B4-BE49-F238E27FC236}">
                <a16:creationId xmlns:a16="http://schemas.microsoft.com/office/drawing/2014/main" id="{32953897-5B3A-46F2-9799-3109E3262D6A}"/>
              </a:ext>
            </a:extLst>
          </p:cNvPr>
          <p:cNvGrpSpPr/>
          <p:nvPr/>
        </p:nvGrpSpPr>
        <p:grpSpPr>
          <a:xfrm>
            <a:off x="311269" y="5842783"/>
            <a:ext cx="2192172" cy="1015217"/>
            <a:chOff x="311269" y="5653314"/>
            <a:chExt cx="2192172" cy="1015217"/>
          </a:xfrm>
        </p:grpSpPr>
        <p:sp>
          <p:nvSpPr>
            <p:cNvPr id="29" name="Oval 28">
              <a:extLst>
                <a:ext uri="{FF2B5EF4-FFF2-40B4-BE49-F238E27FC236}">
                  <a16:creationId xmlns:a16="http://schemas.microsoft.com/office/drawing/2014/main" id="{97CA1865-76D9-4C87-BFCC-285C49AD0729}"/>
                </a:ext>
              </a:extLst>
            </p:cNvPr>
            <p:cNvSpPr/>
            <p:nvPr/>
          </p:nvSpPr>
          <p:spPr>
            <a:xfrm>
              <a:off x="362857" y="6299199"/>
              <a:ext cx="348343" cy="297543"/>
            </a:xfrm>
            <a:prstGeom prst="ellipse">
              <a:avLst/>
            </a:prstGeom>
            <a:solidFill>
              <a:srgbClr val="007434"/>
            </a:solidFill>
            <a:ln>
              <a:solidFill>
                <a:srgbClr val="0046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xplosion: 8 Points 5">
              <a:extLst>
                <a:ext uri="{FF2B5EF4-FFF2-40B4-BE49-F238E27FC236}">
                  <a16:creationId xmlns:a16="http://schemas.microsoft.com/office/drawing/2014/main" id="{411CF0A1-E157-47AC-96F3-44D921766F4E}"/>
                </a:ext>
              </a:extLst>
            </p:cNvPr>
            <p:cNvSpPr/>
            <p:nvPr/>
          </p:nvSpPr>
          <p:spPr>
            <a:xfrm>
              <a:off x="311269" y="5653314"/>
              <a:ext cx="451518" cy="46445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5B50B3B-29AA-4ED1-A46D-07C128F0CAB3}"/>
                </a:ext>
              </a:extLst>
            </p:cNvPr>
            <p:cNvSpPr txBox="1"/>
            <p:nvPr/>
          </p:nvSpPr>
          <p:spPr>
            <a:xfrm>
              <a:off x="762787" y="5700876"/>
              <a:ext cx="1012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Risk</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6529A0B-BA0A-4529-8076-734CC43597B3}"/>
                </a:ext>
              </a:extLst>
            </p:cNvPr>
            <p:cNvSpPr txBox="1"/>
            <p:nvPr/>
          </p:nvSpPr>
          <p:spPr>
            <a:xfrm>
              <a:off x="773433" y="6299199"/>
              <a:ext cx="17300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Opportunity</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13AC9E3B-4B62-45D8-98C7-38650DB2BABC}"/>
              </a:ext>
            </a:extLst>
          </p:cNvPr>
          <p:cNvSpPr txBox="1"/>
          <p:nvPr/>
        </p:nvSpPr>
        <p:spPr>
          <a:xfrm>
            <a:off x="181096" y="622677"/>
            <a:ext cx="3087321" cy="844810"/>
          </a:xfrm>
          <a:prstGeom prst="rect">
            <a:avLst/>
          </a:prstGeom>
          <a:noFill/>
        </p:spPr>
        <p:txBody>
          <a:bodyPr wrap="square" lIns="144000" tIns="144000" rIns="108000" bIns="14400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rPr>
              <a:t>RISK AND OPPORTUNITIES ARE COEXISTENCE</a:t>
            </a:r>
          </a:p>
        </p:txBody>
      </p:sp>
      <p:sp>
        <p:nvSpPr>
          <p:cNvPr id="113" name="TextBox 112">
            <a:extLst>
              <a:ext uri="{FF2B5EF4-FFF2-40B4-BE49-F238E27FC236}">
                <a16:creationId xmlns:a16="http://schemas.microsoft.com/office/drawing/2014/main" id="{8DE4CD03-82BC-428E-AC61-53F3745A5365}"/>
              </a:ext>
            </a:extLst>
          </p:cNvPr>
          <p:cNvSpPr txBox="1"/>
          <p:nvPr/>
        </p:nvSpPr>
        <p:spPr>
          <a:xfrm>
            <a:off x="190262" y="1800225"/>
            <a:ext cx="2643661" cy="1121809"/>
          </a:xfrm>
          <a:prstGeom prst="rect">
            <a:avLst/>
          </a:prstGeom>
          <a:noFill/>
        </p:spPr>
        <p:txBody>
          <a:bodyPr wrap="square" lIns="144000" tIns="144000" rIns="108000" bIns="14400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rPr>
              <a:t>Risk Appetite: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Risk willing to take (</a:t>
            </a:r>
            <a:r>
              <a:rPr kumimoji="0" lang="en-ID" sz="1800" b="0" i="1" u="none" strike="noStrike" kern="1200" cap="none" spc="0" normalizeH="0" baseline="0" noProof="0" dirty="0">
                <a:ln>
                  <a:noFill/>
                </a:ln>
                <a:solidFill>
                  <a:prstClr val="black"/>
                </a:solidFill>
                <a:effectLst/>
                <a:uLnTx/>
                <a:uFillTx/>
                <a:latin typeface="Calibri" panose="020F0502020204030204"/>
                <a:ea typeface="+mn-ea"/>
                <a:cs typeface="+mn-cs"/>
              </a:rPr>
              <a:t>willingness to take risk</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4" name="TextBox 113">
            <a:extLst>
              <a:ext uri="{FF2B5EF4-FFF2-40B4-BE49-F238E27FC236}">
                <a16:creationId xmlns:a16="http://schemas.microsoft.com/office/drawing/2014/main" id="{2D7DF399-191C-4C9F-899A-E8B9A0FEEEBF}"/>
              </a:ext>
            </a:extLst>
          </p:cNvPr>
          <p:cNvSpPr txBox="1"/>
          <p:nvPr/>
        </p:nvSpPr>
        <p:spPr>
          <a:xfrm>
            <a:off x="191259" y="3235357"/>
            <a:ext cx="2643661" cy="1398808"/>
          </a:xfrm>
          <a:prstGeom prst="rect">
            <a:avLst/>
          </a:prstGeom>
          <a:noFill/>
        </p:spPr>
        <p:txBody>
          <a:bodyPr wrap="square" lIns="144000" tIns="144000" rIns="108000" bIns="14400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rPr>
              <a:t>Risk Tolerance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Risk can take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ID" sz="1800" b="0" i="1" u="none" strike="noStrike" kern="1200" cap="none" spc="0" normalizeH="0" baseline="0" noProof="0" dirty="0">
                <a:ln>
                  <a:noFill/>
                </a:ln>
                <a:solidFill>
                  <a:prstClr val="black"/>
                </a:solidFill>
                <a:effectLst/>
                <a:uLnTx/>
                <a:uFillTx/>
                <a:latin typeface="Calibri" panose="020F0502020204030204"/>
                <a:ea typeface="+mn-ea"/>
                <a:cs typeface="+mn-cs"/>
              </a:rPr>
              <a:t>readiness to take/absorb risk</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8" name="TextBox 117">
            <a:extLst>
              <a:ext uri="{FF2B5EF4-FFF2-40B4-BE49-F238E27FC236}">
                <a16:creationId xmlns:a16="http://schemas.microsoft.com/office/drawing/2014/main" id="{659BCDF6-8604-40EA-B775-BB693FEF62CB}"/>
              </a:ext>
            </a:extLst>
          </p:cNvPr>
          <p:cNvSpPr txBox="1"/>
          <p:nvPr/>
        </p:nvSpPr>
        <p:spPr>
          <a:xfrm>
            <a:off x="205630" y="4663101"/>
            <a:ext cx="2643661" cy="1121809"/>
          </a:xfrm>
          <a:prstGeom prst="rect">
            <a:avLst/>
          </a:prstGeom>
          <a:noFill/>
        </p:spPr>
        <p:txBody>
          <a:bodyPr wrap="square" lIns="144000" tIns="144000" rIns="108000" bIns="14400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rPr>
              <a:t>Risk Capacity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Point beyond which need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to change our Strategy</a:t>
            </a:r>
          </a:p>
        </p:txBody>
      </p:sp>
      <p:sp>
        <p:nvSpPr>
          <p:cNvPr id="120" name="TextBox 119">
            <a:extLst>
              <a:ext uri="{FF2B5EF4-FFF2-40B4-BE49-F238E27FC236}">
                <a16:creationId xmlns:a16="http://schemas.microsoft.com/office/drawing/2014/main" id="{14CB1B47-4D10-419E-B533-7B73A224A6D4}"/>
              </a:ext>
            </a:extLst>
          </p:cNvPr>
          <p:cNvSpPr txBox="1"/>
          <p:nvPr/>
        </p:nvSpPr>
        <p:spPr>
          <a:xfrm>
            <a:off x="7791887" y="2633019"/>
            <a:ext cx="610325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2400" b="1" i="0" u="none" strike="noStrike" kern="1200" cap="none" spc="0" normalizeH="0" baseline="0" noProof="0" dirty="0">
                <a:ln>
                  <a:noFill/>
                </a:ln>
                <a:solidFill>
                  <a:prstClr val="black"/>
                </a:solidFill>
                <a:effectLst/>
                <a:uLnTx/>
                <a:uFillTx/>
                <a:latin typeface="Calibri" panose="020F0502020204030204"/>
                <a:ea typeface="+mn-ea"/>
                <a:cs typeface="+mn-cs"/>
              </a:rPr>
              <a:t>RISK CAPACITY</a:t>
            </a:r>
          </a:p>
        </p:txBody>
      </p:sp>
      <p:grpSp>
        <p:nvGrpSpPr>
          <p:cNvPr id="3" name="Group 2">
            <a:extLst>
              <a:ext uri="{FF2B5EF4-FFF2-40B4-BE49-F238E27FC236}">
                <a16:creationId xmlns:a16="http://schemas.microsoft.com/office/drawing/2014/main" id="{892CA38C-8C01-4E96-CE93-DAB3BED606DE}"/>
              </a:ext>
            </a:extLst>
          </p:cNvPr>
          <p:cNvGrpSpPr/>
          <p:nvPr/>
        </p:nvGrpSpPr>
        <p:grpSpPr>
          <a:xfrm>
            <a:off x="3510198" y="745225"/>
            <a:ext cx="8370533" cy="6011177"/>
            <a:chOff x="3510198" y="745225"/>
            <a:chExt cx="8370533" cy="6011177"/>
          </a:xfrm>
        </p:grpSpPr>
        <p:grpSp>
          <p:nvGrpSpPr>
            <p:cNvPr id="115" name="Group 114">
              <a:extLst>
                <a:ext uri="{FF2B5EF4-FFF2-40B4-BE49-F238E27FC236}">
                  <a16:creationId xmlns:a16="http://schemas.microsoft.com/office/drawing/2014/main" id="{D388238E-4A7D-47CA-8059-E6E98D1AEDBD}"/>
                </a:ext>
              </a:extLst>
            </p:cNvPr>
            <p:cNvGrpSpPr/>
            <p:nvPr/>
          </p:nvGrpSpPr>
          <p:grpSpPr>
            <a:xfrm>
              <a:off x="3510198" y="745225"/>
              <a:ext cx="8370533" cy="6011177"/>
              <a:chOff x="3510198" y="846823"/>
              <a:chExt cx="8370533" cy="6011177"/>
            </a:xfrm>
          </p:grpSpPr>
          <p:pic>
            <p:nvPicPr>
              <p:cNvPr id="108" name="Picture 107">
                <a:extLst>
                  <a:ext uri="{FF2B5EF4-FFF2-40B4-BE49-F238E27FC236}">
                    <a16:creationId xmlns:a16="http://schemas.microsoft.com/office/drawing/2014/main" id="{6B34FA53-1E9B-417F-B973-AB5381303D9D}"/>
                  </a:ext>
                </a:extLst>
              </p:cNvPr>
              <p:cNvPicPr>
                <a:picLocks noChangeAspect="1"/>
              </p:cNvPicPr>
              <p:nvPr/>
            </p:nvPicPr>
            <p:blipFill>
              <a:blip r:embed="rId2"/>
              <a:stretch>
                <a:fillRect/>
              </a:stretch>
            </p:blipFill>
            <p:spPr>
              <a:xfrm>
                <a:off x="3510198" y="846823"/>
                <a:ext cx="8370533" cy="6011177"/>
              </a:xfrm>
              <a:prstGeom prst="rect">
                <a:avLst/>
              </a:prstGeom>
              <a:ln w="15875">
                <a:solidFill>
                  <a:schemeClr val="accent1">
                    <a:shade val="50000"/>
                  </a:schemeClr>
                </a:solidFill>
              </a:ln>
            </p:spPr>
          </p:pic>
          <p:sp>
            <p:nvSpPr>
              <p:cNvPr id="109" name="Oval 108">
                <a:extLst>
                  <a:ext uri="{FF2B5EF4-FFF2-40B4-BE49-F238E27FC236}">
                    <a16:creationId xmlns:a16="http://schemas.microsoft.com/office/drawing/2014/main" id="{E7C23C50-2AF6-4518-B2E7-607FE5C90EDB}"/>
                  </a:ext>
                </a:extLst>
              </p:cNvPr>
              <p:cNvSpPr/>
              <p:nvPr/>
            </p:nvSpPr>
            <p:spPr>
              <a:xfrm>
                <a:off x="3794492" y="2931886"/>
                <a:ext cx="3367315" cy="2565790"/>
              </a:xfrm>
              <a:prstGeom prst="ellipse">
                <a:avLst/>
              </a:prstGeom>
              <a:solidFill>
                <a:srgbClr val="007434">
                  <a:alpha val="26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4313B3EF-855A-45E7-8078-2C2DA0A8554E}"/>
                  </a:ext>
                </a:extLst>
              </p:cNvPr>
              <p:cNvSpPr txBox="1"/>
              <p:nvPr/>
            </p:nvSpPr>
            <p:spPr>
              <a:xfrm>
                <a:off x="4235878" y="4137966"/>
                <a:ext cx="21626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RISK APPETITE</a:t>
                </a:r>
                <a:endParaRPr kumimoji="0" lang="en-ID"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11032E3E-2B1D-4792-B268-BEAFEC184B20}"/>
                  </a:ext>
                </a:extLst>
              </p:cNvPr>
              <p:cNvSpPr/>
              <p:nvPr/>
            </p:nvSpPr>
            <p:spPr>
              <a:xfrm>
                <a:off x="3677897" y="2153753"/>
                <a:ext cx="6788476" cy="4122055"/>
              </a:xfrm>
              <a:prstGeom prst="ellipse">
                <a:avLst/>
              </a:prstGeom>
              <a:solidFill>
                <a:srgbClr val="FFFF00">
                  <a:alpha val="14000"/>
                </a:srgbClr>
              </a:solidFill>
              <a:ln w="1016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4DF1691A-6297-413E-B8BE-971915084BB0}"/>
                  </a:ext>
                </a:extLst>
              </p:cNvPr>
              <p:cNvSpPr txBox="1"/>
              <p:nvPr/>
            </p:nvSpPr>
            <p:spPr>
              <a:xfrm>
                <a:off x="7072135" y="3676301"/>
                <a:ext cx="28652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1132"/>
                    </a:solidFill>
                    <a:effectLst/>
                    <a:uLnTx/>
                    <a:uFillTx/>
                    <a:latin typeface="Calibri" panose="020F0502020204030204"/>
                    <a:ea typeface="+mn-ea"/>
                    <a:cs typeface="+mn-cs"/>
                  </a:rPr>
                  <a:t>RISK TOLERANCE</a:t>
                </a:r>
                <a:endParaRPr kumimoji="0" lang="en-ID" sz="2400" b="1" i="0" u="none" strike="noStrike" kern="1200" cap="none" spc="0" normalizeH="0" baseline="0" noProof="0" dirty="0">
                  <a:ln>
                    <a:noFill/>
                  </a:ln>
                  <a:solidFill>
                    <a:srgbClr val="001132"/>
                  </a:solidFill>
                  <a:effectLst/>
                  <a:uLnTx/>
                  <a:uFillTx/>
                  <a:latin typeface="Calibri" panose="020F0502020204030204"/>
                  <a:ea typeface="+mn-ea"/>
                  <a:cs typeface="+mn-cs"/>
                </a:endParaRPr>
              </a:p>
            </p:txBody>
          </p:sp>
        </p:grpSp>
        <p:sp>
          <p:nvSpPr>
            <p:cNvPr id="2" name="Oval 1"/>
            <p:cNvSpPr/>
            <p:nvPr/>
          </p:nvSpPr>
          <p:spPr>
            <a:xfrm>
              <a:off x="4299045" y="3452884"/>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6623699" y="3477989"/>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5164251" y="4975916"/>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6069884" y="4928894"/>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5337771" y="2964963"/>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7128252" y="3320536"/>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7141901" y="4673549"/>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6106518" y="5415320"/>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6157986" y="2530038"/>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7239815" y="2588219"/>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8650317" y="4478342"/>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6744589" y="2206188"/>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p:cNvSpPr/>
            <p:nvPr/>
          </p:nvSpPr>
          <p:spPr>
            <a:xfrm>
              <a:off x="8531752" y="3170411"/>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7669266" y="5163109"/>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8859298" y="2576826"/>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7879579" y="2352944"/>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7896109" y="4264327"/>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9827241" y="3574703"/>
              <a:ext cx="327546" cy="3002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Arrow Connector 3"/>
            <p:cNvCxnSpPr/>
            <p:nvPr/>
          </p:nvCxnSpPr>
          <p:spPr>
            <a:xfrm>
              <a:off x="7128252" y="3965194"/>
              <a:ext cx="33045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20007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026"/>
            <a:ext cx="12191999" cy="555807"/>
          </a:xfrm>
          <a:solidFill>
            <a:srgbClr val="002060"/>
          </a:solidFill>
        </p:spPr>
        <p:txBody>
          <a:bodyPr vert="horz" lIns="685800" tIns="45720" rIns="91440" bIns="45720" rtlCol="0" anchor="b">
            <a:normAutofit/>
          </a:bodyPr>
          <a:lstStyle/>
          <a:p>
            <a:r>
              <a:rPr lang="en-US" sz="2800" b="1" dirty="0">
                <a:solidFill>
                  <a:schemeClr val="bg1"/>
                </a:solidFill>
                <a:latin typeface="Candara" panose="020E0502030303020204" pitchFamily="34" charset="0"/>
              </a:rPr>
              <a:t>PENGERTIAN RISK APPETITE DAN RISK TOLERANCE SECARA HIRARKIS</a:t>
            </a:r>
          </a:p>
        </p:txBody>
      </p:sp>
      <p:grpSp>
        <p:nvGrpSpPr>
          <p:cNvPr id="13" name="Group 12"/>
          <p:cNvGrpSpPr/>
          <p:nvPr/>
        </p:nvGrpSpPr>
        <p:grpSpPr>
          <a:xfrm>
            <a:off x="2322128" y="928688"/>
            <a:ext cx="9306587" cy="5654103"/>
            <a:chOff x="2055455" y="990600"/>
            <a:chExt cx="9927026" cy="6031043"/>
          </a:xfrm>
        </p:grpSpPr>
        <p:grpSp>
          <p:nvGrpSpPr>
            <p:cNvPr id="6" name="Group 5"/>
            <p:cNvGrpSpPr/>
            <p:nvPr/>
          </p:nvGrpSpPr>
          <p:grpSpPr>
            <a:xfrm>
              <a:off x="3032918" y="990600"/>
              <a:ext cx="8949563" cy="6031043"/>
              <a:chOff x="2728118" y="1303490"/>
              <a:chExt cx="8427065" cy="5405260"/>
            </a:xfrm>
          </p:grpSpPr>
          <p:sp>
            <p:nvSpPr>
              <p:cNvPr id="7" name="Freeform 6"/>
              <p:cNvSpPr/>
              <p:nvPr/>
            </p:nvSpPr>
            <p:spPr>
              <a:xfrm>
                <a:off x="5992635" y="1303490"/>
                <a:ext cx="1707372" cy="1081052"/>
              </a:xfrm>
              <a:custGeom>
                <a:avLst/>
                <a:gdLst>
                  <a:gd name="connsiteX0" fmla="*/ 0 w 1621578"/>
                  <a:gd name="connsiteY0" fmla="*/ 1081052 h 1081052"/>
                  <a:gd name="connsiteX1" fmla="*/ 810789 w 1621578"/>
                  <a:gd name="connsiteY1" fmla="*/ 0 h 1081052"/>
                  <a:gd name="connsiteX2" fmla="*/ 810789 w 1621578"/>
                  <a:gd name="connsiteY2" fmla="*/ 0 h 1081052"/>
                  <a:gd name="connsiteX3" fmla="*/ 1621578 w 1621578"/>
                  <a:gd name="connsiteY3" fmla="*/ 1081052 h 1081052"/>
                  <a:gd name="connsiteX4" fmla="*/ 0 w 1621578"/>
                  <a:gd name="connsiteY4" fmla="*/ 1081052 h 108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578" h="1081052">
                    <a:moveTo>
                      <a:pt x="0" y="1081052"/>
                    </a:moveTo>
                    <a:lnTo>
                      <a:pt x="810789" y="0"/>
                    </a:lnTo>
                    <a:lnTo>
                      <a:pt x="810789" y="0"/>
                    </a:lnTo>
                    <a:lnTo>
                      <a:pt x="1621578" y="1081052"/>
                    </a:lnTo>
                    <a:lnTo>
                      <a:pt x="0" y="1081052"/>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722" tIns="60722" rIns="60722" bIns="60722" numCol="1" spcCol="1270" anchor="ctr" anchorCtr="0">
                <a:noAutofit/>
              </a:bodyPr>
              <a:lstStyle/>
              <a:p>
                <a:pPr marL="0" marR="0" lvl="0" indent="0" algn="ctr" defTabSz="2125266" rtl="0" eaLnBrk="1" fontAlgn="auto" latinLnBrk="0" hangingPunct="1">
                  <a:spcBef>
                    <a:spcPct val="0"/>
                  </a:spcBef>
                  <a:buClrTx/>
                  <a:buSzTx/>
                  <a:buFontTx/>
                  <a:buNone/>
                  <a:tabLst/>
                  <a:defRPr/>
                </a:pPr>
                <a:endParaRPr kumimoji="0" lang="en-US" sz="1875"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2125266" rtl="0" eaLnBrk="1" fontAlgn="auto" latinLnBrk="0" hangingPunct="1">
                  <a:spcBef>
                    <a:spcPct val="0"/>
                  </a:spcBef>
                  <a:buClrTx/>
                  <a:buSzTx/>
                  <a:buFontTx/>
                  <a:buNone/>
                  <a:tabLst/>
                  <a:defRPr/>
                </a:pPr>
                <a:r>
                  <a:rPr kumimoji="0" lang="en-US" sz="1875" b="1" i="0" u="none" strike="noStrike" kern="1200" cap="none" spc="0" normalizeH="0" baseline="0" noProof="0" dirty="0">
                    <a:ln>
                      <a:noFill/>
                    </a:ln>
                    <a:solidFill>
                      <a:prstClr val="white"/>
                    </a:solidFill>
                    <a:effectLst/>
                    <a:uLnTx/>
                    <a:uFillTx/>
                    <a:latin typeface="Calibri" panose="020F0502020204030204"/>
                    <a:ea typeface="+mn-ea"/>
                    <a:cs typeface="+mn-cs"/>
                  </a:rPr>
                  <a:t> ORG. </a:t>
                </a:r>
              </a:p>
              <a:p>
                <a:pPr marL="0" marR="0" lvl="0" indent="0" algn="ctr" defTabSz="2125266" rtl="0" eaLnBrk="1" fontAlgn="auto" latinLnBrk="0" hangingPunct="1">
                  <a:spcBef>
                    <a:spcPct val="0"/>
                  </a:spcBef>
                  <a:buClrTx/>
                  <a:buSzTx/>
                  <a:buFontTx/>
                  <a:buNone/>
                  <a:tabLst/>
                  <a:defRPr/>
                </a:pPr>
                <a:r>
                  <a:rPr kumimoji="0" lang="en-US" sz="1875" b="1" i="0" u="none" strike="noStrike" kern="1200" cap="none" spc="0" normalizeH="0" baseline="0" noProof="0" dirty="0">
                    <a:ln>
                      <a:noFill/>
                    </a:ln>
                    <a:solidFill>
                      <a:prstClr val="white"/>
                    </a:solidFill>
                    <a:effectLst/>
                    <a:uLnTx/>
                    <a:uFillTx/>
                    <a:latin typeface="Calibri" panose="020F0502020204030204"/>
                    <a:ea typeface="+mn-ea"/>
                    <a:cs typeface="+mn-cs"/>
                  </a:rPr>
                  <a:t>CAPITAL</a:t>
                </a:r>
              </a:p>
            </p:txBody>
          </p:sp>
          <p:sp>
            <p:nvSpPr>
              <p:cNvPr id="8" name="Freeform 7"/>
              <p:cNvSpPr/>
              <p:nvPr/>
            </p:nvSpPr>
            <p:spPr>
              <a:xfrm>
                <a:off x="5160485" y="2384542"/>
                <a:ext cx="3402955" cy="1081052"/>
              </a:xfrm>
              <a:custGeom>
                <a:avLst/>
                <a:gdLst>
                  <a:gd name="connsiteX0" fmla="*/ 0 w 3243156"/>
                  <a:gd name="connsiteY0" fmla="*/ 1081052 h 1081052"/>
                  <a:gd name="connsiteX1" fmla="*/ 810789 w 3243156"/>
                  <a:gd name="connsiteY1" fmla="*/ 0 h 1081052"/>
                  <a:gd name="connsiteX2" fmla="*/ 2432367 w 3243156"/>
                  <a:gd name="connsiteY2" fmla="*/ 0 h 1081052"/>
                  <a:gd name="connsiteX3" fmla="*/ 3243156 w 3243156"/>
                  <a:gd name="connsiteY3" fmla="*/ 1081052 h 1081052"/>
                  <a:gd name="connsiteX4" fmla="*/ 0 w 3243156"/>
                  <a:gd name="connsiteY4" fmla="*/ 1081052 h 108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156" h="1081052">
                    <a:moveTo>
                      <a:pt x="0" y="1081052"/>
                    </a:moveTo>
                    <a:lnTo>
                      <a:pt x="810789" y="0"/>
                    </a:lnTo>
                    <a:lnTo>
                      <a:pt x="2432367" y="0"/>
                    </a:lnTo>
                    <a:lnTo>
                      <a:pt x="3243156" y="1081052"/>
                    </a:lnTo>
                    <a:lnTo>
                      <a:pt x="0" y="1081052"/>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472" tIns="77391" rIns="609471" bIns="77391" numCol="1" spcCol="1270" anchor="ctr" anchorCtr="0">
                <a:noAutofit/>
              </a:bodyPr>
              <a:lstStyle/>
              <a:p>
                <a:pPr marL="0" marR="0" lvl="0" indent="0" algn="ctr" defTabSz="2708672"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Risk Appetite </a:t>
                </a:r>
                <a:r>
                  <a:rPr kumimoji="0" lang="en-US" sz="1400" b="1" i="0" u="none" strike="noStrike" kern="1200" cap="none" spc="0" normalizeH="0" baseline="0" noProof="0" dirty="0" err="1">
                    <a:ln>
                      <a:noFill/>
                    </a:ln>
                    <a:solidFill>
                      <a:prstClr val="white"/>
                    </a:solidFill>
                    <a:effectLst/>
                    <a:uLnTx/>
                    <a:uFillTx/>
                    <a:latin typeface="Calibri" panose="020F0502020204030204"/>
                    <a:ea typeface="+mn-ea"/>
                    <a:cs typeface="+mn-cs"/>
                  </a:rPr>
                  <a:t>sebagai</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 AGGREGATE RISK </a:t>
                </a:r>
                <a:r>
                  <a:rPr lang="en-US" sz="1400" b="1" dirty="0">
                    <a:solidFill>
                      <a:prstClr val="white"/>
                    </a:solidFill>
                    <a:latin typeface="Calibri" panose="020F0502020204030204"/>
                  </a:rPr>
                  <a:t>TARGET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Inheren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pada Strategic Goals)</a:t>
                </a:r>
              </a:p>
            </p:txBody>
          </p:sp>
          <p:sp>
            <p:nvSpPr>
              <p:cNvPr id="9" name="Freeform 8"/>
              <p:cNvSpPr/>
              <p:nvPr/>
            </p:nvSpPr>
            <p:spPr>
              <a:xfrm>
                <a:off x="4348705" y="3469566"/>
                <a:ext cx="5111794" cy="1081052"/>
              </a:xfrm>
              <a:custGeom>
                <a:avLst/>
                <a:gdLst>
                  <a:gd name="connsiteX0" fmla="*/ 0 w 4864735"/>
                  <a:gd name="connsiteY0" fmla="*/ 1081052 h 1081052"/>
                  <a:gd name="connsiteX1" fmla="*/ 810789 w 4864735"/>
                  <a:gd name="connsiteY1" fmla="*/ 0 h 1081052"/>
                  <a:gd name="connsiteX2" fmla="*/ 4053946 w 4864735"/>
                  <a:gd name="connsiteY2" fmla="*/ 0 h 1081052"/>
                  <a:gd name="connsiteX3" fmla="*/ 4864735 w 4864735"/>
                  <a:gd name="connsiteY3" fmla="*/ 1081052 h 1081052"/>
                  <a:gd name="connsiteX4" fmla="*/ 0 w 4864735"/>
                  <a:gd name="connsiteY4" fmla="*/ 1081052 h 108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35" h="1081052">
                    <a:moveTo>
                      <a:pt x="0" y="1081052"/>
                    </a:moveTo>
                    <a:lnTo>
                      <a:pt x="810789" y="0"/>
                    </a:lnTo>
                    <a:lnTo>
                      <a:pt x="4053946" y="0"/>
                    </a:lnTo>
                    <a:lnTo>
                      <a:pt x="4864735" y="1081052"/>
                    </a:lnTo>
                    <a:lnTo>
                      <a:pt x="0" y="1081052"/>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5512" tIns="77391" rIns="875512" bIns="77391" numCol="1" spcCol="1270" anchor="ctr" anchorCtr="0">
                <a:noAutofit/>
              </a:bodyPr>
              <a:lstStyle/>
              <a:p>
                <a:pPr marL="0" marR="0" lvl="0" indent="0" algn="ctr" defTabSz="2708672"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Risk Tolerance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sebagai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Penjabaran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dari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Risk Appetite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pada</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setiap</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kategori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risiko</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2708672"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Strategi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Operasional</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Aset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&amp;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Liabilitas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Tata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Kelola</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Kepengurusan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dan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Dukungan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Dana)</a:t>
                </a:r>
              </a:p>
            </p:txBody>
          </p:sp>
          <p:sp>
            <p:nvSpPr>
              <p:cNvPr id="10" name="Freeform 9"/>
              <p:cNvSpPr/>
              <p:nvPr/>
            </p:nvSpPr>
            <p:spPr>
              <a:xfrm>
                <a:off x="3538907" y="4546646"/>
                <a:ext cx="6765252" cy="1081052"/>
              </a:xfrm>
              <a:custGeom>
                <a:avLst/>
                <a:gdLst>
                  <a:gd name="connsiteX0" fmla="*/ 0 w 6486313"/>
                  <a:gd name="connsiteY0" fmla="*/ 1081052 h 1081052"/>
                  <a:gd name="connsiteX1" fmla="*/ 810789 w 6486313"/>
                  <a:gd name="connsiteY1" fmla="*/ 0 h 1081052"/>
                  <a:gd name="connsiteX2" fmla="*/ 5675524 w 6486313"/>
                  <a:gd name="connsiteY2" fmla="*/ 0 h 1081052"/>
                  <a:gd name="connsiteX3" fmla="*/ 6486313 w 6486313"/>
                  <a:gd name="connsiteY3" fmla="*/ 1081052 h 1081052"/>
                  <a:gd name="connsiteX4" fmla="*/ 0 w 6486313"/>
                  <a:gd name="connsiteY4" fmla="*/ 1081052 h 108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6313" h="1081052">
                    <a:moveTo>
                      <a:pt x="0" y="1081052"/>
                    </a:moveTo>
                    <a:lnTo>
                      <a:pt x="810789" y="0"/>
                    </a:lnTo>
                    <a:lnTo>
                      <a:pt x="5675524" y="0"/>
                    </a:lnTo>
                    <a:lnTo>
                      <a:pt x="6486313" y="1081052"/>
                    </a:lnTo>
                    <a:lnTo>
                      <a:pt x="0" y="1081052"/>
                    </a:lnTo>
                    <a:close/>
                  </a:path>
                </a:pathLst>
              </a:custGeom>
              <a:solidFill>
                <a:srgbClr val="0091C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1552" tIns="77391" rIns="1141552" bIns="77391" numCol="1" spcCol="1270" anchor="ctr" anchorCtr="0">
                <a:noAutofit/>
              </a:bodyPr>
              <a:lstStyle/>
              <a:p>
                <a:pPr marL="0" marR="0" lvl="0" indent="0" algn="ctr" defTabSz="2708672" rtl="0" eaLnBrk="1" fontAlgn="auto" latinLnBrk="0" hangingPunct="1">
                  <a:lnSpc>
                    <a:spcPct val="90000"/>
                  </a:lnSpc>
                  <a:spcBef>
                    <a:spcPct val="0"/>
                  </a:spcBef>
                  <a:spcAft>
                    <a:spcPct val="35000"/>
                  </a:spcAft>
                  <a:buClrTx/>
                  <a:buSzTx/>
                  <a:buFontTx/>
                  <a:buNone/>
                  <a:tabLst/>
                  <a:defRPr/>
                </a:pP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Risk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SpecificTarget</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sebagai</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penterjemahan</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 Risk Tolerance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dalam</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kaitan</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dengan</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Rencana</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Bisnis</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 dan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Pengukuran</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 KPIs pada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setiap</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kegiatan</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 (activities) </a:t>
                </a:r>
                <a:r>
                  <a:rPr kumimoji="0" lang="en-US" sz="1688" b="0" i="0" u="none" strike="noStrike" kern="1200" cap="none" spc="0" normalizeH="0" baseline="0" noProof="0" dirty="0" err="1">
                    <a:ln>
                      <a:noFill/>
                    </a:ln>
                    <a:solidFill>
                      <a:prstClr val="white"/>
                    </a:solidFill>
                    <a:effectLst/>
                    <a:uLnTx/>
                    <a:uFillTx/>
                    <a:latin typeface="Calibri" panose="020F0502020204030204"/>
                    <a:ea typeface="+mn-ea"/>
                    <a:cs typeface="+mn-cs"/>
                  </a:rPr>
                  <a:t>Organisasi</a:t>
                </a: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1" name="Freeform 10"/>
              <p:cNvSpPr/>
              <p:nvPr/>
            </p:nvSpPr>
            <p:spPr>
              <a:xfrm>
                <a:off x="2728118" y="5627698"/>
                <a:ext cx="8427065" cy="1081052"/>
              </a:xfrm>
              <a:custGeom>
                <a:avLst/>
                <a:gdLst>
                  <a:gd name="connsiteX0" fmla="*/ 0 w 8107892"/>
                  <a:gd name="connsiteY0" fmla="*/ 1081052 h 1081052"/>
                  <a:gd name="connsiteX1" fmla="*/ 810789 w 8107892"/>
                  <a:gd name="connsiteY1" fmla="*/ 0 h 1081052"/>
                  <a:gd name="connsiteX2" fmla="*/ 7297103 w 8107892"/>
                  <a:gd name="connsiteY2" fmla="*/ 0 h 1081052"/>
                  <a:gd name="connsiteX3" fmla="*/ 8107892 w 8107892"/>
                  <a:gd name="connsiteY3" fmla="*/ 1081052 h 1081052"/>
                  <a:gd name="connsiteX4" fmla="*/ 0 w 8107892"/>
                  <a:gd name="connsiteY4" fmla="*/ 1081052 h 108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7892" h="1081052">
                    <a:moveTo>
                      <a:pt x="0" y="1081052"/>
                    </a:moveTo>
                    <a:lnTo>
                      <a:pt x="810789" y="0"/>
                    </a:lnTo>
                    <a:lnTo>
                      <a:pt x="7297103" y="0"/>
                    </a:lnTo>
                    <a:lnTo>
                      <a:pt x="8107892" y="1081052"/>
                    </a:lnTo>
                    <a:lnTo>
                      <a:pt x="0" y="1081052"/>
                    </a:lnTo>
                    <a:close/>
                  </a:path>
                </a:pathLst>
              </a:custGeom>
              <a:solidFill>
                <a:schemeClr val="accent6">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7592" tIns="77391" rIns="1407593" bIns="77391" numCol="1" spcCol="1270" anchor="ctr" anchorCtr="0">
                <a:noAutofit/>
              </a:bodyPr>
              <a:lstStyle/>
              <a:p>
                <a:pPr marL="0" marR="0" lvl="0" indent="0" algn="ctr" defTabSz="2708672" rtl="0" eaLnBrk="1" fontAlgn="auto" latinLnBrk="0" hangingPunct="1">
                  <a:lnSpc>
                    <a:spcPct val="90000"/>
                  </a:lnSpc>
                  <a:spcBef>
                    <a:spcPct val="0"/>
                  </a:spcBef>
                  <a:spcAft>
                    <a:spcPct val="35000"/>
                  </a:spcAft>
                  <a:buClrTx/>
                  <a:buSzTx/>
                  <a:buFontTx/>
                  <a:buNone/>
                  <a:tabLst/>
                  <a:defRPr/>
                </a:pP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Risk Limit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sebagai</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Risk Target yang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dikaitkan</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dengan</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wewenang</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dan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pengendalian</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pada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tingkatan</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operasional</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proses pada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semua</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kegiatan</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rinci</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Organisasi</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pada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setiap</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elemen</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tingkatan</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pemilik</a:t>
                </a:r>
                <a:r>
                  <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75" b="0" i="0" u="none" strike="noStrike" kern="1200" cap="none" spc="0" normalizeH="0" baseline="0" noProof="0" dirty="0" err="1">
                    <a:ln>
                      <a:noFill/>
                    </a:ln>
                    <a:solidFill>
                      <a:prstClr val="white"/>
                    </a:solidFill>
                    <a:effectLst/>
                    <a:uLnTx/>
                    <a:uFillTx/>
                    <a:latin typeface="Calibri" panose="020F0502020204030204"/>
                    <a:ea typeface="+mn-ea"/>
                    <a:cs typeface="+mn-cs"/>
                  </a:rPr>
                  <a:t>risiko</a:t>
                </a:r>
                <a:endParaRPr kumimoji="0" lang="en-US" sz="187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Right Arrow 4"/>
            <p:cNvSpPr/>
            <p:nvPr/>
          </p:nvSpPr>
          <p:spPr>
            <a:xfrm>
              <a:off x="3345137" y="3200400"/>
              <a:ext cx="1860804" cy="1413258"/>
            </a:xfrm>
            <a:prstGeom prst="rightArrow">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250"/>
                </a:lnSpc>
                <a:spcBef>
                  <a:spcPts val="0"/>
                </a:spcBef>
                <a:spcAft>
                  <a:spcPts val="0"/>
                </a:spcAft>
                <a:buClrTx/>
                <a:buSzTx/>
                <a:buFontTx/>
                <a:buNone/>
                <a:tabLst/>
                <a:defRPr/>
              </a:pPr>
              <a:r>
                <a:rPr kumimoji="0" lang="en-US" sz="1688" b="1" i="0" u="none" strike="noStrike" kern="1200" cap="none" spc="0" normalizeH="0" baseline="0" noProof="0" dirty="0">
                  <a:ln>
                    <a:noFill/>
                  </a:ln>
                  <a:solidFill>
                    <a:prstClr val="white"/>
                  </a:solidFill>
                  <a:effectLst/>
                  <a:uLnTx/>
                  <a:uFillTx/>
                  <a:latin typeface="Calibri" panose="020F0502020204030204"/>
                  <a:ea typeface="+mn-ea"/>
                  <a:cs typeface="+mn-cs"/>
                </a:rPr>
                <a:t>Risk Tolerance</a:t>
              </a:r>
            </a:p>
          </p:txBody>
        </p:sp>
        <p:sp>
          <p:nvSpPr>
            <p:cNvPr id="14" name="Right Arrow 13"/>
            <p:cNvSpPr/>
            <p:nvPr/>
          </p:nvSpPr>
          <p:spPr>
            <a:xfrm>
              <a:off x="2449579" y="4483946"/>
              <a:ext cx="1860804" cy="1140114"/>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250"/>
                </a:lnSpc>
                <a:spcBef>
                  <a:spcPts val="0"/>
                </a:spcBef>
                <a:spcAft>
                  <a:spcPts val="0"/>
                </a:spcAft>
                <a:buClrTx/>
                <a:buSzTx/>
                <a:buFontTx/>
                <a:buNone/>
                <a:tabLst/>
                <a:defRPr/>
              </a:pPr>
              <a:r>
                <a:rPr kumimoji="0" lang="en-US" sz="1688" b="1" i="0" u="none" strike="noStrike" kern="1200" cap="none" spc="0" normalizeH="0" baseline="0" noProof="0" dirty="0">
                  <a:ln>
                    <a:noFill/>
                  </a:ln>
                  <a:solidFill>
                    <a:prstClr val="white"/>
                  </a:solidFill>
                  <a:effectLst/>
                  <a:uLnTx/>
                  <a:uFillTx/>
                  <a:latin typeface="Calibri" panose="020F0502020204030204"/>
                  <a:ea typeface="+mn-ea"/>
                  <a:cs typeface="+mn-cs"/>
                </a:rPr>
                <a:t>Risk Specific Target</a:t>
              </a:r>
            </a:p>
          </p:txBody>
        </p:sp>
        <p:sp>
          <p:nvSpPr>
            <p:cNvPr id="15" name="Right Arrow 14"/>
            <p:cNvSpPr/>
            <p:nvPr/>
          </p:nvSpPr>
          <p:spPr>
            <a:xfrm>
              <a:off x="2055455" y="5624060"/>
              <a:ext cx="1435566" cy="1397583"/>
            </a:xfrm>
            <a:prstGeom prst="rightArrow">
              <a:avLst/>
            </a:prstGeom>
            <a:solidFill>
              <a:schemeClr val="accent2">
                <a:lumMod val="75000"/>
              </a:schemeClr>
            </a:solidFill>
            <a:ln>
              <a:solidFill>
                <a:srgbClr val="3514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250"/>
                </a:lnSpc>
                <a:spcBef>
                  <a:spcPts val="0"/>
                </a:spcBef>
                <a:spcAft>
                  <a:spcPts val="0"/>
                </a:spcAft>
                <a:buClrTx/>
                <a:buSzTx/>
                <a:buFontTx/>
                <a:buNone/>
                <a:tabLst/>
                <a:defRPr/>
              </a:pPr>
              <a:r>
                <a:rPr kumimoji="0" lang="en-US" sz="1688" b="1" i="0" u="none" strike="noStrike" kern="1200" cap="none" spc="0" normalizeH="0" baseline="0" noProof="0" dirty="0">
                  <a:ln>
                    <a:noFill/>
                  </a:ln>
                  <a:solidFill>
                    <a:prstClr val="white"/>
                  </a:solidFill>
                  <a:effectLst/>
                  <a:uLnTx/>
                  <a:uFillTx/>
                  <a:latin typeface="Calibri" panose="020F0502020204030204"/>
                  <a:ea typeface="+mn-ea"/>
                  <a:cs typeface="+mn-cs"/>
                </a:rPr>
                <a:t>Risk Limits</a:t>
              </a:r>
            </a:p>
          </p:txBody>
        </p:sp>
      </p:grpSp>
      <p:cxnSp>
        <p:nvCxnSpPr>
          <p:cNvPr id="16" name="Straight Arrow Connector 15"/>
          <p:cNvCxnSpPr/>
          <p:nvPr/>
        </p:nvCxnSpPr>
        <p:spPr>
          <a:xfrm>
            <a:off x="1952625" y="1266854"/>
            <a:ext cx="0" cy="5315936"/>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3875" y="1266854"/>
            <a:ext cx="1214438" cy="11025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dirty="0" err="1">
                <a:ln>
                  <a:noFill/>
                </a:ln>
                <a:solidFill>
                  <a:prstClr val="black"/>
                </a:solidFill>
                <a:effectLst/>
                <a:uLnTx/>
                <a:uFillTx/>
                <a:latin typeface="Calibri" panose="020F0502020204030204"/>
                <a:ea typeface="+mn-ea"/>
                <a:cs typeface="+mn-cs"/>
              </a:rPr>
              <a:t>Semakin</a:t>
            </a:r>
            <a:r>
              <a:rPr kumimoji="0" lang="en-US" sz="1313"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13" b="1" i="0" u="none" strike="noStrike" kern="1200" cap="none" spc="0" normalizeH="0" baseline="0" noProof="0" dirty="0" err="1">
                <a:ln>
                  <a:noFill/>
                </a:ln>
                <a:solidFill>
                  <a:prstClr val="black"/>
                </a:solidFill>
                <a:effectLst/>
                <a:uLnTx/>
                <a:uFillTx/>
                <a:latin typeface="Calibri" panose="020F0502020204030204"/>
                <a:ea typeface="+mn-ea"/>
                <a:cs typeface="+mn-cs"/>
              </a:rPr>
              <a:t>berorientasi</a:t>
            </a:r>
            <a:r>
              <a:rPr kumimoji="0" lang="en-US" sz="1313"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13" b="1" i="0" u="none" strike="noStrike" kern="1200" cap="none" spc="0" normalizeH="0" baseline="0" noProof="0" dirty="0" err="1">
                <a:ln>
                  <a:noFill/>
                </a:ln>
                <a:solidFill>
                  <a:prstClr val="black"/>
                </a:solidFill>
                <a:effectLst/>
                <a:uLnTx/>
                <a:uFillTx/>
                <a:latin typeface="Calibri" panose="020F0502020204030204"/>
                <a:ea typeface="+mn-ea"/>
                <a:cs typeface="+mn-cs"/>
              </a:rPr>
              <a:t>pada</a:t>
            </a:r>
            <a:r>
              <a:rPr kumimoji="0" lang="en-US" sz="1313" b="1" i="0" u="none" strike="noStrike" kern="1200" cap="none" spc="0" normalizeH="0" baseline="0" noProof="0" dirty="0">
                <a:ln>
                  <a:noFill/>
                </a:ln>
                <a:solidFill>
                  <a:prstClr val="black"/>
                </a:solidFill>
                <a:effectLst/>
                <a:uLnTx/>
                <a:uFillTx/>
                <a:latin typeface="Calibri" panose="020F0502020204030204"/>
                <a:ea typeface="+mn-ea"/>
                <a:cs typeface="+mn-cs"/>
              </a:rPr>
              <a:t> ASPEK KEBIJAKAN &amp; STRATEGI</a:t>
            </a:r>
          </a:p>
        </p:txBody>
      </p:sp>
      <p:sp>
        <p:nvSpPr>
          <p:cNvPr id="19" name="Right Arrow 18"/>
          <p:cNvSpPr/>
          <p:nvPr/>
        </p:nvSpPr>
        <p:spPr>
          <a:xfrm>
            <a:off x="4063874" y="1869555"/>
            <a:ext cx="1992260" cy="113082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1" i="0" u="none" strike="noStrike" kern="1200" cap="none" spc="0" normalizeH="0" baseline="0" noProof="0" dirty="0">
                <a:ln>
                  <a:noFill/>
                </a:ln>
                <a:solidFill>
                  <a:prstClr val="white"/>
                </a:solidFill>
                <a:effectLst/>
                <a:uLnTx/>
                <a:uFillTx/>
                <a:latin typeface="Calibri" panose="020F0502020204030204"/>
                <a:ea typeface="+mn-ea"/>
                <a:cs typeface="+mn-cs"/>
              </a:rPr>
              <a:t>Risk Appetite (General Target)</a:t>
            </a:r>
          </a:p>
        </p:txBody>
      </p:sp>
      <p:sp>
        <p:nvSpPr>
          <p:cNvPr id="20" name="Right Arrow 19"/>
          <p:cNvSpPr/>
          <p:nvPr/>
        </p:nvSpPr>
        <p:spPr>
          <a:xfrm>
            <a:off x="4852001" y="881609"/>
            <a:ext cx="1992260" cy="1130821"/>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1" i="0" u="none" strike="noStrike" kern="1200" cap="none" spc="0" normalizeH="0" baseline="0" noProof="0" dirty="0">
                <a:ln>
                  <a:noFill/>
                </a:ln>
                <a:solidFill>
                  <a:prstClr val="white"/>
                </a:solidFill>
                <a:effectLst/>
                <a:uLnTx/>
                <a:uFillTx/>
                <a:latin typeface="Calibri" panose="020F0502020204030204"/>
                <a:ea typeface="+mn-ea"/>
                <a:cs typeface="+mn-cs"/>
              </a:rPr>
              <a:t>Risk Capacity</a:t>
            </a:r>
          </a:p>
        </p:txBody>
      </p:sp>
      <p:sp>
        <p:nvSpPr>
          <p:cNvPr id="21" name="TextBox 20"/>
          <p:cNvSpPr txBox="1"/>
          <p:nvPr/>
        </p:nvSpPr>
        <p:spPr>
          <a:xfrm>
            <a:off x="563285" y="3008710"/>
            <a:ext cx="1214438" cy="9005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dirty="0" err="1">
                <a:ln>
                  <a:noFill/>
                </a:ln>
                <a:solidFill>
                  <a:prstClr val="black"/>
                </a:solidFill>
                <a:effectLst/>
                <a:uLnTx/>
                <a:uFillTx/>
                <a:latin typeface="Calibri" panose="020F0502020204030204"/>
                <a:ea typeface="+mn-ea"/>
                <a:cs typeface="+mn-cs"/>
              </a:rPr>
              <a:t>Semakin</a:t>
            </a:r>
            <a:r>
              <a:rPr kumimoji="0" lang="en-US" sz="1313"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13" b="1" i="0" u="none" strike="noStrike" kern="1200" cap="none" spc="0" normalizeH="0" baseline="0" noProof="0" dirty="0" err="1">
                <a:ln>
                  <a:noFill/>
                </a:ln>
                <a:solidFill>
                  <a:prstClr val="black"/>
                </a:solidFill>
                <a:effectLst/>
                <a:uLnTx/>
                <a:uFillTx/>
                <a:latin typeface="Calibri" panose="020F0502020204030204"/>
                <a:ea typeface="+mn-ea"/>
                <a:cs typeface="+mn-cs"/>
              </a:rPr>
              <a:t>berorientasi</a:t>
            </a:r>
            <a:r>
              <a:rPr kumimoji="0" lang="en-US" sz="1313"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13" b="1" i="0" u="none" strike="noStrike" kern="1200" cap="none" spc="0" normalizeH="0" baseline="0" noProof="0" dirty="0" err="1">
                <a:ln>
                  <a:noFill/>
                </a:ln>
                <a:solidFill>
                  <a:prstClr val="black"/>
                </a:solidFill>
                <a:effectLst/>
                <a:uLnTx/>
                <a:uFillTx/>
                <a:latin typeface="Calibri" panose="020F0502020204030204"/>
                <a:ea typeface="+mn-ea"/>
                <a:cs typeface="+mn-cs"/>
              </a:rPr>
              <a:t>pada</a:t>
            </a:r>
            <a:r>
              <a:rPr kumimoji="0" lang="en-US" sz="1313" b="1" i="0" u="none" strike="noStrike" kern="1200" cap="none" spc="0" normalizeH="0" baseline="0" noProof="0" dirty="0">
                <a:ln>
                  <a:noFill/>
                </a:ln>
                <a:solidFill>
                  <a:prstClr val="black"/>
                </a:solidFill>
                <a:effectLst/>
                <a:uLnTx/>
                <a:uFillTx/>
                <a:latin typeface="Calibri" panose="020F0502020204030204"/>
                <a:ea typeface="+mn-ea"/>
                <a:cs typeface="+mn-cs"/>
              </a:rPr>
              <a:t> ASPEK MANAJERIAL</a:t>
            </a:r>
          </a:p>
        </p:txBody>
      </p:sp>
      <p:sp>
        <p:nvSpPr>
          <p:cNvPr id="22" name="TextBox 21"/>
          <p:cNvSpPr txBox="1"/>
          <p:nvPr/>
        </p:nvSpPr>
        <p:spPr>
          <a:xfrm>
            <a:off x="563285" y="5272557"/>
            <a:ext cx="1214438" cy="9005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13" b="1" i="0" u="none" strike="noStrike" kern="1200" cap="none" spc="0" normalizeH="0" baseline="0" noProof="0" dirty="0" err="1">
                <a:ln>
                  <a:noFill/>
                </a:ln>
                <a:solidFill>
                  <a:prstClr val="black"/>
                </a:solidFill>
                <a:effectLst/>
                <a:uLnTx/>
                <a:uFillTx/>
                <a:latin typeface="Calibri" panose="020F0502020204030204"/>
                <a:ea typeface="+mn-ea"/>
                <a:cs typeface="+mn-cs"/>
              </a:rPr>
              <a:t>Semakin</a:t>
            </a:r>
            <a:r>
              <a:rPr kumimoji="0" lang="en-US" sz="1313"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13" b="1" i="0" u="none" strike="noStrike" kern="1200" cap="none" spc="0" normalizeH="0" baseline="0" noProof="0" dirty="0" err="1">
                <a:ln>
                  <a:noFill/>
                </a:ln>
                <a:solidFill>
                  <a:prstClr val="black"/>
                </a:solidFill>
                <a:effectLst/>
                <a:uLnTx/>
                <a:uFillTx/>
                <a:latin typeface="Calibri" panose="020F0502020204030204"/>
                <a:ea typeface="+mn-ea"/>
                <a:cs typeface="+mn-cs"/>
              </a:rPr>
              <a:t>berorientasi</a:t>
            </a:r>
            <a:r>
              <a:rPr kumimoji="0" lang="en-US" sz="1313"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13" b="1" i="0" u="none" strike="noStrike" kern="1200" cap="none" spc="0" normalizeH="0" baseline="0" noProof="0" dirty="0" err="1">
                <a:ln>
                  <a:noFill/>
                </a:ln>
                <a:solidFill>
                  <a:prstClr val="black"/>
                </a:solidFill>
                <a:effectLst/>
                <a:uLnTx/>
                <a:uFillTx/>
                <a:latin typeface="Calibri" panose="020F0502020204030204"/>
                <a:ea typeface="+mn-ea"/>
                <a:cs typeface="+mn-cs"/>
              </a:rPr>
              <a:t>pada</a:t>
            </a:r>
            <a:r>
              <a:rPr kumimoji="0" lang="en-US" sz="1313" b="1" i="0" u="none" strike="noStrike" kern="1200" cap="none" spc="0" normalizeH="0" baseline="0" noProof="0" dirty="0">
                <a:ln>
                  <a:noFill/>
                </a:ln>
                <a:solidFill>
                  <a:prstClr val="black"/>
                </a:solidFill>
                <a:effectLst/>
                <a:uLnTx/>
                <a:uFillTx/>
                <a:latin typeface="Calibri" panose="020F0502020204030204"/>
                <a:ea typeface="+mn-ea"/>
                <a:cs typeface="+mn-cs"/>
              </a:rPr>
              <a:t> ASPEK OPERASIONAL</a:t>
            </a:r>
          </a:p>
        </p:txBody>
      </p:sp>
      <p:sp>
        <p:nvSpPr>
          <p:cNvPr id="23" name="TextBox 22">
            <a:extLst>
              <a:ext uri="{FF2B5EF4-FFF2-40B4-BE49-F238E27FC236}">
                <a16:creationId xmlns:a16="http://schemas.microsoft.com/office/drawing/2014/main" id="{503DB489-A94F-4368-8442-A6E1AB63F842}"/>
              </a:ext>
            </a:extLst>
          </p:cNvPr>
          <p:cNvSpPr txBox="1"/>
          <p:nvPr/>
        </p:nvSpPr>
        <p:spPr>
          <a:xfrm>
            <a:off x="168686" y="6596390"/>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1595802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B2DB92-B17D-DD31-D5A7-078A0D0827F9}"/>
              </a:ext>
            </a:extLst>
          </p:cNvPr>
          <p:cNvPicPr>
            <a:picLocks noChangeAspect="1"/>
          </p:cNvPicPr>
          <p:nvPr/>
        </p:nvPicPr>
        <p:blipFill>
          <a:blip r:embed="rId2"/>
          <a:stretch>
            <a:fillRect/>
          </a:stretch>
        </p:blipFill>
        <p:spPr>
          <a:xfrm>
            <a:off x="748104" y="932142"/>
            <a:ext cx="10695791" cy="3478393"/>
          </a:xfrm>
          <a:prstGeom prst="rect">
            <a:avLst/>
          </a:prstGeom>
        </p:spPr>
      </p:pic>
      <p:sp>
        <p:nvSpPr>
          <p:cNvPr id="6" name="Rectangle 5">
            <a:extLst>
              <a:ext uri="{FF2B5EF4-FFF2-40B4-BE49-F238E27FC236}">
                <a16:creationId xmlns:a16="http://schemas.microsoft.com/office/drawing/2014/main" id="{24E7E33E-D9E2-0ED9-6164-8D22DA1E0327}"/>
              </a:ext>
            </a:extLst>
          </p:cNvPr>
          <p:cNvSpPr/>
          <p:nvPr/>
        </p:nvSpPr>
        <p:spPr>
          <a:xfrm>
            <a:off x="0" y="0"/>
            <a:ext cx="12192000" cy="66501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RISK APPETITE, RISK TOLERANCE, RISK LIMIT, AND RISK CAPACITY</a:t>
            </a:r>
            <a:endParaRPr kumimoji="0" lang="en-ID" sz="28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7" name="Rectangle 6">
            <a:extLst>
              <a:ext uri="{FF2B5EF4-FFF2-40B4-BE49-F238E27FC236}">
                <a16:creationId xmlns:a16="http://schemas.microsoft.com/office/drawing/2014/main" id="{CFF2A87A-FE9C-9314-7383-5D9BDE850464}"/>
              </a:ext>
            </a:extLst>
          </p:cNvPr>
          <p:cNvSpPr/>
          <p:nvPr/>
        </p:nvSpPr>
        <p:spPr>
          <a:xfrm>
            <a:off x="748104" y="4677659"/>
            <a:ext cx="10983432" cy="19251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b="1" dirty="0" err="1">
                <a:solidFill>
                  <a:srgbClr val="002060"/>
                </a:solidFill>
              </a:rPr>
              <a:t>Contoh</a:t>
            </a:r>
            <a:r>
              <a:rPr lang="en-US" b="1" dirty="0">
                <a:solidFill>
                  <a:srgbClr val="002060"/>
                </a:solidFill>
              </a:rPr>
              <a:t> </a:t>
            </a:r>
            <a:r>
              <a:rPr lang="en-US" b="1" dirty="0" err="1">
                <a:solidFill>
                  <a:srgbClr val="002060"/>
                </a:solidFill>
              </a:rPr>
              <a:t>sederhana</a:t>
            </a:r>
            <a:r>
              <a:rPr lang="en-US" b="1" dirty="0">
                <a:solidFill>
                  <a:srgbClr val="002060"/>
                </a:solidFill>
              </a:rPr>
              <a:t> (</a:t>
            </a:r>
            <a:r>
              <a:rPr lang="en-US" b="1" dirty="0" err="1">
                <a:solidFill>
                  <a:srgbClr val="002060"/>
                </a:solidFill>
              </a:rPr>
              <a:t>Klasifikasi</a:t>
            </a:r>
            <a:r>
              <a:rPr lang="en-US" b="1" dirty="0">
                <a:solidFill>
                  <a:srgbClr val="002060"/>
                </a:solidFill>
              </a:rPr>
              <a:t> </a:t>
            </a:r>
            <a:r>
              <a:rPr lang="en-US" b="1" dirty="0" err="1">
                <a:solidFill>
                  <a:srgbClr val="002060"/>
                </a:solidFill>
              </a:rPr>
              <a:t>Risiko</a:t>
            </a:r>
            <a:r>
              <a:rPr lang="en-US" b="1" dirty="0">
                <a:solidFill>
                  <a:srgbClr val="002060"/>
                </a:solidFill>
              </a:rPr>
              <a:t> </a:t>
            </a:r>
            <a:r>
              <a:rPr lang="en-US" b="1" dirty="0" err="1">
                <a:solidFill>
                  <a:srgbClr val="002060"/>
                </a:solidFill>
              </a:rPr>
              <a:t>Operasional</a:t>
            </a:r>
            <a:r>
              <a:rPr lang="en-US" b="1" dirty="0">
                <a:solidFill>
                  <a:srgbClr val="002060"/>
                </a:solidFill>
              </a:rPr>
              <a:t>; Risk Event:  Core System Down)</a:t>
            </a:r>
          </a:p>
          <a:p>
            <a:pPr marL="285750" indent="-285750">
              <a:spcAft>
                <a:spcPts val="600"/>
              </a:spcAft>
              <a:buFont typeface="Wingdings" panose="05000000000000000000" pitchFamily="2" charset="2"/>
              <a:buChar char="Ø"/>
            </a:pPr>
            <a:r>
              <a:rPr lang="en-MY" b="1" dirty="0">
                <a:solidFill>
                  <a:srgbClr val="002060"/>
                </a:solidFill>
              </a:rPr>
              <a:t>Risk Appetite</a:t>
            </a:r>
            <a:r>
              <a:rPr lang="en-MY" dirty="0">
                <a:solidFill>
                  <a:srgbClr val="002060"/>
                </a:solidFill>
              </a:rPr>
              <a:t>: </a:t>
            </a:r>
            <a:r>
              <a:rPr lang="en-MY" i="1" dirty="0">
                <a:solidFill>
                  <a:srgbClr val="002060"/>
                </a:solidFill>
              </a:rPr>
              <a:t>Core System </a:t>
            </a:r>
            <a:r>
              <a:rPr lang="en-MY" i="1" dirty="0" err="1">
                <a:solidFill>
                  <a:srgbClr val="002060"/>
                </a:solidFill>
              </a:rPr>
              <a:t>ditargetkan</a:t>
            </a:r>
            <a:r>
              <a:rPr lang="en-MY" i="1" dirty="0">
                <a:solidFill>
                  <a:srgbClr val="002060"/>
                </a:solidFill>
              </a:rPr>
              <a:t> </a:t>
            </a:r>
            <a:r>
              <a:rPr lang="en-MY" i="1" dirty="0" err="1">
                <a:solidFill>
                  <a:srgbClr val="002060"/>
                </a:solidFill>
              </a:rPr>
              <a:t>mengalami</a:t>
            </a:r>
            <a:r>
              <a:rPr lang="en-MY" i="1" dirty="0">
                <a:solidFill>
                  <a:srgbClr val="002060"/>
                </a:solidFill>
              </a:rPr>
              <a:t> down </a:t>
            </a:r>
            <a:r>
              <a:rPr lang="en-MY" i="1" dirty="0" err="1">
                <a:solidFill>
                  <a:srgbClr val="002060"/>
                </a:solidFill>
              </a:rPr>
              <a:t>sebanyak</a:t>
            </a:r>
            <a:r>
              <a:rPr lang="en-MY" i="1" dirty="0">
                <a:solidFill>
                  <a:srgbClr val="002060"/>
                </a:solidFill>
              </a:rPr>
              <a:t> 2 kali </a:t>
            </a:r>
            <a:r>
              <a:rPr lang="en-MY" i="1" dirty="0" err="1">
                <a:solidFill>
                  <a:srgbClr val="002060"/>
                </a:solidFill>
              </a:rPr>
              <a:t>dalam</a:t>
            </a:r>
            <a:r>
              <a:rPr lang="en-MY" i="1" dirty="0">
                <a:solidFill>
                  <a:srgbClr val="002060"/>
                </a:solidFill>
              </a:rPr>
              <a:t> </a:t>
            </a:r>
            <a:r>
              <a:rPr lang="en-MY" i="1" dirty="0" err="1">
                <a:solidFill>
                  <a:srgbClr val="002060"/>
                </a:solidFill>
              </a:rPr>
              <a:t>setahun</a:t>
            </a:r>
            <a:r>
              <a:rPr lang="en-MY" i="1" dirty="0">
                <a:solidFill>
                  <a:srgbClr val="002060"/>
                </a:solidFill>
              </a:rPr>
              <a:t>.</a:t>
            </a:r>
          </a:p>
          <a:p>
            <a:pPr marL="285750" indent="-285750">
              <a:spcAft>
                <a:spcPts val="600"/>
              </a:spcAft>
              <a:buFont typeface="Wingdings" panose="05000000000000000000" pitchFamily="2" charset="2"/>
              <a:buChar char="Ø"/>
            </a:pPr>
            <a:r>
              <a:rPr lang="en-MY" b="1" dirty="0">
                <a:solidFill>
                  <a:srgbClr val="002060"/>
                </a:solidFill>
              </a:rPr>
              <a:t>Risk Tolerance</a:t>
            </a:r>
            <a:r>
              <a:rPr lang="en-MY" dirty="0">
                <a:solidFill>
                  <a:srgbClr val="002060"/>
                </a:solidFill>
              </a:rPr>
              <a:t>: </a:t>
            </a:r>
            <a:r>
              <a:rPr lang="en-MY" i="1" dirty="0">
                <a:solidFill>
                  <a:srgbClr val="002060"/>
                </a:solidFill>
              </a:rPr>
              <a:t>Core System </a:t>
            </a:r>
            <a:r>
              <a:rPr lang="en-MY" i="1" dirty="0" err="1">
                <a:solidFill>
                  <a:srgbClr val="002060"/>
                </a:solidFill>
              </a:rPr>
              <a:t>ditolerir</a:t>
            </a:r>
            <a:r>
              <a:rPr lang="en-MY" i="1" dirty="0">
                <a:solidFill>
                  <a:srgbClr val="002060"/>
                </a:solidFill>
              </a:rPr>
              <a:t> </a:t>
            </a:r>
            <a:r>
              <a:rPr lang="en-MY" i="1" dirty="0" err="1">
                <a:solidFill>
                  <a:srgbClr val="002060"/>
                </a:solidFill>
              </a:rPr>
              <a:t>mengalami</a:t>
            </a:r>
            <a:r>
              <a:rPr lang="en-MY" i="1" dirty="0">
                <a:solidFill>
                  <a:srgbClr val="002060"/>
                </a:solidFill>
              </a:rPr>
              <a:t> </a:t>
            </a:r>
            <a:r>
              <a:rPr lang="en-MY" i="1" dirty="0" err="1">
                <a:solidFill>
                  <a:srgbClr val="002060"/>
                </a:solidFill>
              </a:rPr>
              <a:t>maksimum</a:t>
            </a:r>
            <a:r>
              <a:rPr lang="en-MY" i="1" dirty="0">
                <a:solidFill>
                  <a:srgbClr val="002060"/>
                </a:solidFill>
              </a:rPr>
              <a:t> 4 kali down </a:t>
            </a:r>
            <a:r>
              <a:rPr lang="en-MY" i="1" dirty="0" err="1">
                <a:solidFill>
                  <a:srgbClr val="002060"/>
                </a:solidFill>
              </a:rPr>
              <a:t>dalam</a:t>
            </a:r>
            <a:r>
              <a:rPr lang="en-MY" i="1" dirty="0">
                <a:solidFill>
                  <a:srgbClr val="002060"/>
                </a:solidFill>
              </a:rPr>
              <a:t> </a:t>
            </a:r>
            <a:r>
              <a:rPr lang="en-MY" i="1" dirty="0" err="1">
                <a:solidFill>
                  <a:srgbClr val="002060"/>
                </a:solidFill>
              </a:rPr>
              <a:t>setahun</a:t>
            </a:r>
            <a:r>
              <a:rPr lang="en-MY" i="1" dirty="0">
                <a:solidFill>
                  <a:srgbClr val="002060"/>
                </a:solidFill>
              </a:rPr>
              <a:t>.</a:t>
            </a:r>
          </a:p>
          <a:p>
            <a:pPr marL="285750" indent="-285750">
              <a:spcAft>
                <a:spcPts val="600"/>
              </a:spcAft>
              <a:buFont typeface="Wingdings" panose="05000000000000000000" pitchFamily="2" charset="2"/>
              <a:buChar char="Ø"/>
            </a:pPr>
            <a:r>
              <a:rPr lang="en-MY" b="1" dirty="0">
                <a:solidFill>
                  <a:srgbClr val="002060"/>
                </a:solidFill>
              </a:rPr>
              <a:t>Risk Capacity</a:t>
            </a:r>
            <a:r>
              <a:rPr lang="en-MY" dirty="0">
                <a:solidFill>
                  <a:srgbClr val="002060"/>
                </a:solidFill>
              </a:rPr>
              <a:t>: </a:t>
            </a:r>
            <a:r>
              <a:rPr lang="en-MY" i="1" dirty="0" err="1">
                <a:solidFill>
                  <a:srgbClr val="002060"/>
                </a:solidFill>
              </a:rPr>
              <a:t>sampai</a:t>
            </a:r>
            <a:r>
              <a:rPr lang="en-MY" i="1" dirty="0">
                <a:solidFill>
                  <a:srgbClr val="002060"/>
                </a:solidFill>
              </a:rPr>
              <a:t> </a:t>
            </a:r>
            <a:r>
              <a:rPr lang="en-MY" i="1" dirty="0" err="1">
                <a:solidFill>
                  <a:srgbClr val="002060"/>
                </a:solidFill>
              </a:rPr>
              <a:t>dengan</a:t>
            </a:r>
            <a:r>
              <a:rPr lang="en-MY" i="1" dirty="0">
                <a:solidFill>
                  <a:srgbClr val="002060"/>
                </a:solidFill>
              </a:rPr>
              <a:t> 10 kali Core System down </a:t>
            </a:r>
            <a:r>
              <a:rPr lang="en-MY" i="1" dirty="0" err="1">
                <a:solidFill>
                  <a:srgbClr val="002060"/>
                </a:solidFill>
              </a:rPr>
              <a:t>dalam</a:t>
            </a:r>
            <a:r>
              <a:rPr lang="en-MY" i="1" dirty="0">
                <a:solidFill>
                  <a:srgbClr val="002060"/>
                </a:solidFill>
              </a:rPr>
              <a:t> </a:t>
            </a:r>
            <a:r>
              <a:rPr lang="en-MY" i="1" dirty="0" err="1">
                <a:solidFill>
                  <a:srgbClr val="002060"/>
                </a:solidFill>
              </a:rPr>
              <a:t>setahun</a:t>
            </a:r>
            <a:r>
              <a:rPr lang="en-MY" i="1" dirty="0">
                <a:solidFill>
                  <a:srgbClr val="002060"/>
                </a:solidFill>
              </a:rPr>
              <a:t> (</a:t>
            </a:r>
            <a:r>
              <a:rPr lang="en-MY" i="1" dirty="0" err="1">
                <a:solidFill>
                  <a:srgbClr val="002060"/>
                </a:solidFill>
              </a:rPr>
              <a:t>berdasarkan</a:t>
            </a:r>
            <a:r>
              <a:rPr lang="en-MY" i="1" dirty="0">
                <a:solidFill>
                  <a:srgbClr val="002060"/>
                </a:solidFill>
              </a:rPr>
              <a:t> </a:t>
            </a:r>
            <a:r>
              <a:rPr lang="en-MY" i="1" dirty="0" err="1">
                <a:solidFill>
                  <a:srgbClr val="002060"/>
                </a:solidFill>
              </a:rPr>
              <a:t>analisis</a:t>
            </a:r>
            <a:r>
              <a:rPr lang="en-MY" i="1" dirty="0">
                <a:solidFill>
                  <a:srgbClr val="002060"/>
                </a:solidFill>
              </a:rPr>
              <a:t> Stress Testing.</a:t>
            </a:r>
          </a:p>
          <a:p>
            <a:pPr marL="285750" indent="-285750">
              <a:spcAft>
                <a:spcPts val="600"/>
              </a:spcAft>
              <a:buFont typeface="Wingdings" panose="05000000000000000000" pitchFamily="2" charset="2"/>
              <a:buChar char="Ø"/>
            </a:pPr>
            <a:r>
              <a:rPr lang="en-MY" b="1" dirty="0">
                <a:solidFill>
                  <a:srgbClr val="002060"/>
                </a:solidFill>
              </a:rPr>
              <a:t>Risk Limit: </a:t>
            </a:r>
            <a:r>
              <a:rPr lang="en-MY" i="1" dirty="0" err="1">
                <a:solidFill>
                  <a:srgbClr val="002060"/>
                </a:solidFill>
              </a:rPr>
              <a:t>bagaimana</a:t>
            </a:r>
            <a:r>
              <a:rPr lang="en-MY" i="1" dirty="0">
                <a:solidFill>
                  <a:srgbClr val="002060"/>
                </a:solidFill>
              </a:rPr>
              <a:t> Risk Appetite dan Risk Tolerance </a:t>
            </a:r>
            <a:r>
              <a:rPr lang="en-MY" i="1" dirty="0" err="1">
                <a:solidFill>
                  <a:srgbClr val="002060"/>
                </a:solidFill>
              </a:rPr>
              <a:t>dicascade</a:t>
            </a:r>
            <a:r>
              <a:rPr lang="en-MY" i="1" dirty="0">
                <a:solidFill>
                  <a:srgbClr val="002060"/>
                </a:solidFill>
              </a:rPr>
              <a:t> </a:t>
            </a:r>
            <a:r>
              <a:rPr lang="en-MY" i="1" dirty="0" err="1">
                <a:solidFill>
                  <a:srgbClr val="002060"/>
                </a:solidFill>
              </a:rPr>
              <a:t>ke</a:t>
            </a:r>
            <a:r>
              <a:rPr lang="en-MY" i="1" dirty="0">
                <a:solidFill>
                  <a:srgbClr val="002060"/>
                </a:solidFill>
              </a:rPr>
              <a:t> masing-masing unit </a:t>
            </a:r>
            <a:r>
              <a:rPr lang="en-MY" i="1" dirty="0" err="1">
                <a:solidFill>
                  <a:srgbClr val="002060"/>
                </a:solidFill>
              </a:rPr>
              <a:t>fungsional</a:t>
            </a:r>
            <a:r>
              <a:rPr lang="en-MY" i="1" dirty="0">
                <a:solidFill>
                  <a:srgbClr val="002060"/>
                </a:solidFill>
              </a:rPr>
              <a:t>/</a:t>
            </a:r>
            <a:r>
              <a:rPr lang="en-MY" i="1" dirty="0" err="1">
                <a:solidFill>
                  <a:srgbClr val="002060"/>
                </a:solidFill>
              </a:rPr>
              <a:t>bisnis</a:t>
            </a:r>
            <a:r>
              <a:rPr lang="en-MY" i="1" dirty="0">
                <a:solidFill>
                  <a:srgbClr val="002060"/>
                </a:solidFill>
              </a:rPr>
              <a:t> </a:t>
            </a:r>
            <a:r>
              <a:rPr lang="en-MY" i="1" dirty="0" err="1">
                <a:solidFill>
                  <a:srgbClr val="002060"/>
                </a:solidFill>
              </a:rPr>
              <a:t>sesuai</a:t>
            </a:r>
            <a:r>
              <a:rPr lang="en-MY" i="1" dirty="0">
                <a:solidFill>
                  <a:srgbClr val="002060"/>
                </a:solidFill>
              </a:rPr>
              <a:t> </a:t>
            </a:r>
            <a:r>
              <a:rPr lang="en-MY" i="1" dirty="0" err="1">
                <a:solidFill>
                  <a:srgbClr val="002060"/>
                </a:solidFill>
              </a:rPr>
              <a:t>dengan</a:t>
            </a:r>
            <a:r>
              <a:rPr lang="en-MY" i="1" dirty="0">
                <a:solidFill>
                  <a:srgbClr val="002060"/>
                </a:solidFill>
              </a:rPr>
              <a:t> </a:t>
            </a:r>
            <a:r>
              <a:rPr lang="en-MY" i="1" dirty="0" err="1">
                <a:solidFill>
                  <a:srgbClr val="002060"/>
                </a:solidFill>
              </a:rPr>
              <a:t>relevansi</a:t>
            </a:r>
            <a:r>
              <a:rPr lang="en-MY" i="1" dirty="0">
                <a:solidFill>
                  <a:srgbClr val="002060"/>
                </a:solidFill>
              </a:rPr>
              <a:t> dan </a:t>
            </a:r>
            <a:r>
              <a:rPr lang="en-MY" i="1" dirty="0" err="1">
                <a:solidFill>
                  <a:srgbClr val="002060"/>
                </a:solidFill>
              </a:rPr>
              <a:t>dan</a:t>
            </a:r>
            <a:r>
              <a:rPr lang="en-MY" i="1" dirty="0">
                <a:solidFill>
                  <a:srgbClr val="002060"/>
                </a:solidFill>
              </a:rPr>
              <a:t> </a:t>
            </a:r>
            <a:r>
              <a:rPr lang="en-MY" i="1" dirty="0" err="1">
                <a:solidFill>
                  <a:srgbClr val="002060"/>
                </a:solidFill>
              </a:rPr>
              <a:t>batasan</a:t>
            </a:r>
            <a:r>
              <a:rPr lang="en-MY" i="1" dirty="0">
                <a:solidFill>
                  <a:srgbClr val="002060"/>
                </a:solidFill>
              </a:rPr>
              <a:t> </a:t>
            </a:r>
            <a:r>
              <a:rPr lang="en-MY" i="1" dirty="0" err="1">
                <a:solidFill>
                  <a:srgbClr val="002060"/>
                </a:solidFill>
              </a:rPr>
              <a:t>akuntabilitasnya</a:t>
            </a:r>
            <a:r>
              <a:rPr lang="en-MY" i="1" dirty="0">
                <a:solidFill>
                  <a:srgbClr val="002060"/>
                </a:solidFill>
              </a:rPr>
              <a:t> masing-masing.</a:t>
            </a:r>
          </a:p>
        </p:txBody>
      </p:sp>
    </p:spTree>
    <p:extLst>
      <p:ext uri="{BB962C8B-B14F-4D97-AF65-F5344CB8AC3E}">
        <p14:creationId xmlns:p14="http://schemas.microsoft.com/office/powerpoint/2010/main" val="2119133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91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MANAJEMEN RISIKO DALAM PERSPEKTIF RISK APPETITE FRAMEWORK</a:t>
            </a:r>
          </a:p>
        </p:txBody>
      </p:sp>
      <p:grpSp>
        <p:nvGrpSpPr>
          <p:cNvPr id="13" name="Group 12">
            <a:extLst>
              <a:ext uri="{FF2B5EF4-FFF2-40B4-BE49-F238E27FC236}">
                <a16:creationId xmlns:a16="http://schemas.microsoft.com/office/drawing/2014/main" id="{250AAE49-BF95-4F6D-80B9-744761339B52}"/>
              </a:ext>
            </a:extLst>
          </p:cNvPr>
          <p:cNvGrpSpPr/>
          <p:nvPr/>
        </p:nvGrpSpPr>
        <p:grpSpPr>
          <a:xfrm>
            <a:off x="239300" y="637924"/>
            <a:ext cx="11636624" cy="6026568"/>
            <a:chOff x="239300" y="637924"/>
            <a:chExt cx="11636624" cy="6026568"/>
          </a:xfrm>
        </p:grpSpPr>
        <p:cxnSp>
          <p:nvCxnSpPr>
            <p:cNvPr id="3" name="Elbow Connector 2"/>
            <p:cNvCxnSpPr/>
            <p:nvPr/>
          </p:nvCxnSpPr>
          <p:spPr>
            <a:xfrm>
              <a:off x="8022306" y="1414463"/>
              <a:ext cx="1342592" cy="592304"/>
            </a:xfrm>
            <a:prstGeom prst="bentConnector2">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239300" y="637924"/>
              <a:ext cx="11636624" cy="6026568"/>
              <a:chOff x="239300" y="637924"/>
              <a:chExt cx="11636624" cy="6026568"/>
            </a:xfrm>
          </p:grpSpPr>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300" y="637924"/>
                <a:ext cx="7783006" cy="6026568"/>
              </a:xfrm>
              <a:prstGeom prst="rect">
                <a:avLst/>
              </a:prstGeom>
              <a:noFill/>
            </p:spPr>
          </p:pic>
          <p:pic>
            <p:nvPicPr>
              <p:cNvPr id="4" name="Picture 3"/>
              <p:cNvPicPr>
                <a:picLocks noChangeAspect="1"/>
              </p:cNvPicPr>
              <p:nvPr/>
            </p:nvPicPr>
            <p:blipFill>
              <a:blip r:embed="rId3"/>
              <a:stretch>
                <a:fillRect/>
              </a:stretch>
            </p:blipFill>
            <p:spPr>
              <a:xfrm>
                <a:off x="7690626" y="2006767"/>
                <a:ext cx="4185298" cy="4657725"/>
              </a:xfrm>
              <a:prstGeom prst="rect">
                <a:avLst/>
              </a:prstGeom>
            </p:spPr>
          </p:pic>
          <p:cxnSp>
            <p:nvCxnSpPr>
              <p:cNvPr id="16" name="Straight Arrow Connector 15"/>
              <p:cNvCxnSpPr/>
              <p:nvPr/>
            </p:nvCxnSpPr>
            <p:spPr>
              <a:xfrm>
                <a:off x="5586413" y="2171700"/>
                <a:ext cx="3000375" cy="1228725"/>
              </a:xfrm>
              <a:prstGeom prst="straightConnector1">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4900613" y="5686425"/>
                <a:ext cx="3328987" cy="571501"/>
                <a:chOff x="4900613" y="5686425"/>
                <a:chExt cx="3328987" cy="571501"/>
              </a:xfrm>
            </p:grpSpPr>
            <p:cxnSp>
              <p:nvCxnSpPr>
                <p:cNvPr id="21" name="Straight Arrow Connector 20"/>
                <p:cNvCxnSpPr/>
                <p:nvPr/>
              </p:nvCxnSpPr>
              <p:spPr>
                <a:xfrm flipH="1" flipV="1">
                  <a:off x="4900613" y="5686425"/>
                  <a:ext cx="1000125" cy="57150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891172" y="6257925"/>
                  <a:ext cx="2338428" cy="1"/>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Up Arrow 26"/>
              <p:cNvSpPr/>
              <p:nvPr/>
            </p:nvSpPr>
            <p:spPr>
              <a:xfrm>
                <a:off x="4635668" y="2203784"/>
                <a:ext cx="402305" cy="812131"/>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Up Arrow 27"/>
              <p:cNvSpPr/>
              <p:nvPr/>
            </p:nvSpPr>
            <p:spPr>
              <a:xfrm rot="10800000">
                <a:off x="3804924" y="2219826"/>
                <a:ext cx="402305" cy="812131"/>
              </a:xfrm>
              <a:prstGeom prst="upArrow">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0F1991F3-2E25-40B6-B25D-92117A908615}"/>
                </a:ext>
              </a:extLst>
            </p:cNvPr>
            <p:cNvSpPr/>
            <p:nvPr/>
          </p:nvSpPr>
          <p:spPr>
            <a:xfrm>
              <a:off x="3248167" y="1737815"/>
              <a:ext cx="2301923" cy="2274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STRATEGI ORGANISASI</a:t>
              </a:r>
              <a:endParaRPr kumimoji="0" lang="en-ID"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27322B8-3C89-4934-9256-83E3222F993E}"/>
                </a:ext>
              </a:extLst>
            </p:cNvPr>
            <p:cNvSpPr/>
            <p:nvPr/>
          </p:nvSpPr>
          <p:spPr>
            <a:xfrm>
              <a:off x="3248167" y="1000509"/>
              <a:ext cx="2301923" cy="2274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VISI &amp; MISI ORGANISASI</a:t>
              </a:r>
              <a:endParaRPr kumimoji="0" lang="en-ID"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E7C6223-C8FC-4747-AB36-888EB42157DD}"/>
                </a:ext>
              </a:extLst>
            </p:cNvPr>
            <p:cNvSpPr/>
            <p:nvPr/>
          </p:nvSpPr>
          <p:spPr>
            <a:xfrm>
              <a:off x="8570746" y="3457576"/>
              <a:ext cx="1555773" cy="113732"/>
            </a:xfrm>
            <a:prstGeom prst="rect">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ORGANIZATION STRATEGIC </a:t>
              </a:r>
              <a:endParaRPr kumimoji="0" lang="en-ID" sz="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D481FB5-BC97-4BE2-B62F-1E0089F5BCC5}"/>
                </a:ext>
              </a:extLst>
            </p:cNvPr>
            <p:cNvSpPr/>
            <p:nvPr/>
          </p:nvSpPr>
          <p:spPr>
            <a:xfrm>
              <a:off x="8621923" y="3839570"/>
              <a:ext cx="1453415" cy="127379"/>
            </a:xfrm>
            <a:prstGeom prst="rect">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solidFill>
                    <a:prstClr val="white"/>
                  </a:solidFill>
                  <a:latin typeface="Calibri" panose="020F0502020204030204"/>
                </a:rPr>
                <a:t>Organization </a:t>
              </a: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Strategy</a:t>
              </a:r>
              <a:endParaRPr kumimoji="0" lang="en-ID" sz="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F806520-53CF-4181-A607-63175772C50E}"/>
                </a:ext>
              </a:extLst>
            </p:cNvPr>
            <p:cNvSpPr/>
            <p:nvPr/>
          </p:nvSpPr>
          <p:spPr>
            <a:xfrm>
              <a:off x="8576748" y="4134709"/>
              <a:ext cx="1555773" cy="127379"/>
            </a:xfrm>
            <a:prstGeom prst="rect">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Calibri" panose="020F0502020204030204"/>
                </a:rPr>
                <a:t>Organization </a:t>
              </a: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rPr>
                <a:t>Strategic Value Drivers</a:t>
              </a:r>
              <a:endParaRPr kumimoji="0" lang="en-ID" sz="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2EF236A0-E783-46EB-B931-F3A38E814225}"/>
                </a:ext>
              </a:extLst>
            </p:cNvPr>
            <p:cNvCxnSpPr>
              <a:cxnSpLocks/>
            </p:cNvCxnSpPr>
            <p:nvPr/>
          </p:nvCxnSpPr>
          <p:spPr>
            <a:xfrm flipH="1">
              <a:off x="10090247" y="3429000"/>
              <a:ext cx="4429" cy="970128"/>
            </a:xfrm>
            <a:prstGeom prst="line">
              <a:avLst/>
            </a:prstGeom>
            <a:ln w="53975">
              <a:solidFill>
                <a:srgbClr val="00642D"/>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64283BF5-C72A-4B19-97CB-526DA6D47502}"/>
                </a:ext>
              </a:extLst>
            </p:cNvPr>
            <p:cNvSpPr/>
            <p:nvPr/>
          </p:nvSpPr>
          <p:spPr>
            <a:xfrm>
              <a:off x="10809027" y="2634018"/>
              <a:ext cx="778903" cy="79498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ORG. CULTURE</a:t>
              </a:r>
              <a:endParaRPr kumimoji="0" lang="en-ID"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AE569F5-D0B7-457D-9352-2AAD264FA7C6}"/>
                </a:ext>
              </a:extLst>
            </p:cNvPr>
            <p:cNvSpPr/>
            <p:nvPr/>
          </p:nvSpPr>
          <p:spPr>
            <a:xfrm>
              <a:off x="9707533" y="5389594"/>
              <a:ext cx="708733" cy="76870"/>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rPr>
                <a:t>Governing Body</a:t>
              </a:r>
              <a:endParaRPr kumimoji="0" lang="en-ID" sz="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AD8FD8D-BF79-4D45-9E0C-034FFB084A0D}"/>
                </a:ext>
              </a:extLst>
            </p:cNvPr>
            <p:cNvSpPr/>
            <p:nvPr/>
          </p:nvSpPr>
          <p:spPr>
            <a:xfrm>
              <a:off x="8480265" y="5478498"/>
              <a:ext cx="722213" cy="108328"/>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Calibri" panose="020F0502020204030204"/>
                </a:rPr>
                <a:t>o</a:t>
              </a:r>
              <a:r>
                <a:rPr kumimoji="0" lang="en-US" sz="700" b="0" i="0" u="none" strike="noStrike" kern="1200" cap="none" spc="0" normalizeH="0" baseline="0" noProof="0" dirty="0">
                  <a:ln>
                    <a:noFill/>
                  </a:ln>
                  <a:solidFill>
                    <a:prstClr val="white"/>
                  </a:solidFill>
                  <a:effectLst/>
                  <a:uLnTx/>
                  <a:uFillTx/>
                  <a:latin typeface="Calibri" panose="020F0502020204030204"/>
                  <a:ea typeface="+mn-ea"/>
                  <a:cs typeface="+mn-cs"/>
                </a:rPr>
                <a:t>f each Institution,</a:t>
              </a:r>
              <a:endParaRPr kumimoji="0" lang="en-ID" sz="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34E26782-73BB-454D-ADD8-BE9FB8A22696}"/>
              </a:ext>
            </a:extLst>
          </p:cNvPr>
          <p:cNvSpPr txBox="1"/>
          <p:nvPr/>
        </p:nvSpPr>
        <p:spPr>
          <a:xfrm>
            <a:off x="293198" y="6402882"/>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3774152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0224039-DCDA-4E38-B77F-B39633E24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451" y="72163"/>
            <a:ext cx="5772340" cy="6655032"/>
          </a:xfrm>
          <a:prstGeom prst="rect">
            <a:avLst/>
          </a:prstGeom>
        </p:spPr>
      </p:pic>
      <p:sp>
        <p:nvSpPr>
          <p:cNvPr id="2" name="Arrow: Right 1">
            <a:extLst>
              <a:ext uri="{FF2B5EF4-FFF2-40B4-BE49-F238E27FC236}">
                <a16:creationId xmlns:a16="http://schemas.microsoft.com/office/drawing/2014/main" id="{8DCD3007-B31D-44D9-A708-8322C55FA1F6}"/>
              </a:ext>
            </a:extLst>
          </p:cNvPr>
          <p:cNvSpPr/>
          <p:nvPr/>
        </p:nvSpPr>
        <p:spPr>
          <a:xfrm>
            <a:off x="4314825" y="2660761"/>
            <a:ext cx="1605726" cy="4057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E739AB0-7B40-496C-834A-73228B0BD7E8}"/>
              </a:ext>
            </a:extLst>
          </p:cNvPr>
          <p:cNvSpPr/>
          <p:nvPr/>
        </p:nvSpPr>
        <p:spPr>
          <a:xfrm>
            <a:off x="144208" y="139589"/>
            <a:ext cx="5885689" cy="2557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RISK MANAGEMENT PROCESS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IS BASICALY DEAL WITH RISK, APPETITE, RISK TOLERANCE,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AND RISK CONTROL</a:t>
            </a:r>
            <a:endParaRPr kumimoji="0" lang="en-ID"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grpSp>
        <p:nvGrpSpPr>
          <p:cNvPr id="5" name="Group 4">
            <a:extLst>
              <a:ext uri="{FF2B5EF4-FFF2-40B4-BE49-F238E27FC236}">
                <a16:creationId xmlns:a16="http://schemas.microsoft.com/office/drawing/2014/main" id="{C1C8CC68-71D9-46DD-A790-8866C05FCF10}"/>
              </a:ext>
            </a:extLst>
          </p:cNvPr>
          <p:cNvGrpSpPr/>
          <p:nvPr/>
        </p:nvGrpSpPr>
        <p:grpSpPr>
          <a:xfrm>
            <a:off x="144208" y="3093686"/>
            <a:ext cx="4170617" cy="3191799"/>
            <a:chOff x="144208" y="3093686"/>
            <a:chExt cx="4170617" cy="3191799"/>
          </a:xfrm>
        </p:grpSpPr>
        <p:pic>
          <p:nvPicPr>
            <p:cNvPr id="1026" name="Picture 2" descr="Risk management process">
              <a:extLst>
                <a:ext uri="{FF2B5EF4-FFF2-40B4-BE49-F238E27FC236}">
                  <a16:creationId xmlns:a16="http://schemas.microsoft.com/office/drawing/2014/main" id="{C1C5D620-50B7-4B3C-BF3C-6DCF031A77A0}"/>
                </a:ext>
              </a:extLst>
            </p:cNvPr>
            <p:cNvPicPr>
              <a:picLocks noChangeAspect="1" noChangeArrowheads="1"/>
            </p:cNvPicPr>
            <p:nvPr/>
          </p:nvPicPr>
          <p:blipFill>
            <a:blip r:embed="rId3">
              <a:clrChange>
                <a:clrFrom>
                  <a:srgbClr val="FAF2F2"/>
                </a:clrFrom>
                <a:clrTo>
                  <a:srgbClr val="FAF2F2">
                    <a:alpha val="0"/>
                  </a:srgbClr>
                </a:clrTo>
              </a:clrChange>
              <a:extLst>
                <a:ext uri="{28A0092B-C50C-407E-A947-70E740481C1C}">
                  <a14:useLocalDpi xmlns:a14="http://schemas.microsoft.com/office/drawing/2010/main" val="0"/>
                </a:ext>
              </a:extLst>
            </a:blip>
            <a:srcRect/>
            <a:stretch>
              <a:fillRect/>
            </a:stretch>
          </p:blipFill>
          <p:spPr bwMode="auto">
            <a:xfrm>
              <a:off x="144208" y="3093686"/>
              <a:ext cx="4170617" cy="319179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32D89FB-8BD1-43F8-9427-9EF07B1C8DA5}"/>
                </a:ext>
              </a:extLst>
            </p:cNvPr>
            <p:cNvSpPr/>
            <p:nvPr/>
          </p:nvSpPr>
          <p:spPr>
            <a:xfrm>
              <a:off x="1785257" y="3093686"/>
              <a:ext cx="972457" cy="926771"/>
            </a:xfrm>
            <a:prstGeom prst="ellipse">
              <a:avLst/>
            </a:prstGeom>
            <a:noFill/>
            <a:ln w="82550">
              <a:solidFill>
                <a:srgbClr val="00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Oval 7">
            <a:extLst>
              <a:ext uri="{FF2B5EF4-FFF2-40B4-BE49-F238E27FC236}">
                <a16:creationId xmlns:a16="http://schemas.microsoft.com/office/drawing/2014/main" id="{12CFB376-C8AC-424F-A747-50947E98AD59}"/>
              </a:ext>
            </a:extLst>
          </p:cNvPr>
          <p:cNvSpPr/>
          <p:nvPr/>
        </p:nvSpPr>
        <p:spPr>
          <a:xfrm>
            <a:off x="1799771" y="5358714"/>
            <a:ext cx="972457" cy="926771"/>
          </a:xfrm>
          <a:prstGeom prst="ellipse">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85CD778-A68C-4FF8-89CA-F3A4BEAE0334}"/>
              </a:ext>
            </a:extLst>
          </p:cNvPr>
          <p:cNvSpPr txBox="1"/>
          <p:nvPr/>
        </p:nvSpPr>
        <p:spPr>
          <a:xfrm>
            <a:off x="2902268" y="6596390"/>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
        <p:nvSpPr>
          <p:cNvPr id="6" name="Rectangle 5">
            <a:extLst>
              <a:ext uri="{FF2B5EF4-FFF2-40B4-BE49-F238E27FC236}">
                <a16:creationId xmlns:a16="http://schemas.microsoft.com/office/drawing/2014/main" id="{EED291C2-4FF8-AE7D-4B60-6AA2553AC31F}"/>
              </a:ext>
            </a:extLst>
          </p:cNvPr>
          <p:cNvSpPr/>
          <p:nvPr/>
        </p:nvSpPr>
        <p:spPr>
          <a:xfrm>
            <a:off x="552893" y="395733"/>
            <a:ext cx="5146158" cy="2049755"/>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4150138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txBox="1">
            <a:spLocks noChangeArrowheads="1"/>
          </p:cNvSpPr>
          <p:nvPr/>
        </p:nvSpPr>
        <p:spPr>
          <a:xfrm>
            <a:off x="1279" y="-89520"/>
            <a:ext cx="12192000" cy="668583"/>
          </a:xfrm>
          <a:prstGeom prst="rect">
            <a:avLst/>
          </a:prstGeom>
          <a:solidFill>
            <a:srgbClr val="002060"/>
          </a:solidFill>
        </p:spPr>
        <p:txBody>
          <a:bodyPr vert="horz" lIns="76200" tIns="38100" rIns="76200" bIns="381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500"/>
              </a:spcBef>
            </a:pPr>
            <a:r>
              <a:rPr lang="en-SG" sz="2800" b="1" dirty="0">
                <a:solidFill>
                  <a:schemeClr val="bg1"/>
                </a:solidFill>
                <a:latin typeface="Candara" pitchFamily="34" charset="0"/>
                <a:ea typeface="Times New Roman" pitchFamily="18" charset="0"/>
                <a:cs typeface="Arial" pitchFamily="34" charset="0"/>
              </a:rPr>
              <a:t>VUCA BERKEMBANG TERUS MENJADI SEMAKIN RUMIT: VUCA--&gt;TUNA--&gt;BANI</a:t>
            </a:r>
            <a:endParaRPr lang="sv-SE" sz="2400" i="1" dirty="0">
              <a:solidFill>
                <a:schemeClr val="bg1"/>
              </a:solidFill>
              <a:latin typeface="Candara" pitchFamily="34" charset="0"/>
              <a:ea typeface="Times New Roman" pitchFamily="18" charset="0"/>
              <a:cs typeface="Arial" pitchFamily="34" charset="0"/>
            </a:endParaRPr>
          </a:p>
        </p:txBody>
      </p:sp>
      <p:grpSp>
        <p:nvGrpSpPr>
          <p:cNvPr id="20" name="Group 19"/>
          <p:cNvGrpSpPr/>
          <p:nvPr/>
        </p:nvGrpSpPr>
        <p:grpSpPr>
          <a:xfrm>
            <a:off x="361950" y="840276"/>
            <a:ext cx="11470659" cy="5956952"/>
            <a:chOff x="361950" y="840276"/>
            <a:chExt cx="11470659" cy="5956952"/>
          </a:xfrm>
        </p:grpSpPr>
        <p:grpSp>
          <p:nvGrpSpPr>
            <p:cNvPr id="14" name="Group 13"/>
            <p:cNvGrpSpPr/>
            <p:nvPr/>
          </p:nvGrpSpPr>
          <p:grpSpPr>
            <a:xfrm>
              <a:off x="361950" y="992522"/>
              <a:ext cx="11470659" cy="5804706"/>
              <a:chOff x="361950" y="992522"/>
              <a:chExt cx="11470659" cy="5804706"/>
            </a:xfrm>
          </p:grpSpPr>
          <p:sp>
            <p:nvSpPr>
              <p:cNvPr id="7" name="TextBox 6"/>
              <p:cNvSpPr txBox="1"/>
              <p:nvPr/>
            </p:nvSpPr>
            <p:spPr>
              <a:xfrm>
                <a:off x="361950" y="6472669"/>
                <a:ext cx="4660426" cy="261610"/>
              </a:xfrm>
              <a:prstGeom prst="rect">
                <a:avLst/>
              </a:prstGeom>
              <a:noFill/>
            </p:spPr>
            <p:txBody>
              <a:bodyPr wrap="square" rtlCol="0">
                <a:spAutoFit/>
              </a:bodyPr>
              <a:lstStyle/>
              <a:p>
                <a:r>
                  <a:rPr lang="en-US" sz="1050" dirty="0"/>
                  <a:t>Note: Modified from Marian </a:t>
                </a:r>
                <a:r>
                  <a:rPr lang="en-US" sz="1050" dirty="0" err="1"/>
                  <a:t>Temmen</a:t>
                </a:r>
                <a:r>
                  <a:rPr lang="en-US" sz="1050" dirty="0"/>
                  <a:t> and credit to Stephan </a:t>
                </a:r>
                <a:r>
                  <a:rPr lang="en-US" sz="1050" dirty="0" err="1"/>
                  <a:t>Grabmeier</a:t>
                </a:r>
                <a:endParaRPr lang="en-US" sz="1050" dirty="0"/>
              </a:p>
            </p:txBody>
          </p:sp>
          <p:pic>
            <p:nvPicPr>
              <p:cNvPr id="9" name="Picture 8"/>
              <p:cNvPicPr>
                <a:picLocks noChangeAspect="1"/>
              </p:cNvPicPr>
              <p:nvPr/>
            </p:nvPicPr>
            <p:blipFill>
              <a:blip r:embed="rId2"/>
              <a:stretch>
                <a:fillRect/>
              </a:stretch>
            </p:blipFill>
            <p:spPr>
              <a:xfrm>
                <a:off x="361950" y="992522"/>
                <a:ext cx="11470659" cy="5480147"/>
              </a:xfrm>
              <a:prstGeom prst="rect">
                <a:avLst/>
              </a:prstGeom>
            </p:spPr>
          </p:pic>
          <p:pic>
            <p:nvPicPr>
              <p:cNvPr id="11" name="Picture 10"/>
              <p:cNvPicPr>
                <a:picLocks noChangeAspect="1"/>
              </p:cNvPicPr>
              <p:nvPr/>
            </p:nvPicPr>
            <p:blipFill>
              <a:blip r:embed="rId3"/>
              <a:stretch>
                <a:fillRect/>
              </a:stretch>
            </p:blipFill>
            <p:spPr>
              <a:xfrm>
                <a:off x="3605203" y="3486559"/>
                <a:ext cx="4967865" cy="3310669"/>
              </a:xfrm>
              <a:prstGeom prst="rect">
                <a:avLst/>
              </a:prstGeom>
            </p:spPr>
          </p:pic>
        </p:grpSp>
        <p:sp>
          <p:nvSpPr>
            <p:cNvPr id="12" name="Right Arrow 11"/>
            <p:cNvSpPr/>
            <p:nvPr/>
          </p:nvSpPr>
          <p:spPr>
            <a:xfrm>
              <a:off x="3339957" y="3835022"/>
              <a:ext cx="736979" cy="2326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7836090" y="3835022"/>
              <a:ext cx="736979" cy="2326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53836" y="1436943"/>
              <a:ext cx="1641021" cy="1608678"/>
            </a:xfrm>
            <a:prstGeom prst="rect">
              <a:avLst/>
            </a:prstGeom>
            <a:solidFill>
              <a:srgbClr val="002060"/>
            </a:solidFill>
          </p:spPr>
          <p:txBody>
            <a:bodyPr wrap="square" tIns="144000" bIns="108000" rtlCol="0">
              <a:spAutoFit/>
            </a:bodyPr>
            <a:lstStyle/>
            <a:p>
              <a:pPr algn="ctr"/>
              <a:r>
                <a:rPr lang="en-US" sz="4000" b="1" dirty="0">
                  <a:solidFill>
                    <a:schemeClr val="bg1"/>
                  </a:solidFill>
                  <a:latin typeface="Candara" panose="020E0502030303020204" pitchFamily="34" charset="0"/>
                </a:rPr>
                <a:t>VUCA</a:t>
              </a:r>
            </a:p>
            <a:p>
              <a:pPr algn="ctr"/>
              <a:r>
                <a:rPr lang="en-US" sz="1600" b="1" dirty="0">
                  <a:solidFill>
                    <a:schemeClr val="bg1"/>
                  </a:solidFill>
                </a:rPr>
                <a:t>FROM 1990s developed after Cold war</a:t>
              </a:r>
              <a:endParaRPr lang="en-US" sz="1400" b="1" dirty="0">
                <a:solidFill>
                  <a:schemeClr val="bg1"/>
                </a:solidFill>
              </a:endParaRPr>
            </a:p>
          </p:txBody>
        </p:sp>
        <p:sp>
          <p:nvSpPr>
            <p:cNvPr id="17" name="TextBox 16"/>
            <p:cNvSpPr txBox="1"/>
            <p:nvPr/>
          </p:nvSpPr>
          <p:spPr>
            <a:xfrm>
              <a:off x="9338301" y="1439609"/>
              <a:ext cx="2356266" cy="1636790"/>
            </a:xfrm>
            <a:prstGeom prst="rect">
              <a:avLst/>
            </a:prstGeom>
            <a:solidFill>
              <a:srgbClr val="FF0000"/>
            </a:solidFill>
          </p:spPr>
          <p:txBody>
            <a:bodyPr wrap="square" tIns="36000" bIns="0" rtlCol="0">
              <a:spAutoFit/>
            </a:bodyPr>
            <a:lstStyle/>
            <a:p>
              <a:pPr algn="ctr"/>
              <a:r>
                <a:rPr lang="en-US" sz="4000" b="1" dirty="0">
                  <a:solidFill>
                    <a:schemeClr val="bg1"/>
                  </a:solidFill>
                  <a:latin typeface="Candara" panose="020E0502030303020204" pitchFamily="34" charset="0"/>
                </a:rPr>
                <a:t>BANI </a:t>
              </a:r>
            </a:p>
            <a:p>
              <a:pPr algn="ctr"/>
              <a:r>
                <a:rPr lang="en-US" sz="1600" b="1" dirty="0">
                  <a:solidFill>
                    <a:schemeClr val="bg1"/>
                  </a:solidFill>
                </a:rPr>
                <a:t>From 2020s shaped by Climate &amp; Global Systemic Change and Covid-19 Pandemic</a:t>
              </a:r>
            </a:p>
          </p:txBody>
        </p:sp>
        <p:sp>
          <p:nvSpPr>
            <p:cNvPr id="2" name="Rectangle 1"/>
            <p:cNvSpPr/>
            <p:nvPr/>
          </p:nvSpPr>
          <p:spPr>
            <a:xfrm>
              <a:off x="2394857" y="1818979"/>
              <a:ext cx="694344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476707" y="840276"/>
              <a:ext cx="3103103" cy="1082792"/>
            </a:xfrm>
            <a:prstGeom prst="rect">
              <a:avLst/>
            </a:prstGeom>
            <a:solidFill>
              <a:srgbClr val="00B050"/>
            </a:solidFill>
          </p:spPr>
          <p:txBody>
            <a:bodyPr wrap="square" tIns="36000" bIns="0" rtlCol="0">
              <a:spAutoFit/>
            </a:bodyPr>
            <a:lstStyle/>
            <a:p>
              <a:pPr algn="ctr"/>
              <a:r>
                <a:rPr lang="en-US" sz="4000" b="1" dirty="0">
                  <a:solidFill>
                    <a:schemeClr val="bg1"/>
                  </a:solidFill>
                  <a:latin typeface="Candara" panose="020E0502030303020204" pitchFamily="34" charset="0"/>
                </a:rPr>
                <a:t>TUNA </a:t>
              </a:r>
            </a:p>
            <a:p>
              <a:pPr algn="ctr"/>
              <a:r>
                <a:rPr lang="en-US" sz="1400" b="1" dirty="0">
                  <a:solidFill>
                    <a:schemeClr val="bg1"/>
                  </a:solidFill>
                </a:rPr>
                <a:t>From 2016 shaped by importance of Scenario Planning Analysis</a:t>
              </a:r>
            </a:p>
          </p:txBody>
        </p:sp>
        <p:sp>
          <p:nvSpPr>
            <p:cNvPr id="4" name="Rectangle 3"/>
            <p:cNvSpPr/>
            <p:nvPr/>
          </p:nvSpPr>
          <p:spPr>
            <a:xfrm>
              <a:off x="3780191" y="1865013"/>
              <a:ext cx="4496133" cy="529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a:t>
              </a:r>
              <a:r>
                <a:rPr lang="en-US" b="1" dirty="0">
                  <a:solidFill>
                    <a:schemeClr val="tx1"/>
                  </a:solidFill>
                </a:rPr>
                <a:t>urbulence, </a:t>
              </a:r>
              <a:r>
                <a:rPr lang="en-US" sz="2800" b="1" dirty="0">
                  <a:solidFill>
                    <a:schemeClr val="tx1"/>
                  </a:solidFill>
                </a:rPr>
                <a:t>U</a:t>
              </a:r>
              <a:r>
                <a:rPr lang="en-US" b="1" dirty="0">
                  <a:solidFill>
                    <a:schemeClr val="tx1"/>
                  </a:solidFill>
                </a:rPr>
                <a:t>ncertain, </a:t>
              </a:r>
              <a:r>
                <a:rPr lang="en-US" sz="2800" b="1" dirty="0">
                  <a:solidFill>
                    <a:schemeClr val="tx1"/>
                  </a:solidFill>
                </a:rPr>
                <a:t>N</a:t>
              </a:r>
              <a:r>
                <a:rPr lang="en-US" b="1" dirty="0">
                  <a:solidFill>
                    <a:schemeClr val="tx1"/>
                  </a:solidFill>
                </a:rPr>
                <a:t>ovel, </a:t>
              </a:r>
              <a:r>
                <a:rPr lang="en-US" sz="2800" b="1" dirty="0">
                  <a:solidFill>
                    <a:schemeClr val="tx1"/>
                  </a:solidFill>
                </a:rPr>
                <a:t>A</a:t>
              </a:r>
              <a:r>
                <a:rPr lang="en-US" b="1" dirty="0">
                  <a:solidFill>
                    <a:schemeClr val="tx1"/>
                  </a:solidFill>
                </a:rPr>
                <a:t>mbiguous</a:t>
              </a:r>
            </a:p>
          </p:txBody>
        </p:sp>
        <p:cxnSp>
          <p:nvCxnSpPr>
            <p:cNvPr id="10" name="Straight Arrow Connector 9"/>
            <p:cNvCxnSpPr/>
            <p:nvPr/>
          </p:nvCxnSpPr>
          <p:spPr>
            <a:xfrm flipV="1">
              <a:off x="6066971" y="2322289"/>
              <a:ext cx="0" cy="682171"/>
            </a:xfrm>
            <a:prstGeom prst="straightConnector1">
              <a:avLst/>
            </a:prstGeom>
            <a:ln w="50800">
              <a:tailEnd type="stealth"/>
            </a:ln>
          </p:spPr>
          <p:style>
            <a:lnRef idx="1">
              <a:schemeClr val="accent1"/>
            </a:lnRef>
            <a:fillRef idx="0">
              <a:schemeClr val="accent1"/>
            </a:fillRef>
            <a:effectRef idx="0">
              <a:schemeClr val="accent1"/>
            </a:effectRef>
            <a:fontRef idx="minor">
              <a:schemeClr val="tx1"/>
            </a:fontRef>
          </p:style>
        </p:cxnSp>
        <p:sp>
          <p:nvSpPr>
            <p:cNvPr id="19" name="Down Arrow 18"/>
            <p:cNvSpPr/>
            <p:nvPr/>
          </p:nvSpPr>
          <p:spPr>
            <a:xfrm>
              <a:off x="5609771" y="2733379"/>
              <a:ext cx="885371" cy="4887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9338301" y="745718"/>
            <a:ext cx="2530830" cy="738664"/>
          </a:xfrm>
          <a:prstGeom prst="rect">
            <a:avLst/>
          </a:prstGeom>
        </p:spPr>
        <p:txBody>
          <a:bodyPr wrap="square">
            <a:spAutoFit/>
          </a:bodyPr>
          <a:lstStyle/>
          <a:p>
            <a:r>
              <a:rPr lang="en-US" sz="1400" dirty="0"/>
              <a:t>Created by American anthropologist, author, and futurist </a:t>
            </a:r>
            <a:r>
              <a:rPr lang="en-US" sz="1400" b="1" dirty="0" err="1"/>
              <a:t>Jamais</a:t>
            </a:r>
            <a:r>
              <a:rPr lang="en-US" sz="1400" b="1" dirty="0"/>
              <a:t> </a:t>
            </a:r>
            <a:r>
              <a:rPr lang="en-US" sz="1400" b="1" dirty="0" err="1"/>
              <a:t>Cascio</a:t>
            </a:r>
            <a:r>
              <a:rPr lang="en-US" sz="1400" b="1" dirty="0"/>
              <a:t>.</a:t>
            </a:r>
            <a:endParaRPr lang="en-US" sz="1400" dirty="0"/>
          </a:p>
        </p:txBody>
      </p:sp>
      <p:sp>
        <p:nvSpPr>
          <p:cNvPr id="5" name="Rectangle 4"/>
          <p:cNvSpPr/>
          <p:nvPr/>
        </p:nvSpPr>
        <p:spPr>
          <a:xfrm>
            <a:off x="7579809" y="905992"/>
            <a:ext cx="1393031" cy="1015663"/>
          </a:xfrm>
          <a:prstGeom prst="rect">
            <a:avLst/>
          </a:prstGeom>
        </p:spPr>
        <p:txBody>
          <a:bodyPr wrap="square">
            <a:spAutoFit/>
          </a:bodyPr>
          <a:lstStyle/>
          <a:p>
            <a:r>
              <a:rPr lang="en-US" sz="1200" dirty="0"/>
              <a:t>Developed by The Oxford Scenarios Executive Education Program.</a:t>
            </a:r>
          </a:p>
        </p:txBody>
      </p:sp>
      <p:sp>
        <p:nvSpPr>
          <p:cNvPr id="21" name="Rectangle 20"/>
          <p:cNvSpPr/>
          <p:nvPr/>
        </p:nvSpPr>
        <p:spPr>
          <a:xfrm>
            <a:off x="2405031" y="1364052"/>
            <a:ext cx="1237118" cy="1738938"/>
          </a:xfrm>
          <a:prstGeom prst="rect">
            <a:avLst/>
          </a:prstGeom>
        </p:spPr>
        <p:txBody>
          <a:bodyPr wrap="square">
            <a:spAutoFit/>
          </a:bodyPr>
          <a:lstStyle/>
          <a:p>
            <a:r>
              <a:rPr lang="en-US" sz="1200" dirty="0"/>
              <a:t>First </a:t>
            </a:r>
            <a:r>
              <a:rPr lang="en-US" sz="1200" dirty="0" err="1"/>
              <a:t>decribed</a:t>
            </a:r>
            <a:r>
              <a:rPr lang="en-US" sz="1200" dirty="0"/>
              <a:t> by Prof. Warren Bennis, Prof. Burt Nanus, and Herbert Barber. VUCA concept  was  used by US Military </a:t>
            </a:r>
            <a:r>
              <a:rPr lang="en-US" sz="1100" dirty="0"/>
              <a:t>War College.</a:t>
            </a:r>
          </a:p>
        </p:txBody>
      </p:sp>
    </p:spTree>
    <p:extLst>
      <p:ext uri="{BB962C8B-B14F-4D97-AF65-F5344CB8AC3E}">
        <p14:creationId xmlns:p14="http://schemas.microsoft.com/office/powerpoint/2010/main" val="30452748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0" y="-12446"/>
            <a:ext cx="12192000" cy="735223"/>
          </a:xfrm>
          <a:solidFill>
            <a:srgbClr val="002060"/>
          </a:solidFill>
        </p:spPr>
        <p:txBody>
          <a:bodyPr>
            <a:normAutofit/>
          </a:bodyPr>
          <a:lstStyle/>
          <a:p>
            <a:pPr algn="ctr"/>
            <a:r>
              <a:rPr lang="en-ID" sz="4000" b="1" dirty="0">
                <a:solidFill>
                  <a:schemeClr val="bg1"/>
                </a:solidFill>
                <a:latin typeface="Candara" panose="020E0502030303020204" pitchFamily="34" charset="0"/>
              </a:rPr>
              <a:t>   </a:t>
            </a:r>
            <a:r>
              <a:rPr lang="en-ID" sz="3200" b="1" dirty="0">
                <a:solidFill>
                  <a:schemeClr val="bg1"/>
                </a:solidFill>
                <a:latin typeface="Candara" panose="020E0502030303020204" pitchFamily="34" charset="0"/>
              </a:rPr>
              <a:t>INHERENT RISK, RISK CONSTROL, AND RESIDUAL (NET) RISK</a:t>
            </a:r>
            <a:endParaRPr lang="en-US" sz="3200" b="1" dirty="0">
              <a:solidFill>
                <a:schemeClr val="bg1"/>
              </a:solidFill>
              <a:latin typeface="Candara" panose="020E0502030303020204" pitchFamily="34" charset="0"/>
            </a:endParaRPr>
          </a:p>
        </p:txBody>
      </p:sp>
      <p:sp>
        <p:nvSpPr>
          <p:cNvPr id="12" name="TextBox 11">
            <a:extLst>
              <a:ext uri="{FF2B5EF4-FFF2-40B4-BE49-F238E27FC236}">
                <a16:creationId xmlns:a16="http://schemas.microsoft.com/office/drawing/2014/main" id="{4D9AA607-F2EB-44CB-B082-FFE01FCFC0F0}"/>
              </a:ext>
            </a:extLst>
          </p:cNvPr>
          <p:cNvSpPr txBox="1"/>
          <p:nvPr/>
        </p:nvSpPr>
        <p:spPr>
          <a:xfrm>
            <a:off x="4121287" y="6465398"/>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29" y="2652815"/>
            <a:ext cx="6525326" cy="325044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9477" y="1368604"/>
            <a:ext cx="4077405" cy="4521955"/>
          </a:xfrm>
          <a:prstGeom prst="rect">
            <a:avLst/>
          </a:prstGeom>
        </p:spPr>
      </p:pic>
      <p:sp>
        <p:nvSpPr>
          <p:cNvPr id="8" name="Rectangle 7"/>
          <p:cNvSpPr/>
          <p:nvPr/>
        </p:nvSpPr>
        <p:spPr>
          <a:xfrm>
            <a:off x="10744513" y="1036171"/>
            <a:ext cx="591671" cy="430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E0D2C29-E717-491C-99EE-496BA34155ED}"/>
              </a:ext>
            </a:extLst>
          </p:cNvPr>
          <p:cNvSpPr txBox="1"/>
          <p:nvPr/>
        </p:nvSpPr>
        <p:spPr>
          <a:xfrm>
            <a:off x="2070100" y="5257800"/>
            <a:ext cx="1295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(NET RISK)</a:t>
            </a:r>
            <a:endParaRPr kumimoji="0" lang="en-ID"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B7EB387-B834-4C23-9AB7-0A9474F5EE28}"/>
              </a:ext>
            </a:extLst>
          </p:cNvPr>
          <p:cNvSpPr/>
          <p:nvPr/>
        </p:nvSpPr>
        <p:spPr>
          <a:xfrm>
            <a:off x="9968319" y="3987800"/>
            <a:ext cx="1993900" cy="1129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RESIDUAL (NET) RISK</a:t>
            </a:r>
            <a:endParaRPr kumimoji="0" lang="en-ID"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934F80C-1613-4463-B191-9791F28B35AB}"/>
              </a:ext>
            </a:extLst>
          </p:cNvPr>
          <p:cNvSpPr/>
          <p:nvPr/>
        </p:nvSpPr>
        <p:spPr>
          <a:xfrm>
            <a:off x="2070100" y="2863850"/>
            <a:ext cx="2239849" cy="113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RISK CONTROL SYSTEM</a:t>
            </a:r>
            <a:endParaRPr kumimoji="0" lang="en-ID"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Arrow: Up-Down 4">
            <a:extLst>
              <a:ext uri="{FF2B5EF4-FFF2-40B4-BE49-F238E27FC236}">
                <a16:creationId xmlns:a16="http://schemas.microsoft.com/office/drawing/2014/main" id="{83F292A2-789E-49A8-A3D6-653B5F1CC52D}"/>
              </a:ext>
            </a:extLst>
          </p:cNvPr>
          <p:cNvSpPr/>
          <p:nvPr/>
        </p:nvSpPr>
        <p:spPr>
          <a:xfrm>
            <a:off x="1955800" y="2665515"/>
            <a:ext cx="482600" cy="1601685"/>
          </a:xfrm>
          <a:prstGeom prst="up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2887A32-9B4E-0D40-C6BF-2F660D63EC33}"/>
              </a:ext>
            </a:extLst>
          </p:cNvPr>
          <p:cNvSpPr/>
          <p:nvPr/>
        </p:nvSpPr>
        <p:spPr>
          <a:xfrm>
            <a:off x="7217173" y="2652815"/>
            <a:ext cx="1149252" cy="24642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002060"/>
                </a:solidFill>
              </a:rPr>
              <a:t>RISK CONTROL SYSTEM</a:t>
            </a:r>
            <a:endParaRPr lang="en-MY" sz="2000" b="1" dirty="0">
              <a:solidFill>
                <a:srgbClr val="002060"/>
              </a:solidFill>
            </a:endParaRPr>
          </a:p>
        </p:txBody>
      </p:sp>
      <p:sp>
        <p:nvSpPr>
          <p:cNvPr id="15" name="Rectangle 14">
            <a:extLst>
              <a:ext uri="{FF2B5EF4-FFF2-40B4-BE49-F238E27FC236}">
                <a16:creationId xmlns:a16="http://schemas.microsoft.com/office/drawing/2014/main" id="{710BC723-D9D3-54B8-8A54-C9B8898AE71E}"/>
              </a:ext>
            </a:extLst>
          </p:cNvPr>
          <p:cNvSpPr/>
          <p:nvPr/>
        </p:nvSpPr>
        <p:spPr>
          <a:xfrm>
            <a:off x="3494697" y="4205185"/>
            <a:ext cx="3450472" cy="363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2060"/>
                </a:solidFill>
              </a:rPr>
              <a:t>RESIDUAL RISK RESPONSE</a:t>
            </a:r>
            <a:endParaRPr lang="en-MY" sz="2200" b="1" dirty="0">
              <a:solidFill>
                <a:srgbClr val="002060"/>
              </a:solidFill>
            </a:endParaRPr>
          </a:p>
        </p:txBody>
      </p:sp>
      <p:sp>
        <p:nvSpPr>
          <p:cNvPr id="16" name="Arrow: Right 15">
            <a:extLst>
              <a:ext uri="{FF2B5EF4-FFF2-40B4-BE49-F238E27FC236}">
                <a16:creationId xmlns:a16="http://schemas.microsoft.com/office/drawing/2014/main" id="{82417D43-4924-6513-D119-2E661C902D74}"/>
              </a:ext>
            </a:extLst>
          </p:cNvPr>
          <p:cNvSpPr/>
          <p:nvPr/>
        </p:nvSpPr>
        <p:spPr>
          <a:xfrm>
            <a:off x="7546790" y="4969709"/>
            <a:ext cx="2052084" cy="1307587"/>
          </a:xfrm>
          <a:prstGeom prst="rightArrow">
            <a:avLst/>
          </a:prstGeom>
          <a:solidFill>
            <a:srgbClr val="009A46"/>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RESIDUAL RISK RESPONSE</a:t>
            </a:r>
            <a:endParaRPr lang="en-MY" b="1" dirty="0"/>
          </a:p>
        </p:txBody>
      </p:sp>
      <p:cxnSp>
        <p:nvCxnSpPr>
          <p:cNvPr id="18" name="Straight Connector 17">
            <a:extLst>
              <a:ext uri="{FF2B5EF4-FFF2-40B4-BE49-F238E27FC236}">
                <a16:creationId xmlns:a16="http://schemas.microsoft.com/office/drawing/2014/main" id="{FAA49282-B97C-CC92-BC4F-76E190A5FC99}"/>
              </a:ext>
            </a:extLst>
          </p:cNvPr>
          <p:cNvCxnSpPr/>
          <p:nvPr/>
        </p:nvCxnSpPr>
        <p:spPr>
          <a:xfrm>
            <a:off x="6989808" y="1036171"/>
            <a:ext cx="0" cy="54013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0684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0EB4F-4F72-4308-AFB9-53C36E46C12B}"/>
              </a:ext>
            </a:extLst>
          </p:cNvPr>
          <p:cNvSpPr>
            <a:spLocks noGrp="1"/>
          </p:cNvSpPr>
          <p:nvPr>
            <p:ph type="title"/>
          </p:nvPr>
        </p:nvSpPr>
        <p:spPr>
          <a:xfrm>
            <a:off x="38100" y="9550"/>
            <a:ext cx="12191999" cy="583110"/>
          </a:xfrm>
          <a:solidFill>
            <a:srgbClr val="002060"/>
          </a:solidFill>
        </p:spPr>
        <p:txBody>
          <a:bodyPr>
            <a:normAutofit/>
          </a:bodyPr>
          <a:lstStyle/>
          <a:p>
            <a:pPr algn="ctr"/>
            <a:r>
              <a:rPr lang="en-US" sz="2800" b="1" dirty="0">
                <a:solidFill>
                  <a:schemeClr val="bg1"/>
                </a:solidFill>
                <a:latin typeface="Candara" panose="020E0502030303020204" pitchFamily="34" charset="0"/>
              </a:rPr>
              <a:t>KONSEP SEDERHANA NET RISK (RESIDUAL RISK) SEBAGAI PROFIL RISIKO</a:t>
            </a:r>
            <a:endParaRPr lang="en-ID" sz="2800" b="1" dirty="0">
              <a:solidFill>
                <a:schemeClr val="bg1"/>
              </a:solidFill>
              <a:latin typeface="Candara" panose="020E0502030303020204" pitchFamily="34" charset="0"/>
            </a:endParaRPr>
          </a:p>
        </p:txBody>
      </p:sp>
      <p:pic>
        <p:nvPicPr>
          <p:cNvPr id="5" name="Picture 4">
            <a:extLst>
              <a:ext uri="{FF2B5EF4-FFF2-40B4-BE49-F238E27FC236}">
                <a16:creationId xmlns:a16="http://schemas.microsoft.com/office/drawing/2014/main" id="{77C26475-A75F-48FE-BBD6-90C024BACBB1}"/>
              </a:ext>
            </a:extLst>
          </p:cNvPr>
          <p:cNvPicPr>
            <a:picLocks noChangeAspect="1"/>
          </p:cNvPicPr>
          <p:nvPr/>
        </p:nvPicPr>
        <p:blipFill>
          <a:blip r:embed="rId2"/>
          <a:stretch>
            <a:fillRect/>
          </a:stretch>
        </p:blipFill>
        <p:spPr>
          <a:xfrm>
            <a:off x="5387431" y="2742127"/>
            <a:ext cx="6386038" cy="3963149"/>
          </a:xfrm>
          <a:prstGeom prst="rect">
            <a:avLst/>
          </a:prstGeom>
          <a:ln>
            <a:solidFill>
              <a:schemeClr val="accent1"/>
            </a:solidFill>
          </a:ln>
        </p:spPr>
      </p:pic>
      <p:sp>
        <p:nvSpPr>
          <p:cNvPr id="6" name="AutoShape 4" descr="Residual Risk">
            <a:extLst>
              <a:ext uri="{FF2B5EF4-FFF2-40B4-BE49-F238E27FC236}">
                <a16:creationId xmlns:a16="http://schemas.microsoft.com/office/drawing/2014/main" id="{5C898EF5-61B1-45B6-A750-14FE6A5AB4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27E1682-85B8-4917-9CD6-FB1D68E7F18E}"/>
              </a:ext>
            </a:extLst>
          </p:cNvPr>
          <p:cNvPicPr>
            <a:picLocks noChangeAspect="1"/>
          </p:cNvPicPr>
          <p:nvPr/>
        </p:nvPicPr>
        <p:blipFill>
          <a:blip r:embed="rId3"/>
          <a:stretch>
            <a:fillRect/>
          </a:stretch>
        </p:blipFill>
        <p:spPr>
          <a:xfrm>
            <a:off x="700609" y="2742127"/>
            <a:ext cx="3309938" cy="3958710"/>
          </a:xfrm>
          <a:prstGeom prst="rect">
            <a:avLst/>
          </a:prstGeom>
          <a:ln>
            <a:solidFill>
              <a:schemeClr val="accent1"/>
            </a:solidFill>
          </a:ln>
        </p:spPr>
      </p:pic>
      <p:sp>
        <p:nvSpPr>
          <p:cNvPr id="9" name="Explosion: 14 Points 8">
            <a:extLst>
              <a:ext uri="{FF2B5EF4-FFF2-40B4-BE49-F238E27FC236}">
                <a16:creationId xmlns:a16="http://schemas.microsoft.com/office/drawing/2014/main" id="{58C13EE3-6B8F-4DBD-89E8-648AE9388029}"/>
              </a:ext>
            </a:extLst>
          </p:cNvPr>
          <p:cNvSpPr/>
          <p:nvPr/>
        </p:nvSpPr>
        <p:spPr>
          <a:xfrm>
            <a:off x="1735976" y="1091506"/>
            <a:ext cx="3057004" cy="1268909"/>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RISIKO INHEREN</a:t>
            </a:r>
            <a:endParaRPr kumimoji="0" lang="en-ID"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030E5EF-AF72-4EC2-BFF9-401FF83D6DC8}"/>
              </a:ext>
            </a:extLst>
          </p:cNvPr>
          <p:cNvSpPr/>
          <p:nvPr/>
        </p:nvSpPr>
        <p:spPr>
          <a:xfrm>
            <a:off x="5745480" y="1112102"/>
            <a:ext cx="1581150" cy="126890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RISK CONTROL</a:t>
            </a:r>
            <a:endParaRPr kumimoji="0" lang="en-ID"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5DB0DD2-2221-4101-94D6-BA4A39E58D70}"/>
              </a:ext>
            </a:extLst>
          </p:cNvPr>
          <p:cNvSpPr txBox="1"/>
          <p:nvPr/>
        </p:nvSpPr>
        <p:spPr>
          <a:xfrm>
            <a:off x="4754880" y="1464350"/>
            <a:ext cx="10287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VS.</a:t>
            </a:r>
            <a:endParaRPr kumimoji="0" lang="en-ID"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BB64EF9-E026-4687-A7CD-FE848E01690A}"/>
              </a:ext>
            </a:extLst>
          </p:cNvPr>
          <p:cNvSpPr txBox="1"/>
          <p:nvPr/>
        </p:nvSpPr>
        <p:spPr>
          <a:xfrm>
            <a:off x="7193280" y="1464350"/>
            <a:ext cx="1028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ID"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0B56062-E321-48D1-B521-CA4679D8DA41}"/>
              </a:ext>
            </a:extLst>
          </p:cNvPr>
          <p:cNvSpPr/>
          <p:nvPr/>
        </p:nvSpPr>
        <p:spPr>
          <a:xfrm>
            <a:off x="8221980" y="1091506"/>
            <a:ext cx="1581150" cy="126890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NET RISK (RESIDUAL RISK)</a:t>
            </a:r>
            <a:endParaRPr kumimoji="0" lang="en-ID"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CE9A04E-E27B-49CB-86C3-E51603EE9F70}"/>
              </a:ext>
            </a:extLst>
          </p:cNvPr>
          <p:cNvSpPr/>
          <p:nvPr/>
        </p:nvSpPr>
        <p:spPr>
          <a:xfrm>
            <a:off x="2531353" y="5056632"/>
            <a:ext cx="1479194" cy="96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RESIDUAL (NET) RISK</a:t>
            </a:r>
            <a:endParaRPr kumimoji="0" lang="en-ID"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632A5882-BA5E-4E24-906E-6689AC01B3FE}"/>
              </a:ext>
            </a:extLst>
          </p:cNvPr>
          <p:cNvSpPr/>
          <p:nvPr/>
        </p:nvSpPr>
        <p:spPr>
          <a:xfrm>
            <a:off x="1670304" y="829331"/>
            <a:ext cx="8851392" cy="1636776"/>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Box 14">
            <a:extLst>
              <a:ext uri="{FF2B5EF4-FFF2-40B4-BE49-F238E27FC236}">
                <a16:creationId xmlns:a16="http://schemas.microsoft.com/office/drawing/2014/main" id="{8FAFB67B-D3B2-4C7F-A38F-89047511FAA4}"/>
              </a:ext>
            </a:extLst>
          </p:cNvPr>
          <p:cNvSpPr txBox="1"/>
          <p:nvPr/>
        </p:nvSpPr>
        <p:spPr>
          <a:xfrm>
            <a:off x="3911346" y="6650464"/>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
        <p:nvSpPr>
          <p:cNvPr id="16" name="TextBox 15">
            <a:extLst>
              <a:ext uri="{FF2B5EF4-FFF2-40B4-BE49-F238E27FC236}">
                <a16:creationId xmlns:a16="http://schemas.microsoft.com/office/drawing/2014/main" id="{FCD49924-CCED-494A-BCDF-59893A8E5A8F}"/>
              </a:ext>
            </a:extLst>
          </p:cNvPr>
          <p:cNvSpPr txBox="1"/>
          <p:nvPr/>
        </p:nvSpPr>
        <p:spPr>
          <a:xfrm>
            <a:off x="9294964" y="6388854"/>
            <a:ext cx="2715768" cy="261610"/>
          </a:xfrm>
          <a:prstGeom prst="rect">
            <a:avLst/>
          </a:prstGeom>
          <a:noFill/>
        </p:spPr>
        <p:txBody>
          <a:bodyPr wrap="square" rtlCol="0">
            <a:spAutoFit/>
          </a:bodyPr>
          <a:lstStyle/>
          <a:p>
            <a:r>
              <a:rPr lang="en-US" sz="1100" dirty="0"/>
              <a:t>RBIA = Risk-Based Internal Audit</a:t>
            </a:r>
            <a:endParaRPr lang="en-ID" sz="1100" dirty="0"/>
          </a:p>
        </p:txBody>
      </p:sp>
    </p:spTree>
    <p:extLst>
      <p:ext uri="{BB962C8B-B14F-4D97-AF65-F5344CB8AC3E}">
        <p14:creationId xmlns:p14="http://schemas.microsoft.com/office/powerpoint/2010/main" val="20584764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B17E65-57D3-411C-83ED-548C0F2CC848}"/>
              </a:ext>
            </a:extLst>
          </p:cNvPr>
          <p:cNvSpPr/>
          <p:nvPr/>
        </p:nvSpPr>
        <p:spPr>
          <a:xfrm>
            <a:off x="0" y="-13272"/>
            <a:ext cx="12192000" cy="7394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b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KONSEPSI PROFIL RISIKO</a:t>
            </a:r>
            <a:endParaRPr kumimoji="0" lang="en-ID"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4342" y="1567521"/>
            <a:ext cx="10372991" cy="501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2DEB8BE-F680-476F-96CB-D991B313BDC8}"/>
              </a:ext>
            </a:extLst>
          </p:cNvPr>
          <p:cNvSpPr txBox="1"/>
          <p:nvPr/>
        </p:nvSpPr>
        <p:spPr>
          <a:xfrm>
            <a:off x="9476232" y="6450542"/>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2822898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4D7F6E4-C272-469E-8EF1-4ED16B75B034}"/>
              </a:ext>
            </a:extLst>
          </p:cNvPr>
          <p:cNvGrpSpPr/>
          <p:nvPr/>
        </p:nvGrpSpPr>
        <p:grpSpPr>
          <a:xfrm>
            <a:off x="903705" y="1237128"/>
            <a:ext cx="10614526" cy="5107525"/>
            <a:chOff x="609599" y="1791510"/>
            <a:chExt cx="7620000" cy="3975770"/>
          </a:xfrm>
        </p:grpSpPr>
        <p:grpSp>
          <p:nvGrpSpPr>
            <p:cNvPr id="23" name="Group 22">
              <a:extLst>
                <a:ext uri="{FF2B5EF4-FFF2-40B4-BE49-F238E27FC236}">
                  <a16:creationId xmlns:a16="http://schemas.microsoft.com/office/drawing/2014/main" id="{CC806FFB-1DE7-468A-BAF5-29DC3CBFB043}"/>
                </a:ext>
              </a:extLst>
            </p:cNvPr>
            <p:cNvGrpSpPr/>
            <p:nvPr/>
          </p:nvGrpSpPr>
          <p:grpSpPr>
            <a:xfrm>
              <a:off x="1311659" y="1791510"/>
              <a:ext cx="6782310" cy="3975770"/>
              <a:chOff x="1311659" y="1791510"/>
              <a:chExt cx="6782310" cy="3975770"/>
            </a:xfrm>
          </p:grpSpPr>
          <p:sp>
            <p:nvSpPr>
              <p:cNvPr id="25" name="Down Arrow 6">
                <a:extLst>
                  <a:ext uri="{FF2B5EF4-FFF2-40B4-BE49-F238E27FC236}">
                    <a16:creationId xmlns:a16="http://schemas.microsoft.com/office/drawing/2014/main" id="{F832B60A-2F59-4450-8F54-35C7A05F70A1}"/>
                  </a:ext>
                </a:extLst>
              </p:cNvPr>
              <p:cNvSpPr/>
              <p:nvPr/>
            </p:nvSpPr>
            <p:spPr>
              <a:xfrm>
                <a:off x="1618488" y="1791510"/>
                <a:ext cx="2331720" cy="1920240"/>
              </a:xfrm>
              <a:prstGeom prst="downArrow">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MY"/>
              </a:p>
            </p:txBody>
          </p:sp>
          <p:sp>
            <p:nvSpPr>
              <p:cNvPr id="26" name="Freeform 7">
                <a:extLst>
                  <a:ext uri="{FF2B5EF4-FFF2-40B4-BE49-F238E27FC236}">
                    <a16:creationId xmlns:a16="http://schemas.microsoft.com/office/drawing/2014/main" id="{2DC17558-C9A6-45DE-B875-E9C9F4692F08}"/>
                  </a:ext>
                </a:extLst>
              </p:cNvPr>
              <p:cNvSpPr/>
              <p:nvPr/>
            </p:nvSpPr>
            <p:spPr>
              <a:xfrm>
                <a:off x="3255875" y="1807992"/>
                <a:ext cx="4838094" cy="943638"/>
              </a:xfrm>
              <a:custGeom>
                <a:avLst/>
                <a:gdLst>
                  <a:gd name="connsiteX0" fmla="*/ 0 w 2487168"/>
                  <a:gd name="connsiteY0" fmla="*/ 0 h 2016252"/>
                  <a:gd name="connsiteX1" fmla="*/ 2487168 w 2487168"/>
                  <a:gd name="connsiteY1" fmla="*/ 0 h 2016252"/>
                  <a:gd name="connsiteX2" fmla="*/ 2487168 w 2487168"/>
                  <a:gd name="connsiteY2" fmla="*/ 2016252 h 2016252"/>
                  <a:gd name="connsiteX3" fmla="*/ 0 w 2487168"/>
                  <a:gd name="connsiteY3" fmla="*/ 2016252 h 2016252"/>
                  <a:gd name="connsiteX4" fmla="*/ 0 w 2487168"/>
                  <a:gd name="connsiteY4" fmla="*/ 0 h 201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168" h="2016252">
                    <a:moveTo>
                      <a:pt x="0" y="0"/>
                    </a:moveTo>
                    <a:lnTo>
                      <a:pt x="2487168" y="0"/>
                    </a:lnTo>
                    <a:lnTo>
                      <a:pt x="2487168" y="2016252"/>
                    </a:lnTo>
                    <a:lnTo>
                      <a:pt x="0" y="20162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0" tIns="177800" rIns="177800" bIns="177800" numCol="1" spcCol="1270" anchor="ctr" anchorCtr="0">
                <a:noAutofit/>
              </a:bodyPr>
              <a:lstStyle/>
              <a:p>
                <a:pPr marL="0" marR="0" lvl="0" indent="0" algn="ctr" defTabSz="111125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RISIKO INHEREN AGREGAT (Aggregate Inherent Risks)</a:t>
                </a:r>
              </a:p>
              <a:p>
                <a:pPr marL="0" marR="0" lvl="0" indent="0" algn="ctr" defTabSz="111125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(Low=1, Low to Moderate=2, Moderate=3, Moderate to High=4, High=5)</a:t>
                </a:r>
              </a:p>
            </p:txBody>
          </p:sp>
          <p:sp>
            <p:nvSpPr>
              <p:cNvPr id="27" name="Up Arrow 8">
                <a:extLst>
                  <a:ext uri="{FF2B5EF4-FFF2-40B4-BE49-F238E27FC236}">
                    <a16:creationId xmlns:a16="http://schemas.microsoft.com/office/drawing/2014/main" id="{F31D3EC8-3BF4-4A0A-A64E-EA89147D0DF5}"/>
                  </a:ext>
                </a:extLst>
              </p:cNvPr>
              <p:cNvSpPr/>
              <p:nvPr/>
            </p:nvSpPr>
            <p:spPr>
              <a:xfrm>
                <a:off x="5193791" y="3742110"/>
                <a:ext cx="2331720" cy="1920240"/>
              </a:xfrm>
              <a:prstGeom prst="upArrow">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MY"/>
              </a:p>
            </p:txBody>
          </p:sp>
          <p:sp>
            <p:nvSpPr>
              <p:cNvPr id="28" name="Freeform 9">
                <a:extLst>
                  <a:ext uri="{FF2B5EF4-FFF2-40B4-BE49-F238E27FC236}">
                    <a16:creationId xmlns:a16="http://schemas.microsoft.com/office/drawing/2014/main" id="{44EA59B9-5AD1-4F53-B697-0560BF0E07F3}"/>
                  </a:ext>
                </a:extLst>
              </p:cNvPr>
              <p:cNvSpPr/>
              <p:nvPr/>
            </p:nvSpPr>
            <p:spPr>
              <a:xfrm>
                <a:off x="1311659" y="4759154"/>
                <a:ext cx="4732291" cy="1008126"/>
              </a:xfrm>
              <a:custGeom>
                <a:avLst/>
                <a:gdLst>
                  <a:gd name="connsiteX0" fmla="*/ 0 w 2487168"/>
                  <a:gd name="connsiteY0" fmla="*/ 0 h 2016252"/>
                  <a:gd name="connsiteX1" fmla="*/ 2487168 w 2487168"/>
                  <a:gd name="connsiteY1" fmla="*/ 0 h 2016252"/>
                  <a:gd name="connsiteX2" fmla="*/ 2487168 w 2487168"/>
                  <a:gd name="connsiteY2" fmla="*/ 2016252 h 2016252"/>
                  <a:gd name="connsiteX3" fmla="*/ 0 w 2487168"/>
                  <a:gd name="connsiteY3" fmla="*/ 2016252 h 2016252"/>
                  <a:gd name="connsiteX4" fmla="*/ 0 w 2487168"/>
                  <a:gd name="connsiteY4" fmla="*/ 0 h 201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168" h="2016252">
                    <a:moveTo>
                      <a:pt x="0" y="0"/>
                    </a:moveTo>
                    <a:lnTo>
                      <a:pt x="2487168" y="0"/>
                    </a:lnTo>
                    <a:lnTo>
                      <a:pt x="2487168" y="2016252"/>
                    </a:lnTo>
                    <a:lnTo>
                      <a:pt x="0" y="20162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0" tIns="177800" rIns="177800" bIns="177800" numCol="1" spcCol="1270" anchor="ctr" anchorCtr="0">
                <a:noAutofit/>
              </a:bodyPr>
              <a:lstStyle/>
              <a:p>
                <a:pPr marL="0" marR="0" lvl="0" indent="0" algn="ctr" defTabSz="111125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KUALITAS PENERAPAN MANAJEMEN RISIKO (KPMR)</a:t>
                </a:r>
              </a:p>
              <a:p>
                <a:pPr marL="0" marR="0" lvl="0" indent="0" algn="ctr" defTabSz="111125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(Strong=1, Satisfactory=2, Fair=3, Marginal=4, Unsatisfactory=5)</a:t>
                </a:r>
              </a:p>
            </p:txBody>
          </p:sp>
        </p:grpSp>
        <p:sp>
          <p:nvSpPr>
            <p:cNvPr id="24" name="Rectangle 23">
              <a:extLst>
                <a:ext uri="{FF2B5EF4-FFF2-40B4-BE49-F238E27FC236}">
                  <a16:creationId xmlns:a16="http://schemas.microsoft.com/office/drawing/2014/main" id="{3DD7E034-1EBB-479F-915C-D04DF3A744E8}"/>
                </a:ext>
              </a:extLst>
            </p:cNvPr>
            <p:cNvSpPr/>
            <p:nvPr/>
          </p:nvSpPr>
          <p:spPr>
            <a:xfrm rot="21098796">
              <a:off x="609599" y="3531870"/>
              <a:ext cx="7620000" cy="480060"/>
            </a:xfrm>
            <a:prstGeom prst="rect">
              <a:avLst/>
            </a:prstGeom>
            <a:solidFill>
              <a:srgbClr val="3A1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PROFIL RISIKO (RISK PROFILE=NET RISK)</a:t>
              </a:r>
            </a:p>
          </p:txBody>
        </p:sp>
      </p:grpSp>
      <p:sp>
        <p:nvSpPr>
          <p:cNvPr id="10" name="Rectangle 9">
            <a:extLst>
              <a:ext uri="{FF2B5EF4-FFF2-40B4-BE49-F238E27FC236}">
                <a16:creationId xmlns:a16="http://schemas.microsoft.com/office/drawing/2014/main" id="{1DDACBDE-EFF6-48BA-A499-164327B26338}"/>
              </a:ext>
            </a:extLst>
          </p:cNvPr>
          <p:cNvSpPr/>
          <p:nvPr/>
        </p:nvSpPr>
        <p:spPr>
          <a:xfrm>
            <a:off x="0" y="-312817"/>
            <a:ext cx="12192000" cy="9276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b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KONSEPSI PROFIL RISIKO: (RESIDUAL RISK ≈ NET RISK)</a:t>
            </a:r>
            <a:endParaRPr kumimoji="0" lang="en-ID"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2D713E-C64A-4425-B350-A0D32E5E2D16}"/>
              </a:ext>
            </a:extLst>
          </p:cNvPr>
          <p:cNvSpPr txBox="1"/>
          <p:nvPr/>
        </p:nvSpPr>
        <p:spPr>
          <a:xfrm>
            <a:off x="1658319" y="6536843"/>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
        <p:nvSpPr>
          <p:cNvPr id="2" name="TextBox 1">
            <a:extLst>
              <a:ext uri="{FF2B5EF4-FFF2-40B4-BE49-F238E27FC236}">
                <a16:creationId xmlns:a16="http://schemas.microsoft.com/office/drawing/2014/main" id="{FCD3680B-C1A9-4FB0-85B8-4B51AF8E2AE8}"/>
              </a:ext>
            </a:extLst>
          </p:cNvPr>
          <p:cNvSpPr txBox="1"/>
          <p:nvPr/>
        </p:nvSpPr>
        <p:spPr>
          <a:xfrm>
            <a:off x="8335926" y="4338084"/>
            <a:ext cx="1148316" cy="923330"/>
          </a:xfrm>
          <a:prstGeom prst="rect">
            <a:avLst/>
          </a:prstGeom>
          <a:noFill/>
        </p:spPr>
        <p:txBody>
          <a:bodyPr wrap="square" rtlCol="0">
            <a:spAutoFit/>
          </a:bodyPr>
          <a:lstStyle/>
          <a:p>
            <a:pPr algn="ctr"/>
            <a:r>
              <a:rPr lang="en-US" b="1" dirty="0"/>
              <a:t>RISK CONTROL SYSTEM</a:t>
            </a:r>
            <a:endParaRPr lang="en-ID" b="1" dirty="0"/>
          </a:p>
        </p:txBody>
      </p:sp>
      <p:sp>
        <p:nvSpPr>
          <p:cNvPr id="12" name="TextBox 11">
            <a:extLst>
              <a:ext uri="{FF2B5EF4-FFF2-40B4-BE49-F238E27FC236}">
                <a16:creationId xmlns:a16="http://schemas.microsoft.com/office/drawing/2014/main" id="{1AE8E2A0-5886-43D4-BBB3-C16B67DBDFDB}"/>
              </a:ext>
            </a:extLst>
          </p:cNvPr>
          <p:cNvSpPr txBox="1"/>
          <p:nvPr/>
        </p:nvSpPr>
        <p:spPr>
          <a:xfrm>
            <a:off x="3358933" y="1685719"/>
            <a:ext cx="1230988" cy="646331"/>
          </a:xfrm>
          <a:prstGeom prst="rect">
            <a:avLst/>
          </a:prstGeom>
          <a:noFill/>
        </p:spPr>
        <p:txBody>
          <a:bodyPr wrap="square" rtlCol="0">
            <a:spAutoFit/>
          </a:bodyPr>
          <a:lstStyle/>
          <a:p>
            <a:pPr algn="ctr"/>
            <a:r>
              <a:rPr lang="en-US" b="1" dirty="0"/>
              <a:t>INHERENT RISK</a:t>
            </a:r>
            <a:endParaRPr lang="en-ID" b="1" dirty="0"/>
          </a:p>
        </p:txBody>
      </p:sp>
    </p:spTree>
    <p:extLst>
      <p:ext uri="{BB962C8B-B14F-4D97-AF65-F5344CB8AC3E}">
        <p14:creationId xmlns:p14="http://schemas.microsoft.com/office/powerpoint/2010/main" val="26096868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F08650-D478-49C3-BDB4-CB8C223B66D9}"/>
              </a:ext>
            </a:extLst>
          </p:cNvPr>
          <p:cNvGrpSpPr/>
          <p:nvPr/>
        </p:nvGrpSpPr>
        <p:grpSpPr>
          <a:xfrm>
            <a:off x="349357" y="1470079"/>
            <a:ext cx="11713852" cy="4753641"/>
            <a:chOff x="349357" y="1470079"/>
            <a:chExt cx="11713852" cy="4753641"/>
          </a:xfrm>
        </p:grpSpPr>
        <p:grpSp>
          <p:nvGrpSpPr>
            <p:cNvPr id="13" name="Group 12"/>
            <p:cNvGrpSpPr/>
            <p:nvPr/>
          </p:nvGrpSpPr>
          <p:grpSpPr>
            <a:xfrm>
              <a:off x="371506" y="1470079"/>
              <a:ext cx="11303876" cy="2601312"/>
              <a:chOff x="488731" y="1718441"/>
              <a:chExt cx="11303876" cy="1182414"/>
            </a:xfrm>
          </p:grpSpPr>
          <p:sp>
            <p:nvSpPr>
              <p:cNvPr id="8" name="Rectangle 7"/>
              <p:cNvSpPr/>
              <p:nvPr/>
            </p:nvSpPr>
            <p:spPr>
              <a:xfrm>
                <a:off x="488731" y="1718441"/>
                <a:ext cx="2632841" cy="11824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PROFIL RISIKO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(Net Risk)</a:t>
                </a:r>
              </a:p>
            </p:txBody>
          </p:sp>
          <p:sp>
            <p:nvSpPr>
              <p:cNvPr id="9" name="Rectangle 8"/>
              <p:cNvSpPr/>
              <p:nvPr/>
            </p:nvSpPr>
            <p:spPr>
              <a:xfrm>
                <a:off x="4078015" y="1718441"/>
                <a:ext cx="2795752" cy="11824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AGGREGATE INHERENT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RISK PADA PROGRAM, KEGIATAN &amp; KEGIATAN</a:t>
                </a:r>
              </a:p>
            </p:txBody>
          </p:sp>
          <p:sp>
            <p:nvSpPr>
              <p:cNvPr id="10" name="Rectangle 9"/>
              <p:cNvSpPr/>
              <p:nvPr/>
            </p:nvSpPr>
            <p:spPr>
              <a:xfrm>
                <a:off x="8061433" y="1718441"/>
                <a:ext cx="3731174" cy="1182414"/>
              </a:xfrm>
              <a:prstGeom prst="rect">
                <a:avLst/>
              </a:prstGeom>
              <a:solidFill>
                <a:srgbClr val="00D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Kualitas</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Penerapan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Sistem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Pengendalian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Manajemen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(KPMR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atau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RISK CONTROL SYSTEM)</a:t>
                </a:r>
              </a:p>
            </p:txBody>
          </p:sp>
          <p:sp>
            <p:nvSpPr>
              <p:cNvPr id="11" name="Rectangle 10"/>
              <p:cNvSpPr/>
              <p:nvPr/>
            </p:nvSpPr>
            <p:spPr>
              <a:xfrm>
                <a:off x="3252950" y="2014044"/>
                <a:ext cx="714703" cy="591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 name="Rectangle 11"/>
              <p:cNvSpPr/>
              <p:nvPr/>
            </p:nvSpPr>
            <p:spPr>
              <a:xfrm>
                <a:off x="7094484" y="2014044"/>
                <a:ext cx="714703" cy="591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vs.</a:t>
                </a:r>
              </a:p>
            </p:txBody>
          </p:sp>
        </p:grpSp>
        <p:pic>
          <p:nvPicPr>
            <p:cNvPr id="3" name="Picture 2">
              <a:extLst>
                <a:ext uri="{FF2B5EF4-FFF2-40B4-BE49-F238E27FC236}">
                  <a16:creationId xmlns:a16="http://schemas.microsoft.com/office/drawing/2014/main" id="{3AD794BE-CA87-4D5E-8E0A-4F883FFBB31E}"/>
                </a:ext>
              </a:extLst>
            </p:cNvPr>
            <p:cNvPicPr>
              <a:picLocks noChangeAspect="1"/>
            </p:cNvPicPr>
            <p:nvPr/>
          </p:nvPicPr>
          <p:blipFill>
            <a:blip r:embed="rId2"/>
            <a:stretch>
              <a:fillRect/>
            </a:stretch>
          </p:blipFill>
          <p:spPr>
            <a:xfrm>
              <a:off x="3395142" y="4084143"/>
              <a:ext cx="4296820" cy="2139577"/>
            </a:xfrm>
            <a:prstGeom prst="rect">
              <a:avLst/>
            </a:prstGeom>
          </p:spPr>
        </p:pic>
        <p:pic>
          <p:nvPicPr>
            <p:cNvPr id="5" name="Picture 4">
              <a:extLst>
                <a:ext uri="{FF2B5EF4-FFF2-40B4-BE49-F238E27FC236}">
                  <a16:creationId xmlns:a16="http://schemas.microsoft.com/office/drawing/2014/main" id="{49658B06-8F59-45C9-9F00-696F6337D6DD}"/>
                </a:ext>
              </a:extLst>
            </p:cNvPr>
            <p:cNvPicPr>
              <a:picLocks noChangeAspect="1"/>
            </p:cNvPicPr>
            <p:nvPr/>
          </p:nvPicPr>
          <p:blipFill>
            <a:blip r:embed="rId3"/>
            <a:stretch>
              <a:fillRect/>
            </a:stretch>
          </p:blipFill>
          <p:spPr>
            <a:xfrm>
              <a:off x="7994405" y="4207608"/>
              <a:ext cx="4068804" cy="2016112"/>
            </a:xfrm>
            <a:prstGeom prst="rect">
              <a:avLst/>
            </a:prstGeom>
          </p:spPr>
        </p:pic>
        <p:pic>
          <p:nvPicPr>
            <p:cNvPr id="28" name="Picture 27">
              <a:extLst>
                <a:ext uri="{FF2B5EF4-FFF2-40B4-BE49-F238E27FC236}">
                  <a16:creationId xmlns:a16="http://schemas.microsoft.com/office/drawing/2014/main" id="{F2ED89DC-8E18-42A6-A183-EAF6679A63FD}"/>
                </a:ext>
              </a:extLst>
            </p:cNvPr>
            <p:cNvPicPr>
              <a:picLocks noChangeAspect="1"/>
            </p:cNvPicPr>
            <p:nvPr/>
          </p:nvPicPr>
          <p:blipFill>
            <a:blip r:embed="rId4"/>
            <a:stretch>
              <a:fillRect/>
            </a:stretch>
          </p:blipFill>
          <p:spPr>
            <a:xfrm>
              <a:off x="349357" y="4511871"/>
              <a:ext cx="2743342" cy="1542087"/>
            </a:xfrm>
            <a:prstGeom prst="rect">
              <a:avLst/>
            </a:prstGeom>
          </p:spPr>
        </p:pic>
      </p:grpSp>
      <p:sp>
        <p:nvSpPr>
          <p:cNvPr id="14" name="Rectangle 13">
            <a:extLst>
              <a:ext uri="{FF2B5EF4-FFF2-40B4-BE49-F238E27FC236}">
                <a16:creationId xmlns:a16="http://schemas.microsoft.com/office/drawing/2014/main" id="{9129DCB3-6625-4B6F-9591-95D8E57567EE}"/>
              </a:ext>
            </a:extLst>
          </p:cNvPr>
          <p:cNvSpPr/>
          <p:nvPr/>
        </p:nvSpPr>
        <p:spPr>
          <a:xfrm>
            <a:off x="0" y="5912"/>
            <a:ext cx="12192000" cy="74870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PROFIL RISIKO (RISK PROFILE ≈ RESIDUAL RISK ≈ NET RISK)</a:t>
            </a:r>
            <a:endParaRPr kumimoji="0" lang="en-ID"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DD819E8-85D8-4272-B5D3-B65C0409088D}"/>
              </a:ext>
            </a:extLst>
          </p:cNvPr>
          <p:cNvSpPr txBox="1"/>
          <p:nvPr/>
        </p:nvSpPr>
        <p:spPr>
          <a:xfrm>
            <a:off x="1658319" y="6536843"/>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31705091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29DCB3-6625-4B6F-9591-95D8E57567EE}"/>
              </a:ext>
            </a:extLst>
          </p:cNvPr>
          <p:cNvSpPr/>
          <p:nvPr/>
        </p:nvSpPr>
        <p:spPr>
          <a:xfrm>
            <a:off x="0" y="5912"/>
            <a:ext cx="12192000" cy="74870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RISK APPETITE FRAMEWORK</a:t>
            </a:r>
            <a:endParaRPr lang="en-ID" sz="3200" b="1" dirty="0">
              <a:solidFill>
                <a:schemeClr val="bg1"/>
              </a:solidFill>
            </a:endParaRPr>
          </a:p>
        </p:txBody>
      </p:sp>
      <p:pic>
        <p:nvPicPr>
          <p:cNvPr id="8" name="Picture 7"/>
          <p:cNvPicPr/>
          <p:nvPr/>
        </p:nvPicPr>
        <p:blipFill>
          <a:blip r:embed="rId2"/>
          <a:stretch>
            <a:fillRect/>
          </a:stretch>
        </p:blipFill>
        <p:spPr>
          <a:xfrm>
            <a:off x="362778" y="2152356"/>
            <a:ext cx="5897346" cy="3757778"/>
          </a:xfrm>
          <a:prstGeom prst="rect">
            <a:avLst/>
          </a:prstGeom>
        </p:spPr>
      </p:pic>
      <p:pic>
        <p:nvPicPr>
          <p:cNvPr id="9" name="Picture 8">
            <a:extLst>
              <a:ext uri="{FF2B5EF4-FFF2-40B4-BE49-F238E27FC236}">
                <a16:creationId xmlns:a16="http://schemas.microsoft.com/office/drawing/2014/main" id="{5D667816-8448-4440-A3A4-7F1FB17F7B89}"/>
              </a:ext>
            </a:extLst>
          </p:cNvPr>
          <p:cNvPicPr>
            <a:picLocks noChangeAspect="1"/>
          </p:cNvPicPr>
          <p:nvPr/>
        </p:nvPicPr>
        <p:blipFill>
          <a:blip r:embed="rId3"/>
          <a:stretch>
            <a:fillRect/>
          </a:stretch>
        </p:blipFill>
        <p:spPr>
          <a:xfrm>
            <a:off x="6893170" y="2063924"/>
            <a:ext cx="5000074" cy="3846210"/>
          </a:xfrm>
          <a:prstGeom prst="rect">
            <a:avLst/>
          </a:prstGeom>
        </p:spPr>
      </p:pic>
      <p:sp>
        <p:nvSpPr>
          <p:cNvPr id="5" name="TextBox 4">
            <a:extLst>
              <a:ext uri="{FF2B5EF4-FFF2-40B4-BE49-F238E27FC236}">
                <a16:creationId xmlns:a16="http://schemas.microsoft.com/office/drawing/2014/main" id="{EE539405-67CF-48BE-A023-0725641F0EFD}"/>
              </a:ext>
            </a:extLst>
          </p:cNvPr>
          <p:cNvSpPr txBox="1"/>
          <p:nvPr/>
        </p:nvSpPr>
        <p:spPr>
          <a:xfrm>
            <a:off x="1658319" y="6536843"/>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9554730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F0E23A5-1C16-4C29-BB3B-B41EF9476826}"/>
              </a:ext>
            </a:extLst>
          </p:cNvPr>
          <p:cNvGrpSpPr/>
          <p:nvPr/>
        </p:nvGrpSpPr>
        <p:grpSpPr>
          <a:xfrm>
            <a:off x="654805" y="2141438"/>
            <a:ext cx="11041249" cy="4349725"/>
            <a:chOff x="654805" y="1241749"/>
            <a:chExt cx="11041249" cy="4349725"/>
          </a:xfrm>
        </p:grpSpPr>
        <p:cxnSp>
          <p:nvCxnSpPr>
            <p:cNvPr id="4" name="Straight Connector 3">
              <a:extLst>
                <a:ext uri="{FF2B5EF4-FFF2-40B4-BE49-F238E27FC236}">
                  <a16:creationId xmlns:a16="http://schemas.microsoft.com/office/drawing/2014/main" id="{3D2B655A-28CA-478F-ADCA-EB1F6C1AE07F}"/>
                </a:ext>
              </a:extLst>
            </p:cNvPr>
            <p:cNvCxnSpPr>
              <a:cxnSpLocks/>
            </p:cNvCxnSpPr>
            <p:nvPr/>
          </p:nvCxnSpPr>
          <p:spPr>
            <a:xfrm>
              <a:off x="1301858" y="4726983"/>
              <a:ext cx="985692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F82007-D234-4C49-8E36-3152D02D495F}"/>
                </a:ext>
              </a:extLst>
            </p:cNvPr>
            <p:cNvSpPr/>
            <p:nvPr/>
          </p:nvSpPr>
          <p:spPr>
            <a:xfrm>
              <a:off x="1286360"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BD8EB9A-D152-4418-8D3F-F53FAE0BD561}"/>
                </a:ext>
              </a:extLst>
            </p:cNvPr>
            <p:cNvSpPr/>
            <p:nvPr/>
          </p:nvSpPr>
          <p:spPr>
            <a:xfrm>
              <a:off x="3717011"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DD8B62-5E18-4961-A075-C9944E6D8936}"/>
                </a:ext>
              </a:extLst>
            </p:cNvPr>
            <p:cNvSpPr/>
            <p:nvPr/>
          </p:nvSpPr>
          <p:spPr>
            <a:xfrm>
              <a:off x="614766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97B998C-B06B-4446-A64D-BFDA12760076}"/>
                </a:ext>
              </a:extLst>
            </p:cNvPr>
            <p:cNvSpPr/>
            <p:nvPr/>
          </p:nvSpPr>
          <p:spPr>
            <a:xfrm>
              <a:off x="865580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E55D01E-7497-45F7-B7F8-55B210821EAD}"/>
                </a:ext>
              </a:extLst>
            </p:cNvPr>
            <p:cNvSpPr/>
            <p:nvPr/>
          </p:nvSpPr>
          <p:spPr>
            <a:xfrm>
              <a:off x="11091620"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2781AAF-A80E-4AAE-AAE1-0B70440A8AA8}"/>
                </a:ext>
              </a:extLst>
            </p:cNvPr>
            <p:cNvSpPr txBox="1"/>
            <p:nvPr/>
          </p:nvSpPr>
          <p:spPr>
            <a:xfrm>
              <a:off x="1022888" y="4943959"/>
              <a:ext cx="6354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1</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6" name="TextBox 15">
              <a:extLst>
                <a:ext uri="{FF2B5EF4-FFF2-40B4-BE49-F238E27FC236}">
                  <a16:creationId xmlns:a16="http://schemas.microsoft.com/office/drawing/2014/main" id="{BF695183-9297-467F-91E9-CC811719B7B2}"/>
                </a:ext>
              </a:extLst>
            </p:cNvPr>
            <p:cNvSpPr txBox="1"/>
            <p:nvPr/>
          </p:nvSpPr>
          <p:spPr>
            <a:xfrm>
              <a:off x="2758699"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 to 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2</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7" name="TextBox 16">
              <a:extLst>
                <a:ext uri="{FF2B5EF4-FFF2-40B4-BE49-F238E27FC236}">
                  <a16:creationId xmlns:a16="http://schemas.microsoft.com/office/drawing/2014/main" id="{11204E9A-9AFC-4675-B8E0-6CCC0C3EDAC3}"/>
                </a:ext>
              </a:extLst>
            </p:cNvPr>
            <p:cNvSpPr txBox="1"/>
            <p:nvPr/>
          </p:nvSpPr>
          <p:spPr>
            <a:xfrm>
              <a:off x="5189350"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3</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8" name="TextBox 17">
              <a:extLst>
                <a:ext uri="{FF2B5EF4-FFF2-40B4-BE49-F238E27FC236}">
                  <a16:creationId xmlns:a16="http://schemas.microsoft.com/office/drawing/2014/main" id="{D8841001-6723-42CE-8CF3-F759C915A432}"/>
                </a:ext>
              </a:extLst>
            </p:cNvPr>
            <p:cNvSpPr txBox="1"/>
            <p:nvPr/>
          </p:nvSpPr>
          <p:spPr>
            <a:xfrm>
              <a:off x="7676829" y="4945143"/>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 to 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4</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9" name="TextBox 18">
              <a:extLst>
                <a:ext uri="{FF2B5EF4-FFF2-40B4-BE49-F238E27FC236}">
                  <a16:creationId xmlns:a16="http://schemas.microsoft.com/office/drawing/2014/main" id="{32914587-615A-4E84-99A6-24E1BB592B26}"/>
                </a:ext>
              </a:extLst>
            </p:cNvPr>
            <p:cNvSpPr txBox="1"/>
            <p:nvPr/>
          </p:nvSpPr>
          <p:spPr>
            <a:xfrm>
              <a:off x="10595674" y="4945142"/>
              <a:ext cx="1100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5</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5" name="TextBox 24">
              <a:extLst>
                <a:ext uri="{FF2B5EF4-FFF2-40B4-BE49-F238E27FC236}">
                  <a16:creationId xmlns:a16="http://schemas.microsoft.com/office/drawing/2014/main" id="{CE10AE3D-6AA6-4F0A-A41F-1533B338C9AE}"/>
                </a:ext>
              </a:extLst>
            </p:cNvPr>
            <p:cNvSpPr txBox="1"/>
            <p:nvPr/>
          </p:nvSpPr>
          <p:spPr>
            <a:xfrm>
              <a:off x="654805" y="1241749"/>
              <a:ext cx="21038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Risk Appetite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 Moderate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cxnSp>
          <p:nvCxnSpPr>
            <p:cNvPr id="24" name="Straight Connector 23">
              <a:extLst>
                <a:ext uri="{FF2B5EF4-FFF2-40B4-BE49-F238E27FC236}">
                  <a16:creationId xmlns:a16="http://schemas.microsoft.com/office/drawing/2014/main" id="{B5E899DA-F8E6-4100-8079-326BC543AA66}"/>
                </a:ext>
              </a:extLst>
            </p:cNvPr>
            <p:cNvCxnSpPr>
              <a:cxnSpLocks/>
            </p:cNvCxnSpPr>
            <p:nvPr/>
          </p:nvCxnSpPr>
          <p:spPr>
            <a:xfrm>
              <a:off x="2529221" y="2200764"/>
              <a:ext cx="0" cy="2526219"/>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31486318-455F-4418-8B6B-87EEFB1209D4}"/>
              </a:ext>
            </a:extLst>
          </p:cNvPr>
          <p:cNvSpPr txBox="1"/>
          <p:nvPr/>
        </p:nvSpPr>
        <p:spPr>
          <a:xfrm>
            <a:off x="805912" y="462868"/>
            <a:ext cx="112001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RELATIVELY LOW RISK APPETITE</a:t>
            </a:r>
            <a:endParaRPr kumimoji="0" lang="en-ID"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endParaRPr>
          </a:p>
        </p:txBody>
      </p:sp>
      <p:sp>
        <p:nvSpPr>
          <p:cNvPr id="20" name="Speech Bubble: Rectangle with Corners Rounded 1">
            <a:extLst>
              <a:ext uri="{FF2B5EF4-FFF2-40B4-BE49-F238E27FC236}">
                <a16:creationId xmlns:a16="http://schemas.microsoft.com/office/drawing/2014/main" id="{13838292-3C6F-45E7-B5E2-342255F93A19}"/>
              </a:ext>
            </a:extLst>
          </p:cNvPr>
          <p:cNvSpPr/>
          <p:nvPr/>
        </p:nvSpPr>
        <p:spPr>
          <a:xfrm>
            <a:off x="3043451" y="1133015"/>
            <a:ext cx="1446661" cy="1582889"/>
          </a:xfrm>
          <a:prstGeom prst="wedgeRoundRectCallout">
            <a:avLst>
              <a:gd name="adj1" fmla="val -84585"/>
              <a:gd name="adj2" fmla="val 77262"/>
              <a:gd name="adj3" fmla="val 16667"/>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Risk Appetite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Organisasi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dalam</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hal</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cenderung</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Rendah</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(RISK AVERSE)</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5D667816-8448-4440-A3A4-7F1FB17F7B89}"/>
              </a:ext>
            </a:extLst>
          </p:cNvPr>
          <p:cNvPicPr>
            <a:picLocks noChangeAspect="1"/>
          </p:cNvPicPr>
          <p:nvPr/>
        </p:nvPicPr>
        <p:blipFill>
          <a:blip r:embed="rId2"/>
          <a:stretch>
            <a:fillRect/>
          </a:stretch>
        </p:blipFill>
        <p:spPr>
          <a:xfrm>
            <a:off x="6968918" y="563237"/>
            <a:ext cx="4426955" cy="3405350"/>
          </a:xfrm>
          <a:prstGeom prst="rect">
            <a:avLst/>
          </a:prstGeom>
        </p:spPr>
      </p:pic>
      <p:cxnSp>
        <p:nvCxnSpPr>
          <p:cNvPr id="3" name="Straight Arrow Connector 2"/>
          <p:cNvCxnSpPr>
            <a:stCxn id="20" idx="3"/>
            <a:endCxn id="6" idx="2"/>
          </p:cNvCxnSpPr>
          <p:nvPr/>
        </p:nvCxnSpPr>
        <p:spPr>
          <a:xfrm flipV="1">
            <a:off x="4490112" y="1924459"/>
            <a:ext cx="5581936" cy="1"/>
          </a:xfrm>
          <a:prstGeom prst="straightConnector1">
            <a:avLst/>
          </a:prstGeom>
          <a:ln w="158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072048" y="1547227"/>
            <a:ext cx="1128060" cy="754463"/>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2900363" y="3100453"/>
            <a:ext cx="14287" cy="2526219"/>
          </a:xfrm>
          <a:prstGeom prst="line">
            <a:avLst/>
          </a:prstGeom>
          <a:ln w="412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Rectangular Callout 7"/>
          <p:cNvSpPr/>
          <p:nvPr/>
        </p:nvSpPr>
        <p:spPr>
          <a:xfrm>
            <a:off x="3717010" y="3341767"/>
            <a:ext cx="1676445" cy="415846"/>
          </a:xfrm>
          <a:prstGeom prst="wedgeRectCallout">
            <a:avLst>
              <a:gd name="adj1" fmla="val -96607"/>
              <a:gd name="adj2" fmla="val -502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Risk Tolerance</a:t>
            </a:r>
          </a:p>
        </p:txBody>
      </p:sp>
      <p:sp>
        <p:nvSpPr>
          <p:cNvPr id="23" name="TextBox 22">
            <a:extLst>
              <a:ext uri="{FF2B5EF4-FFF2-40B4-BE49-F238E27FC236}">
                <a16:creationId xmlns:a16="http://schemas.microsoft.com/office/drawing/2014/main" id="{4AEB05E1-DFB0-45B1-91FA-7D4962D36BF0}"/>
              </a:ext>
            </a:extLst>
          </p:cNvPr>
          <p:cNvSpPr txBox="1"/>
          <p:nvPr/>
        </p:nvSpPr>
        <p:spPr>
          <a:xfrm>
            <a:off x="1658319" y="6536843"/>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2262297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F0E23A5-1C16-4C29-BB3B-B41EF9476826}"/>
              </a:ext>
            </a:extLst>
          </p:cNvPr>
          <p:cNvGrpSpPr/>
          <p:nvPr/>
        </p:nvGrpSpPr>
        <p:grpSpPr>
          <a:xfrm>
            <a:off x="1022888" y="2084579"/>
            <a:ext cx="10673166" cy="4406584"/>
            <a:chOff x="1022888" y="1184890"/>
            <a:chExt cx="10673166" cy="4406584"/>
          </a:xfrm>
        </p:grpSpPr>
        <p:cxnSp>
          <p:nvCxnSpPr>
            <p:cNvPr id="4" name="Straight Connector 3">
              <a:extLst>
                <a:ext uri="{FF2B5EF4-FFF2-40B4-BE49-F238E27FC236}">
                  <a16:creationId xmlns:a16="http://schemas.microsoft.com/office/drawing/2014/main" id="{3D2B655A-28CA-478F-ADCA-EB1F6C1AE07F}"/>
                </a:ext>
              </a:extLst>
            </p:cNvPr>
            <p:cNvCxnSpPr>
              <a:cxnSpLocks/>
            </p:cNvCxnSpPr>
            <p:nvPr/>
          </p:nvCxnSpPr>
          <p:spPr>
            <a:xfrm>
              <a:off x="1301858" y="4726983"/>
              <a:ext cx="985692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F82007-D234-4C49-8E36-3152D02D495F}"/>
                </a:ext>
              </a:extLst>
            </p:cNvPr>
            <p:cNvSpPr/>
            <p:nvPr/>
          </p:nvSpPr>
          <p:spPr>
            <a:xfrm>
              <a:off x="1286360"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BD8EB9A-D152-4418-8D3F-F53FAE0BD561}"/>
                </a:ext>
              </a:extLst>
            </p:cNvPr>
            <p:cNvSpPr/>
            <p:nvPr/>
          </p:nvSpPr>
          <p:spPr>
            <a:xfrm>
              <a:off x="3717011"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DD8B62-5E18-4961-A075-C9944E6D8936}"/>
                </a:ext>
              </a:extLst>
            </p:cNvPr>
            <p:cNvSpPr/>
            <p:nvPr/>
          </p:nvSpPr>
          <p:spPr>
            <a:xfrm>
              <a:off x="614766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97B998C-B06B-4446-A64D-BFDA12760076}"/>
                </a:ext>
              </a:extLst>
            </p:cNvPr>
            <p:cNvSpPr/>
            <p:nvPr/>
          </p:nvSpPr>
          <p:spPr>
            <a:xfrm>
              <a:off x="865580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E55D01E-7497-45F7-B7F8-55B210821EAD}"/>
                </a:ext>
              </a:extLst>
            </p:cNvPr>
            <p:cNvSpPr/>
            <p:nvPr/>
          </p:nvSpPr>
          <p:spPr>
            <a:xfrm>
              <a:off x="11091620"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2781AAF-A80E-4AAE-AAE1-0B70440A8AA8}"/>
                </a:ext>
              </a:extLst>
            </p:cNvPr>
            <p:cNvSpPr txBox="1"/>
            <p:nvPr/>
          </p:nvSpPr>
          <p:spPr>
            <a:xfrm>
              <a:off x="1022888" y="4943959"/>
              <a:ext cx="6354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1</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6" name="TextBox 15">
              <a:extLst>
                <a:ext uri="{FF2B5EF4-FFF2-40B4-BE49-F238E27FC236}">
                  <a16:creationId xmlns:a16="http://schemas.microsoft.com/office/drawing/2014/main" id="{BF695183-9297-467F-91E9-CC811719B7B2}"/>
                </a:ext>
              </a:extLst>
            </p:cNvPr>
            <p:cNvSpPr txBox="1"/>
            <p:nvPr/>
          </p:nvSpPr>
          <p:spPr>
            <a:xfrm>
              <a:off x="2758699"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 to 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2</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7" name="TextBox 16">
              <a:extLst>
                <a:ext uri="{FF2B5EF4-FFF2-40B4-BE49-F238E27FC236}">
                  <a16:creationId xmlns:a16="http://schemas.microsoft.com/office/drawing/2014/main" id="{11204E9A-9AFC-4675-B8E0-6CCC0C3EDAC3}"/>
                </a:ext>
              </a:extLst>
            </p:cNvPr>
            <p:cNvSpPr txBox="1"/>
            <p:nvPr/>
          </p:nvSpPr>
          <p:spPr>
            <a:xfrm>
              <a:off x="5189350"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3</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8" name="TextBox 17">
              <a:extLst>
                <a:ext uri="{FF2B5EF4-FFF2-40B4-BE49-F238E27FC236}">
                  <a16:creationId xmlns:a16="http://schemas.microsoft.com/office/drawing/2014/main" id="{D8841001-6723-42CE-8CF3-F759C915A432}"/>
                </a:ext>
              </a:extLst>
            </p:cNvPr>
            <p:cNvSpPr txBox="1"/>
            <p:nvPr/>
          </p:nvSpPr>
          <p:spPr>
            <a:xfrm>
              <a:off x="7676829" y="4945143"/>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 to 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4</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9" name="TextBox 18">
              <a:extLst>
                <a:ext uri="{FF2B5EF4-FFF2-40B4-BE49-F238E27FC236}">
                  <a16:creationId xmlns:a16="http://schemas.microsoft.com/office/drawing/2014/main" id="{32914587-615A-4E84-99A6-24E1BB592B26}"/>
                </a:ext>
              </a:extLst>
            </p:cNvPr>
            <p:cNvSpPr txBox="1"/>
            <p:nvPr/>
          </p:nvSpPr>
          <p:spPr>
            <a:xfrm>
              <a:off x="10595674" y="4945142"/>
              <a:ext cx="1100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5</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3" name="TextBox 22">
              <a:extLst>
                <a:ext uri="{FF2B5EF4-FFF2-40B4-BE49-F238E27FC236}">
                  <a16:creationId xmlns:a16="http://schemas.microsoft.com/office/drawing/2014/main" id="{FEBF7D65-A964-4D91-96E5-10CEA4A9CE68}"/>
                </a:ext>
              </a:extLst>
            </p:cNvPr>
            <p:cNvSpPr txBox="1"/>
            <p:nvPr/>
          </p:nvSpPr>
          <p:spPr>
            <a:xfrm>
              <a:off x="6968589" y="1184890"/>
              <a:ext cx="21038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Risk Appetite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 to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cxnSp>
          <p:nvCxnSpPr>
            <p:cNvPr id="21" name="Straight Connector 20">
              <a:extLst>
                <a:ext uri="{FF2B5EF4-FFF2-40B4-BE49-F238E27FC236}">
                  <a16:creationId xmlns:a16="http://schemas.microsoft.com/office/drawing/2014/main" id="{6C47D47E-F165-477C-8013-72FD16A7B06C}"/>
                </a:ext>
              </a:extLst>
            </p:cNvPr>
            <p:cNvCxnSpPr/>
            <p:nvPr/>
          </p:nvCxnSpPr>
          <p:spPr>
            <a:xfrm>
              <a:off x="8717796" y="2227950"/>
              <a:ext cx="0" cy="2526219"/>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31486318-455F-4418-8B6B-87EEFB1209D4}"/>
              </a:ext>
            </a:extLst>
          </p:cNvPr>
          <p:cNvSpPr txBox="1"/>
          <p:nvPr/>
        </p:nvSpPr>
        <p:spPr>
          <a:xfrm>
            <a:off x="805912" y="462868"/>
            <a:ext cx="112001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RELATIVELY HIGH RISK APPETITE</a:t>
            </a:r>
            <a:endParaRPr kumimoji="0" lang="en-ID"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endParaRPr>
          </a:p>
        </p:txBody>
      </p:sp>
      <p:sp>
        <p:nvSpPr>
          <p:cNvPr id="20" name="Speech Bubble: Rectangle with Corners Rounded 1">
            <a:extLst>
              <a:ext uri="{FF2B5EF4-FFF2-40B4-BE49-F238E27FC236}">
                <a16:creationId xmlns:a16="http://schemas.microsoft.com/office/drawing/2014/main" id="{13838292-3C6F-45E7-B5E2-342255F93A19}"/>
              </a:ext>
            </a:extLst>
          </p:cNvPr>
          <p:cNvSpPr/>
          <p:nvPr/>
        </p:nvSpPr>
        <p:spPr>
          <a:xfrm>
            <a:off x="9508651" y="507193"/>
            <a:ext cx="1916114" cy="1179610"/>
          </a:xfrm>
          <a:prstGeom prst="wedgeRoundRectCallout">
            <a:avLst>
              <a:gd name="adj1" fmla="val -92176"/>
              <a:gd name="adj2" fmla="val 174088"/>
              <a:gd name="adj3" fmla="val 16667"/>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Risk Appetite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Organisasi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dalam</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hal</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cenderung</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Tinggi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(RISK TAKER/LOVER)</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D667816-8448-4440-A3A4-7F1FB17F7B89}"/>
              </a:ext>
            </a:extLst>
          </p:cNvPr>
          <p:cNvPicPr>
            <a:picLocks noChangeAspect="1"/>
          </p:cNvPicPr>
          <p:nvPr/>
        </p:nvPicPr>
        <p:blipFill>
          <a:blip r:embed="rId2"/>
          <a:stretch>
            <a:fillRect/>
          </a:stretch>
        </p:blipFill>
        <p:spPr>
          <a:xfrm>
            <a:off x="1731205" y="2084579"/>
            <a:ext cx="4080099" cy="3138538"/>
          </a:xfrm>
          <a:prstGeom prst="rect">
            <a:avLst/>
          </a:prstGeom>
        </p:spPr>
      </p:pic>
      <p:sp>
        <p:nvSpPr>
          <p:cNvPr id="24" name="Oval 23"/>
          <p:cNvSpPr/>
          <p:nvPr/>
        </p:nvSpPr>
        <p:spPr>
          <a:xfrm>
            <a:off x="2428734" y="2975213"/>
            <a:ext cx="969559" cy="678636"/>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Arrow Connector 24"/>
          <p:cNvCxnSpPr/>
          <p:nvPr/>
        </p:nvCxnSpPr>
        <p:spPr>
          <a:xfrm>
            <a:off x="3289110" y="3246036"/>
            <a:ext cx="5382193" cy="1"/>
          </a:xfrm>
          <a:prstGeom prst="straightConnector1">
            <a:avLst/>
          </a:prstGeom>
          <a:ln w="158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9202962" y="3104217"/>
            <a:ext cx="2493092" cy="2526219"/>
            <a:chOff x="9202962" y="3104217"/>
            <a:chExt cx="2493092" cy="2526219"/>
          </a:xfrm>
        </p:grpSpPr>
        <p:cxnSp>
          <p:nvCxnSpPr>
            <p:cNvPr id="26" name="Straight Connector 25"/>
            <p:cNvCxnSpPr/>
            <p:nvPr/>
          </p:nvCxnSpPr>
          <p:spPr>
            <a:xfrm>
              <a:off x="9202962" y="3104217"/>
              <a:ext cx="14287" cy="2526219"/>
            </a:xfrm>
            <a:prstGeom prst="line">
              <a:avLst/>
            </a:prstGeom>
            <a:ln w="412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Rectangular Callout 28"/>
            <p:cNvSpPr/>
            <p:nvPr/>
          </p:nvSpPr>
          <p:spPr>
            <a:xfrm>
              <a:off x="10019609" y="3345531"/>
              <a:ext cx="1676445" cy="415846"/>
            </a:xfrm>
            <a:prstGeom prst="wedgeRectCallout">
              <a:avLst>
                <a:gd name="adj1" fmla="val -96607"/>
                <a:gd name="adj2" fmla="val -502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Risk Tolerance</a:t>
              </a:r>
            </a:p>
          </p:txBody>
        </p:sp>
      </p:grpSp>
      <p:sp>
        <p:nvSpPr>
          <p:cNvPr id="30" name="TextBox 29">
            <a:extLst>
              <a:ext uri="{FF2B5EF4-FFF2-40B4-BE49-F238E27FC236}">
                <a16:creationId xmlns:a16="http://schemas.microsoft.com/office/drawing/2014/main" id="{E1ABB73B-927C-41D7-BDF5-17AB84191237}"/>
              </a:ext>
            </a:extLst>
          </p:cNvPr>
          <p:cNvSpPr txBox="1"/>
          <p:nvPr/>
        </p:nvSpPr>
        <p:spPr>
          <a:xfrm>
            <a:off x="1658319" y="6536843"/>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14129965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Left 1">
            <a:extLst>
              <a:ext uri="{FF2B5EF4-FFF2-40B4-BE49-F238E27FC236}">
                <a16:creationId xmlns:a16="http://schemas.microsoft.com/office/drawing/2014/main" id="{66A526CC-3A28-48E9-9158-A3964C573469}"/>
              </a:ext>
            </a:extLst>
          </p:cNvPr>
          <p:cNvSpPr/>
          <p:nvPr/>
        </p:nvSpPr>
        <p:spPr>
          <a:xfrm>
            <a:off x="2422258" y="3246036"/>
            <a:ext cx="6296186" cy="1287372"/>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RISK CONTROL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(EFEK DARI KUALITAS PENERAPAN MANAJEMEN RISIKO</a:t>
            </a: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9F0E23A5-1C16-4C29-BB3B-B41EF9476826}"/>
              </a:ext>
            </a:extLst>
          </p:cNvPr>
          <p:cNvGrpSpPr/>
          <p:nvPr/>
        </p:nvGrpSpPr>
        <p:grpSpPr>
          <a:xfrm>
            <a:off x="1022888" y="2227950"/>
            <a:ext cx="10673166" cy="4263213"/>
            <a:chOff x="1022888" y="1328261"/>
            <a:chExt cx="10673166" cy="4263213"/>
          </a:xfrm>
        </p:grpSpPr>
        <p:cxnSp>
          <p:nvCxnSpPr>
            <p:cNvPr id="4" name="Straight Connector 3">
              <a:extLst>
                <a:ext uri="{FF2B5EF4-FFF2-40B4-BE49-F238E27FC236}">
                  <a16:creationId xmlns:a16="http://schemas.microsoft.com/office/drawing/2014/main" id="{3D2B655A-28CA-478F-ADCA-EB1F6C1AE07F}"/>
                </a:ext>
              </a:extLst>
            </p:cNvPr>
            <p:cNvCxnSpPr>
              <a:cxnSpLocks/>
            </p:cNvCxnSpPr>
            <p:nvPr/>
          </p:nvCxnSpPr>
          <p:spPr>
            <a:xfrm>
              <a:off x="1301858" y="4726983"/>
              <a:ext cx="985692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F82007-D234-4C49-8E36-3152D02D495F}"/>
                </a:ext>
              </a:extLst>
            </p:cNvPr>
            <p:cNvSpPr/>
            <p:nvPr/>
          </p:nvSpPr>
          <p:spPr>
            <a:xfrm>
              <a:off x="1286360"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BD8EB9A-D152-4418-8D3F-F53FAE0BD561}"/>
                </a:ext>
              </a:extLst>
            </p:cNvPr>
            <p:cNvSpPr/>
            <p:nvPr/>
          </p:nvSpPr>
          <p:spPr>
            <a:xfrm>
              <a:off x="3717011"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DD8B62-5E18-4961-A075-C9944E6D8936}"/>
                </a:ext>
              </a:extLst>
            </p:cNvPr>
            <p:cNvSpPr/>
            <p:nvPr/>
          </p:nvSpPr>
          <p:spPr>
            <a:xfrm>
              <a:off x="614766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97B998C-B06B-4446-A64D-BFDA12760076}"/>
                </a:ext>
              </a:extLst>
            </p:cNvPr>
            <p:cNvSpPr/>
            <p:nvPr/>
          </p:nvSpPr>
          <p:spPr>
            <a:xfrm>
              <a:off x="865580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E55D01E-7497-45F7-B7F8-55B210821EAD}"/>
                </a:ext>
              </a:extLst>
            </p:cNvPr>
            <p:cNvSpPr/>
            <p:nvPr/>
          </p:nvSpPr>
          <p:spPr>
            <a:xfrm>
              <a:off x="11091620"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2781AAF-A80E-4AAE-AAE1-0B70440A8AA8}"/>
                </a:ext>
              </a:extLst>
            </p:cNvPr>
            <p:cNvSpPr txBox="1"/>
            <p:nvPr/>
          </p:nvSpPr>
          <p:spPr>
            <a:xfrm>
              <a:off x="1022888" y="4943959"/>
              <a:ext cx="6354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1</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6" name="TextBox 15">
              <a:extLst>
                <a:ext uri="{FF2B5EF4-FFF2-40B4-BE49-F238E27FC236}">
                  <a16:creationId xmlns:a16="http://schemas.microsoft.com/office/drawing/2014/main" id="{BF695183-9297-467F-91E9-CC811719B7B2}"/>
                </a:ext>
              </a:extLst>
            </p:cNvPr>
            <p:cNvSpPr txBox="1"/>
            <p:nvPr/>
          </p:nvSpPr>
          <p:spPr>
            <a:xfrm>
              <a:off x="2758699"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 to 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2</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7" name="TextBox 16">
              <a:extLst>
                <a:ext uri="{FF2B5EF4-FFF2-40B4-BE49-F238E27FC236}">
                  <a16:creationId xmlns:a16="http://schemas.microsoft.com/office/drawing/2014/main" id="{11204E9A-9AFC-4675-B8E0-6CCC0C3EDAC3}"/>
                </a:ext>
              </a:extLst>
            </p:cNvPr>
            <p:cNvSpPr txBox="1"/>
            <p:nvPr/>
          </p:nvSpPr>
          <p:spPr>
            <a:xfrm>
              <a:off x="5189350"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3</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8" name="TextBox 17">
              <a:extLst>
                <a:ext uri="{FF2B5EF4-FFF2-40B4-BE49-F238E27FC236}">
                  <a16:creationId xmlns:a16="http://schemas.microsoft.com/office/drawing/2014/main" id="{D8841001-6723-42CE-8CF3-F759C915A432}"/>
                </a:ext>
              </a:extLst>
            </p:cNvPr>
            <p:cNvSpPr txBox="1"/>
            <p:nvPr/>
          </p:nvSpPr>
          <p:spPr>
            <a:xfrm>
              <a:off x="7676829" y="4945143"/>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 to 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4</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9" name="TextBox 18">
              <a:extLst>
                <a:ext uri="{FF2B5EF4-FFF2-40B4-BE49-F238E27FC236}">
                  <a16:creationId xmlns:a16="http://schemas.microsoft.com/office/drawing/2014/main" id="{32914587-615A-4E84-99A6-24E1BB592B26}"/>
                </a:ext>
              </a:extLst>
            </p:cNvPr>
            <p:cNvSpPr txBox="1"/>
            <p:nvPr/>
          </p:nvSpPr>
          <p:spPr>
            <a:xfrm>
              <a:off x="10595674" y="4945142"/>
              <a:ext cx="1100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5</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2" name="Rectangle 21">
              <a:extLst>
                <a:ext uri="{FF2B5EF4-FFF2-40B4-BE49-F238E27FC236}">
                  <a16:creationId xmlns:a16="http://schemas.microsoft.com/office/drawing/2014/main" id="{266785C4-A6FE-417C-BF17-F78F62D4180E}"/>
                </a:ext>
              </a:extLst>
            </p:cNvPr>
            <p:cNvSpPr/>
            <p:nvPr/>
          </p:nvSpPr>
          <p:spPr>
            <a:xfrm>
              <a:off x="1301858" y="3952068"/>
              <a:ext cx="7415938" cy="68954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INHERENT RISK</a:t>
              </a:r>
              <a:endParaRPr kumimoji="0" lang="en-ID"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EBF7D65-A964-4D91-96E5-10CEA4A9CE68}"/>
                </a:ext>
              </a:extLst>
            </p:cNvPr>
            <p:cNvSpPr txBox="1"/>
            <p:nvPr/>
          </p:nvSpPr>
          <p:spPr>
            <a:xfrm>
              <a:off x="7665849" y="1328261"/>
              <a:ext cx="21038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Inherent 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 to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5" name="TextBox 24">
              <a:extLst>
                <a:ext uri="{FF2B5EF4-FFF2-40B4-BE49-F238E27FC236}">
                  <a16:creationId xmlns:a16="http://schemas.microsoft.com/office/drawing/2014/main" id="{CE10AE3D-6AA6-4F0A-A41F-1533B338C9AE}"/>
                </a:ext>
              </a:extLst>
            </p:cNvPr>
            <p:cNvSpPr txBox="1"/>
            <p:nvPr/>
          </p:nvSpPr>
          <p:spPr>
            <a:xfrm>
              <a:off x="2717370" y="1332006"/>
              <a:ext cx="21038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Risk Appetite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 Moderate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cxnSp>
          <p:nvCxnSpPr>
            <p:cNvPr id="21" name="Straight Connector 20">
              <a:extLst>
                <a:ext uri="{FF2B5EF4-FFF2-40B4-BE49-F238E27FC236}">
                  <a16:creationId xmlns:a16="http://schemas.microsoft.com/office/drawing/2014/main" id="{6C47D47E-F165-477C-8013-72FD16A7B06C}"/>
                </a:ext>
              </a:extLst>
            </p:cNvPr>
            <p:cNvCxnSpPr/>
            <p:nvPr/>
          </p:nvCxnSpPr>
          <p:spPr>
            <a:xfrm>
              <a:off x="8717796" y="2227950"/>
              <a:ext cx="0" cy="2526219"/>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5E899DA-F8E6-4100-8079-326BC543AA66}"/>
                </a:ext>
              </a:extLst>
            </p:cNvPr>
            <p:cNvCxnSpPr>
              <a:cxnSpLocks/>
            </p:cNvCxnSpPr>
            <p:nvPr/>
          </p:nvCxnSpPr>
          <p:spPr>
            <a:xfrm>
              <a:off x="3784815" y="2231695"/>
              <a:ext cx="0" cy="2526219"/>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31486318-455F-4418-8B6B-87EEFB1209D4}"/>
              </a:ext>
            </a:extLst>
          </p:cNvPr>
          <p:cNvSpPr txBox="1"/>
          <p:nvPr/>
        </p:nvSpPr>
        <p:spPr>
          <a:xfrm>
            <a:off x="338381" y="590517"/>
            <a:ext cx="1161856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INHERENT RISK LEBIH BESAR DARI RISK APPETITE, NAMUN OLEH KARENA RISK CONTROL YANG </a:t>
            </a:r>
            <a:r>
              <a:rPr lang="en-US" sz="2600" b="1" dirty="0">
                <a:solidFill>
                  <a:prstClr val="black"/>
                </a:solidFill>
                <a:latin typeface="Candara" panose="020E0502030303020204" pitchFamily="34" charset="0"/>
                <a:cs typeface="Arial" charset="0"/>
              </a:rPr>
              <a:t>EFEKTIF</a:t>
            </a: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 MAKA PROFIL RISIKO LEBIH RENDAH DARI RISK APPETITE (PROFIL RISIKO MASIH BERADA DALAM KORIDOR RISK APPETITE)</a:t>
            </a:r>
            <a:endParaRPr kumimoji="0" lang="en-ID"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endParaRPr>
          </a:p>
        </p:txBody>
      </p:sp>
      <p:sp>
        <p:nvSpPr>
          <p:cNvPr id="3" name="Rectangle 2">
            <a:extLst>
              <a:ext uri="{FF2B5EF4-FFF2-40B4-BE49-F238E27FC236}">
                <a16:creationId xmlns:a16="http://schemas.microsoft.com/office/drawing/2014/main" id="{8246CED1-3CD1-4F7F-9298-AF8BAE69FAA1}"/>
              </a:ext>
            </a:extLst>
          </p:cNvPr>
          <p:cNvSpPr/>
          <p:nvPr/>
        </p:nvSpPr>
        <p:spPr>
          <a:xfrm>
            <a:off x="1286360" y="3491043"/>
            <a:ext cx="1135898" cy="797357"/>
          </a:xfrm>
          <a:prstGeom prst="rect">
            <a:avLst/>
          </a:prstGeom>
          <a:solidFill>
            <a:srgbClr val="8E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RESIDUAL OR NET RISK</a:t>
            </a:r>
            <a:endParaRPr kumimoji="0" lang="en-ID"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5899D30-03AE-469E-A37F-647C1F75231E}"/>
              </a:ext>
            </a:extLst>
          </p:cNvPr>
          <p:cNvSpPr txBox="1"/>
          <p:nvPr/>
        </p:nvSpPr>
        <p:spPr>
          <a:xfrm>
            <a:off x="1205246" y="3165148"/>
            <a:ext cx="13845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charset="0"/>
              </a:rPr>
              <a:t>PROFIL RISIKO</a:t>
            </a:r>
            <a:endParaRPr kumimoji="0" lang="en-ID" sz="16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6" name="TextBox 5">
            <a:extLst>
              <a:ext uri="{FF2B5EF4-FFF2-40B4-BE49-F238E27FC236}">
                <a16:creationId xmlns:a16="http://schemas.microsoft.com/office/drawing/2014/main" id="{65952604-62BC-49EC-8517-E73C42E8CAA5}"/>
              </a:ext>
            </a:extLst>
          </p:cNvPr>
          <p:cNvSpPr txBox="1"/>
          <p:nvPr/>
        </p:nvSpPr>
        <p:spPr>
          <a:xfrm>
            <a:off x="402956" y="190352"/>
            <a:ext cx="231441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Relatively Ideal</a:t>
            </a:r>
            <a:endParaRPr kumimoji="0" lang="en-ID"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7" name="Oval 6">
            <a:extLst>
              <a:ext uri="{FF2B5EF4-FFF2-40B4-BE49-F238E27FC236}">
                <a16:creationId xmlns:a16="http://schemas.microsoft.com/office/drawing/2014/main" id="{8C02B9C1-5B95-4412-9921-C750635EF5BC}"/>
              </a:ext>
            </a:extLst>
          </p:cNvPr>
          <p:cNvSpPr/>
          <p:nvPr/>
        </p:nvSpPr>
        <p:spPr>
          <a:xfrm>
            <a:off x="1022888" y="3428279"/>
            <a:ext cx="1647982" cy="927561"/>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peech Bubble: Rectangle 7">
            <a:extLst>
              <a:ext uri="{FF2B5EF4-FFF2-40B4-BE49-F238E27FC236}">
                <a16:creationId xmlns:a16="http://schemas.microsoft.com/office/drawing/2014/main" id="{5AEB38F6-114C-456A-959B-DB515E42EB86}"/>
              </a:ext>
            </a:extLst>
          </p:cNvPr>
          <p:cNvSpPr/>
          <p:nvPr/>
        </p:nvSpPr>
        <p:spPr>
          <a:xfrm>
            <a:off x="220717" y="2220942"/>
            <a:ext cx="1384586" cy="500299"/>
          </a:xfrm>
          <a:prstGeom prst="wedgeRectCallout">
            <a:avLst>
              <a:gd name="adj1" fmla="val 27289"/>
              <a:gd name="adj2" fmla="val 20745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Absorbed by Risk Tolerance</a:t>
            </a:r>
            <a:endParaRPr kumimoji="0" lang="en-ID"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Connector 25"/>
          <p:cNvCxnSpPr/>
          <p:nvPr/>
        </p:nvCxnSpPr>
        <p:spPr>
          <a:xfrm>
            <a:off x="4132155" y="3128307"/>
            <a:ext cx="14287" cy="2526219"/>
          </a:xfrm>
          <a:prstGeom prst="line">
            <a:avLst/>
          </a:prstGeom>
          <a:ln w="412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Rectangular Callout 28"/>
          <p:cNvSpPr/>
          <p:nvPr/>
        </p:nvSpPr>
        <p:spPr>
          <a:xfrm>
            <a:off x="5232270" y="2747238"/>
            <a:ext cx="1676445" cy="415846"/>
          </a:xfrm>
          <a:prstGeom prst="wedgeRectCallout">
            <a:avLst>
              <a:gd name="adj1" fmla="val -112800"/>
              <a:gd name="adj2" fmla="val 5283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Risk Tolerance</a:t>
            </a:r>
          </a:p>
        </p:txBody>
      </p:sp>
      <p:sp>
        <p:nvSpPr>
          <p:cNvPr id="30" name="TextBox 29">
            <a:extLst>
              <a:ext uri="{FF2B5EF4-FFF2-40B4-BE49-F238E27FC236}">
                <a16:creationId xmlns:a16="http://schemas.microsoft.com/office/drawing/2014/main" id="{ABEC56F4-664F-4FF3-A77B-03475390CC11}"/>
              </a:ext>
            </a:extLst>
          </p:cNvPr>
          <p:cNvSpPr txBox="1"/>
          <p:nvPr/>
        </p:nvSpPr>
        <p:spPr>
          <a:xfrm>
            <a:off x="1658319" y="6536843"/>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14054122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Left 1">
            <a:extLst>
              <a:ext uri="{FF2B5EF4-FFF2-40B4-BE49-F238E27FC236}">
                <a16:creationId xmlns:a16="http://schemas.microsoft.com/office/drawing/2014/main" id="{66A526CC-3A28-48E9-9158-A3964C573469}"/>
              </a:ext>
            </a:extLst>
          </p:cNvPr>
          <p:cNvSpPr/>
          <p:nvPr/>
        </p:nvSpPr>
        <p:spPr>
          <a:xfrm>
            <a:off x="3806126" y="3073137"/>
            <a:ext cx="4898698" cy="1625316"/>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RISK CONTROL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(EFEK DARI KUALITAS PENERAPAN MANAJEMEN RISIKO</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9F0E23A5-1C16-4C29-BB3B-B41EF9476826}"/>
              </a:ext>
            </a:extLst>
          </p:cNvPr>
          <p:cNvGrpSpPr/>
          <p:nvPr/>
        </p:nvGrpSpPr>
        <p:grpSpPr>
          <a:xfrm>
            <a:off x="1022888" y="2227950"/>
            <a:ext cx="10673166" cy="4263213"/>
            <a:chOff x="1022888" y="1328261"/>
            <a:chExt cx="10673166" cy="4263213"/>
          </a:xfrm>
        </p:grpSpPr>
        <p:cxnSp>
          <p:nvCxnSpPr>
            <p:cNvPr id="4" name="Straight Connector 3">
              <a:extLst>
                <a:ext uri="{FF2B5EF4-FFF2-40B4-BE49-F238E27FC236}">
                  <a16:creationId xmlns:a16="http://schemas.microsoft.com/office/drawing/2014/main" id="{3D2B655A-28CA-478F-ADCA-EB1F6C1AE07F}"/>
                </a:ext>
              </a:extLst>
            </p:cNvPr>
            <p:cNvCxnSpPr>
              <a:cxnSpLocks/>
            </p:cNvCxnSpPr>
            <p:nvPr/>
          </p:nvCxnSpPr>
          <p:spPr>
            <a:xfrm>
              <a:off x="1301858" y="4726983"/>
              <a:ext cx="985692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F82007-D234-4C49-8E36-3152D02D495F}"/>
                </a:ext>
              </a:extLst>
            </p:cNvPr>
            <p:cNvSpPr/>
            <p:nvPr/>
          </p:nvSpPr>
          <p:spPr>
            <a:xfrm>
              <a:off x="1286360"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BD8EB9A-D152-4418-8D3F-F53FAE0BD561}"/>
                </a:ext>
              </a:extLst>
            </p:cNvPr>
            <p:cNvSpPr/>
            <p:nvPr/>
          </p:nvSpPr>
          <p:spPr>
            <a:xfrm>
              <a:off x="3717011"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DD8B62-5E18-4961-A075-C9944E6D8936}"/>
                </a:ext>
              </a:extLst>
            </p:cNvPr>
            <p:cNvSpPr/>
            <p:nvPr/>
          </p:nvSpPr>
          <p:spPr>
            <a:xfrm>
              <a:off x="614766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97B998C-B06B-4446-A64D-BFDA12760076}"/>
                </a:ext>
              </a:extLst>
            </p:cNvPr>
            <p:cNvSpPr/>
            <p:nvPr/>
          </p:nvSpPr>
          <p:spPr>
            <a:xfrm>
              <a:off x="865580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E55D01E-7497-45F7-B7F8-55B210821EAD}"/>
                </a:ext>
              </a:extLst>
            </p:cNvPr>
            <p:cNvSpPr/>
            <p:nvPr/>
          </p:nvSpPr>
          <p:spPr>
            <a:xfrm>
              <a:off x="11091620"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2781AAF-A80E-4AAE-AAE1-0B70440A8AA8}"/>
                </a:ext>
              </a:extLst>
            </p:cNvPr>
            <p:cNvSpPr txBox="1"/>
            <p:nvPr/>
          </p:nvSpPr>
          <p:spPr>
            <a:xfrm>
              <a:off x="1022888" y="4943959"/>
              <a:ext cx="6354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1</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6" name="TextBox 15">
              <a:extLst>
                <a:ext uri="{FF2B5EF4-FFF2-40B4-BE49-F238E27FC236}">
                  <a16:creationId xmlns:a16="http://schemas.microsoft.com/office/drawing/2014/main" id="{BF695183-9297-467F-91E9-CC811719B7B2}"/>
                </a:ext>
              </a:extLst>
            </p:cNvPr>
            <p:cNvSpPr txBox="1"/>
            <p:nvPr/>
          </p:nvSpPr>
          <p:spPr>
            <a:xfrm>
              <a:off x="2758699"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 to 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2</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7" name="TextBox 16">
              <a:extLst>
                <a:ext uri="{FF2B5EF4-FFF2-40B4-BE49-F238E27FC236}">
                  <a16:creationId xmlns:a16="http://schemas.microsoft.com/office/drawing/2014/main" id="{11204E9A-9AFC-4675-B8E0-6CCC0C3EDAC3}"/>
                </a:ext>
              </a:extLst>
            </p:cNvPr>
            <p:cNvSpPr txBox="1"/>
            <p:nvPr/>
          </p:nvSpPr>
          <p:spPr>
            <a:xfrm>
              <a:off x="5189350"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3</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8" name="TextBox 17">
              <a:extLst>
                <a:ext uri="{FF2B5EF4-FFF2-40B4-BE49-F238E27FC236}">
                  <a16:creationId xmlns:a16="http://schemas.microsoft.com/office/drawing/2014/main" id="{D8841001-6723-42CE-8CF3-F759C915A432}"/>
                </a:ext>
              </a:extLst>
            </p:cNvPr>
            <p:cNvSpPr txBox="1"/>
            <p:nvPr/>
          </p:nvSpPr>
          <p:spPr>
            <a:xfrm>
              <a:off x="7676829" y="4945143"/>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 to 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4</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9" name="TextBox 18">
              <a:extLst>
                <a:ext uri="{FF2B5EF4-FFF2-40B4-BE49-F238E27FC236}">
                  <a16:creationId xmlns:a16="http://schemas.microsoft.com/office/drawing/2014/main" id="{32914587-615A-4E84-99A6-24E1BB592B26}"/>
                </a:ext>
              </a:extLst>
            </p:cNvPr>
            <p:cNvSpPr txBox="1"/>
            <p:nvPr/>
          </p:nvSpPr>
          <p:spPr>
            <a:xfrm>
              <a:off x="10595674" y="4945142"/>
              <a:ext cx="1100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5</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2" name="Rectangle 21">
              <a:extLst>
                <a:ext uri="{FF2B5EF4-FFF2-40B4-BE49-F238E27FC236}">
                  <a16:creationId xmlns:a16="http://schemas.microsoft.com/office/drawing/2014/main" id="{266785C4-A6FE-417C-BF17-F78F62D4180E}"/>
                </a:ext>
              </a:extLst>
            </p:cNvPr>
            <p:cNvSpPr/>
            <p:nvPr/>
          </p:nvSpPr>
          <p:spPr>
            <a:xfrm>
              <a:off x="1301858" y="3952068"/>
              <a:ext cx="7415938" cy="68954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INHERENT RISK</a:t>
              </a:r>
              <a:endParaRPr kumimoji="0" lang="en-ID"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EBF7D65-A964-4D91-96E5-10CEA4A9CE68}"/>
                </a:ext>
              </a:extLst>
            </p:cNvPr>
            <p:cNvSpPr txBox="1"/>
            <p:nvPr/>
          </p:nvSpPr>
          <p:spPr>
            <a:xfrm>
              <a:off x="7665849" y="1328261"/>
              <a:ext cx="21038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Inherent 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 to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5" name="TextBox 24">
              <a:extLst>
                <a:ext uri="{FF2B5EF4-FFF2-40B4-BE49-F238E27FC236}">
                  <a16:creationId xmlns:a16="http://schemas.microsoft.com/office/drawing/2014/main" id="{CE10AE3D-6AA6-4F0A-A41F-1533B338C9AE}"/>
                </a:ext>
              </a:extLst>
            </p:cNvPr>
            <p:cNvSpPr txBox="1"/>
            <p:nvPr/>
          </p:nvSpPr>
          <p:spPr>
            <a:xfrm>
              <a:off x="2717370" y="1332006"/>
              <a:ext cx="21038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Risk Appetite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 Moderate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cxnSp>
          <p:nvCxnSpPr>
            <p:cNvPr id="21" name="Straight Connector 20">
              <a:extLst>
                <a:ext uri="{FF2B5EF4-FFF2-40B4-BE49-F238E27FC236}">
                  <a16:creationId xmlns:a16="http://schemas.microsoft.com/office/drawing/2014/main" id="{6C47D47E-F165-477C-8013-72FD16A7B06C}"/>
                </a:ext>
              </a:extLst>
            </p:cNvPr>
            <p:cNvCxnSpPr/>
            <p:nvPr/>
          </p:nvCxnSpPr>
          <p:spPr>
            <a:xfrm>
              <a:off x="8717796" y="2227950"/>
              <a:ext cx="0" cy="2526219"/>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5E899DA-F8E6-4100-8079-326BC543AA66}"/>
                </a:ext>
              </a:extLst>
            </p:cNvPr>
            <p:cNvCxnSpPr>
              <a:cxnSpLocks/>
            </p:cNvCxnSpPr>
            <p:nvPr/>
          </p:nvCxnSpPr>
          <p:spPr>
            <a:xfrm>
              <a:off x="3784815" y="2231695"/>
              <a:ext cx="0" cy="2526219"/>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31486318-455F-4418-8B6B-87EEFB1209D4}"/>
              </a:ext>
            </a:extLst>
          </p:cNvPr>
          <p:cNvSpPr txBox="1"/>
          <p:nvPr/>
        </p:nvSpPr>
        <p:spPr>
          <a:xfrm>
            <a:off x="338381" y="590517"/>
            <a:ext cx="1161856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INHERENT RISK LEBIH BESAR DARI RISK APPETITE, NAMUN RISK CONTROL DAPAT MEMBUAT PROFIL RISIKO TIDAK MELAMPAUI RISK APPETITE (PADA KONDISI INI RISK PROFIL SETARA DENGAN RISK APPETITE)</a:t>
            </a:r>
            <a:endParaRPr kumimoji="0" lang="en-ID"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endParaRPr>
          </a:p>
        </p:txBody>
      </p:sp>
      <p:sp>
        <p:nvSpPr>
          <p:cNvPr id="3" name="Rectangle 2">
            <a:extLst>
              <a:ext uri="{FF2B5EF4-FFF2-40B4-BE49-F238E27FC236}">
                <a16:creationId xmlns:a16="http://schemas.microsoft.com/office/drawing/2014/main" id="{8246CED1-3CD1-4F7F-9298-AF8BAE69FAA1}"/>
              </a:ext>
            </a:extLst>
          </p:cNvPr>
          <p:cNvSpPr/>
          <p:nvPr/>
        </p:nvSpPr>
        <p:spPr>
          <a:xfrm>
            <a:off x="1286360" y="3491043"/>
            <a:ext cx="2457772" cy="797357"/>
          </a:xfrm>
          <a:prstGeom prst="rect">
            <a:avLst/>
          </a:prstGeom>
          <a:solidFill>
            <a:srgbClr val="8E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RESIDUAL/NET 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or RISK PROFILE</a:t>
            </a:r>
            <a:endParaRPr kumimoji="0" lang="en-ID"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5899D30-03AE-469E-A37F-647C1F75231E}"/>
              </a:ext>
            </a:extLst>
          </p:cNvPr>
          <p:cNvSpPr txBox="1"/>
          <p:nvPr/>
        </p:nvSpPr>
        <p:spPr>
          <a:xfrm>
            <a:off x="1822953" y="3163002"/>
            <a:ext cx="13845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charset="0"/>
              </a:rPr>
              <a:t>PROFIL RISIKO</a:t>
            </a:r>
            <a:endParaRPr kumimoji="0" lang="en-ID" sz="16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6" name="TextBox 5">
            <a:extLst>
              <a:ext uri="{FF2B5EF4-FFF2-40B4-BE49-F238E27FC236}">
                <a16:creationId xmlns:a16="http://schemas.microsoft.com/office/drawing/2014/main" id="{65952604-62BC-49EC-8517-E73C42E8CAA5}"/>
              </a:ext>
            </a:extLst>
          </p:cNvPr>
          <p:cNvSpPr txBox="1"/>
          <p:nvPr/>
        </p:nvSpPr>
        <p:spPr>
          <a:xfrm>
            <a:off x="402956" y="190352"/>
            <a:ext cx="231441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Relatively Acceptable</a:t>
            </a:r>
            <a:endParaRPr kumimoji="0" lang="en-ID"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7" name="Oval 6">
            <a:extLst>
              <a:ext uri="{FF2B5EF4-FFF2-40B4-BE49-F238E27FC236}">
                <a16:creationId xmlns:a16="http://schemas.microsoft.com/office/drawing/2014/main" id="{8C02B9C1-5B95-4412-9921-C750635EF5BC}"/>
              </a:ext>
            </a:extLst>
          </p:cNvPr>
          <p:cNvSpPr/>
          <p:nvPr/>
        </p:nvSpPr>
        <p:spPr>
          <a:xfrm>
            <a:off x="1022887" y="3459114"/>
            <a:ext cx="2694123" cy="959489"/>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peech Bubble: Rectangle 7">
            <a:extLst>
              <a:ext uri="{FF2B5EF4-FFF2-40B4-BE49-F238E27FC236}">
                <a16:creationId xmlns:a16="http://schemas.microsoft.com/office/drawing/2014/main" id="{5AEB38F6-114C-456A-959B-DB515E42EB86}"/>
              </a:ext>
            </a:extLst>
          </p:cNvPr>
          <p:cNvSpPr/>
          <p:nvPr/>
        </p:nvSpPr>
        <p:spPr>
          <a:xfrm>
            <a:off x="220717" y="2220942"/>
            <a:ext cx="1384586" cy="500299"/>
          </a:xfrm>
          <a:prstGeom prst="wedgeRectCallout">
            <a:avLst>
              <a:gd name="adj1" fmla="val 41363"/>
              <a:gd name="adj2" fmla="val 18948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Absorbed by Risk Tolerance</a:t>
            </a:r>
            <a:endParaRPr kumimoji="0" lang="en-ID"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Connector 25"/>
          <p:cNvCxnSpPr/>
          <p:nvPr/>
        </p:nvCxnSpPr>
        <p:spPr>
          <a:xfrm>
            <a:off x="4197799" y="3106778"/>
            <a:ext cx="14287" cy="2526219"/>
          </a:xfrm>
          <a:prstGeom prst="line">
            <a:avLst/>
          </a:prstGeom>
          <a:ln w="412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Rectangular Callout 28"/>
          <p:cNvSpPr/>
          <p:nvPr/>
        </p:nvSpPr>
        <p:spPr>
          <a:xfrm>
            <a:off x="5417252" y="2439132"/>
            <a:ext cx="1676445" cy="415846"/>
          </a:xfrm>
          <a:prstGeom prst="wedgeRectCallout">
            <a:avLst>
              <a:gd name="adj1" fmla="val -123027"/>
              <a:gd name="adj2" fmla="val 16621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Risk Tolerance</a:t>
            </a:r>
          </a:p>
        </p:txBody>
      </p:sp>
      <p:sp>
        <p:nvSpPr>
          <p:cNvPr id="30" name="TextBox 29">
            <a:extLst>
              <a:ext uri="{FF2B5EF4-FFF2-40B4-BE49-F238E27FC236}">
                <a16:creationId xmlns:a16="http://schemas.microsoft.com/office/drawing/2014/main" id="{D7929805-AC85-4F05-B2F3-5EB4BFA11959}"/>
              </a:ext>
            </a:extLst>
          </p:cNvPr>
          <p:cNvSpPr txBox="1"/>
          <p:nvPr/>
        </p:nvSpPr>
        <p:spPr>
          <a:xfrm>
            <a:off x="1658319" y="6536843"/>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1054083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7197F4-ECDF-C947-9BD4-311C768FCE0E}"/>
              </a:ext>
            </a:extLst>
          </p:cNvPr>
          <p:cNvSpPr txBox="1"/>
          <p:nvPr/>
        </p:nvSpPr>
        <p:spPr>
          <a:xfrm>
            <a:off x="0" y="0"/>
            <a:ext cx="12192000" cy="523220"/>
          </a:xfrm>
          <a:prstGeom prst="rect">
            <a:avLst/>
          </a:prstGeom>
          <a:solidFill>
            <a:srgbClr val="0A0A09"/>
          </a:solidFill>
        </p:spPr>
        <p:txBody>
          <a:bodyPr wrap="square" rtlCol="0">
            <a:spAutoFit/>
          </a:bodyPr>
          <a:lstStyle/>
          <a:p>
            <a:pPr algn="ctr"/>
            <a:r>
              <a:rPr lang="en-US" sz="2800" b="1" dirty="0">
                <a:solidFill>
                  <a:schemeClr val="bg1"/>
                </a:solidFill>
                <a:latin typeface="Candara" panose="020E0502030303020204" pitchFamily="34" charset="0"/>
              </a:rPr>
              <a:t>PERUBAHAN TEKNOLOGI DALAM VUCA BAGAIKAN TSUNAMI</a:t>
            </a:r>
          </a:p>
        </p:txBody>
      </p:sp>
      <p:grpSp>
        <p:nvGrpSpPr>
          <p:cNvPr id="6" name="Group 5">
            <a:extLst>
              <a:ext uri="{FF2B5EF4-FFF2-40B4-BE49-F238E27FC236}">
                <a16:creationId xmlns:a16="http://schemas.microsoft.com/office/drawing/2014/main" id="{0DD20F17-B073-4394-9D20-523FF5357915}"/>
              </a:ext>
            </a:extLst>
          </p:cNvPr>
          <p:cNvGrpSpPr/>
          <p:nvPr/>
        </p:nvGrpSpPr>
        <p:grpSpPr>
          <a:xfrm>
            <a:off x="802863" y="635000"/>
            <a:ext cx="10629518" cy="6223000"/>
            <a:chOff x="802863" y="635000"/>
            <a:chExt cx="10629518" cy="6223000"/>
          </a:xfrm>
        </p:grpSpPr>
        <p:pic>
          <p:nvPicPr>
            <p:cNvPr id="4098" name="Picture 2" descr="McKinsey Global Institute: 12 Disruptive Technologies | Visual.ly">
              <a:extLst>
                <a:ext uri="{FF2B5EF4-FFF2-40B4-BE49-F238E27FC236}">
                  <a16:creationId xmlns:a16="http://schemas.microsoft.com/office/drawing/2014/main" id="{04B94598-5FBB-F44C-ABFC-0DE62AE354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63" y="635000"/>
              <a:ext cx="10629518" cy="6223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EDD6A33-375D-402D-A2F6-6C15ECBC9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1400" y="1028700"/>
              <a:ext cx="2501900" cy="1359701"/>
            </a:xfrm>
            <a:prstGeom prst="rect">
              <a:avLst/>
            </a:prstGeom>
          </p:spPr>
        </p:pic>
        <p:sp>
          <p:nvSpPr>
            <p:cNvPr id="4" name="Rectangle 3">
              <a:extLst>
                <a:ext uri="{FF2B5EF4-FFF2-40B4-BE49-F238E27FC236}">
                  <a16:creationId xmlns:a16="http://schemas.microsoft.com/office/drawing/2014/main" id="{9BB7AF03-A4F3-4148-8E0F-55FE75955C5E}"/>
                </a:ext>
              </a:extLst>
            </p:cNvPr>
            <p:cNvSpPr/>
            <p:nvPr/>
          </p:nvSpPr>
          <p:spPr>
            <a:xfrm>
              <a:off x="5016500" y="3003550"/>
              <a:ext cx="2044700" cy="1098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dirty="0">
                  <a:solidFill>
                    <a:schemeClr val="tx1"/>
                  </a:solidFill>
                </a:rPr>
                <a:t>13 Disruptive Technologies</a:t>
              </a:r>
              <a:endParaRPr lang="en-ID" sz="2800" b="1" dirty="0">
                <a:solidFill>
                  <a:schemeClr val="tx1"/>
                </a:solidFill>
              </a:endParaRPr>
            </a:p>
          </p:txBody>
        </p:sp>
      </p:grpSp>
    </p:spTree>
    <p:extLst>
      <p:ext uri="{BB962C8B-B14F-4D97-AF65-F5344CB8AC3E}">
        <p14:creationId xmlns:p14="http://schemas.microsoft.com/office/powerpoint/2010/main" val="39519619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Left 1">
            <a:extLst>
              <a:ext uri="{FF2B5EF4-FFF2-40B4-BE49-F238E27FC236}">
                <a16:creationId xmlns:a16="http://schemas.microsoft.com/office/drawing/2014/main" id="{66A526CC-3A28-48E9-9158-A3964C573469}"/>
              </a:ext>
            </a:extLst>
          </p:cNvPr>
          <p:cNvSpPr/>
          <p:nvPr/>
        </p:nvSpPr>
        <p:spPr>
          <a:xfrm>
            <a:off x="4362092" y="3073137"/>
            <a:ext cx="4342732" cy="1625316"/>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RISK CONTROL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EFEK DARI KUALITAS PENERAPAN MANAJEMEN RISIKO</a:t>
            </a:r>
            <a:endParaRPr kumimoji="0" lang="en-ID"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9F0E23A5-1C16-4C29-BB3B-B41EF9476826}"/>
              </a:ext>
            </a:extLst>
          </p:cNvPr>
          <p:cNvGrpSpPr/>
          <p:nvPr/>
        </p:nvGrpSpPr>
        <p:grpSpPr>
          <a:xfrm>
            <a:off x="1022888" y="2227950"/>
            <a:ext cx="10673166" cy="4263213"/>
            <a:chOff x="1022888" y="1328261"/>
            <a:chExt cx="10673166" cy="4263213"/>
          </a:xfrm>
        </p:grpSpPr>
        <p:cxnSp>
          <p:nvCxnSpPr>
            <p:cNvPr id="4" name="Straight Connector 3">
              <a:extLst>
                <a:ext uri="{FF2B5EF4-FFF2-40B4-BE49-F238E27FC236}">
                  <a16:creationId xmlns:a16="http://schemas.microsoft.com/office/drawing/2014/main" id="{3D2B655A-28CA-478F-ADCA-EB1F6C1AE07F}"/>
                </a:ext>
              </a:extLst>
            </p:cNvPr>
            <p:cNvCxnSpPr>
              <a:cxnSpLocks/>
            </p:cNvCxnSpPr>
            <p:nvPr/>
          </p:nvCxnSpPr>
          <p:spPr>
            <a:xfrm>
              <a:off x="1301858" y="4726983"/>
              <a:ext cx="985692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F82007-D234-4C49-8E36-3152D02D495F}"/>
                </a:ext>
              </a:extLst>
            </p:cNvPr>
            <p:cNvSpPr/>
            <p:nvPr/>
          </p:nvSpPr>
          <p:spPr>
            <a:xfrm>
              <a:off x="1286360"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BD8EB9A-D152-4418-8D3F-F53FAE0BD561}"/>
                </a:ext>
              </a:extLst>
            </p:cNvPr>
            <p:cNvSpPr/>
            <p:nvPr/>
          </p:nvSpPr>
          <p:spPr>
            <a:xfrm>
              <a:off x="3717011"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DD8B62-5E18-4961-A075-C9944E6D8936}"/>
                </a:ext>
              </a:extLst>
            </p:cNvPr>
            <p:cNvSpPr/>
            <p:nvPr/>
          </p:nvSpPr>
          <p:spPr>
            <a:xfrm>
              <a:off x="614766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97B998C-B06B-4446-A64D-BFDA12760076}"/>
                </a:ext>
              </a:extLst>
            </p:cNvPr>
            <p:cNvSpPr/>
            <p:nvPr/>
          </p:nvSpPr>
          <p:spPr>
            <a:xfrm>
              <a:off x="865580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E55D01E-7497-45F7-B7F8-55B210821EAD}"/>
                </a:ext>
              </a:extLst>
            </p:cNvPr>
            <p:cNvSpPr/>
            <p:nvPr/>
          </p:nvSpPr>
          <p:spPr>
            <a:xfrm>
              <a:off x="11091620"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2781AAF-A80E-4AAE-AAE1-0B70440A8AA8}"/>
                </a:ext>
              </a:extLst>
            </p:cNvPr>
            <p:cNvSpPr txBox="1"/>
            <p:nvPr/>
          </p:nvSpPr>
          <p:spPr>
            <a:xfrm>
              <a:off x="1022888" y="4943959"/>
              <a:ext cx="6354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1</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6" name="TextBox 15">
              <a:extLst>
                <a:ext uri="{FF2B5EF4-FFF2-40B4-BE49-F238E27FC236}">
                  <a16:creationId xmlns:a16="http://schemas.microsoft.com/office/drawing/2014/main" id="{BF695183-9297-467F-91E9-CC811719B7B2}"/>
                </a:ext>
              </a:extLst>
            </p:cNvPr>
            <p:cNvSpPr txBox="1"/>
            <p:nvPr/>
          </p:nvSpPr>
          <p:spPr>
            <a:xfrm>
              <a:off x="2758699"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 to 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2</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7" name="TextBox 16">
              <a:extLst>
                <a:ext uri="{FF2B5EF4-FFF2-40B4-BE49-F238E27FC236}">
                  <a16:creationId xmlns:a16="http://schemas.microsoft.com/office/drawing/2014/main" id="{11204E9A-9AFC-4675-B8E0-6CCC0C3EDAC3}"/>
                </a:ext>
              </a:extLst>
            </p:cNvPr>
            <p:cNvSpPr txBox="1"/>
            <p:nvPr/>
          </p:nvSpPr>
          <p:spPr>
            <a:xfrm>
              <a:off x="5189350"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3</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8" name="TextBox 17">
              <a:extLst>
                <a:ext uri="{FF2B5EF4-FFF2-40B4-BE49-F238E27FC236}">
                  <a16:creationId xmlns:a16="http://schemas.microsoft.com/office/drawing/2014/main" id="{D8841001-6723-42CE-8CF3-F759C915A432}"/>
                </a:ext>
              </a:extLst>
            </p:cNvPr>
            <p:cNvSpPr txBox="1"/>
            <p:nvPr/>
          </p:nvSpPr>
          <p:spPr>
            <a:xfrm>
              <a:off x="7676829" y="4945143"/>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 to 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4</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9" name="TextBox 18">
              <a:extLst>
                <a:ext uri="{FF2B5EF4-FFF2-40B4-BE49-F238E27FC236}">
                  <a16:creationId xmlns:a16="http://schemas.microsoft.com/office/drawing/2014/main" id="{32914587-615A-4E84-99A6-24E1BB592B26}"/>
                </a:ext>
              </a:extLst>
            </p:cNvPr>
            <p:cNvSpPr txBox="1"/>
            <p:nvPr/>
          </p:nvSpPr>
          <p:spPr>
            <a:xfrm>
              <a:off x="10595674" y="4945142"/>
              <a:ext cx="1100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5</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2" name="Rectangle 21">
              <a:extLst>
                <a:ext uri="{FF2B5EF4-FFF2-40B4-BE49-F238E27FC236}">
                  <a16:creationId xmlns:a16="http://schemas.microsoft.com/office/drawing/2014/main" id="{266785C4-A6FE-417C-BF17-F78F62D4180E}"/>
                </a:ext>
              </a:extLst>
            </p:cNvPr>
            <p:cNvSpPr/>
            <p:nvPr/>
          </p:nvSpPr>
          <p:spPr>
            <a:xfrm>
              <a:off x="1301858" y="3952068"/>
              <a:ext cx="7415938" cy="68954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INHERENT RISK</a:t>
              </a:r>
              <a:endParaRPr kumimoji="0" lang="en-ID"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EBF7D65-A964-4D91-96E5-10CEA4A9CE68}"/>
                </a:ext>
              </a:extLst>
            </p:cNvPr>
            <p:cNvSpPr txBox="1"/>
            <p:nvPr/>
          </p:nvSpPr>
          <p:spPr>
            <a:xfrm>
              <a:off x="7665849" y="1328261"/>
              <a:ext cx="21038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Inherent 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 to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5" name="TextBox 24">
              <a:extLst>
                <a:ext uri="{FF2B5EF4-FFF2-40B4-BE49-F238E27FC236}">
                  <a16:creationId xmlns:a16="http://schemas.microsoft.com/office/drawing/2014/main" id="{CE10AE3D-6AA6-4F0A-A41F-1533B338C9AE}"/>
                </a:ext>
              </a:extLst>
            </p:cNvPr>
            <p:cNvSpPr txBox="1"/>
            <p:nvPr/>
          </p:nvSpPr>
          <p:spPr>
            <a:xfrm>
              <a:off x="2717370" y="1332006"/>
              <a:ext cx="21038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Risk Appetite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 Moderate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cxnSp>
          <p:nvCxnSpPr>
            <p:cNvPr id="21" name="Straight Connector 20">
              <a:extLst>
                <a:ext uri="{FF2B5EF4-FFF2-40B4-BE49-F238E27FC236}">
                  <a16:creationId xmlns:a16="http://schemas.microsoft.com/office/drawing/2014/main" id="{6C47D47E-F165-477C-8013-72FD16A7B06C}"/>
                </a:ext>
              </a:extLst>
            </p:cNvPr>
            <p:cNvCxnSpPr/>
            <p:nvPr/>
          </p:nvCxnSpPr>
          <p:spPr>
            <a:xfrm>
              <a:off x="8717796" y="2227950"/>
              <a:ext cx="0" cy="2526219"/>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5E899DA-F8E6-4100-8079-326BC543AA66}"/>
                </a:ext>
              </a:extLst>
            </p:cNvPr>
            <p:cNvCxnSpPr>
              <a:cxnSpLocks/>
            </p:cNvCxnSpPr>
            <p:nvPr/>
          </p:nvCxnSpPr>
          <p:spPr>
            <a:xfrm>
              <a:off x="3784815" y="2231695"/>
              <a:ext cx="0" cy="2526219"/>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31486318-455F-4418-8B6B-87EEFB1209D4}"/>
              </a:ext>
            </a:extLst>
          </p:cNvPr>
          <p:cNvSpPr txBox="1"/>
          <p:nvPr/>
        </p:nvSpPr>
        <p:spPr>
          <a:xfrm>
            <a:off x="286719" y="462570"/>
            <a:ext cx="11618562"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INHERENT RISK LEBIH BESAR DARI RISK APPETITE, NAMUN RISK CONTROL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MASIH BELUM EFEKTIF MEMBUAT PROFIL RISIKO LEBIH RENDAH ATAU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SETARA DENGAN RISK APPETITE (</a:t>
            </a:r>
            <a:r>
              <a:rPr kumimoji="0" lang="en-US" sz="2600" b="1" i="0" u="none" strike="noStrike" kern="1200" cap="none" spc="0" normalizeH="0" baseline="0" noProof="0" dirty="0" err="1">
                <a:ln>
                  <a:noFill/>
                </a:ln>
                <a:solidFill>
                  <a:prstClr val="black"/>
                </a:solidFill>
                <a:effectLst/>
                <a:uLnTx/>
                <a:uFillTx/>
                <a:latin typeface="Candara" panose="020E0502030303020204" pitchFamily="34" charset="0"/>
                <a:ea typeface="+mn-ea"/>
                <a:cs typeface="Arial" charset="0"/>
              </a:rPr>
              <a:t>Dalam</a:t>
            </a: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 </a:t>
            </a:r>
            <a:r>
              <a:rPr kumimoji="0" lang="en-US" sz="2600" b="1" i="0" u="none" strike="noStrike" kern="1200" cap="none" spc="0" normalizeH="0" baseline="0" noProof="0" dirty="0" err="1">
                <a:ln>
                  <a:noFill/>
                </a:ln>
                <a:solidFill>
                  <a:prstClr val="black"/>
                </a:solidFill>
                <a:effectLst/>
                <a:uLnTx/>
                <a:uFillTx/>
                <a:latin typeface="Candara" panose="020E0502030303020204" pitchFamily="34" charset="0"/>
                <a:ea typeface="+mn-ea"/>
                <a:cs typeface="Arial" charset="0"/>
              </a:rPr>
              <a:t>hal</a:t>
            </a: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 </a:t>
            </a:r>
            <a:r>
              <a:rPr kumimoji="0" lang="en-US" sz="2600" b="1" i="0" u="none" strike="noStrike" kern="1200" cap="none" spc="0" normalizeH="0" baseline="0" noProof="0" dirty="0" err="1">
                <a:ln>
                  <a:noFill/>
                </a:ln>
                <a:solidFill>
                  <a:prstClr val="black"/>
                </a:solidFill>
                <a:effectLst/>
                <a:uLnTx/>
                <a:uFillTx/>
                <a:latin typeface="Candara" panose="020E0502030303020204" pitchFamily="34" charset="0"/>
                <a:ea typeface="+mn-ea"/>
                <a:cs typeface="Arial" charset="0"/>
              </a:rPr>
              <a:t>ini</a:t>
            </a: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 </a:t>
            </a:r>
            <a:r>
              <a:rPr kumimoji="0" lang="en-US" sz="2600" b="1" i="0" u="none" strike="noStrike" kern="1200" cap="none" spc="0" normalizeH="0" baseline="0" noProof="0" dirty="0" err="1">
                <a:ln>
                  <a:noFill/>
                </a:ln>
                <a:solidFill>
                  <a:prstClr val="black"/>
                </a:solidFill>
                <a:effectLst/>
                <a:uLnTx/>
                <a:uFillTx/>
                <a:latin typeface="Candara" panose="020E0502030303020204" pitchFamily="34" charset="0"/>
                <a:ea typeface="+mn-ea"/>
                <a:cs typeface="Arial" charset="0"/>
              </a:rPr>
              <a:t>Profil</a:t>
            </a: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 </a:t>
            </a:r>
            <a:r>
              <a:rPr kumimoji="0" lang="en-US" sz="2600" b="1" i="0" u="none" strike="noStrike" kern="1200" cap="none" spc="0" normalizeH="0" baseline="0" noProof="0" dirty="0" err="1">
                <a:ln>
                  <a:noFill/>
                </a:ln>
                <a:solidFill>
                  <a:prstClr val="black"/>
                </a:solidFill>
                <a:effectLst/>
                <a:uLnTx/>
                <a:uFillTx/>
                <a:latin typeface="Candara" panose="020E0502030303020204" pitchFamily="34" charset="0"/>
                <a:ea typeface="+mn-ea"/>
                <a:cs typeface="Arial" charset="0"/>
              </a:rPr>
              <a:t>Risiko</a:t>
            </a: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 </a:t>
            </a:r>
            <a:r>
              <a:rPr kumimoji="0" lang="en-US" sz="2600" b="1" i="0" u="none" strike="noStrike" kern="1200" cap="none" spc="0" normalizeH="0" baseline="0" noProof="0" dirty="0" err="1">
                <a:ln>
                  <a:noFill/>
                </a:ln>
                <a:solidFill>
                  <a:prstClr val="black"/>
                </a:solidFill>
                <a:effectLst/>
                <a:uLnTx/>
                <a:uFillTx/>
                <a:latin typeface="Candara" panose="020E0502030303020204" pitchFamily="34" charset="0"/>
                <a:ea typeface="+mn-ea"/>
                <a:cs typeface="Arial" charset="0"/>
              </a:rPr>
              <a:t>melampaui</a:t>
            </a: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 Risk Appetite, </a:t>
            </a:r>
            <a:r>
              <a:rPr kumimoji="0" lang="en-US" sz="2600" b="1" i="0" u="none" strike="noStrike" kern="1200" cap="none" spc="0" normalizeH="0" baseline="0" noProof="0" dirty="0" err="1">
                <a:ln>
                  <a:noFill/>
                </a:ln>
                <a:solidFill>
                  <a:prstClr val="black"/>
                </a:solidFill>
                <a:effectLst/>
                <a:uLnTx/>
                <a:uFillTx/>
                <a:latin typeface="Candara" panose="020E0502030303020204" pitchFamily="34" charset="0"/>
                <a:ea typeface="+mn-ea"/>
                <a:cs typeface="Arial" charset="0"/>
              </a:rPr>
              <a:t>walaupun</a:t>
            </a: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 </a:t>
            </a:r>
            <a:r>
              <a:rPr kumimoji="0" lang="en-US" sz="2600" b="1" i="0" u="none" strike="noStrike" kern="1200" cap="none" spc="0" normalizeH="0" baseline="0" noProof="0" dirty="0" err="1">
                <a:ln>
                  <a:noFill/>
                </a:ln>
                <a:solidFill>
                  <a:prstClr val="black"/>
                </a:solidFill>
                <a:effectLst/>
                <a:uLnTx/>
                <a:uFillTx/>
                <a:latin typeface="Candara" panose="020E0502030303020204" pitchFamily="34" charset="0"/>
                <a:ea typeface="+mn-ea"/>
                <a:cs typeface="Arial" charset="0"/>
              </a:rPr>
              <a:t>masih</a:t>
            </a: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 </a:t>
            </a:r>
            <a:r>
              <a:rPr kumimoji="0" lang="en-US" sz="2600" b="1" i="0" u="none" strike="noStrike" kern="1200" cap="none" spc="0" normalizeH="0" baseline="0" noProof="0" dirty="0" err="1">
                <a:ln>
                  <a:noFill/>
                </a:ln>
                <a:solidFill>
                  <a:prstClr val="black"/>
                </a:solidFill>
                <a:effectLst/>
                <a:uLnTx/>
                <a:uFillTx/>
                <a:latin typeface="Candara" panose="020E0502030303020204" pitchFamily="34" charset="0"/>
                <a:ea typeface="+mn-ea"/>
                <a:cs typeface="Arial" charset="0"/>
              </a:rPr>
              <a:t>belum</a:t>
            </a: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 </a:t>
            </a:r>
            <a:r>
              <a:rPr kumimoji="0" lang="en-US" sz="2600" b="1" i="0" u="none" strike="noStrike" kern="1200" cap="none" spc="0" normalizeH="0" baseline="0" noProof="0" dirty="0" err="1">
                <a:ln>
                  <a:noFill/>
                </a:ln>
                <a:solidFill>
                  <a:prstClr val="black"/>
                </a:solidFill>
                <a:effectLst/>
                <a:uLnTx/>
                <a:uFillTx/>
                <a:latin typeface="Candara" panose="020E0502030303020204" pitchFamily="34" charset="0"/>
                <a:ea typeface="+mn-ea"/>
                <a:cs typeface="Arial" charset="0"/>
              </a:rPr>
              <a:t>melampau</a:t>
            </a: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 Risk Tolerance)</a:t>
            </a:r>
            <a:endParaRPr kumimoji="0" lang="en-ID"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endParaRPr>
          </a:p>
        </p:txBody>
      </p:sp>
      <p:sp>
        <p:nvSpPr>
          <p:cNvPr id="3" name="Rectangle 2">
            <a:extLst>
              <a:ext uri="{FF2B5EF4-FFF2-40B4-BE49-F238E27FC236}">
                <a16:creationId xmlns:a16="http://schemas.microsoft.com/office/drawing/2014/main" id="{8246CED1-3CD1-4F7F-9298-AF8BAE69FAA1}"/>
              </a:ext>
            </a:extLst>
          </p:cNvPr>
          <p:cNvSpPr/>
          <p:nvPr/>
        </p:nvSpPr>
        <p:spPr>
          <a:xfrm>
            <a:off x="1286359" y="3491043"/>
            <a:ext cx="3075733" cy="797357"/>
          </a:xfrm>
          <a:prstGeom prst="rect">
            <a:avLst/>
          </a:prstGeom>
          <a:solidFill>
            <a:srgbClr val="8E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RESIDUAL/NET RISK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RESIDUAL RISK</a:t>
            </a:r>
            <a:endParaRPr kumimoji="0" lang="en-ID"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5899D30-03AE-469E-A37F-647C1F75231E}"/>
              </a:ext>
            </a:extLst>
          </p:cNvPr>
          <p:cNvSpPr txBox="1"/>
          <p:nvPr/>
        </p:nvSpPr>
        <p:spPr>
          <a:xfrm>
            <a:off x="1822953" y="3163002"/>
            <a:ext cx="13845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charset="0"/>
              </a:rPr>
              <a:t>PROFIL RISIKO</a:t>
            </a:r>
            <a:endParaRPr kumimoji="0" lang="en-ID" sz="16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6" name="TextBox 5">
            <a:extLst>
              <a:ext uri="{FF2B5EF4-FFF2-40B4-BE49-F238E27FC236}">
                <a16:creationId xmlns:a16="http://schemas.microsoft.com/office/drawing/2014/main" id="{65952604-62BC-49EC-8517-E73C42E8CAA5}"/>
              </a:ext>
            </a:extLst>
          </p:cNvPr>
          <p:cNvSpPr txBox="1"/>
          <p:nvPr/>
        </p:nvSpPr>
        <p:spPr>
          <a:xfrm>
            <a:off x="402956" y="190352"/>
            <a:ext cx="231441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Relatively Not Ideal</a:t>
            </a:r>
            <a:endParaRPr kumimoji="0" lang="en-ID"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7" name="Oval 6">
            <a:extLst>
              <a:ext uri="{FF2B5EF4-FFF2-40B4-BE49-F238E27FC236}">
                <a16:creationId xmlns:a16="http://schemas.microsoft.com/office/drawing/2014/main" id="{8C02B9C1-5B95-4412-9921-C750635EF5BC}"/>
              </a:ext>
            </a:extLst>
          </p:cNvPr>
          <p:cNvSpPr/>
          <p:nvPr/>
        </p:nvSpPr>
        <p:spPr>
          <a:xfrm>
            <a:off x="1022887" y="3431082"/>
            <a:ext cx="3339205" cy="927561"/>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peech Bubble: Rectangle 7">
            <a:extLst>
              <a:ext uri="{FF2B5EF4-FFF2-40B4-BE49-F238E27FC236}">
                <a16:creationId xmlns:a16="http://schemas.microsoft.com/office/drawing/2014/main" id="{5AEB38F6-114C-456A-959B-DB515E42EB86}"/>
              </a:ext>
            </a:extLst>
          </p:cNvPr>
          <p:cNvSpPr/>
          <p:nvPr/>
        </p:nvSpPr>
        <p:spPr>
          <a:xfrm>
            <a:off x="220717" y="2220942"/>
            <a:ext cx="1384586" cy="500299"/>
          </a:xfrm>
          <a:prstGeom prst="wedgeRectCallout">
            <a:avLst>
              <a:gd name="adj1" fmla="val 41363"/>
              <a:gd name="adj2" fmla="val 18948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Absorbed by Risk Tolerance</a:t>
            </a:r>
            <a:endParaRPr kumimoji="0" lang="en-ID"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Connector 25"/>
          <p:cNvCxnSpPr/>
          <p:nvPr/>
        </p:nvCxnSpPr>
        <p:spPr>
          <a:xfrm>
            <a:off x="4386338" y="3106778"/>
            <a:ext cx="14287" cy="2526219"/>
          </a:xfrm>
          <a:prstGeom prst="line">
            <a:avLst/>
          </a:prstGeom>
          <a:ln w="412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Rectangular Callout 28"/>
          <p:cNvSpPr/>
          <p:nvPr/>
        </p:nvSpPr>
        <p:spPr>
          <a:xfrm>
            <a:off x="5405334" y="2610614"/>
            <a:ext cx="1676445" cy="415846"/>
          </a:xfrm>
          <a:prstGeom prst="wedgeRectCallout">
            <a:avLst>
              <a:gd name="adj1" fmla="val -108539"/>
              <a:gd name="adj2" fmla="val 7345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Risk Tolerance</a:t>
            </a:r>
          </a:p>
        </p:txBody>
      </p:sp>
      <p:sp>
        <p:nvSpPr>
          <p:cNvPr id="30" name="TextBox 29">
            <a:extLst>
              <a:ext uri="{FF2B5EF4-FFF2-40B4-BE49-F238E27FC236}">
                <a16:creationId xmlns:a16="http://schemas.microsoft.com/office/drawing/2014/main" id="{4935E4AF-D70D-4970-AC76-C5BF1E4F8E37}"/>
              </a:ext>
            </a:extLst>
          </p:cNvPr>
          <p:cNvSpPr txBox="1"/>
          <p:nvPr/>
        </p:nvSpPr>
        <p:spPr>
          <a:xfrm>
            <a:off x="1928829" y="6472243"/>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21508598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Left 1">
            <a:extLst>
              <a:ext uri="{FF2B5EF4-FFF2-40B4-BE49-F238E27FC236}">
                <a16:creationId xmlns:a16="http://schemas.microsoft.com/office/drawing/2014/main" id="{66A526CC-3A28-48E9-9158-A3964C573469}"/>
              </a:ext>
            </a:extLst>
          </p:cNvPr>
          <p:cNvSpPr/>
          <p:nvPr/>
        </p:nvSpPr>
        <p:spPr>
          <a:xfrm>
            <a:off x="5162158" y="3073137"/>
            <a:ext cx="3542666" cy="1625316"/>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RISK CONTROL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EFEK DARI KUALITAS PENERAPAN MANAJEMEN RISIKO</a:t>
            </a:r>
            <a:endParaRPr kumimoji="0" lang="en-ID"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9F0E23A5-1C16-4C29-BB3B-B41EF9476826}"/>
              </a:ext>
            </a:extLst>
          </p:cNvPr>
          <p:cNvGrpSpPr/>
          <p:nvPr/>
        </p:nvGrpSpPr>
        <p:grpSpPr>
          <a:xfrm>
            <a:off x="1022888" y="2227950"/>
            <a:ext cx="10673166" cy="4263213"/>
            <a:chOff x="1022888" y="1328261"/>
            <a:chExt cx="10673166" cy="4263213"/>
          </a:xfrm>
        </p:grpSpPr>
        <p:cxnSp>
          <p:nvCxnSpPr>
            <p:cNvPr id="4" name="Straight Connector 3">
              <a:extLst>
                <a:ext uri="{FF2B5EF4-FFF2-40B4-BE49-F238E27FC236}">
                  <a16:creationId xmlns:a16="http://schemas.microsoft.com/office/drawing/2014/main" id="{3D2B655A-28CA-478F-ADCA-EB1F6C1AE07F}"/>
                </a:ext>
              </a:extLst>
            </p:cNvPr>
            <p:cNvCxnSpPr>
              <a:cxnSpLocks/>
            </p:cNvCxnSpPr>
            <p:nvPr/>
          </p:nvCxnSpPr>
          <p:spPr>
            <a:xfrm>
              <a:off x="1301858" y="4726983"/>
              <a:ext cx="985692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F82007-D234-4C49-8E36-3152D02D495F}"/>
                </a:ext>
              </a:extLst>
            </p:cNvPr>
            <p:cNvSpPr/>
            <p:nvPr/>
          </p:nvSpPr>
          <p:spPr>
            <a:xfrm>
              <a:off x="1286360"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BD8EB9A-D152-4418-8D3F-F53FAE0BD561}"/>
                </a:ext>
              </a:extLst>
            </p:cNvPr>
            <p:cNvSpPr/>
            <p:nvPr/>
          </p:nvSpPr>
          <p:spPr>
            <a:xfrm>
              <a:off x="3717011"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DD8B62-5E18-4961-A075-C9944E6D8936}"/>
                </a:ext>
              </a:extLst>
            </p:cNvPr>
            <p:cNvSpPr/>
            <p:nvPr/>
          </p:nvSpPr>
          <p:spPr>
            <a:xfrm>
              <a:off x="614766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97B998C-B06B-4446-A64D-BFDA12760076}"/>
                </a:ext>
              </a:extLst>
            </p:cNvPr>
            <p:cNvSpPr/>
            <p:nvPr/>
          </p:nvSpPr>
          <p:spPr>
            <a:xfrm>
              <a:off x="8655802" y="4641611"/>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E55D01E-7497-45F7-B7F8-55B210821EAD}"/>
                </a:ext>
              </a:extLst>
            </p:cNvPr>
            <p:cNvSpPr/>
            <p:nvPr/>
          </p:nvSpPr>
          <p:spPr>
            <a:xfrm>
              <a:off x="11091620" y="4637804"/>
              <a:ext cx="108488" cy="178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2781AAF-A80E-4AAE-AAE1-0B70440A8AA8}"/>
                </a:ext>
              </a:extLst>
            </p:cNvPr>
            <p:cNvSpPr txBox="1"/>
            <p:nvPr/>
          </p:nvSpPr>
          <p:spPr>
            <a:xfrm>
              <a:off x="1022888" y="4943959"/>
              <a:ext cx="6354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1</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6" name="TextBox 15">
              <a:extLst>
                <a:ext uri="{FF2B5EF4-FFF2-40B4-BE49-F238E27FC236}">
                  <a16:creationId xmlns:a16="http://schemas.microsoft.com/office/drawing/2014/main" id="{BF695183-9297-467F-91E9-CC811719B7B2}"/>
                </a:ext>
              </a:extLst>
            </p:cNvPr>
            <p:cNvSpPr txBox="1"/>
            <p:nvPr/>
          </p:nvSpPr>
          <p:spPr>
            <a:xfrm>
              <a:off x="2758699"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 to 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2</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7" name="TextBox 16">
              <a:extLst>
                <a:ext uri="{FF2B5EF4-FFF2-40B4-BE49-F238E27FC236}">
                  <a16:creationId xmlns:a16="http://schemas.microsoft.com/office/drawing/2014/main" id="{11204E9A-9AFC-4675-B8E0-6CCC0C3EDAC3}"/>
                </a:ext>
              </a:extLst>
            </p:cNvPr>
            <p:cNvSpPr txBox="1"/>
            <p:nvPr/>
          </p:nvSpPr>
          <p:spPr>
            <a:xfrm>
              <a:off x="5189350" y="4943959"/>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3</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8" name="TextBox 17">
              <a:extLst>
                <a:ext uri="{FF2B5EF4-FFF2-40B4-BE49-F238E27FC236}">
                  <a16:creationId xmlns:a16="http://schemas.microsoft.com/office/drawing/2014/main" id="{D8841001-6723-42CE-8CF3-F759C915A432}"/>
                </a:ext>
              </a:extLst>
            </p:cNvPr>
            <p:cNvSpPr txBox="1"/>
            <p:nvPr/>
          </p:nvSpPr>
          <p:spPr>
            <a:xfrm>
              <a:off x="7676829" y="4945143"/>
              <a:ext cx="20251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 to 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4</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9" name="TextBox 18">
              <a:extLst>
                <a:ext uri="{FF2B5EF4-FFF2-40B4-BE49-F238E27FC236}">
                  <a16:creationId xmlns:a16="http://schemas.microsoft.com/office/drawing/2014/main" id="{32914587-615A-4E84-99A6-24E1BB592B26}"/>
                </a:ext>
              </a:extLst>
            </p:cNvPr>
            <p:cNvSpPr txBox="1"/>
            <p:nvPr/>
          </p:nvSpPr>
          <p:spPr>
            <a:xfrm>
              <a:off x="10595674" y="4945142"/>
              <a:ext cx="1100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5</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2" name="Rectangle 21">
              <a:extLst>
                <a:ext uri="{FF2B5EF4-FFF2-40B4-BE49-F238E27FC236}">
                  <a16:creationId xmlns:a16="http://schemas.microsoft.com/office/drawing/2014/main" id="{266785C4-A6FE-417C-BF17-F78F62D4180E}"/>
                </a:ext>
              </a:extLst>
            </p:cNvPr>
            <p:cNvSpPr/>
            <p:nvPr/>
          </p:nvSpPr>
          <p:spPr>
            <a:xfrm>
              <a:off x="1301858" y="3952068"/>
              <a:ext cx="7415938" cy="68954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INHERENT RISK</a:t>
              </a:r>
              <a:endParaRPr kumimoji="0" lang="en-ID"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EBF7D65-A964-4D91-96E5-10CEA4A9CE68}"/>
                </a:ext>
              </a:extLst>
            </p:cNvPr>
            <p:cNvSpPr txBox="1"/>
            <p:nvPr/>
          </p:nvSpPr>
          <p:spPr>
            <a:xfrm>
              <a:off x="7665849" y="1328261"/>
              <a:ext cx="21038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Inherent 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Moderate to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5" name="TextBox 24">
              <a:extLst>
                <a:ext uri="{FF2B5EF4-FFF2-40B4-BE49-F238E27FC236}">
                  <a16:creationId xmlns:a16="http://schemas.microsoft.com/office/drawing/2014/main" id="{CE10AE3D-6AA6-4F0A-A41F-1533B338C9AE}"/>
                </a:ext>
              </a:extLst>
            </p:cNvPr>
            <p:cNvSpPr txBox="1"/>
            <p:nvPr/>
          </p:nvSpPr>
          <p:spPr>
            <a:xfrm>
              <a:off x="2717370" y="1332006"/>
              <a:ext cx="21038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Risk Appetite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Low Moderate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cxnSp>
          <p:nvCxnSpPr>
            <p:cNvPr id="21" name="Straight Connector 20">
              <a:extLst>
                <a:ext uri="{FF2B5EF4-FFF2-40B4-BE49-F238E27FC236}">
                  <a16:creationId xmlns:a16="http://schemas.microsoft.com/office/drawing/2014/main" id="{6C47D47E-F165-477C-8013-72FD16A7B06C}"/>
                </a:ext>
              </a:extLst>
            </p:cNvPr>
            <p:cNvCxnSpPr/>
            <p:nvPr/>
          </p:nvCxnSpPr>
          <p:spPr>
            <a:xfrm>
              <a:off x="8717796" y="2227950"/>
              <a:ext cx="0" cy="2526219"/>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5E899DA-F8E6-4100-8079-326BC543AA66}"/>
                </a:ext>
              </a:extLst>
            </p:cNvPr>
            <p:cNvCxnSpPr>
              <a:cxnSpLocks/>
            </p:cNvCxnSpPr>
            <p:nvPr/>
          </p:nvCxnSpPr>
          <p:spPr>
            <a:xfrm>
              <a:off x="3784815" y="2231695"/>
              <a:ext cx="0" cy="2526219"/>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31486318-455F-4418-8B6B-87EEFB1209D4}"/>
              </a:ext>
            </a:extLst>
          </p:cNvPr>
          <p:cNvSpPr txBox="1"/>
          <p:nvPr/>
        </p:nvSpPr>
        <p:spPr>
          <a:xfrm>
            <a:off x="338381" y="590517"/>
            <a:ext cx="1161856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INHERENT RISK LEBIH BESAR DARI RISK APPETITE, NAMUN RISK CONTROL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rPr>
              <a:t>MASIH DINILAI TIDAK EFEKTIF SEHINGGA PROFIL RISIKO LEBIH BESAR ATAU MELAMPAUI RISK APPETITE</a:t>
            </a:r>
            <a:endParaRPr kumimoji="0" lang="en-ID" sz="26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charset="0"/>
            </a:endParaRPr>
          </a:p>
        </p:txBody>
      </p:sp>
      <p:sp>
        <p:nvSpPr>
          <p:cNvPr id="3" name="Rectangle 2">
            <a:extLst>
              <a:ext uri="{FF2B5EF4-FFF2-40B4-BE49-F238E27FC236}">
                <a16:creationId xmlns:a16="http://schemas.microsoft.com/office/drawing/2014/main" id="{8246CED1-3CD1-4F7F-9298-AF8BAE69FAA1}"/>
              </a:ext>
            </a:extLst>
          </p:cNvPr>
          <p:cNvSpPr/>
          <p:nvPr/>
        </p:nvSpPr>
        <p:spPr>
          <a:xfrm>
            <a:off x="1286359" y="3491043"/>
            <a:ext cx="3829306" cy="797357"/>
          </a:xfrm>
          <a:prstGeom prst="rect">
            <a:avLst/>
          </a:prstGeom>
          <a:solidFill>
            <a:srgbClr val="8E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RESIDUAL/NET RISK or RISK PROFILE</a:t>
            </a:r>
            <a:endParaRPr kumimoji="0" lang="en-ID"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5899D30-03AE-469E-A37F-647C1F75231E}"/>
              </a:ext>
            </a:extLst>
          </p:cNvPr>
          <p:cNvSpPr txBox="1"/>
          <p:nvPr/>
        </p:nvSpPr>
        <p:spPr>
          <a:xfrm>
            <a:off x="1822953" y="3163002"/>
            <a:ext cx="13845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charset="0"/>
              </a:rPr>
              <a:t>PROFIL RISIKO</a:t>
            </a:r>
            <a:endParaRPr kumimoji="0" lang="en-ID" sz="16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6" name="TextBox 5">
            <a:extLst>
              <a:ext uri="{FF2B5EF4-FFF2-40B4-BE49-F238E27FC236}">
                <a16:creationId xmlns:a16="http://schemas.microsoft.com/office/drawing/2014/main" id="{65952604-62BC-49EC-8517-E73C42E8CAA5}"/>
              </a:ext>
            </a:extLst>
          </p:cNvPr>
          <p:cNvSpPr txBox="1"/>
          <p:nvPr/>
        </p:nvSpPr>
        <p:spPr>
          <a:xfrm>
            <a:off x="402956" y="190352"/>
            <a:ext cx="231441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Arial" charset="0"/>
              </a:rPr>
              <a:t>Not Ideal</a:t>
            </a:r>
            <a:endParaRPr kumimoji="0" lang="en-ID" sz="1800" b="1"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7" name="Oval 6">
            <a:extLst>
              <a:ext uri="{FF2B5EF4-FFF2-40B4-BE49-F238E27FC236}">
                <a16:creationId xmlns:a16="http://schemas.microsoft.com/office/drawing/2014/main" id="{8C02B9C1-5B95-4412-9921-C750635EF5BC}"/>
              </a:ext>
            </a:extLst>
          </p:cNvPr>
          <p:cNvSpPr/>
          <p:nvPr/>
        </p:nvSpPr>
        <p:spPr>
          <a:xfrm>
            <a:off x="1022887" y="3431082"/>
            <a:ext cx="4139271" cy="927561"/>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peech Bubble: Rectangle 7">
            <a:extLst>
              <a:ext uri="{FF2B5EF4-FFF2-40B4-BE49-F238E27FC236}">
                <a16:creationId xmlns:a16="http://schemas.microsoft.com/office/drawing/2014/main" id="{5AEB38F6-114C-456A-959B-DB515E42EB86}"/>
              </a:ext>
            </a:extLst>
          </p:cNvPr>
          <p:cNvSpPr/>
          <p:nvPr/>
        </p:nvSpPr>
        <p:spPr>
          <a:xfrm>
            <a:off x="220717" y="2220942"/>
            <a:ext cx="1384586" cy="500299"/>
          </a:xfrm>
          <a:prstGeom prst="wedgeRectCallout">
            <a:avLst>
              <a:gd name="adj1" fmla="val 41363"/>
              <a:gd name="adj2" fmla="val 18948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Absorbed by Risk Tolerance</a:t>
            </a:r>
            <a:endParaRPr kumimoji="0" lang="en-ID"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Connector 25"/>
          <p:cNvCxnSpPr/>
          <p:nvPr/>
        </p:nvCxnSpPr>
        <p:spPr>
          <a:xfrm>
            <a:off x="4299018" y="3163002"/>
            <a:ext cx="14287" cy="2526219"/>
          </a:xfrm>
          <a:prstGeom prst="line">
            <a:avLst/>
          </a:prstGeom>
          <a:ln w="412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Rectangular Callout 28"/>
          <p:cNvSpPr/>
          <p:nvPr/>
        </p:nvSpPr>
        <p:spPr>
          <a:xfrm>
            <a:off x="5417927" y="2387373"/>
            <a:ext cx="1676445" cy="415846"/>
          </a:xfrm>
          <a:prstGeom prst="wedgeRectCallout">
            <a:avLst>
              <a:gd name="adj1" fmla="val -114504"/>
              <a:gd name="adj2" fmla="val 1765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Risk Tolerance</a:t>
            </a:r>
          </a:p>
        </p:txBody>
      </p:sp>
      <p:sp>
        <p:nvSpPr>
          <p:cNvPr id="30" name="TextBox 29">
            <a:extLst>
              <a:ext uri="{FF2B5EF4-FFF2-40B4-BE49-F238E27FC236}">
                <a16:creationId xmlns:a16="http://schemas.microsoft.com/office/drawing/2014/main" id="{0D26B3EA-6457-42AB-B795-E60A5EFB8D0F}"/>
              </a:ext>
            </a:extLst>
          </p:cNvPr>
          <p:cNvSpPr txBox="1"/>
          <p:nvPr/>
        </p:nvSpPr>
        <p:spPr>
          <a:xfrm>
            <a:off x="1658319" y="6536843"/>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29835144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297398-6D40-4747-B2C6-F609083BBCD8}"/>
              </a:ext>
            </a:extLst>
          </p:cNvPr>
          <p:cNvPicPr>
            <a:picLocks noChangeAspect="1"/>
          </p:cNvPicPr>
          <p:nvPr/>
        </p:nvPicPr>
        <p:blipFill>
          <a:blip r:embed="rId2"/>
          <a:stretch>
            <a:fillRect/>
          </a:stretch>
        </p:blipFill>
        <p:spPr>
          <a:xfrm>
            <a:off x="-252017" y="706719"/>
            <a:ext cx="13177296" cy="5925826"/>
          </a:xfrm>
          <a:prstGeom prst="rect">
            <a:avLst/>
          </a:prstGeom>
        </p:spPr>
      </p:pic>
      <p:grpSp>
        <p:nvGrpSpPr>
          <p:cNvPr id="16" name="Group 15">
            <a:extLst>
              <a:ext uri="{FF2B5EF4-FFF2-40B4-BE49-F238E27FC236}">
                <a16:creationId xmlns:a16="http://schemas.microsoft.com/office/drawing/2014/main" id="{338EE24B-1E77-44A0-AFED-AB23DDD89751}"/>
              </a:ext>
            </a:extLst>
          </p:cNvPr>
          <p:cNvGrpSpPr/>
          <p:nvPr/>
        </p:nvGrpSpPr>
        <p:grpSpPr>
          <a:xfrm>
            <a:off x="537409" y="1488160"/>
            <a:ext cx="11213144" cy="5115256"/>
            <a:chOff x="585534" y="1395663"/>
            <a:chExt cx="11213144" cy="5115256"/>
          </a:xfrm>
        </p:grpSpPr>
        <p:sp>
          <p:nvSpPr>
            <p:cNvPr id="6" name="TextBox 5">
              <a:extLst>
                <a:ext uri="{FF2B5EF4-FFF2-40B4-BE49-F238E27FC236}">
                  <a16:creationId xmlns:a16="http://schemas.microsoft.com/office/drawing/2014/main" id="{5894BE07-991F-4BE0-9AD5-6CFCCB569827}"/>
                </a:ext>
              </a:extLst>
            </p:cNvPr>
            <p:cNvSpPr txBox="1"/>
            <p:nvPr/>
          </p:nvSpPr>
          <p:spPr>
            <a:xfrm>
              <a:off x="5224713" y="2306509"/>
              <a:ext cx="22238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TATAKELOLA RISIKO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(Risk Governance)</a:t>
              </a:r>
              <a:endParaRPr kumimoji="0" lang="en-ID"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peech Bubble: Rectangle 6">
              <a:extLst>
                <a:ext uri="{FF2B5EF4-FFF2-40B4-BE49-F238E27FC236}">
                  <a16:creationId xmlns:a16="http://schemas.microsoft.com/office/drawing/2014/main" id="{640A9B17-FE1B-4945-808A-A8FF59F1184C}"/>
                </a:ext>
              </a:extLst>
            </p:cNvPr>
            <p:cNvSpPr/>
            <p:nvPr/>
          </p:nvSpPr>
          <p:spPr>
            <a:xfrm>
              <a:off x="1219200" y="1716506"/>
              <a:ext cx="3176338" cy="1548974"/>
            </a:xfrm>
            <a:prstGeom prst="wedgeRectCallout">
              <a:avLst>
                <a:gd name="adj1" fmla="val 77058"/>
                <a:gd name="adj2" fmla="val -4009"/>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Pengawasan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Aktif</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Direksi</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dan Dewan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Komisaris</a:t>
              </a:r>
              <a:endPar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Risk Appetite &amp; Risk Tolerance yang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jelas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D5A9EB7-CD29-445B-863A-451FC5672FEF}"/>
                </a:ext>
              </a:extLst>
            </p:cNvPr>
            <p:cNvSpPr txBox="1"/>
            <p:nvPr/>
          </p:nvSpPr>
          <p:spPr>
            <a:xfrm>
              <a:off x="3476478" y="4961038"/>
              <a:ext cx="22238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KERANGKA MANAJEMEN RISIKO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(Risk Framework)</a:t>
              </a:r>
              <a:endParaRPr kumimoji="0" lang="en-ID"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peech Bubble: Rectangle 9">
              <a:extLst>
                <a:ext uri="{FF2B5EF4-FFF2-40B4-BE49-F238E27FC236}">
                  <a16:creationId xmlns:a16="http://schemas.microsoft.com/office/drawing/2014/main" id="{1D9252DE-5266-4BFB-BA45-BB4B117C2D1C}"/>
                </a:ext>
              </a:extLst>
            </p:cNvPr>
            <p:cNvSpPr/>
            <p:nvPr/>
          </p:nvSpPr>
          <p:spPr>
            <a:xfrm>
              <a:off x="585534" y="3952157"/>
              <a:ext cx="2101517" cy="2558762"/>
            </a:xfrm>
            <a:prstGeom prst="wedgeRectCallout">
              <a:avLst>
                <a:gd name="adj1" fmla="val 113459"/>
                <a:gd name="adj2" fmla="val -12884"/>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Kebijakan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(Policy Guidelines)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Strategi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Manajemen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Manajemen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Prosedur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Manajemen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Risk Limits</a:t>
              </a:r>
              <a:endPar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FF22643-FBEA-461B-AFA0-840631A1AF1B}"/>
                </a:ext>
              </a:extLst>
            </p:cNvPr>
            <p:cNvSpPr txBox="1"/>
            <p:nvPr/>
          </p:nvSpPr>
          <p:spPr>
            <a:xfrm>
              <a:off x="6972950" y="5014154"/>
              <a:ext cx="22238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SISTEM PENGENDALIAN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INTERNAL (Internal Control System)</a:t>
              </a:r>
              <a:endParaRPr kumimoji="0" lang="en-ID"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Speech Bubble: Rectangle 11">
              <a:extLst>
                <a:ext uri="{FF2B5EF4-FFF2-40B4-BE49-F238E27FC236}">
                  <a16:creationId xmlns:a16="http://schemas.microsoft.com/office/drawing/2014/main" id="{442EECED-8397-49C2-9E13-F850262A4FFB}"/>
                </a:ext>
              </a:extLst>
            </p:cNvPr>
            <p:cNvSpPr/>
            <p:nvPr/>
          </p:nvSpPr>
          <p:spPr>
            <a:xfrm>
              <a:off x="8590545" y="1395663"/>
              <a:ext cx="2622886" cy="2176803"/>
            </a:xfrm>
            <a:prstGeom prst="wedgeRectCallout">
              <a:avLst>
                <a:gd name="adj1" fmla="val -89314"/>
                <a:gd name="adj2" fmla="val 63503"/>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Proses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Identifikasi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Pengukuran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Pemantauan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Pengendalian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Mitigasi</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Sistem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Informasi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Manajemen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Human Capital (SDM)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Manajemen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C4E188C-E3EE-43CE-AF53-10C2013E365F}"/>
                </a:ext>
              </a:extLst>
            </p:cNvPr>
            <p:cNvSpPr txBox="1"/>
            <p:nvPr/>
          </p:nvSpPr>
          <p:spPr>
            <a:xfrm>
              <a:off x="5224713" y="3668236"/>
              <a:ext cx="222383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PROSES, SDM, &amp; SIM RISIKO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Management Process)</a:t>
              </a:r>
              <a:endParaRPr kumimoji="0" lang="en-ID"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Speech Bubble: Rectangle 13">
              <a:extLst>
                <a:ext uri="{FF2B5EF4-FFF2-40B4-BE49-F238E27FC236}">
                  <a16:creationId xmlns:a16="http://schemas.microsoft.com/office/drawing/2014/main" id="{0F3D2E39-E2CE-4BD8-AB8A-B70E3006CF6D}"/>
                </a:ext>
              </a:extLst>
            </p:cNvPr>
            <p:cNvSpPr/>
            <p:nvPr/>
          </p:nvSpPr>
          <p:spPr>
            <a:xfrm>
              <a:off x="10068170" y="4427705"/>
              <a:ext cx="1730508" cy="2029008"/>
            </a:xfrm>
            <a:prstGeom prst="wedgeRectCallout">
              <a:avLst>
                <a:gd name="adj1" fmla="val -128251"/>
                <a:gd name="adj2" fmla="val -2600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Sistem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Pengendalian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Intern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Kaji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Ulang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Independent (Internal &amp;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Eksternal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5" name="Rectangle 14">
            <a:extLst>
              <a:ext uri="{FF2B5EF4-FFF2-40B4-BE49-F238E27FC236}">
                <a16:creationId xmlns:a16="http://schemas.microsoft.com/office/drawing/2014/main" id="{4A169D53-1DC0-42F9-AE15-A6300D7F22C5}"/>
              </a:ext>
            </a:extLst>
          </p:cNvPr>
          <p:cNvSpPr/>
          <p:nvPr/>
        </p:nvSpPr>
        <p:spPr>
          <a:xfrm>
            <a:off x="0" y="1677"/>
            <a:ext cx="12192000" cy="62170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DETERMINAN KUALITAS </a:t>
            </a:r>
            <a:r>
              <a:rPr lang="en-US" sz="3200" b="1" dirty="0">
                <a:solidFill>
                  <a:schemeClr val="bg1"/>
                </a:solidFill>
                <a:latin typeface="Calibri" panose="020F0502020204030204"/>
              </a:rPr>
              <a:t>RISK CONTROL SYSTEM</a:t>
            </a:r>
            <a:endParaRPr kumimoji="0" lang="en-ID"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1"/>
          <p:cNvSpPr txBox="1"/>
          <p:nvPr/>
        </p:nvSpPr>
        <p:spPr>
          <a:xfrm>
            <a:off x="1855694" y="1447819"/>
            <a:ext cx="1801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Skor</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5</a:t>
            </a:r>
          </a:p>
        </p:txBody>
      </p:sp>
      <p:sp>
        <p:nvSpPr>
          <p:cNvPr id="17" name="TextBox 16"/>
          <p:cNvSpPr txBox="1"/>
          <p:nvPr/>
        </p:nvSpPr>
        <p:spPr>
          <a:xfrm>
            <a:off x="9011493" y="1128494"/>
            <a:ext cx="1801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Skor</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5</a:t>
            </a:r>
          </a:p>
        </p:txBody>
      </p:sp>
      <p:sp>
        <p:nvSpPr>
          <p:cNvPr id="18" name="TextBox 17"/>
          <p:cNvSpPr txBox="1"/>
          <p:nvPr/>
        </p:nvSpPr>
        <p:spPr>
          <a:xfrm>
            <a:off x="837020" y="3685009"/>
            <a:ext cx="1801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Skor</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5</a:t>
            </a:r>
          </a:p>
        </p:txBody>
      </p:sp>
      <p:sp>
        <p:nvSpPr>
          <p:cNvPr id="20" name="TextBox 19"/>
          <p:cNvSpPr txBox="1"/>
          <p:nvPr/>
        </p:nvSpPr>
        <p:spPr>
          <a:xfrm>
            <a:off x="10230389" y="4150055"/>
            <a:ext cx="1801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Skor</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5</a:t>
            </a:r>
          </a:p>
        </p:txBody>
      </p:sp>
    </p:spTree>
    <p:extLst>
      <p:ext uri="{BB962C8B-B14F-4D97-AF65-F5344CB8AC3E}">
        <p14:creationId xmlns:p14="http://schemas.microsoft.com/office/powerpoint/2010/main" val="14926780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42BEC9-D576-BC47-979E-2BF121656B6D}"/>
              </a:ext>
            </a:extLst>
          </p:cNvPr>
          <p:cNvSpPr/>
          <p:nvPr/>
        </p:nvSpPr>
        <p:spPr>
          <a:xfrm>
            <a:off x="0" y="0"/>
            <a:ext cx="12192000" cy="609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11292" tIns="55646" rIns="111292" bIns="55646" anchor="ctr"/>
          <a:lstStyle/>
          <a:p>
            <a:pPr lvl="0" algn="ctr">
              <a:defRPr/>
            </a:pPr>
            <a:r>
              <a:rPr kumimoji="0" lang="en-US" sz="2500" b="1" i="0" u="none" strike="noStrike" kern="1200" cap="none" spc="0" normalizeH="0" baseline="0" noProof="0" dirty="0">
                <a:ln>
                  <a:noFill/>
                </a:ln>
                <a:solidFill>
                  <a:prstClr val="white"/>
                </a:solidFill>
                <a:effectLst/>
                <a:uLnTx/>
                <a:uFillTx/>
                <a:ea typeface="+mn-ea"/>
                <a:cs typeface="+mn-cs"/>
              </a:rPr>
              <a:t>STANDAR </a:t>
            </a:r>
            <a:r>
              <a:rPr lang="en-US" sz="2500" b="1" dirty="0">
                <a:solidFill>
                  <a:prstClr val="white"/>
                </a:solidFill>
              </a:rPr>
              <a:t>MANAJEMANAKEN RISIKO ISO 31000: 2018 </a:t>
            </a:r>
            <a:r>
              <a:rPr kumimoji="0" lang="en-US" sz="2500" b="1" i="0" u="none" strike="noStrike" kern="1200" cap="none" spc="0" normalizeH="0" baseline="0" noProof="0" dirty="0">
                <a:ln>
                  <a:noFill/>
                </a:ln>
                <a:solidFill>
                  <a:prstClr val="white"/>
                </a:solidFill>
                <a:effectLst/>
                <a:uLnTx/>
                <a:uFillTx/>
                <a:ea typeface="+mn-ea"/>
                <a:cs typeface="+mn-cs"/>
              </a:rPr>
              <a:t>SEBAGAI RISK CONTROL SYSTEM</a:t>
            </a:r>
          </a:p>
        </p:txBody>
      </p:sp>
      <p:pic>
        <p:nvPicPr>
          <p:cNvPr id="1026" name="Picture 2">
            <a:extLst>
              <a:ext uri="{FF2B5EF4-FFF2-40B4-BE49-F238E27FC236}">
                <a16:creationId xmlns:a16="http://schemas.microsoft.com/office/drawing/2014/main" id="{3A67199D-F703-8322-E860-2EEAD451A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62" y="609600"/>
            <a:ext cx="10276076" cy="61109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27A571-C181-ECD1-6D48-365330083396}"/>
              </a:ext>
            </a:extLst>
          </p:cNvPr>
          <p:cNvSpPr txBox="1"/>
          <p:nvPr/>
        </p:nvSpPr>
        <p:spPr>
          <a:xfrm>
            <a:off x="7230140" y="711461"/>
            <a:ext cx="1456660" cy="461665"/>
          </a:xfrm>
          <a:prstGeom prst="rect">
            <a:avLst/>
          </a:prstGeom>
          <a:noFill/>
        </p:spPr>
        <p:txBody>
          <a:bodyPr wrap="square" rtlCol="0">
            <a:spAutoFit/>
          </a:bodyPr>
          <a:lstStyle/>
          <a:p>
            <a:r>
              <a:rPr lang="en-US" sz="2400" b="1" dirty="0"/>
              <a:t>Principles</a:t>
            </a:r>
            <a:endParaRPr lang="en-MY" sz="2400" b="1" dirty="0"/>
          </a:p>
        </p:txBody>
      </p:sp>
      <p:sp>
        <p:nvSpPr>
          <p:cNvPr id="4" name="TextBox 3">
            <a:extLst>
              <a:ext uri="{FF2B5EF4-FFF2-40B4-BE49-F238E27FC236}">
                <a16:creationId xmlns:a16="http://schemas.microsoft.com/office/drawing/2014/main" id="{C9460FC1-90AE-5806-9C7E-4E5F341E8BE1}"/>
              </a:ext>
            </a:extLst>
          </p:cNvPr>
          <p:cNvSpPr txBox="1"/>
          <p:nvPr/>
        </p:nvSpPr>
        <p:spPr>
          <a:xfrm>
            <a:off x="1587796" y="3043536"/>
            <a:ext cx="1835888" cy="461665"/>
          </a:xfrm>
          <a:prstGeom prst="rect">
            <a:avLst/>
          </a:prstGeom>
          <a:noFill/>
        </p:spPr>
        <p:txBody>
          <a:bodyPr wrap="square" rtlCol="0">
            <a:spAutoFit/>
          </a:bodyPr>
          <a:lstStyle/>
          <a:p>
            <a:r>
              <a:rPr lang="en-US" sz="2400" b="1" dirty="0"/>
              <a:t>Framework</a:t>
            </a:r>
            <a:endParaRPr lang="en-MY" sz="2400" b="1" dirty="0"/>
          </a:p>
        </p:txBody>
      </p:sp>
      <p:sp>
        <p:nvSpPr>
          <p:cNvPr id="7" name="TextBox 6">
            <a:extLst>
              <a:ext uri="{FF2B5EF4-FFF2-40B4-BE49-F238E27FC236}">
                <a16:creationId xmlns:a16="http://schemas.microsoft.com/office/drawing/2014/main" id="{A49D0845-460D-3842-BAEA-7181EFA40EDF}"/>
              </a:ext>
            </a:extLst>
          </p:cNvPr>
          <p:cNvSpPr txBox="1"/>
          <p:nvPr/>
        </p:nvSpPr>
        <p:spPr>
          <a:xfrm>
            <a:off x="8959187" y="3043535"/>
            <a:ext cx="1835888" cy="461665"/>
          </a:xfrm>
          <a:prstGeom prst="rect">
            <a:avLst/>
          </a:prstGeom>
          <a:noFill/>
        </p:spPr>
        <p:txBody>
          <a:bodyPr wrap="square" rtlCol="0">
            <a:spAutoFit/>
          </a:bodyPr>
          <a:lstStyle/>
          <a:p>
            <a:r>
              <a:rPr lang="en-US" sz="2400" b="1" dirty="0"/>
              <a:t>Process</a:t>
            </a:r>
            <a:endParaRPr lang="en-MY" sz="2400" b="1" dirty="0"/>
          </a:p>
        </p:txBody>
      </p:sp>
    </p:spTree>
    <p:extLst>
      <p:ext uri="{BB962C8B-B14F-4D97-AF65-F5344CB8AC3E}">
        <p14:creationId xmlns:p14="http://schemas.microsoft.com/office/powerpoint/2010/main" val="8294288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2F88F7A-A653-C067-173C-483004ECBFAB}"/>
              </a:ext>
            </a:extLst>
          </p:cNvPr>
          <p:cNvGrpSpPr/>
          <p:nvPr/>
        </p:nvGrpSpPr>
        <p:grpSpPr>
          <a:xfrm>
            <a:off x="783004" y="1028590"/>
            <a:ext cx="10625992" cy="5627392"/>
            <a:chOff x="691117" y="996692"/>
            <a:chExt cx="10625992" cy="5627392"/>
          </a:xfrm>
        </p:grpSpPr>
        <p:pic>
          <p:nvPicPr>
            <p:cNvPr id="5" name="Picture 4">
              <a:extLst>
                <a:ext uri="{FF2B5EF4-FFF2-40B4-BE49-F238E27FC236}">
                  <a16:creationId xmlns:a16="http://schemas.microsoft.com/office/drawing/2014/main" id="{600A1C34-CFEC-ED20-9FE4-1CFC81FA9F9E}"/>
                </a:ext>
              </a:extLst>
            </p:cNvPr>
            <p:cNvPicPr>
              <a:picLocks noChangeAspect="1"/>
            </p:cNvPicPr>
            <p:nvPr/>
          </p:nvPicPr>
          <p:blipFill>
            <a:blip r:embed="rId2"/>
            <a:stretch>
              <a:fillRect/>
            </a:stretch>
          </p:blipFill>
          <p:spPr>
            <a:xfrm>
              <a:off x="691117" y="996692"/>
              <a:ext cx="10625992" cy="5489168"/>
            </a:xfrm>
            <a:prstGeom prst="rect">
              <a:avLst/>
            </a:prstGeom>
          </p:spPr>
        </p:pic>
        <p:sp>
          <p:nvSpPr>
            <p:cNvPr id="6" name="Rectangle 5">
              <a:extLst>
                <a:ext uri="{FF2B5EF4-FFF2-40B4-BE49-F238E27FC236}">
                  <a16:creationId xmlns:a16="http://schemas.microsoft.com/office/drawing/2014/main" id="{0C2AE8ED-D7B2-EF78-A90D-6F5777FE57A8}"/>
                </a:ext>
              </a:extLst>
            </p:cNvPr>
            <p:cNvSpPr/>
            <p:nvPr/>
          </p:nvSpPr>
          <p:spPr>
            <a:xfrm>
              <a:off x="691117" y="3274828"/>
              <a:ext cx="10547497" cy="3349256"/>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8" name="Rectangle 7">
            <a:extLst>
              <a:ext uri="{FF2B5EF4-FFF2-40B4-BE49-F238E27FC236}">
                <a16:creationId xmlns:a16="http://schemas.microsoft.com/office/drawing/2014/main" id="{04C78E57-1E59-29FC-C54A-6BC8E03CE2F7}"/>
              </a:ext>
            </a:extLst>
          </p:cNvPr>
          <p:cNvSpPr/>
          <p:nvPr/>
        </p:nvSpPr>
        <p:spPr>
          <a:xfrm>
            <a:off x="0" y="-2091"/>
            <a:ext cx="12192000" cy="81016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500" b="1" i="0" u="none" strike="noStrike" kern="1200" cap="none" spc="0" normalizeH="0" baseline="0" noProof="0" dirty="0">
                <a:ln>
                  <a:noFill/>
                </a:ln>
                <a:solidFill>
                  <a:prstClr val="white"/>
                </a:solidFill>
                <a:effectLst/>
                <a:uLnTx/>
                <a:uFillTx/>
                <a:ea typeface="+mn-ea"/>
                <a:cs typeface="+mn-cs"/>
              </a:rPr>
              <a:t>STANDAR </a:t>
            </a:r>
            <a:r>
              <a:rPr lang="en-US" sz="2500" b="1" dirty="0">
                <a:solidFill>
                  <a:prstClr val="white"/>
                </a:solidFill>
              </a:rPr>
              <a:t>MANAJEMANAKEN RISIKO COSO ERM: 2017 </a:t>
            </a:r>
            <a:r>
              <a:rPr kumimoji="0" lang="en-US" sz="2500" b="1" i="0" u="none" strike="noStrike" kern="1200" cap="none" spc="0" normalizeH="0" baseline="0" noProof="0" dirty="0">
                <a:ln>
                  <a:noFill/>
                </a:ln>
                <a:solidFill>
                  <a:prstClr val="white"/>
                </a:solidFill>
                <a:effectLst/>
                <a:uLnTx/>
                <a:uFillTx/>
                <a:ea typeface="+mn-ea"/>
                <a:cs typeface="+mn-cs"/>
              </a:rPr>
              <a:t>SEBAGAI RISK CONTROL SYSTEM</a:t>
            </a:r>
          </a:p>
        </p:txBody>
      </p:sp>
    </p:spTree>
    <p:extLst>
      <p:ext uri="{BB962C8B-B14F-4D97-AF65-F5344CB8AC3E}">
        <p14:creationId xmlns:p14="http://schemas.microsoft.com/office/powerpoint/2010/main" val="24829531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8" name="Rectangle 8">
            <a:extLst>
              <a:ext uri="{FF2B5EF4-FFF2-40B4-BE49-F238E27FC236}">
                <a16:creationId xmlns:a16="http://schemas.microsoft.com/office/drawing/2014/main" id="{FB65D3EC-88EA-45F1-9974-F3AD5A409AFB}"/>
              </a:ext>
            </a:extLst>
          </p:cNvPr>
          <p:cNvSpPr>
            <a:spLocks noChangeArrowheads="1"/>
          </p:cNvSpPr>
          <p:nvPr/>
        </p:nvSpPr>
        <p:spPr bwMode="auto">
          <a:xfrm>
            <a:off x="0" y="-178222"/>
            <a:ext cx="12192000" cy="1043532"/>
          </a:xfrm>
          <a:prstGeom prst="rect">
            <a:avLst/>
          </a:prstGeom>
          <a:solidFill>
            <a:srgbClr val="002060"/>
          </a:solidFill>
          <a:ln>
            <a:noFill/>
          </a:ln>
        </p:spPr>
        <p:txBody>
          <a:bodyPr wrap="square" tIns="72000" bIns="108000" anchor="ctr" anchorCtr="1">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OPSI RESPON UNTUK MEMITIGASI RISIKO RESIDUAL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DIIDENTIFIKASI BERDASARKAN PRIORITAS BANK</a:t>
            </a:r>
            <a:endParaRPr kumimoji="0" lang="en-ID"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E4BFC2C4-8F3B-4F0E-B5B1-B1C54AE02A59}"/>
              </a:ext>
            </a:extLst>
          </p:cNvPr>
          <p:cNvSpPr txBox="1"/>
          <p:nvPr/>
        </p:nvSpPr>
        <p:spPr>
          <a:xfrm>
            <a:off x="454542" y="1603131"/>
            <a:ext cx="2221321" cy="4291908"/>
          </a:xfrm>
          <a:prstGeom prst="rect">
            <a:avLst/>
          </a:prstGeom>
          <a:noFill/>
          <a:ln w="15875">
            <a:solidFill>
              <a:schemeClr val="accent1">
                <a:shade val="50000"/>
              </a:schemeClr>
            </a:solidFill>
          </a:ln>
        </p:spPr>
        <p:txBody>
          <a:bodyPr wrap="square" lIns="216000" tIns="144000" rIns="108000" bIns="144000" anchor="ctr" anchorCtr="1">
            <a:spAutoFit/>
          </a:bodyPr>
          <a:lstStyle/>
          <a:p>
            <a:pPr marL="0" marR="4826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Opsi</a:t>
            </a:r>
            <a:r>
              <a:rPr kumimoji="0" lang="en-US" sz="2000" b="1" i="0" u="none" strike="noStrike" kern="1200" cap="none" spc="265"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000" b="1" i="0" u="none" strike="noStrike" kern="1200" cap="none" spc="265" normalizeH="0" baseline="0" noProof="0" dirty="0" err="1">
                <a:ln>
                  <a:noFill/>
                </a:ln>
                <a:solidFill>
                  <a:prstClr val="black"/>
                </a:solidFill>
                <a:effectLst/>
                <a:uLnTx/>
                <a:uFillTx/>
                <a:latin typeface="Calibri" panose="020F0502020204030204"/>
                <a:ea typeface="Times New Roman" panose="02020603050405020304" pitchFamily="18" charset="0"/>
                <a:cs typeface="+mn-cs"/>
              </a:rPr>
              <a:t>R</a:t>
            </a:r>
            <a:r>
              <a:rPr kumimoji="0" lang="en-US" sz="2000" b="1" i="0"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espons</a:t>
            </a:r>
            <a:r>
              <a:rPr kumimoji="0" lang="en-US" sz="2000" b="1" i="0"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risiko</a:t>
            </a:r>
            <a:r>
              <a:rPr kumimoji="0" lang="en-US" sz="2000" b="1" i="0"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adalah</a:t>
            </a:r>
            <a:r>
              <a:rPr kumimoji="0" lang="en-US" sz="2000" b="1" i="0"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alternatif</a:t>
            </a:r>
            <a:r>
              <a:rPr kumimoji="0" lang="en-US" sz="2000" b="0" i="0" u="none" strike="noStrike" kern="1200" cap="none" spc="265"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pilihan</a:t>
            </a:r>
            <a:r>
              <a:rPr kumimoji="0" lang="en-US" sz="2000" b="0" i="0" u="none" strike="noStrike" kern="1200" cap="none" spc="265"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000" b="0" i="0" u="none" strike="noStrike" kern="1200" cap="none" spc="1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u</a:t>
            </a:r>
            <a:r>
              <a:rPr kumimoji="0" lang="en-US" sz="2000" b="0" i="0"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ntuk</a:t>
            </a:r>
            <a:r>
              <a:rPr kumimoji="0" lang="en-US" sz="2000" b="0" i="0" u="none" strike="noStrike" kern="1200" cap="none" spc="26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mitigasi</a:t>
            </a:r>
            <a:r>
              <a:rPr kumimoji="0" lang="en-US" sz="2000" b="0" i="0" u="none" strike="noStrike" kern="1200" cap="none" spc="265"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risiko</a:t>
            </a:r>
            <a:r>
              <a:rPr kumimoji="0" lang="en-US" sz="2000" b="0" i="0" u="none" strike="noStrike" kern="1200" cap="none" spc="295"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antara</a:t>
            </a: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lain:</a:t>
            </a:r>
          </a:p>
          <a:p>
            <a:pPr marL="342900" marR="4826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1" u="none" strike="noStrike" kern="1200" cap="none" spc="-25"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v</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o</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i</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d,</a:t>
            </a:r>
            <a:r>
              <a:rPr kumimoji="0" lang="en-US" sz="20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p>
          <a:p>
            <a:pPr marL="342900" marR="4826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M</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i</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t</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i</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g</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t</a:t>
            </a:r>
            <a:r>
              <a:rPr kumimoji="0" lang="en-US" sz="2000" b="0" i="1" u="none" strike="noStrike" kern="1200" cap="none" spc="2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e</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t>
            </a:r>
            <a:r>
              <a:rPr kumimoji="0" lang="en-US" sz="2000" b="0" i="1" u="none" strike="noStrike" kern="1200" cap="none" spc="15"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p>
          <a:p>
            <a:pPr marL="342900" marR="4826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1" u="none" strike="noStrike" kern="1200" cap="none" spc="-25"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T</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r</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ns</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f</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er,</a:t>
            </a:r>
            <a:r>
              <a:rPr kumimoji="0" lang="en-US" sz="2000" b="0" i="1" u="none" strike="noStrike" kern="1200" cap="none" spc="15"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p>
          <a:p>
            <a:pPr marL="342900" marR="4826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1" u="none" strike="noStrike" kern="1200" cap="none" spc="-25"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cce</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p</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t</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t>
            </a:r>
            <a:r>
              <a:rPr kumimoji="0" lang="en-US" sz="20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p>
          <a:p>
            <a:pPr marL="342900" marR="4826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Sh</a:t>
            </a:r>
            <a:r>
              <a:rPr kumimoji="0" lang="en-US" sz="2000" b="0" i="1" u="none" strike="noStrike" kern="1200" cap="none" spc="-25"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re,</a:t>
            </a:r>
            <a:r>
              <a:rPr kumimoji="0" lang="en-US" sz="20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p>
          <a:p>
            <a:pPr marL="342900" marR="4826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Co</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n</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t</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ingency,</a:t>
            </a:r>
            <a:r>
              <a:rPr kumimoji="0" lang="en-US" sz="20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p>
          <a:p>
            <a:pPr marL="342900" marR="4826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E</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n</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h</a:t>
            </a:r>
            <a:r>
              <a:rPr kumimoji="0" lang="en-US" sz="2000" b="0" i="1" u="none" strike="noStrike" kern="1200" cap="none" spc="-25"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nce </a:t>
            </a:r>
            <a:r>
              <a:rPr kumimoji="0" lang="en-US" sz="2000" b="0" i="1"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a:t>
            </a:r>
            <a:r>
              <a:rPr kumimoji="0" lang="en-US" sz="2000" b="0" i="0" u="none" strike="noStrike" kern="1200" cap="none" spc="0" normalizeH="0" baseline="0" noProof="0" dirty="0" err="1">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tau</a:t>
            </a:r>
            <a:r>
              <a:rPr kumimoji="0" lang="en-US" sz="2000" b="0" i="0" u="none" strike="noStrike" kern="1200" cap="none" spc="85"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000" b="0" i="1"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Exploi</a:t>
            </a:r>
            <a:r>
              <a:rPr kumimoji="0" lang="en-US" sz="2000" b="0" i="1" u="none" strike="noStrike" kern="1200" cap="none" spc="-1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t</a:t>
            </a:r>
            <a:r>
              <a:rPr kumimoji="0" lang="en-US" sz="2000" b="0" i="0" u="none" strike="noStrike" kern="1200" cap="none" spc="0" normalizeH="0" baseline="0" noProof="0" dirty="0">
                <a:ln>
                  <a:noFill/>
                </a:ln>
                <a:solidFill>
                  <a:prstClr val="black"/>
                </a:solidFill>
                <a:effectLst/>
                <a:uLnTx/>
                <a:uFillTx/>
                <a:latin typeface="Calibri" panose="020F0502020204030204"/>
                <a:ea typeface="Bookman Old Style" panose="02050604050505020204" pitchFamily="18" charset="0"/>
                <a:cs typeface="Bookman Old Style" panose="02050604050505020204" pitchFamily="18" charset="0"/>
              </a:rPr>
              <a:t>.</a:t>
            </a:r>
          </a:p>
        </p:txBody>
      </p:sp>
      <p:sp>
        <p:nvSpPr>
          <p:cNvPr id="5" name="Arrow: Left-Right 4">
            <a:extLst>
              <a:ext uri="{FF2B5EF4-FFF2-40B4-BE49-F238E27FC236}">
                <a16:creationId xmlns:a16="http://schemas.microsoft.com/office/drawing/2014/main" id="{E799A169-A651-4F88-8F15-35E3ACAB0737}"/>
              </a:ext>
            </a:extLst>
          </p:cNvPr>
          <p:cNvSpPr/>
          <p:nvPr/>
        </p:nvSpPr>
        <p:spPr>
          <a:xfrm>
            <a:off x="3136605" y="1506769"/>
            <a:ext cx="8849831" cy="2522921"/>
          </a:xfrm>
          <a:prstGeom prst="lef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C7C2D53-F2E7-444D-92DF-971DE8CA248E}"/>
              </a:ext>
            </a:extLst>
          </p:cNvPr>
          <p:cNvSpPr txBox="1"/>
          <p:nvPr/>
        </p:nvSpPr>
        <p:spPr>
          <a:xfrm>
            <a:off x="3136605" y="1018356"/>
            <a:ext cx="32429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KONSERVATIF (RISK AVERSE)</a:t>
            </a:r>
            <a:endPar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87427C1-9985-4DB2-8622-2D1D962A8079}"/>
              </a:ext>
            </a:extLst>
          </p:cNvPr>
          <p:cNvSpPr/>
          <p:nvPr/>
        </p:nvSpPr>
        <p:spPr>
          <a:xfrm>
            <a:off x="3395332" y="2475835"/>
            <a:ext cx="1527544" cy="563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Totally/ Extremely AVOID Risk</a:t>
            </a:r>
            <a:endParaRPr kumimoji="0" lang="en-ID"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916532D-4E05-4948-8DAB-2DB36F001341}"/>
              </a:ext>
            </a:extLst>
          </p:cNvPr>
          <p:cNvSpPr txBox="1"/>
          <p:nvPr/>
        </p:nvSpPr>
        <p:spPr>
          <a:xfrm>
            <a:off x="8878186" y="1018356"/>
            <a:ext cx="2845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PROGRESIVELLY RISK TAKER</a:t>
            </a:r>
            <a:endPar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EEBF9A-60E5-4ECF-AF63-73F632652B10}"/>
              </a:ext>
            </a:extLst>
          </p:cNvPr>
          <p:cNvSpPr/>
          <p:nvPr/>
        </p:nvSpPr>
        <p:spPr>
          <a:xfrm>
            <a:off x="9696893" y="2100302"/>
            <a:ext cx="1527544" cy="1386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Totally/ Extremely ENHANCE &amp; EXPLOIT  RISK</a:t>
            </a:r>
            <a:endParaRPr kumimoji="0" lang="en-ID"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052D9E7D-1956-4F46-938F-18EF389C9778}"/>
              </a:ext>
            </a:extLst>
          </p:cNvPr>
          <p:cNvCxnSpPr>
            <a:cxnSpLocks/>
          </p:cNvCxnSpPr>
          <p:nvPr/>
        </p:nvCxnSpPr>
        <p:spPr>
          <a:xfrm>
            <a:off x="4958317" y="2757597"/>
            <a:ext cx="4876798" cy="10632"/>
          </a:xfrm>
          <a:prstGeom prst="straightConnector1">
            <a:avLst/>
          </a:prstGeom>
          <a:ln w="412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6CDEA9D-9BE9-4827-B4F8-2E3845E04421}"/>
              </a:ext>
            </a:extLst>
          </p:cNvPr>
          <p:cNvSpPr txBox="1"/>
          <p:nvPr/>
        </p:nvSpPr>
        <p:spPr>
          <a:xfrm>
            <a:off x="4958317" y="2349797"/>
            <a:ext cx="967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Transfer</a:t>
            </a: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B31F21E-1441-4781-B7F6-F38AB5B6D54D}"/>
              </a:ext>
            </a:extLst>
          </p:cNvPr>
          <p:cNvSpPr txBox="1"/>
          <p:nvPr/>
        </p:nvSpPr>
        <p:spPr>
          <a:xfrm>
            <a:off x="5961320" y="2348234"/>
            <a:ext cx="967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Share</a:t>
            </a: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8C7F792-8199-49FE-BA88-E5377E3EB5BA}"/>
              </a:ext>
            </a:extLst>
          </p:cNvPr>
          <p:cNvSpPr txBox="1"/>
          <p:nvPr/>
        </p:nvSpPr>
        <p:spPr>
          <a:xfrm>
            <a:off x="6645348" y="2353551"/>
            <a:ext cx="967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Mitigate</a:t>
            </a: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B3C5CC4-F039-4DEE-8616-991CEEE0A7EA}"/>
              </a:ext>
            </a:extLst>
          </p:cNvPr>
          <p:cNvSpPr txBox="1"/>
          <p:nvPr/>
        </p:nvSpPr>
        <p:spPr>
          <a:xfrm>
            <a:off x="7648351" y="2348234"/>
            <a:ext cx="1364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Contingency</a:t>
            </a: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E4C1036-95ED-4CA2-87E4-27E1309F4375}"/>
              </a:ext>
            </a:extLst>
          </p:cNvPr>
          <p:cNvSpPr txBox="1"/>
          <p:nvPr/>
        </p:nvSpPr>
        <p:spPr>
          <a:xfrm>
            <a:off x="8963246" y="2348234"/>
            <a:ext cx="1364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Accept</a:t>
            </a: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BC6A1C38-6D7C-4C9F-88C5-48279880BD0C}"/>
              </a:ext>
            </a:extLst>
          </p:cNvPr>
          <p:cNvGrpSpPr/>
          <p:nvPr/>
        </p:nvGrpSpPr>
        <p:grpSpPr>
          <a:xfrm>
            <a:off x="4063407" y="4019057"/>
            <a:ext cx="6615157" cy="2635175"/>
            <a:chOff x="5079128" y="3775275"/>
            <a:chExt cx="4804707" cy="2995271"/>
          </a:xfrm>
        </p:grpSpPr>
        <p:sp>
          <p:nvSpPr>
            <p:cNvPr id="26" name="Freeform: Shape 25">
              <a:extLst>
                <a:ext uri="{FF2B5EF4-FFF2-40B4-BE49-F238E27FC236}">
                  <a16:creationId xmlns:a16="http://schemas.microsoft.com/office/drawing/2014/main" id="{F830FA3F-30CE-4CCA-BF84-32E4337A2F0E}"/>
                </a:ext>
              </a:extLst>
            </p:cNvPr>
            <p:cNvSpPr/>
            <p:nvPr/>
          </p:nvSpPr>
          <p:spPr>
            <a:xfrm>
              <a:off x="5079128" y="3790506"/>
              <a:ext cx="3647599" cy="2980040"/>
            </a:xfrm>
            <a:custGeom>
              <a:avLst/>
              <a:gdLst>
                <a:gd name="connsiteX0" fmla="*/ 0 w 2980040"/>
                <a:gd name="connsiteY0" fmla="*/ 1490020 h 2980040"/>
                <a:gd name="connsiteX1" fmla="*/ 1490020 w 2980040"/>
                <a:gd name="connsiteY1" fmla="*/ 0 h 2980040"/>
                <a:gd name="connsiteX2" fmla="*/ 2980040 w 2980040"/>
                <a:gd name="connsiteY2" fmla="*/ 1490020 h 2980040"/>
                <a:gd name="connsiteX3" fmla="*/ 1490020 w 2980040"/>
                <a:gd name="connsiteY3" fmla="*/ 2980040 h 2980040"/>
                <a:gd name="connsiteX4" fmla="*/ 0 w 2980040"/>
                <a:gd name="connsiteY4" fmla="*/ 1490020 h 298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0040" h="2980040">
                  <a:moveTo>
                    <a:pt x="0" y="1490020"/>
                  </a:moveTo>
                  <a:cubicBezTo>
                    <a:pt x="0" y="667105"/>
                    <a:pt x="667105" y="0"/>
                    <a:pt x="1490020" y="0"/>
                  </a:cubicBezTo>
                  <a:cubicBezTo>
                    <a:pt x="2312935" y="0"/>
                    <a:pt x="2980040" y="667105"/>
                    <a:pt x="2980040" y="1490020"/>
                  </a:cubicBezTo>
                  <a:cubicBezTo>
                    <a:pt x="2980040" y="2312935"/>
                    <a:pt x="2312935" y="2980040"/>
                    <a:pt x="1490020" y="2980040"/>
                  </a:cubicBezTo>
                  <a:cubicBezTo>
                    <a:pt x="667105" y="2980040"/>
                    <a:pt x="0" y="2312935"/>
                    <a:pt x="0" y="1490020"/>
                  </a:cubicBezTo>
                  <a:close/>
                </a:path>
              </a:pathLst>
            </a:custGeom>
            <a:solidFill>
              <a:srgbClr val="00B05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16132" tIns="351410" rIns="845687" bIns="351411"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ID"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19BEB004-9CED-46EA-9DB5-9AAD6F45021A}"/>
                </a:ext>
              </a:extLst>
            </p:cNvPr>
            <p:cNvSpPr/>
            <p:nvPr/>
          </p:nvSpPr>
          <p:spPr>
            <a:xfrm>
              <a:off x="6236236" y="3775275"/>
              <a:ext cx="3647599" cy="2980040"/>
            </a:xfrm>
            <a:custGeom>
              <a:avLst/>
              <a:gdLst>
                <a:gd name="connsiteX0" fmla="*/ 0 w 2980040"/>
                <a:gd name="connsiteY0" fmla="*/ 1490020 h 2980040"/>
                <a:gd name="connsiteX1" fmla="*/ 1490020 w 2980040"/>
                <a:gd name="connsiteY1" fmla="*/ 0 h 2980040"/>
                <a:gd name="connsiteX2" fmla="*/ 2980040 w 2980040"/>
                <a:gd name="connsiteY2" fmla="*/ 1490020 h 2980040"/>
                <a:gd name="connsiteX3" fmla="*/ 1490020 w 2980040"/>
                <a:gd name="connsiteY3" fmla="*/ 2980040 h 2980040"/>
                <a:gd name="connsiteX4" fmla="*/ 0 w 2980040"/>
                <a:gd name="connsiteY4" fmla="*/ 1490020 h 298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0040" h="2980040">
                  <a:moveTo>
                    <a:pt x="0" y="1490020"/>
                  </a:moveTo>
                  <a:cubicBezTo>
                    <a:pt x="0" y="667105"/>
                    <a:pt x="667105" y="0"/>
                    <a:pt x="1490020" y="0"/>
                  </a:cubicBezTo>
                  <a:cubicBezTo>
                    <a:pt x="2312935" y="0"/>
                    <a:pt x="2980040" y="667105"/>
                    <a:pt x="2980040" y="1490020"/>
                  </a:cubicBezTo>
                  <a:cubicBezTo>
                    <a:pt x="2980040" y="2312935"/>
                    <a:pt x="2312935" y="2980040"/>
                    <a:pt x="1490020" y="2980040"/>
                  </a:cubicBezTo>
                  <a:cubicBezTo>
                    <a:pt x="667105" y="2980040"/>
                    <a:pt x="0" y="2312935"/>
                    <a:pt x="0" y="1490020"/>
                  </a:cubicBezTo>
                  <a:close/>
                </a:path>
              </a:pathLst>
            </a:custGeom>
            <a:solidFill>
              <a:srgbClr val="00421E">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845687" tIns="351410" rIns="416132" bIns="351411"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ID"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1303A2DA-01DB-455D-BA65-E1691ADE6B1A}"/>
              </a:ext>
            </a:extLst>
          </p:cNvPr>
          <p:cNvSpPr txBox="1"/>
          <p:nvPr/>
        </p:nvSpPr>
        <p:spPr>
          <a:xfrm>
            <a:off x="4300870" y="5081734"/>
            <a:ext cx="1520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AVOID</a:t>
            </a:r>
            <a:endParaRPr kumimoji="0" lang="en-ID"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7FDF8BF-9DDC-4A2F-844A-E9FFE347A392}"/>
              </a:ext>
            </a:extLst>
          </p:cNvPr>
          <p:cNvSpPr txBox="1"/>
          <p:nvPr/>
        </p:nvSpPr>
        <p:spPr>
          <a:xfrm>
            <a:off x="9158108" y="5057702"/>
            <a:ext cx="1520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EXPLOIT</a:t>
            </a:r>
            <a:endParaRPr kumimoji="0" lang="en-ID"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39E91827-5C38-44DE-BCE0-B99F3EA44BB2}"/>
              </a:ext>
            </a:extLst>
          </p:cNvPr>
          <p:cNvCxnSpPr>
            <a:cxnSpLocks/>
          </p:cNvCxnSpPr>
          <p:nvPr/>
        </p:nvCxnSpPr>
        <p:spPr>
          <a:xfrm>
            <a:off x="5771707" y="5343344"/>
            <a:ext cx="3191539" cy="7887"/>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C9F7FFD-35A4-4914-A25C-869D78536363}"/>
              </a:ext>
            </a:extLst>
          </p:cNvPr>
          <p:cNvSpPr txBox="1"/>
          <p:nvPr/>
        </p:nvSpPr>
        <p:spPr>
          <a:xfrm>
            <a:off x="5925878" y="5009996"/>
            <a:ext cx="29523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ALTERNATIF OPSI RISKRESPONSE</a:t>
            </a:r>
            <a:endParaRPr kumimoji="0" lang="en-ID"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D0554635-6E25-441D-A001-910F35A96621}"/>
              </a:ext>
            </a:extLst>
          </p:cNvPr>
          <p:cNvSpPr txBox="1"/>
          <p:nvPr/>
        </p:nvSpPr>
        <p:spPr>
          <a:xfrm>
            <a:off x="1383083" y="6510027"/>
            <a:ext cx="27157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Copyright: @Jerry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Marmen</a:t>
            </a:r>
            <a:endParaRPr kumimoji="0" lang="en-ID"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6875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726E5-7492-44DA-B0F7-DE154E33303A}"/>
              </a:ext>
            </a:extLst>
          </p:cNvPr>
          <p:cNvSpPr/>
          <p:nvPr/>
        </p:nvSpPr>
        <p:spPr>
          <a:xfrm>
            <a:off x="0" y="-2091"/>
            <a:ext cx="12192000" cy="677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RISK PROFILE MATRIX</a:t>
            </a:r>
            <a:endParaRPr kumimoji="0" lang="en-ID"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DC746D87-8F56-B7C9-B428-7B61B6B393DF}"/>
              </a:ext>
            </a:extLst>
          </p:cNvPr>
          <p:cNvGrpSpPr/>
          <p:nvPr/>
        </p:nvGrpSpPr>
        <p:grpSpPr>
          <a:xfrm>
            <a:off x="651162" y="1490363"/>
            <a:ext cx="10889674" cy="5091982"/>
            <a:chOff x="823883" y="1626918"/>
            <a:chExt cx="10889674" cy="5091982"/>
          </a:xfrm>
        </p:grpSpPr>
        <p:grpSp>
          <p:nvGrpSpPr>
            <p:cNvPr id="33" name="Group 32">
              <a:extLst>
                <a:ext uri="{FF2B5EF4-FFF2-40B4-BE49-F238E27FC236}">
                  <a16:creationId xmlns:a16="http://schemas.microsoft.com/office/drawing/2014/main" id="{9F5FF387-8FDD-4E4A-8744-0BECF3AE158C}"/>
                </a:ext>
              </a:extLst>
            </p:cNvPr>
            <p:cNvGrpSpPr/>
            <p:nvPr/>
          </p:nvGrpSpPr>
          <p:grpSpPr>
            <a:xfrm>
              <a:off x="823883" y="1626918"/>
              <a:ext cx="10889674" cy="5091982"/>
              <a:chOff x="651163" y="1159558"/>
              <a:chExt cx="10889674" cy="5091982"/>
            </a:xfrm>
          </p:grpSpPr>
          <p:grpSp>
            <p:nvGrpSpPr>
              <p:cNvPr id="7" name="Group 6">
                <a:extLst>
                  <a:ext uri="{FF2B5EF4-FFF2-40B4-BE49-F238E27FC236}">
                    <a16:creationId xmlns:a16="http://schemas.microsoft.com/office/drawing/2014/main" id="{66E9F78E-AB71-41F6-B5C9-33BED1DC6B0E}"/>
                  </a:ext>
                </a:extLst>
              </p:cNvPr>
              <p:cNvGrpSpPr/>
              <p:nvPr/>
            </p:nvGrpSpPr>
            <p:grpSpPr>
              <a:xfrm>
                <a:off x="651163" y="1159558"/>
                <a:ext cx="10889674" cy="5091982"/>
                <a:chOff x="651163" y="1159558"/>
                <a:chExt cx="10889674" cy="5091982"/>
              </a:xfrm>
            </p:grpSpPr>
            <p:grpSp>
              <p:nvGrpSpPr>
                <p:cNvPr id="10" name="Group 9">
                  <a:extLst>
                    <a:ext uri="{FF2B5EF4-FFF2-40B4-BE49-F238E27FC236}">
                      <a16:creationId xmlns:a16="http://schemas.microsoft.com/office/drawing/2014/main" id="{9FF54AA2-6618-4E17-881B-5BB96EDCE8C8}"/>
                    </a:ext>
                  </a:extLst>
                </p:cNvPr>
                <p:cNvGrpSpPr/>
                <p:nvPr/>
              </p:nvGrpSpPr>
              <p:grpSpPr>
                <a:xfrm>
                  <a:off x="651163" y="1159558"/>
                  <a:ext cx="10889674" cy="5091982"/>
                  <a:chOff x="651163" y="1159558"/>
                  <a:chExt cx="10889674" cy="5091982"/>
                </a:xfrm>
              </p:grpSpPr>
              <p:pic>
                <p:nvPicPr>
                  <p:cNvPr id="17" name="Picture 16" descr="page5image1657279600">
                    <a:extLst>
                      <a:ext uri="{FF2B5EF4-FFF2-40B4-BE49-F238E27FC236}">
                        <a16:creationId xmlns:a16="http://schemas.microsoft.com/office/drawing/2014/main" id="{AFDBE2D4-5A1A-45F0-8509-6C71019A0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63" y="1159558"/>
                    <a:ext cx="10889674" cy="509198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49D8F4C-5718-4414-9585-79CEDC2777FF}"/>
                      </a:ext>
                    </a:extLst>
                  </p:cNvPr>
                  <p:cNvSpPr txBox="1"/>
                  <p:nvPr/>
                </p:nvSpPr>
                <p:spPr>
                  <a:xfrm>
                    <a:off x="2659117" y="4911711"/>
                    <a:ext cx="945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(4)</a:t>
                    </a:r>
                    <a:endParaRPr kumimoji="0" lang="en-ID"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935FEA9-DBB7-4231-ABBF-26CDA0F17422}"/>
                      </a:ext>
                    </a:extLst>
                  </p:cNvPr>
                  <p:cNvSpPr txBox="1"/>
                  <p:nvPr/>
                </p:nvSpPr>
                <p:spPr>
                  <a:xfrm>
                    <a:off x="2659118" y="3448549"/>
                    <a:ext cx="945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(2)</a:t>
                    </a:r>
                    <a:endParaRPr kumimoji="0" lang="en-ID"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3392EB9-1BB6-4A84-BD4A-7CBFCC6D3DE5}"/>
                      </a:ext>
                    </a:extLst>
                  </p:cNvPr>
                  <p:cNvSpPr txBox="1"/>
                  <p:nvPr/>
                </p:nvSpPr>
                <p:spPr>
                  <a:xfrm>
                    <a:off x="1899745" y="4180130"/>
                    <a:ext cx="15187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(3)</a:t>
                    </a:r>
                    <a:endParaRPr kumimoji="0" lang="en-ID"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01803A4-AAE9-4C17-8914-F70C316B68E8}"/>
                      </a:ext>
                    </a:extLst>
                  </p:cNvPr>
                  <p:cNvSpPr txBox="1"/>
                  <p:nvPr/>
                </p:nvSpPr>
                <p:spPr>
                  <a:xfrm>
                    <a:off x="1229709" y="2748873"/>
                    <a:ext cx="945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(1)</a:t>
                    </a:r>
                    <a:endParaRPr kumimoji="0" lang="en-ID"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C06FE8D-6420-4FF3-AFEF-DCAF8A71E263}"/>
                      </a:ext>
                    </a:extLst>
                  </p:cNvPr>
                  <p:cNvSpPr txBox="1"/>
                  <p:nvPr/>
                </p:nvSpPr>
                <p:spPr>
                  <a:xfrm>
                    <a:off x="1229709" y="5615171"/>
                    <a:ext cx="945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(5)</a:t>
                    </a:r>
                    <a:endParaRPr kumimoji="0" lang="en-ID"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6D9E7981-E8C4-497E-98C5-F6E5181D05DA}"/>
                    </a:ext>
                  </a:extLst>
                </p:cNvPr>
                <p:cNvSpPr txBox="1"/>
                <p:nvPr/>
              </p:nvSpPr>
              <p:spPr>
                <a:xfrm>
                  <a:off x="4267199" y="1908046"/>
                  <a:ext cx="945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(1)</a:t>
                  </a:r>
                  <a:endParaRPr kumimoji="0" lang="en-ID"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518E75C-9E68-4A04-9FD9-4606AC8B44D5}"/>
                    </a:ext>
                  </a:extLst>
                </p:cNvPr>
                <p:cNvSpPr txBox="1"/>
                <p:nvPr/>
              </p:nvSpPr>
              <p:spPr>
                <a:xfrm>
                  <a:off x="5307722" y="2186594"/>
                  <a:ext cx="945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(2)</a:t>
                  </a:r>
                  <a:endParaRPr kumimoji="0" lang="en-ID"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114EE0E-01BB-4069-9515-174C6D294DAD}"/>
                    </a:ext>
                  </a:extLst>
                </p:cNvPr>
                <p:cNvSpPr txBox="1"/>
                <p:nvPr/>
              </p:nvSpPr>
              <p:spPr>
                <a:xfrm>
                  <a:off x="7373484" y="1908045"/>
                  <a:ext cx="15187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(3)</a:t>
                  </a:r>
                  <a:endParaRPr kumimoji="0" lang="en-ID"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37E4A7C-3741-480A-A440-97ED363D9F25}"/>
                    </a:ext>
                  </a:extLst>
                </p:cNvPr>
                <p:cNvSpPr txBox="1"/>
                <p:nvPr/>
              </p:nvSpPr>
              <p:spPr>
                <a:xfrm>
                  <a:off x="8581697" y="2178253"/>
                  <a:ext cx="945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(4)</a:t>
                  </a:r>
                  <a:endParaRPr kumimoji="0" lang="en-ID"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4C79BA6-3FE3-4DDF-B82B-979F54AE9113}"/>
                    </a:ext>
                  </a:extLst>
                </p:cNvPr>
                <p:cNvSpPr txBox="1"/>
                <p:nvPr/>
              </p:nvSpPr>
              <p:spPr>
                <a:xfrm>
                  <a:off x="10262875" y="2144114"/>
                  <a:ext cx="945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(5)</a:t>
                  </a:r>
                  <a:endParaRPr kumimoji="0" lang="en-ID"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 name="Straight Arrow Connector 2">
                <a:extLst>
                  <a:ext uri="{FF2B5EF4-FFF2-40B4-BE49-F238E27FC236}">
                    <a16:creationId xmlns:a16="http://schemas.microsoft.com/office/drawing/2014/main" id="{EA2BF701-0B93-4812-809F-1A8B6A74048D}"/>
                  </a:ext>
                </a:extLst>
              </p:cNvPr>
              <p:cNvCxnSpPr>
                <a:cxnSpLocks/>
              </p:cNvCxnSpPr>
              <p:nvPr/>
            </p:nvCxnSpPr>
            <p:spPr>
              <a:xfrm>
                <a:off x="1702674" y="5866544"/>
                <a:ext cx="202149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B7FBF6-1C21-4061-9C34-BF6EB5789A87}"/>
                  </a:ext>
                </a:extLst>
              </p:cNvPr>
              <p:cNvCxnSpPr>
                <a:cxnSpLocks/>
                <a:stCxn id="11" idx="1"/>
              </p:cNvCxnSpPr>
              <p:nvPr/>
            </p:nvCxnSpPr>
            <p:spPr>
              <a:xfrm flipH="1" flipV="1">
                <a:off x="2333297" y="4508938"/>
                <a:ext cx="1476753" cy="1152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15CC62E-34FC-46D7-882E-75C2B5A92278}"/>
                  </a:ext>
                </a:extLst>
              </p:cNvPr>
              <p:cNvCxnSpPr>
                <a:cxnSpLocks/>
              </p:cNvCxnSpPr>
              <p:nvPr/>
            </p:nvCxnSpPr>
            <p:spPr>
              <a:xfrm>
                <a:off x="2324409" y="4389841"/>
                <a:ext cx="139975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D3D298D-A612-421E-BAEF-56472E106101}"/>
                  </a:ext>
                </a:extLst>
              </p:cNvPr>
              <p:cNvCxnSpPr>
                <a:cxnSpLocks/>
                <a:stCxn id="9" idx="1"/>
              </p:cNvCxnSpPr>
              <p:nvPr/>
            </p:nvCxnSpPr>
            <p:spPr>
              <a:xfrm flipH="1" flipV="1">
                <a:off x="3032235" y="3854638"/>
                <a:ext cx="800193" cy="4142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9DE198B-D3DD-40FE-8798-A8FBD803C644}"/>
                  </a:ext>
                </a:extLst>
              </p:cNvPr>
              <p:cNvCxnSpPr>
                <a:cxnSpLocks/>
              </p:cNvCxnSpPr>
              <p:nvPr/>
            </p:nvCxnSpPr>
            <p:spPr>
              <a:xfrm>
                <a:off x="3083472" y="3705549"/>
                <a:ext cx="64069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B06CDF2-7BC7-4D91-B34E-365E5156D0E9}"/>
                  </a:ext>
                </a:extLst>
              </p:cNvPr>
              <p:cNvCxnSpPr>
                <a:cxnSpLocks/>
              </p:cNvCxnSpPr>
              <p:nvPr/>
            </p:nvCxnSpPr>
            <p:spPr>
              <a:xfrm flipH="1" flipV="1">
                <a:off x="1702674" y="3063089"/>
                <a:ext cx="2088936" cy="4977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05583D2-C60A-4836-9DE9-8CA312B75951}"/>
                  </a:ext>
                </a:extLst>
              </p:cNvPr>
              <p:cNvCxnSpPr>
                <a:cxnSpLocks/>
              </p:cNvCxnSpPr>
              <p:nvPr/>
            </p:nvCxnSpPr>
            <p:spPr>
              <a:xfrm>
                <a:off x="1702674" y="2979705"/>
                <a:ext cx="202149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Oval 1">
              <a:extLst>
                <a:ext uri="{FF2B5EF4-FFF2-40B4-BE49-F238E27FC236}">
                  <a16:creationId xmlns:a16="http://schemas.microsoft.com/office/drawing/2014/main" id="{3739E671-82D4-AA24-0963-E210C6AF8E9E}"/>
                </a:ext>
              </a:extLst>
            </p:cNvPr>
            <p:cNvSpPr/>
            <p:nvPr/>
          </p:nvSpPr>
          <p:spPr>
            <a:xfrm>
              <a:off x="3937526" y="3236687"/>
              <a:ext cx="461754" cy="4412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Oval 7">
              <a:extLst>
                <a:ext uri="{FF2B5EF4-FFF2-40B4-BE49-F238E27FC236}">
                  <a16:creationId xmlns:a16="http://schemas.microsoft.com/office/drawing/2014/main" id="{9C57B43F-8C50-862C-2454-36FD84B2D1EA}"/>
                </a:ext>
              </a:extLst>
            </p:cNvPr>
            <p:cNvSpPr/>
            <p:nvPr/>
          </p:nvSpPr>
          <p:spPr>
            <a:xfrm>
              <a:off x="3937526" y="3929271"/>
              <a:ext cx="461754" cy="4412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Oval 8">
              <a:extLst>
                <a:ext uri="{FF2B5EF4-FFF2-40B4-BE49-F238E27FC236}">
                  <a16:creationId xmlns:a16="http://schemas.microsoft.com/office/drawing/2014/main" id="{2843B856-1637-6F89-CD2C-48056F2D831E}"/>
                </a:ext>
              </a:extLst>
            </p:cNvPr>
            <p:cNvSpPr/>
            <p:nvPr/>
          </p:nvSpPr>
          <p:spPr>
            <a:xfrm>
              <a:off x="3937526" y="4671642"/>
              <a:ext cx="461754" cy="4412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Oval 10">
              <a:extLst>
                <a:ext uri="{FF2B5EF4-FFF2-40B4-BE49-F238E27FC236}">
                  <a16:creationId xmlns:a16="http://schemas.microsoft.com/office/drawing/2014/main" id="{17981B56-B34E-E378-EC60-F43685A0258C}"/>
                </a:ext>
              </a:extLst>
            </p:cNvPr>
            <p:cNvSpPr/>
            <p:nvPr/>
          </p:nvSpPr>
          <p:spPr>
            <a:xfrm>
              <a:off x="3915148" y="6064292"/>
              <a:ext cx="461754" cy="4412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36" name="TextBox 35">
            <a:extLst>
              <a:ext uri="{FF2B5EF4-FFF2-40B4-BE49-F238E27FC236}">
                <a16:creationId xmlns:a16="http://schemas.microsoft.com/office/drawing/2014/main" id="{32AAB630-2434-AB71-ED8E-2D32429ED2A2}"/>
              </a:ext>
            </a:extLst>
          </p:cNvPr>
          <p:cNvSpPr txBox="1"/>
          <p:nvPr/>
        </p:nvSpPr>
        <p:spPr>
          <a:xfrm>
            <a:off x="410671" y="805922"/>
            <a:ext cx="11370657" cy="553998"/>
          </a:xfrm>
          <a:prstGeom prst="rect">
            <a:avLst/>
          </a:prstGeom>
          <a:noFill/>
        </p:spPr>
        <p:txBody>
          <a:bodyPr wrap="square" rtlCol="0">
            <a:spAutoFit/>
          </a:bodyPr>
          <a:lstStyle/>
          <a:p>
            <a:r>
              <a:rPr lang="en-MY" sz="1500" dirty="0" err="1"/>
              <a:t>Matriks</a:t>
            </a:r>
            <a:r>
              <a:rPr lang="en-MY" sz="1500" dirty="0"/>
              <a:t> </a:t>
            </a:r>
            <a:r>
              <a:rPr lang="en-MY" sz="1500" dirty="0" err="1"/>
              <a:t>Profil</a:t>
            </a:r>
            <a:r>
              <a:rPr lang="en-MY" sz="1500" dirty="0"/>
              <a:t> </a:t>
            </a:r>
            <a:r>
              <a:rPr lang="en-MY" sz="1500" dirty="0" err="1"/>
              <a:t>Risiko</a:t>
            </a:r>
            <a:r>
              <a:rPr lang="en-MY" sz="1500" dirty="0"/>
              <a:t> </a:t>
            </a:r>
            <a:r>
              <a:rPr lang="en-MY" sz="1500" dirty="0" err="1"/>
              <a:t>menggambarkan</a:t>
            </a:r>
            <a:r>
              <a:rPr lang="en-MY" sz="1500" dirty="0"/>
              <a:t> </a:t>
            </a:r>
            <a:r>
              <a:rPr lang="en-MY" sz="1500" dirty="0" err="1"/>
              <a:t>interaksi</a:t>
            </a:r>
            <a:r>
              <a:rPr lang="en-MY" sz="1500" dirty="0"/>
              <a:t> </a:t>
            </a:r>
            <a:r>
              <a:rPr lang="en-MY" sz="1500" dirty="0" err="1"/>
              <a:t>antara</a:t>
            </a:r>
            <a:r>
              <a:rPr lang="en-MY" sz="1500" dirty="0"/>
              <a:t> </a:t>
            </a:r>
            <a:r>
              <a:rPr lang="en-MY" sz="1500" dirty="0" err="1"/>
              <a:t>tingkat</a:t>
            </a:r>
            <a:r>
              <a:rPr lang="en-MY" sz="1500" dirty="0"/>
              <a:t> </a:t>
            </a:r>
            <a:r>
              <a:rPr lang="en-MY" sz="1500" dirty="0" err="1"/>
              <a:t>Risiko</a:t>
            </a:r>
            <a:r>
              <a:rPr lang="en-MY" sz="1500" dirty="0"/>
              <a:t> </a:t>
            </a:r>
            <a:r>
              <a:rPr lang="en-MY" sz="1500" dirty="0" err="1"/>
              <a:t>Inheren</a:t>
            </a:r>
            <a:r>
              <a:rPr lang="en-MY" sz="1500" dirty="0"/>
              <a:t> Vs. </a:t>
            </a:r>
            <a:r>
              <a:rPr lang="en-MY" sz="1500" dirty="0" err="1"/>
              <a:t>tingkat</a:t>
            </a:r>
            <a:r>
              <a:rPr lang="en-MY" sz="1500" dirty="0"/>
              <a:t> </a:t>
            </a:r>
            <a:r>
              <a:rPr lang="en-MY" sz="1500" dirty="0" err="1"/>
              <a:t>Kualitas</a:t>
            </a:r>
            <a:r>
              <a:rPr lang="en-MY" sz="1500" dirty="0"/>
              <a:t> </a:t>
            </a:r>
            <a:r>
              <a:rPr lang="en-MY" sz="1500" dirty="0" err="1"/>
              <a:t>Penerapan</a:t>
            </a:r>
            <a:r>
              <a:rPr lang="en-MY" sz="1500" dirty="0"/>
              <a:t> </a:t>
            </a:r>
            <a:r>
              <a:rPr lang="en-MY" sz="1500" dirty="0" err="1"/>
              <a:t>Manajemen</a:t>
            </a:r>
            <a:r>
              <a:rPr lang="en-MY" sz="1500" dirty="0"/>
              <a:t> </a:t>
            </a:r>
            <a:r>
              <a:rPr lang="en-MY" sz="1500" dirty="0" err="1"/>
              <a:t>Risiko</a:t>
            </a:r>
            <a:r>
              <a:rPr lang="en-MY" sz="1500" dirty="0"/>
              <a:t> (the Quality of Risk Management Implementation). Tingkat </a:t>
            </a:r>
            <a:r>
              <a:rPr lang="en-MY" sz="1500" dirty="0" err="1"/>
              <a:t>Kualitas</a:t>
            </a:r>
            <a:r>
              <a:rPr lang="en-MY" sz="1500" dirty="0"/>
              <a:t> </a:t>
            </a:r>
            <a:r>
              <a:rPr lang="en-MY" sz="1500" dirty="0" err="1"/>
              <a:t>Penerapan</a:t>
            </a:r>
            <a:r>
              <a:rPr lang="en-MY" sz="1500" dirty="0"/>
              <a:t> </a:t>
            </a:r>
            <a:r>
              <a:rPr lang="en-MY" sz="1500" dirty="0" err="1"/>
              <a:t>Manajemen</a:t>
            </a:r>
            <a:r>
              <a:rPr lang="en-MY" sz="1500" dirty="0"/>
              <a:t> </a:t>
            </a:r>
            <a:r>
              <a:rPr lang="en-MY" sz="1500" dirty="0" err="1"/>
              <a:t>Risiko</a:t>
            </a:r>
            <a:r>
              <a:rPr lang="en-MY" sz="1500" dirty="0"/>
              <a:t> </a:t>
            </a:r>
            <a:r>
              <a:rPr lang="en-MY" sz="1500" dirty="0" err="1"/>
              <a:t>mencerminkan</a:t>
            </a:r>
            <a:r>
              <a:rPr lang="en-MY" sz="1500" dirty="0"/>
              <a:t> </a:t>
            </a:r>
            <a:r>
              <a:rPr lang="en-MY" sz="1500" dirty="0" err="1"/>
              <a:t>tingkat</a:t>
            </a:r>
            <a:r>
              <a:rPr lang="en-MY" sz="1500" dirty="0"/>
              <a:t> </a:t>
            </a:r>
            <a:r>
              <a:rPr lang="en-MY" sz="1500" dirty="0" err="1"/>
              <a:t>efektivitas</a:t>
            </a:r>
            <a:r>
              <a:rPr lang="en-MY" sz="1500" dirty="0"/>
              <a:t> Risk Control System. </a:t>
            </a:r>
          </a:p>
        </p:txBody>
      </p:sp>
    </p:spTree>
    <p:extLst>
      <p:ext uri="{BB962C8B-B14F-4D97-AF65-F5344CB8AC3E}">
        <p14:creationId xmlns:p14="http://schemas.microsoft.com/office/powerpoint/2010/main" val="12376824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726E5-7492-44DA-B0F7-DE154E33303A}"/>
              </a:ext>
            </a:extLst>
          </p:cNvPr>
          <p:cNvSpPr/>
          <p:nvPr/>
        </p:nvSpPr>
        <p:spPr>
          <a:xfrm>
            <a:off x="0" y="-2091"/>
            <a:ext cx="12192000" cy="677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RISK PROFILE MATRIX</a:t>
            </a:r>
            <a:endParaRPr kumimoji="0" lang="en-ID"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843B856-1637-6F89-CD2C-48056F2D831E}"/>
              </a:ext>
            </a:extLst>
          </p:cNvPr>
          <p:cNvSpPr/>
          <p:nvPr/>
        </p:nvSpPr>
        <p:spPr>
          <a:xfrm>
            <a:off x="3937526" y="4671642"/>
            <a:ext cx="461754" cy="4412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Oval 10">
            <a:extLst>
              <a:ext uri="{FF2B5EF4-FFF2-40B4-BE49-F238E27FC236}">
                <a16:creationId xmlns:a16="http://schemas.microsoft.com/office/drawing/2014/main" id="{17981B56-B34E-E378-EC60-F43685A0258C}"/>
              </a:ext>
            </a:extLst>
          </p:cNvPr>
          <p:cNvSpPr/>
          <p:nvPr/>
        </p:nvSpPr>
        <p:spPr>
          <a:xfrm>
            <a:off x="3915148" y="6064292"/>
            <a:ext cx="461754" cy="4412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6" name="TextBox 35">
            <a:extLst>
              <a:ext uri="{FF2B5EF4-FFF2-40B4-BE49-F238E27FC236}">
                <a16:creationId xmlns:a16="http://schemas.microsoft.com/office/drawing/2014/main" id="{32AAB630-2434-AB71-ED8E-2D32429ED2A2}"/>
              </a:ext>
            </a:extLst>
          </p:cNvPr>
          <p:cNvSpPr txBox="1"/>
          <p:nvPr/>
        </p:nvSpPr>
        <p:spPr>
          <a:xfrm>
            <a:off x="491762" y="774594"/>
            <a:ext cx="11443716" cy="1692771"/>
          </a:xfrm>
          <a:prstGeom prst="rect">
            <a:avLst/>
          </a:prstGeom>
          <a:noFill/>
        </p:spPr>
        <p:txBody>
          <a:bodyPr wrap="square" rtlCol="0">
            <a:spAutoFit/>
          </a:bodyPr>
          <a:lstStyle/>
          <a:p>
            <a:r>
              <a:rPr lang="en-MY" sz="1300" dirty="0" err="1"/>
              <a:t>Matriks</a:t>
            </a:r>
            <a:r>
              <a:rPr lang="en-MY" sz="1300" dirty="0"/>
              <a:t> </a:t>
            </a:r>
            <a:r>
              <a:rPr lang="en-MY" sz="1300" dirty="0" err="1"/>
              <a:t>Profil</a:t>
            </a:r>
            <a:r>
              <a:rPr lang="en-MY" sz="1300" dirty="0"/>
              <a:t> </a:t>
            </a:r>
            <a:r>
              <a:rPr lang="en-MY" sz="1300" dirty="0" err="1"/>
              <a:t>Risiko</a:t>
            </a:r>
            <a:r>
              <a:rPr lang="en-MY" sz="1300" dirty="0"/>
              <a:t> </a:t>
            </a:r>
            <a:r>
              <a:rPr lang="en-MY" sz="1300" dirty="0" err="1"/>
              <a:t>menggambarkan</a:t>
            </a:r>
            <a:r>
              <a:rPr lang="en-MY" sz="1300" dirty="0"/>
              <a:t> </a:t>
            </a:r>
            <a:r>
              <a:rPr lang="en-MY" sz="1300" dirty="0" err="1"/>
              <a:t>interaksi</a:t>
            </a:r>
            <a:r>
              <a:rPr lang="en-MY" sz="1300" dirty="0"/>
              <a:t> </a:t>
            </a:r>
            <a:r>
              <a:rPr lang="en-MY" sz="1300" dirty="0" err="1"/>
              <a:t>antara</a:t>
            </a:r>
            <a:r>
              <a:rPr lang="en-MY" sz="1300" dirty="0"/>
              <a:t> </a:t>
            </a:r>
            <a:r>
              <a:rPr lang="en-MY" sz="1300" dirty="0" err="1"/>
              <a:t>tingkat</a:t>
            </a:r>
            <a:r>
              <a:rPr lang="en-MY" sz="1300" dirty="0"/>
              <a:t> </a:t>
            </a:r>
            <a:r>
              <a:rPr lang="en-MY" sz="1300" dirty="0" err="1"/>
              <a:t>Risiko</a:t>
            </a:r>
            <a:r>
              <a:rPr lang="en-MY" sz="1300" dirty="0"/>
              <a:t> </a:t>
            </a:r>
            <a:r>
              <a:rPr lang="en-MY" sz="1300" dirty="0" err="1"/>
              <a:t>Inheren</a:t>
            </a:r>
            <a:r>
              <a:rPr lang="en-MY" sz="1300" dirty="0"/>
              <a:t> Vs. </a:t>
            </a:r>
            <a:r>
              <a:rPr lang="en-MY" sz="1300" dirty="0" err="1"/>
              <a:t>tingkat</a:t>
            </a:r>
            <a:r>
              <a:rPr lang="en-MY" sz="1300" dirty="0"/>
              <a:t> </a:t>
            </a:r>
            <a:r>
              <a:rPr lang="en-MY" sz="1300" dirty="0" err="1"/>
              <a:t>Kualitas</a:t>
            </a:r>
            <a:r>
              <a:rPr lang="en-MY" sz="1300" dirty="0"/>
              <a:t> </a:t>
            </a:r>
            <a:r>
              <a:rPr lang="en-MY" sz="1300" dirty="0" err="1"/>
              <a:t>Penerapan</a:t>
            </a:r>
            <a:r>
              <a:rPr lang="en-MY" sz="1300" dirty="0"/>
              <a:t> </a:t>
            </a:r>
            <a:r>
              <a:rPr lang="en-MY" sz="1300" dirty="0" err="1"/>
              <a:t>Manajemen</a:t>
            </a:r>
            <a:r>
              <a:rPr lang="en-MY" sz="1300" dirty="0"/>
              <a:t> </a:t>
            </a:r>
            <a:r>
              <a:rPr lang="en-MY" sz="1300" dirty="0" err="1"/>
              <a:t>Risiko</a:t>
            </a:r>
            <a:r>
              <a:rPr lang="en-MY" sz="1300" dirty="0"/>
              <a:t> (the Quality of Risk Management Implementation). Tingkat </a:t>
            </a:r>
            <a:r>
              <a:rPr lang="en-MY" sz="1300" dirty="0" err="1"/>
              <a:t>Kualitas</a:t>
            </a:r>
            <a:r>
              <a:rPr lang="en-MY" sz="1300" dirty="0"/>
              <a:t> </a:t>
            </a:r>
            <a:r>
              <a:rPr lang="en-MY" sz="1300" dirty="0" err="1"/>
              <a:t>Penerapan</a:t>
            </a:r>
            <a:r>
              <a:rPr lang="en-MY" sz="1300" dirty="0"/>
              <a:t> </a:t>
            </a:r>
            <a:r>
              <a:rPr lang="en-MY" sz="1300" dirty="0" err="1"/>
              <a:t>Manajemen</a:t>
            </a:r>
            <a:r>
              <a:rPr lang="en-MY" sz="1300" dirty="0"/>
              <a:t> </a:t>
            </a:r>
            <a:r>
              <a:rPr lang="en-MY" sz="1300" dirty="0" err="1"/>
              <a:t>Risiko</a:t>
            </a:r>
            <a:r>
              <a:rPr lang="en-MY" sz="1300" dirty="0"/>
              <a:t> </a:t>
            </a:r>
            <a:r>
              <a:rPr lang="en-MY" sz="1300" dirty="0" err="1"/>
              <a:t>mencerminkan</a:t>
            </a:r>
            <a:r>
              <a:rPr lang="en-MY" sz="1300" dirty="0"/>
              <a:t> </a:t>
            </a:r>
            <a:r>
              <a:rPr lang="en-MY" sz="1300" dirty="0" err="1"/>
              <a:t>tingkat</a:t>
            </a:r>
            <a:r>
              <a:rPr lang="en-MY" sz="1300" dirty="0"/>
              <a:t> </a:t>
            </a:r>
            <a:r>
              <a:rPr lang="en-MY" sz="1300" dirty="0" err="1"/>
              <a:t>efektivitas</a:t>
            </a:r>
            <a:r>
              <a:rPr lang="en-MY" sz="1300" dirty="0"/>
              <a:t> Risk Control System. </a:t>
            </a:r>
          </a:p>
          <a:p>
            <a:r>
              <a:rPr lang="en-MY" sz="1300" dirty="0" err="1"/>
              <a:t>Contoh</a:t>
            </a:r>
            <a:r>
              <a:rPr lang="en-MY" sz="1300" dirty="0"/>
              <a:t>: </a:t>
            </a:r>
            <a:r>
              <a:rPr lang="en-MY" sz="1300" dirty="0" err="1"/>
              <a:t>Apabila</a:t>
            </a:r>
            <a:r>
              <a:rPr lang="en-MY" sz="1300" dirty="0"/>
              <a:t> </a:t>
            </a:r>
            <a:r>
              <a:rPr lang="en-MY" sz="1300" dirty="0" err="1"/>
              <a:t>tingkat</a:t>
            </a:r>
            <a:r>
              <a:rPr lang="en-MY" sz="1300" dirty="0"/>
              <a:t> </a:t>
            </a:r>
            <a:r>
              <a:rPr lang="en-MY" sz="1300" dirty="0" err="1"/>
              <a:t>Risiko</a:t>
            </a:r>
            <a:r>
              <a:rPr lang="en-MY" sz="1300" dirty="0"/>
              <a:t> </a:t>
            </a:r>
            <a:r>
              <a:rPr lang="en-MY" sz="1300" dirty="0" err="1"/>
              <a:t>Inheren</a:t>
            </a:r>
            <a:r>
              <a:rPr lang="en-MY" sz="1300" dirty="0"/>
              <a:t> </a:t>
            </a:r>
            <a:r>
              <a:rPr lang="en-MY" sz="1300" dirty="0" err="1"/>
              <a:t>suatu</a:t>
            </a:r>
            <a:r>
              <a:rPr lang="en-MY" sz="1300" dirty="0"/>
              <a:t> </a:t>
            </a:r>
            <a:r>
              <a:rPr lang="en-MY" sz="1300" dirty="0" err="1"/>
              <a:t>kegiatan</a:t>
            </a:r>
            <a:r>
              <a:rPr lang="en-MY" sz="1300" dirty="0"/>
              <a:t>/project pada </a:t>
            </a:r>
            <a:r>
              <a:rPr lang="en-MY" sz="1300" dirty="0" err="1"/>
              <a:t>periode</a:t>
            </a:r>
            <a:r>
              <a:rPr lang="en-MY" sz="1300" dirty="0"/>
              <a:t> T1 </a:t>
            </a:r>
            <a:r>
              <a:rPr lang="en-MY" sz="1300" dirty="0" err="1"/>
              <a:t>adalah</a:t>
            </a:r>
            <a:r>
              <a:rPr lang="en-MY" sz="1300" dirty="0"/>
              <a:t> 5 (High), </a:t>
            </a:r>
            <a:r>
              <a:rPr lang="en-MY" sz="1300" dirty="0" err="1"/>
              <a:t>sedangkan</a:t>
            </a:r>
            <a:r>
              <a:rPr lang="en-MY" sz="1300" dirty="0"/>
              <a:t> </a:t>
            </a:r>
            <a:r>
              <a:rPr lang="en-MY" sz="1300" dirty="0" err="1"/>
              <a:t>tingkat</a:t>
            </a:r>
            <a:r>
              <a:rPr lang="en-MY" sz="1300" dirty="0"/>
              <a:t> </a:t>
            </a:r>
            <a:r>
              <a:rPr lang="en-MY" sz="1300" dirty="0" err="1"/>
              <a:t>efektivitas</a:t>
            </a:r>
            <a:r>
              <a:rPr lang="en-MY" sz="1300" dirty="0"/>
              <a:t> Risk Control System (</a:t>
            </a:r>
            <a:r>
              <a:rPr lang="en-MY" sz="1300" dirty="0" err="1"/>
              <a:t>tingkat</a:t>
            </a:r>
            <a:r>
              <a:rPr lang="en-MY" sz="1300" dirty="0"/>
              <a:t> </a:t>
            </a:r>
            <a:r>
              <a:rPr lang="en-MY" sz="1300" dirty="0" err="1"/>
              <a:t>Kualitas</a:t>
            </a:r>
            <a:r>
              <a:rPr lang="en-MY" sz="1300" dirty="0"/>
              <a:t> </a:t>
            </a:r>
            <a:r>
              <a:rPr lang="en-MY" sz="1300" dirty="0" err="1"/>
              <a:t>Manajemen</a:t>
            </a:r>
            <a:r>
              <a:rPr lang="en-MY" sz="1300" dirty="0"/>
              <a:t> </a:t>
            </a:r>
            <a:r>
              <a:rPr lang="en-MY" sz="1300" dirty="0" err="1"/>
              <a:t>Risiko</a:t>
            </a:r>
            <a:r>
              <a:rPr lang="en-MY" sz="1300" dirty="0"/>
              <a:t>) pada </a:t>
            </a:r>
            <a:r>
              <a:rPr lang="en-MY" sz="1300" dirty="0" err="1"/>
              <a:t>periode</a:t>
            </a:r>
            <a:r>
              <a:rPr lang="en-MY" sz="1300" dirty="0"/>
              <a:t> T1 </a:t>
            </a:r>
            <a:r>
              <a:rPr lang="en-MY" sz="1300" dirty="0" err="1"/>
              <a:t>adalah</a:t>
            </a:r>
            <a:r>
              <a:rPr lang="en-MY" sz="1300" dirty="0"/>
              <a:t> 1 (Strong), </a:t>
            </a:r>
            <a:r>
              <a:rPr lang="en-MY" sz="1300" dirty="0" err="1"/>
              <a:t>maka</a:t>
            </a:r>
            <a:r>
              <a:rPr lang="en-MY" sz="1300" dirty="0"/>
              <a:t> Net Risk </a:t>
            </a:r>
            <a:r>
              <a:rPr lang="en-MY" sz="1300" dirty="0" err="1"/>
              <a:t>atau</a:t>
            </a:r>
            <a:r>
              <a:rPr lang="en-MY" sz="1300" dirty="0"/>
              <a:t> Residual Risk pada </a:t>
            </a:r>
            <a:r>
              <a:rPr lang="en-MY" sz="1300" dirty="0" err="1"/>
              <a:t>akhir</a:t>
            </a:r>
            <a:r>
              <a:rPr lang="en-MY" sz="1300" dirty="0"/>
              <a:t> </a:t>
            </a:r>
            <a:r>
              <a:rPr lang="en-MY" sz="1300" dirty="0" err="1"/>
              <a:t>periode</a:t>
            </a:r>
            <a:r>
              <a:rPr lang="en-MY" sz="1300" dirty="0"/>
              <a:t> T1 </a:t>
            </a:r>
            <a:r>
              <a:rPr lang="en-MY" sz="1300" dirty="0" err="1"/>
              <a:t>adalah</a:t>
            </a:r>
            <a:r>
              <a:rPr lang="en-MY" sz="1300" dirty="0"/>
              <a:t> (5 + 1)/2 = 3. Angka Residual/Net Risk 3 </a:t>
            </a:r>
            <a:r>
              <a:rPr lang="en-MY" sz="1300" dirty="0" err="1"/>
              <a:t>ini</a:t>
            </a:r>
            <a:r>
              <a:rPr lang="en-MY" sz="1300" dirty="0"/>
              <a:t> </a:t>
            </a:r>
            <a:r>
              <a:rPr lang="en-MY" sz="1300" dirty="0" err="1"/>
              <a:t>menunjukkan</a:t>
            </a:r>
            <a:r>
              <a:rPr lang="en-MY" sz="1300" dirty="0"/>
              <a:t> </a:t>
            </a:r>
            <a:r>
              <a:rPr lang="en-MY" sz="1300" dirty="0" err="1"/>
              <a:t>tingkat</a:t>
            </a:r>
            <a:r>
              <a:rPr lang="en-MY" sz="1300" dirty="0"/>
              <a:t> </a:t>
            </a:r>
            <a:r>
              <a:rPr lang="en-MY" sz="1300" dirty="0" err="1"/>
              <a:t>Profil</a:t>
            </a:r>
            <a:r>
              <a:rPr lang="en-MY" sz="1300" dirty="0"/>
              <a:t> </a:t>
            </a:r>
            <a:r>
              <a:rPr lang="en-MY" sz="1300" dirty="0" err="1"/>
              <a:t>Risiko</a:t>
            </a:r>
            <a:r>
              <a:rPr lang="en-MY" sz="1300" dirty="0"/>
              <a:t> project/</a:t>
            </a:r>
            <a:r>
              <a:rPr lang="en-MY" sz="1300" dirty="0" err="1"/>
              <a:t>kegiatan</a:t>
            </a:r>
            <a:r>
              <a:rPr lang="en-MY" sz="1300" dirty="0"/>
              <a:t> </a:t>
            </a:r>
            <a:r>
              <a:rPr lang="en-MY" sz="1300" dirty="0" err="1"/>
              <a:t>tersebut</a:t>
            </a:r>
            <a:r>
              <a:rPr lang="en-MY" sz="1300" dirty="0"/>
              <a:t> pada </a:t>
            </a:r>
            <a:r>
              <a:rPr lang="en-MY" sz="1300" dirty="0" err="1"/>
              <a:t>akhir</a:t>
            </a:r>
            <a:r>
              <a:rPr lang="en-MY" sz="1300" dirty="0"/>
              <a:t> </a:t>
            </a:r>
            <a:r>
              <a:rPr lang="en-MY" sz="1300" dirty="0" err="1"/>
              <a:t>periode</a:t>
            </a:r>
            <a:r>
              <a:rPr lang="en-MY" sz="1300" dirty="0"/>
              <a:t> T1.  Dari </a:t>
            </a:r>
            <a:r>
              <a:rPr lang="en-MY" sz="1300" dirty="0" err="1"/>
              <a:t>penjelasan</a:t>
            </a:r>
            <a:r>
              <a:rPr lang="en-MY" sz="1300" dirty="0"/>
              <a:t> </a:t>
            </a:r>
            <a:r>
              <a:rPr lang="en-MY" sz="1300" dirty="0" err="1"/>
              <a:t>tersebut</a:t>
            </a:r>
            <a:r>
              <a:rPr lang="en-MY" sz="1300" dirty="0"/>
              <a:t> </a:t>
            </a:r>
            <a:r>
              <a:rPr lang="en-MY" sz="1300" dirty="0" err="1"/>
              <a:t>dapat</a:t>
            </a:r>
            <a:r>
              <a:rPr lang="en-MY" sz="1300" dirty="0"/>
              <a:t> </a:t>
            </a:r>
            <a:r>
              <a:rPr lang="en-MY" sz="1300" dirty="0" err="1"/>
              <a:t>dipahami</a:t>
            </a:r>
            <a:r>
              <a:rPr lang="en-MY" sz="1300" dirty="0"/>
              <a:t> </a:t>
            </a:r>
            <a:r>
              <a:rPr lang="en-MY" sz="1300" dirty="0" err="1"/>
              <a:t>bahwa</a:t>
            </a:r>
            <a:r>
              <a:rPr lang="en-MY" sz="1300" dirty="0"/>
              <a:t> </a:t>
            </a:r>
            <a:r>
              <a:rPr lang="en-MY" sz="1300" dirty="0" err="1"/>
              <a:t>akibat</a:t>
            </a:r>
            <a:r>
              <a:rPr lang="en-MY" sz="1300" dirty="0"/>
              <a:t> </a:t>
            </a:r>
            <a:r>
              <a:rPr lang="en-MY" sz="1300" dirty="0" err="1"/>
              <a:t>dilaksanakannya</a:t>
            </a:r>
            <a:r>
              <a:rPr lang="en-MY" sz="1300" dirty="0"/>
              <a:t> </a:t>
            </a:r>
            <a:r>
              <a:rPr lang="en-MY" sz="1300" dirty="0" err="1"/>
              <a:t>pengendalian</a:t>
            </a:r>
            <a:r>
              <a:rPr lang="en-MY" sz="1300" dirty="0"/>
              <a:t> </a:t>
            </a:r>
            <a:r>
              <a:rPr lang="en-MY" sz="1300" dirty="0" err="1"/>
              <a:t>risiko</a:t>
            </a:r>
            <a:r>
              <a:rPr lang="en-MY" sz="1300" dirty="0"/>
              <a:t> yang </a:t>
            </a:r>
            <a:r>
              <a:rPr lang="en-MY" sz="1300" dirty="0" err="1"/>
              <a:t>efektif</a:t>
            </a:r>
            <a:r>
              <a:rPr lang="en-MY" sz="1300" dirty="0"/>
              <a:t> </a:t>
            </a:r>
            <a:r>
              <a:rPr lang="en-MY" sz="1300" dirty="0" err="1"/>
              <a:t>melalui</a:t>
            </a:r>
            <a:r>
              <a:rPr lang="en-MY" sz="1300" dirty="0"/>
              <a:t> </a:t>
            </a:r>
            <a:r>
              <a:rPr lang="en-MY" sz="1300" dirty="0" err="1"/>
              <a:t>penerapan</a:t>
            </a:r>
            <a:r>
              <a:rPr lang="en-MY" sz="1300" dirty="0"/>
              <a:t> </a:t>
            </a:r>
            <a:r>
              <a:rPr lang="en-MY" sz="1300" dirty="0" err="1"/>
              <a:t>manajemen</a:t>
            </a:r>
            <a:r>
              <a:rPr lang="en-MY" sz="1300" dirty="0"/>
              <a:t> </a:t>
            </a:r>
            <a:r>
              <a:rPr lang="en-MY" sz="1300" dirty="0" err="1"/>
              <a:t>risiko</a:t>
            </a:r>
            <a:r>
              <a:rPr lang="en-MY" sz="1300" dirty="0"/>
              <a:t> yang </a:t>
            </a:r>
            <a:r>
              <a:rPr lang="en-MY" sz="1300" dirty="0" err="1"/>
              <a:t>kuat</a:t>
            </a:r>
            <a:r>
              <a:rPr lang="en-MY" sz="1300" dirty="0"/>
              <a:t> (Strong=1) </a:t>
            </a:r>
            <a:r>
              <a:rPr lang="en-MY" sz="1300" dirty="0" err="1"/>
              <a:t>telah</a:t>
            </a:r>
            <a:r>
              <a:rPr lang="en-MY" sz="1300" dirty="0"/>
              <a:t> </a:t>
            </a:r>
            <a:r>
              <a:rPr lang="en-MY" sz="1300" dirty="0" err="1"/>
              <a:t>terjadi</a:t>
            </a:r>
            <a:r>
              <a:rPr lang="en-MY" sz="1300" dirty="0"/>
              <a:t> </a:t>
            </a:r>
            <a:r>
              <a:rPr lang="en-MY" sz="1300" dirty="0" err="1"/>
              <a:t>penurunan</a:t>
            </a:r>
            <a:r>
              <a:rPr lang="en-MY" sz="1300" dirty="0"/>
              <a:t> </a:t>
            </a:r>
            <a:r>
              <a:rPr lang="en-MY" sz="1300" dirty="0" err="1"/>
              <a:t>tingkat</a:t>
            </a:r>
            <a:r>
              <a:rPr lang="en-MY" sz="1300" dirty="0"/>
              <a:t> </a:t>
            </a:r>
            <a:r>
              <a:rPr lang="en-MY" sz="1300" dirty="0" err="1"/>
              <a:t>risiko</a:t>
            </a:r>
            <a:r>
              <a:rPr lang="en-MY" sz="1300" dirty="0"/>
              <a:t> yang </a:t>
            </a:r>
            <a:r>
              <a:rPr lang="en-MY" sz="1300" dirty="0" err="1"/>
              <a:t>signifikan</a:t>
            </a:r>
            <a:r>
              <a:rPr lang="en-MY" sz="1300" dirty="0"/>
              <a:t> </a:t>
            </a:r>
            <a:r>
              <a:rPr lang="en-MY" sz="1300" dirty="0" err="1"/>
              <a:t>selama</a:t>
            </a:r>
            <a:r>
              <a:rPr lang="en-MY" sz="1300" dirty="0"/>
              <a:t> </a:t>
            </a:r>
            <a:r>
              <a:rPr lang="en-MY" sz="1300" dirty="0" err="1"/>
              <a:t>periode</a:t>
            </a:r>
            <a:r>
              <a:rPr lang="en-MY" sz="1300" dirty="0"/>
              <a:t> T1, </a:t>
            </a:r>
            <a:r>
              <a:rPr lang="en-MY" sz="1300" dirty="0" err="1"/>
              <a:t>dari</a:t>
            </a:r>
            <a:r>
              <a:rPr lang="en-MY" sz="1300" dirty="0"/>
              <a:t> </a:t>
            </a:r>
            <a:r>
              <a:rPr lang="en-MY" sz="1300" dirty="0" err="1"/>
              <a:t>sebelumnya</a:t>
            </a:r>
            <a:r>
              <a:rPr lang="en-MY" sz="1300" dirty="0"/>
              <a:t> High (5) </a:t>
            </a:r>
            <a:r>
              <a:rPr lang="en-MY" sz="1300" dirty="0" err="1"/>
              <a:t>menjadi</a:t>
            </a:r>
            <a:r>
              <a:rPr lang="en-MY" sz="1300" dirty="0"/>
              <a:t> Moderate (3). </a:t>
            </a:r>
            <a:r>
              <a:rPr lang="en-MY" sz="1300" dirty="0" err="1"/>
              <a:t>Apabila</a:t>
            </a:r>
            <a:r>
              <a:rPr lang="en-MY" sz="1300" dirty="0"/>
              <a:t> proses </a:t>
            </a:r>
            <a:r>
              <a:rPr lang="en-MY" sz="1300" dirty="0" err="1"/>
              <a:t>pengendalian</a:t>
            </a:r>
            <a:r>
              <a:rPr lang="en-MY" sz="1300" dirty="0"/>
              <a:t> </a:t>
            </a:r>
            <a:r>
              <a:rPr lang="en-MY" sz="1300" dirty="0" err="1"/>
              <a:t>risiko</a:t>
            </a:r>
            <a:r>
              <a:rPr lang="en-MY" sz="1300" dirty="0"/>
              <a:t> </a:t>
            </a:r>
            <a:r>
              <a:rPr lang="en-MY" sz="1300" dirty="0" err="1"/>
              <a:t>melalui</a:t>
            </a:r>
            <a:r>
              <a:rPr lang="en-MY" sz="1300" dirty="0"/>
              <a:t> </a:t>
            </a:r>
            <a:r>
              <a:rPr lang="en-MY" sz="1300" dirty="0" err="1"/>
              <a:t>Penerapan</a:t>
            </a:r>
            <a:r>
              <a:rPr lang="en-MY" sz="1300" dirty="0"/>
              <a:t> </a:t>
            </a:r>
            <a:r>
              <a:rPr lang="en-MY" sz="1300" dirty="0" err="1"/>
              <a:t>Manajemen</a:t>
            </a:r>
            <a:r>
              <a:rPr lang="en-MY" sz="1300" dirty="0"/>
              <a:t> </a:t>
            </a:r>
            <a:r>
              <a:rPr lang="en-MY" sz="1300" dirty="0" err="1"/>
              <a:t>Risiko</a:t>
            </a:r>
            <a:r>
              <a:rPr lang="en-MY" sz="1300" dirty="0"/>
              <a:t> yang Strong (1) </a:t>
            </a:r>
            <a:r>
              <a:rPr lang="en-MY" sz="1300" dirty="0" err="1"/>
              <a:t>berlanjut</a:t>
            </a:r>
            <a:r>
              <a:rPr lang="en-MY" sz="1300" dirty="0"/>
              <a:t> </a:t>
            </a:r>
            <a:r>
              <a:rPr lang="en-MY" sz="1300" dirty="0" err="1"/>
              <a:t>terus</a:t>
            </a:r>
            <a:r>
              <a:rPr lang="en-MY" sz="1300" dirty="0"/>
              <a:t> </a:t>
            </a:r>
            <a:r>
              <a:rPr lang="en-MY" sz="1300" dirty="0" err="1"/>
              <a:t>secara</a:t>
            </a:r>
            <a:r>
              <a:rPr lang="en-MY" sz="1300" dirty="0"/>
              <a:t> </a:t>
            </a:r>
            <a:r>
              <a:rPr lang="en-MY" sz="1300" dirty="0" err="1"/>
              <a:t>konsisten</a:t>
            </a:r>
            <a:r>
              <a:rPr lang="en-MY" sz="1300" dirty="0"/>
              <a:t> pada </a:t>
            </a:r>
            <a:r>
              <a:rPr lang="en-MY" sz="1300" dirty="0" err="1"/>
              <a:t>periode</a:t>
            </a:r>
            <a:r>
              <a:rPr lang="en-MY" sz="1300" dirty="0"/>
              <a:t> T2, T3, dan T4 </a:t>
            </a:r>
            <a:r>
              <a:rPr lang="en-MY" sz="1300" dirty="0" err="1"/>
              <a:t>maka</a:t>
            </a:r>
            <a:r>
              <a:rPr lang="en-MY" sz="1300" dirty="0"/>
              <a:t> </a:t>
            </a:r>
            <a:r>
              <a:rPr lang="en-MY" sz="1300" dirty="0" err="1"/>
              <a:t>tingkat</a:t>
            </a:r>
            <a:r>
              <a:rPr lang="en-MY" sz="1300" dirty="0"/>
              <a:t> </a:t>
            </a:r>
            <a:r>
              <a:rPr lang="en-MY" sz="1300" dirty="0" err="1"/>
              <a:t>risiko</a:t>
            </a:r>
            <a:r>
              <a:rPr lang="en-MY" sz="1300" dirty="0"/>
              <a:t> </a:t>
            </a:r>
            <a:r>
              <a:rPr lang="en-MY" sz="1300" dirty="0" err="1"/>
              <a:t>dapat</a:t>
            </a:r>
            <a:r>
              <a:rPr lang="en-MY" sz="1300" dirty="0"/>
              <a:t> </a:t>
            </a:r>
            <a:r>
              <a:rPr lang="en-MY" sz="1300" dirty="0" err="1"/>
              <a:t>menurun</a:t>
            </a:r>
            <a:r>
              <a:rPr lang="en-MY" sz="1300" dirty="0"/>
              <a:t> </a:t>
            </a:r>
            <a:r>
              <a:rPr lang="en-MY" sz="1300" dirty="0" err="1"/>
              <a:t>terus</a:t>
            </a:r>
            <a:r>
              <a:rPr lang="en-MY" sz="1300" dirty="0"/>
              <a:t> </a:t>
            </a:r>
            <a:r>
              <a:rPr lang="en-MY" sz="1300" dirty="0" err="1"/>
              <a:t>hingga</a:t>
            </a:r>
            <a:r>
              <a:rPr lang="en-MY" sz="1300" dirty="0"/>
              <a:t> </a:t>
            </a:r>
            <a:r>
              <a:rPr lang="en-MY" sz="1300" dirty="0" err="1"/>
              <a:t>menjadi</a:t>
            </a:r>
            <a:r>
              <a:rPr lang="en-MY" sz="1300" dirty="0"/>
              <a:t> Low (1) pada </a:t>
            </a:r>
            <a:r>
              <a:rPr lang="en-MY" sz="1300" dirty="0" err="1"/>
              <a:t>akhir</a:t>
            </a:r>
            <a:r>
              <a:rPr lang="en-MY" sz="1300" dirty="0"/>
              <a:t> </a:t>
            </a:r>
            <a:r>
              <a:rPr lang="en-MY" sz="1300" dirty="0" err="1"/>
              <a:t>periode</a:t>
            </a:r>
            <a:r>
              <a:rPr lang="en-MY" sz="1300" dirty="0"/>
              <a:t> T4.</a:t>
            </a:r>
          </a:p>
        </p:txBody>
      </p:sp>
      <p:pic>
        <p:nvPicPr>
          <p:cNvPr id="4" name="Picture 3">
            <a:extLst>
              <a:ext uri="{FF2B5EF4-FFF2-40B4-BE49-F238E27FC236}">
                <a16:creationId xmlns:a16="http://schemas.microsoft.com/office/drawing/2014/main" id="{23BD004F-A6D6-65D4-36FD-F680522E1768}"/>
              </a:ext>
            </a:extLst>
          </p:cNvPr>
          <p:cNvPicPr>
            <a:picLocks noChangeAspect="1"/>
          </p:cNvPicPr>
          <p:nvPr/>
        </p:nvPicPr>
        <p:blipFill>
          <a:blip r:embed="rId2"/>
          <a:stretch>
            <a:fillRect/>
          </a:stretch>
        </p:blipFill>
        <p:spPr>
          <a:xfrm>
            <a:off x="2658140" y="2526326"/>
            <a:ext cx="8986707" cy="4199161"/>
          </a:xfrm>
          <a:prstGeom prst="rect">
            <a:avLst/>
          </a:prstGeom>
        </p:spPr>
      </p:pic>
      <p:grpSp>
        <p:nvGrpSpPr>
          <p:cNvPr id="41" name="Group 40">
            <a:extLst>
              <a:ext uri="{FF2B5EF4-FFF2-40B4-BE49-F238E27FC236}">
                <a16:creationId xmlns:a16="http://schemas.microsoft.com/office/drawing/2014/main" id="{E89027A1-5424-24AA-BA28-B67DEF45DE3B}"/>
              </a:ext>
            </a:extLst>
          </p:cNvPr>
          <p:cNvGrpSpPr/>
          <p:nvPr/>
        </p:nvGrpSpPr>
        <p:grpSpPr>
          <a:xfrm>
            <a:off x="431509" y="3744763"/>
            <a:ext cx="2942157" cy="2921487"/>
            <a:chOff x="431509" y="3744763"/>
            <a:chExt cx="2942157" cy="2921487"/>
          </a:xfrm>
        </p:grpSpPr>
        <p:sp>
          <p:nvSpPr>
            <p:cNvPr id="5" name="TextBox 4">
              <a:extLst>
                <a:ext uri="{FF2B5EF4-FFF2-40B4-BE49-F238E27FC236}">
                  <a16:creationId xmlns:a16="http://schemas.microsoft.com/office/drawing/2014/main" id="{796E5C40-2168-C353-F0F3-3992C7F4ABA6}"/>
                </a:ext>
              </a:extLst>
            </p:cNvPr>
            <p:cNvSpPr txBox="1"/>
            <p:nvPr/>
          </p:nvSpPr>
          <p:spPr>
            <a:xfrm>
              <a:off x="909199" y="6143030"/>
              <a:ext cx="2464467" cy="523220"/>
            </a:xfrm>
            <a:prstGeom prst="rect">
              <a:avLst/>
            </a:prstGeom>
            <a:noFill/>
          </p:spPr>
          <p:txBody>
            <a:bodyPr wrap="square" rtlCol="0">
              <a:spAutoFit/>
            </a:bodyPr>
            <a:lstStyle/>
            <a:p>
              <a:r>
                <a:rPr lang="en-MY" sz="1400" b="1" dirty="0" err="1"/>
                <a:t>Risiko</a:t>
              </a:r>
              <a:r>
                <a:rPr lang="en-MY" sz="1400" b="1" dirty="0"/>
                <a:t> </a:t>
              </a:r>
              <a:r>
                <a:rPr lang="en-MY" sz="1400" b="1" dirty="0" err="1"/>
                <a:t>Inheren</a:t>
              </a:r>
              <a:r>
                <a:rPr lang="en-MY" sz="1400" b="1" dirty="0"/>
                <a:t> = 5</a:t>
              </a:r>
            </a:p>
            <a:p>
              <a:r>
                <a:rPr lang="en-MY" sz="1400" b="1" dirty="0"/>
                <a:t>Residual/Net Risk = 3</a:t>
              </a:r>
              <a:endParaRPr lang="en-MY" sz="2400" b="1" dirty="0"/>
            </a:p>
          </p:txBody>
        </p:sp>
        <p:sp>
          <p:nvSpPr>
            <p:cNvPr id="32" name="TextBox 31">
              <a:extLst>
                <a:ext uri="{FF2B5EF4-FFF2-40B4-BE49-F238E27FC236}">
                  <a16:creationId xmlns:a16="http://schemas.microsoft.com/office/drawing/2014/main" id="{8E2999CA-AD65-578D-E069-724C2A87C3FE}"/>
                </a:ext>
              </a:extLst>
            </p:cNvPr>
            <p:cNvSpPr txBox="1"/>
            <p:nvPr/>
          </p:nvSpPr>
          <p:spPr>
            <a:xfrm>
              <a:off x="431509" y="6184020"/>
              <a:ext cx="2464467" cy="400110"/>
            </a:xfrm>
            <a:prstGeom prst="rect">
              <a:avLst/>
            </a:prstGeom>
            <a:noFill/>
          </p:spPr>
          <p:txBody>
            <a:bodyPr wrap="square" rtlCol="0">
              <a:spAutoFit/>
            </a:bodyPr>
            <a:lstStyle/>
            <a:p>
              <a:r>
                <a:rPr lang="en-MY" sz="2000" b="1" dirty="0"/>
                <a:t>T1:</a:t>
              </a:r>
            </a:p>
          </p:txBody>
        </p:sp>
        <p:sp>
          <p:nvSpPr>
            <p:cNvPr id="34" name="TextBox 33">
              <a:extLst>
                <a:ext uri="{FF2B5EF4-FFF2-40B4-BE49-F238E27FC236}">
                  <a16:creationId xmlns:a16="http://schemas.microsoft.com/office/drawing/2014/main" id="{5577D0A1-91F0-3B5A-840C-98570080AC75}"/>
                </a:ext>
              </a:extLst>
            </p:cNvPr>
            <p:cNvSpPr txBox="1"/>
            <p:nvPr/>
          </p:nvSpPr>
          <p:spPr>
            <a:xfrm>
              <a:off x="909199" y="4970444"/>
              <a:ext cx="2464467" cy="523220"/>
            </a:xfrm>
            <a:prstGeom prst="rect">
              <a:avLst/>
            </a:prstGeom>
            <a:noFill/>
          </p:spPr>
          <p:txBody>
            <a:bodyPr wrap="square" rtlCol="0">
              <a:spAutoFit/>
            </a:bodyPr>
            <a:lstStyle/>
            <a:p>
              <a:r>
                <a:rPr lang="en-MY" sz="1400" b="1" dirty="0" err="1"/>
                <a:t>Risiko</a:t>
              </a:r>
              <a:r>
                <a:rPr lang="en-MY" sz="1400" b="1" dirty="0"/>
                <a:t> </a:t>
              </a:r>
              <a:r>
                <a:rPr lang="en-MY" sz="1400" b="1" dirty="0" err="1"/>
                <a:t>Inheren</a:t>
              </a:r>
              <a:r>
                <a:rPr lang="en-MY" sz="1400" b="1" dirty="0"/>
                <a:t> = 3</a:t>
              </a:r>
            </a:p>
            <a:p>
              <a:r>
                <a:rPr lang="en-MY" sz="1400" b="1" dirty="0"/>
                <a:t>Residual/Net Risk = 2</a:t>
              </a:r>
              <a:endParaRPr lang="en-MY" sz="2400" b="1" dirty="0"/>
            </a:p>
          </p:txBody>
        </p:sp>
        <p:sp>
          <p:nvSpPr>
            <p:cNvPr id="35" name="TextBox 34">
              <a:extLst>
                <a:ext uri="{FF2B5EF4-FFF2-40B4-BE49-F238E27FC236}">
                  <a16:creationId xmlns:a16="http://schemas.microsoft.com/office/drawing/2014/main" id="{09415A9F-FE98-53B2-A575-80D58D9B1AB7}"/>
                </a:ext>
              </a:extLst>
            </p:cNvPr>
            <p:cNvSpPr txBox="1"/>
            <p:nvPr/>
          </p:nvSpPr>
          <p:spPr>
            <a:xfrm>
              <a:off x="431509" y="5032698"/>
              <a:ext cx="2464467" cy="400110"/>
            </a:xfrm>
            <a:prstGeom prst="rect">
              <a:avLst/>
            </a:prstGeom>
            <a:noFill/>
          </p:spPr>
          <p:txBody>
            <a:bodyPr wrap="square" rtlCol="0">
              <a:spAutoFit/>
            </a:bodyPr>
            <a:lstStyle/>
            <a:p>
              <a:r>
                <a:rPr lang="en-MY" sz="2000" b="1" dirty="0"/>
                <a:t>T2:</a:t>
              </a:r>
            </a:p>
          </p:txBody>
        </p:sp>
        <p:sp>
          <p:nvSpPr>
            <p:cNvPr id="37" name="TextBox 36">
              <a:extLst>
                <a:ext uri="{FF2B5EF4-FFF2-40B4-BE49-F238E27FC236}">
                  <a16:creationId xmlns:a16="http://schemas.microsoft.com/office/drawing/2014/main" id="{34C60479-4C05-91B4-8BB1-4A981DDD5B40}"/>
                </a:ext>
              </a:extLst>
            </p:cNvPr>
            <p:cNvSpPr txBox="1"/>
            <p:nvPr/>
          </p:nvSpPr>
          <p:spPr>
            <a:xfrm>
              <a:off x="909199" y="4356723"/>
              <a:ext cx="2464467" cy="523220"/>
            </a:xfrm>
            <a:prstGeom prst="rect">
              <a:avLst/>
            </a:prstGeom>
            <a:noFill/>
          </p:spPr>
          <p:txBody>
            <a:bodyPr wrap="square" rtlCol="0">
              <a:spAutoFit/>
            </a:bodyPr>
            <a:lstStyle/>
            <a:p>
              <a:r>
                <a:rPr lang="en-MY" sz="1400" b="1" dirty="0" err="1"/>
                <a:t>Risiko</a:t>
              </a:r>
              <a:r>
                <a:rPr lang="en-MY" sz="1400" b="1" dirty="0"/>
                <a:t> </a:t>
              </a:r>
              <a:r>
                <a:rPr lang="en-MY" sz="1400" b="1" dirty="0" err="1"/>
                <a:t>Inheren</a:t>
              </a:r>
              <a:r>
                <a:rPr lang="en-MY" sz="1400" b="1" dirty="0"/>
                <a:t> = 2</a:t>
              </a:r>
            </a:p>
            <a:p>
              <a:r>
                <a:rPr lang="en-MY" sz="1400" b="1" dirty="0"/>
                <a:t>Residual/Net Risk = 1</a:t>
              </a:r>
              <a:endParaRPr lang="en-MY" sz="2400" b="1" dirty="0"/>
            </a:p>
          </p:txBody>
        </p:sp>
        <p:sp>
          <p:nvSpPr>
            <p:cNvPr id="38" name="TextBox 37">
              <a:extLst>
                <a:ext uri="{FF2B5EF4-FFF2-40B4-BE49-F238E27FC236}">
                  <a16:creationId xmlns:a16="http://schemas.microsoft.com/office/drawing/2014/main" id="{8B28E204-F22B-EB86-7C90-DFE8E968F184}"/>
                </a:ext>
              </a:extLst>
            </p:cNvPr>
            <p:cNvSpPr txBox="1"/>
            <p:nvPr/>
          </p:nvSpPr>
          <p:spPr>
            <a:xfrm>
              <a:off x="431509" y="4426065"/>
              <a:ext cx="2464467" cy="400110"/>
            </a:xfrm>
            <a:prstGeom prst="rect">
              <a:avLst/>
            </a:prstGeom>
            <a:noFill/>
          </p:spPr>
          <p:txBody>
            <a:bodyPr wrap="square" rtlCol="0">
              <a:spAutoFit/>
            </a:bodyPr>
            <a:lstStyle/>
            <a:p>
              <a:r>
                <a:rPr lang="en-MY" sz="2000" b="1" dirty="0"/>
                <a:t>T3:</a:t>
              </a:r>
            </a:p>
          </p:txBody>
        </p:sp>
        <p:sp>
          <p:nvSpPr>
            <p:cNvPr id="39" name="TextBox 38">
              <a:extLst>
                <a:ext uri="{FF2B5EF4-FFF2-40B4-BE49-F238E27FC236}">
                  <a16:creationId xmlns:a16="http://schemas.microsoft.com/office/drawing/2014/main" id="{F695021B-1510-52BC-00B6-2B71D957FB1A}"/>
                </a:ext>
              </a:extLst>
            </p:cNvPr>
            <p:cNvSpPr txBox="1"/>
            <p:nvPr/>
          </p:nvSpPr>
          <p:spPr>
            <a:xfrm>
              <a:off x="909199" y="3744763"/>
              <a:ext cx="2464467" cy="523220"/>
            </a:xfrm>
            <a:prstGeom prst="rect">
              <a:avLst/>
            </a:prstGeom>
            <a:noFill/>
          </p:spPr>
          <p:txBody>
            <a:bodyPr wrap="square" rtlCol="0">
              <a:spAutoFit/>
            </a:bodyPr>
            <a:lstStyle/>
            <a:p>
              <a:r>
                <a:rPr lang="en-MY" sz="1400" b="1" dirty="0" err="1"/>
                <a:t>Risiko</a:t>
              </a:r>
              <a:r>
                <a:rPr lang="en-MY" sz="1400" b="1" dirty="0"/>
                <a:t> </a:t>
              </a:r>
              <a:r>
                <a:rPr lang="en-MY" sz="1400" b="1" dirty="0" err="1"/>
                <a:t>Inheren</a:t>
              </a:r>
              <a:r>
                <a:rPr lang="en-MY" sz="1400" b="1" dirty="0"/>
                <a:t> = 1</a:t>
              </a:r>
            </a:p>
            <a:p>
              <a:r>
                <a:rPr lang="en-MY" sz="1400" b="1" dirty="0"/>
                <a:t>Residual/Net Risk = 1</a:t>
              </a:r>
              <a:endParaRPr lang="en-MY" sz="2400" b="1" dirty="0"/>
            </a:p>
          </p:txBody>
        </p:sp>
        <p:sp>
          <p:nvSpPr>
            <p:cNvPr id="40" name="TextBox 39">
              <a:extLst>
                <a:ext uri="{FF2B5EF4-FFF2-40B4-BE49-F238E27FC236}">
                  <a16:creationId xmlns:a16="http://schemas.microsoft.com/office/drawing/2014/main" id="{21632D43-DEE7-6138-6BFB-4615EEBA2348}"/>
                </a:ext>
              </a:extLst>
            </p:cNvPr>
            <p:cNvSpPr txBox="1"/>
            <p:nvPr/>
          </p:nvSpPr>
          <p:spPr>
            <a:xfrm>
              <a:off x="431509" y="3807017"/>
              <a:ext cx="2464467" cy="400110"/>
            </a:xfrm>
            <a:prstGeom prst="rect">
              <a:avLst/>
            </a:prstGeom>
            <a:noFill/>
          </p:spPr>
          <p:txBody>
            <a:bodyPr wrap="square" rtlCol="0">
              <a:spAutoFit/>
            </a:bodyPr>
            <a:lstStyle/>
            <a:p>
              <a:r>
                <a:rPr lang="en-MY" sz="2000" b="1" dirty="0"/>
                <a:t>T4:</a:t>
              </a:r>
            </a:p>
          </p:txBody>
        </p:sp>
      </p:grpSp>
    </p:spTree>
    <p:extLst>
      <p:ext uri="{BB962C8B-B14F-4D97-AF65-F5344CB8AC3E}">
        <p14:creationId xmlns:p14="http://schemas.microsoft.com/office/powerpoint/2010/main" val="19452489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700E48E-846D-4BB4-B5EB-5EDB00D779AE}"/>
              </a:ext>
            </a:extLst>
          </p:cNvPr>
          <p:cNvGrpSpPr/>
          <p:nvPr/>
        </p:nvGrpSpPr>
        <p:grpSpPr>
          <a:xfrm>
            <a:off x="660355" y="856454"/>
            <a:ext cx="9836291" cy="5965675"/>
            <a:chOff x="660355" y="856454"/>
            <a:chExt cx="9836291" cy="5965675"/>
          </a:xfrm>
        </p:grpSpPr>
        <p:sp>
          <p:nvSpPr>
            <p:cNvPr id="2" name="Rectangle 1"/>
            <p:cNvSpPr/>
            <p:nvPr/>
          </p:nvSpPr>
          <p:spPr>
            <a:xfrm>
              <a:off x="660355" y="6107754"/>
              <a:ext cx="1071563" cy="714375"/>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IR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7" name="Rectangle 16"/>
            <p:cNvSpPr/>
            <p:nvPr/>
          </p:nvSpPr>
          <p:spPr>
            <a:xfrm>
              <a:off x="660355" y="4806840"/>
              <a:ext cx="1071563" cy="714375"/>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KPMR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8" name="Rectangle 17"/>
            <p:cNvSpPr/>
            <p:nvPr/>
          </p:nvSpPr>
          <p:spPr>
            <a:xfrm>
              <a:off x="2089105" y="5446018"/>
              <a:ext cx="1071563" cy="714375"/>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RP 2015 ≈ IR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9" name="Rectangle 18"/>
            <p:cNvSpPr/>
            <p:nvPr/>
          </p:nvSpPr>
          <p:spPr>
            <a:xfrm>
              <a:off x="2089105" y="3989068"/>
              <a:ext cx="1071563" cy="714375"/>
            </a:xfrm>
            <a:prstGeom prst="rect">
              <a:avLst/>
            </a:prstGeom>
            <a:solidFill>
              <a:srgbClr val="F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KPMR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cxnSp>
          <p:nvCxnSpPr>
            <p:cNvPr id="22" name="Elbow Connector 21"/>
            <p:cNvCxnSpPr>
              <a:stCxn id="17" idx="3"/>
              <a:endCxn id="18" idx="0"/>
            </p:cNvCxnSpPr>
            <p:nvPr/>
          </p:nvCxnSpPr>
          <p:spPr>
            <a:xfrm>
              <a:off x="1731918" y="5164028"/>
              <a:ext cx="892969" cy="28199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2" idx="3"/>
              <a:endCxn id="18" idx="2"/>
            </p:cNvCxnSpPr>
            <p:nvPr/>
          </p:nvCxnSpPr>
          <p:spPr>
            <a:xfrm flipV="1">
              <a:off x="1731918" y="6160392"/>
              <a:ext cx="892969" cy="30454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61095" y="4748561"/>
              <a:ext cx="1071563" cy="714375"/>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RP 2016 ≈ IR 2017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4,5</a:t>
              </a:r>
            </a:p>
          </p:txBody>
        </p:sp>
        <p:cxnSp>
          <p:nvCxnSpPr>
            <p:cNvPr id="27" name="Elbow Connector 26"/>
            <p:cNvCxnSpPr>
              <a:stCxn id="18" idx="3"/>
              <a:endCxn id="25" idx="2"/>
            </p:cNvCxnSpPr>
            <p:nvPr/>
          </p:nvCxnSpPr>
          <p:spPr>
            <a:xfrm flipV="1">
              <a:off x="3160668" y="5462936"/>
              <a:ext cx="936208" cy="34026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19" idx="3"/>
              <a:endCxn id="25" idx="0"/>
            </p:cNvCxnSpPr>
            <p:nvPr/>
          </p:nvCxnSpPr>
          <p:spPr>
            <a:xfrm>
              <a:off x="3160668" y="4346255"/>
              <a:ext cx="936208" cy="40230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558276" y="3365873"/>
              <a:ext cx="1071563" cy="7143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black"/>
                  </a:solidFill>
                  <a:effectLst/>
                  <a:uLnTx/>
                  <a:uFillTx/>
                  <a:latin typeface="Calibri" panose="020F0502020204030204"/>
                  <a:ea typeface="+mn-ea"/>
                  <a:cs typeface="+mn-cs"/>
                </a:rPr>
                <a:t>KPMR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34" name="Rectangle 33"/>
            <p:cNvSpPr/>
            <p:nvPr/>
          </p:nvSpPr>
          <p:spPr>
            <a:xfrm>
              <a:off x="5033084" y="4079304"/>
              <a:ext cx="1071563" cy="714375"/>
            </a:xfrm>
            <a:prstGeom prst="rect">
              <a:avLst/>
            </a:prstGeom>
            <a:solidFill>
              <a:srgbClr val="F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RP 2017 ≈ IR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3,75</a:t>
              </a:r>
            </a:p>
          </p:txBody>
        </p:sp>
        <p:cxnSp>
          <p:nvCxnSpPr>
            <p:cNvPr id="36" name="Elbow Connector 35"/>
            <p:cNvCxnSpPr>
              <a:stCxn id="25" idx="3"/>
              <a:endCxn id="34" idx="2"/>
            </p:cNvCxnSpPr>
            <p:nvPr/>
          </p:nvCxnSpPr>
          <p:spPr>
            <a:xfrm flipV="1">
              <a:off x="4632657" y="4793679"/>
              <a:ext cx="936208" cy="31206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33" idx="3"/>
              <a:endCxn id="34" idx="0"/>
            </p:cNvCxnSpPr>
            <p:nvPr/>
          </p:nvCxnSpPr>
          <p:spPr>
            <a:xfrm>
              <a:off x="4629839" y="3723061"/>
              <a:ext cx="939027" cy="35624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033084" y="2706018"/>
              <a:ext cx="1071563" cy="7143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black"/>
                  </a:solidFill>
                  <a:effectLst/>
                  <a:uLnTx/>
                  <a:uFillTx/>
                  <a:latin typeface="Calibri" panose="020F0502020204030204"/>
                  <a:ea typeface="+mn-ea"/>
                  <a:cs typeface="+mn-cs"/>
                </a:rPr>
                <a:t>KPMR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40" name="Rectangle 39"/>
            <p:cNvSpPr/>
            <p:nvPr/>
          </p:nvSpPr>
          <p:spPr>
            <a:xfrm>
              <a:off x="6507892" y="3381855"/>
              <a:ext cx="1071563" cy="6974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RP 2018 ≈ IR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2,9 </a:t>
              </a:r>
            </a:p>
          </p:txBody>
        </p:sp>
        <p:cxnSp>
          <p:nvCxnSpPr>
            <p:cNvPr id="42" name="Elbow Connector 41"/>
            <p:cNvCxnSpPr>
              <a:cxnSpLocks/>
              <a:stCxn id="34" idx="3"/>
              <a:endCxn id="40" idx="2"/>
            </p:cNvCxnSpPr>
            <p:nvPr/>
          </p:nvCxnSpPr>
          <p:spPr>
            <a:xfrm flipV="1">
              <a:off x="6104647" y="4079304"/>
              <a:ext cx="939027" cy="3571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cxnSpLocks/>
              <a:stCxn id="39" idx="3"/>
              <a:endCxn id="40" idx="0"/>
            </p:cNvCxnSpPr>
            <p:nvPr/>
          </p:nvCxnSpPr>
          <p:spPr>
            <a:xfrm>
              <a:off x="6104647" y="3063206"/>
              <a:ext cx="939027" cy="31864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6475466" y="1970497"/>
              <a:ext cx="1071563" cy="7143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black"/>
                  </a:solidFill>
                  <a:effectLst/>
                  <a:uLnTx/>
                  <a:uFillTx/>
                  <a:latin typeface="Calibri" panose="020F0502020204030204"/>
                  <a:ea typeface="+mn-ea"/>
                  <a:cs typeface="+mn-cs"/>
                </a:rPr>
                <a:t>KPMR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47" name="Rectangle 46"/>
            <p:cNvSpPr/>
            <p:nvPr/>
          </p:nvSpPr>
          <p:spPr>
            <a:xfrm>
              <a:off x="7950275" y="2667480"/>
              <a:ext cx="1071563" cy="7143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RP 2019 ≈ IR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2,4</a:t>
              </a:r>
            </a:p>
          </p:txBody>
        </p:sp>
        <p:cxnSp>
          <p:nvCxnSpPr>
            <p:cNvPr id="49" name="Elbow Connector 48"/>
            <p:cNvCxnSpPr>
              <a:cxnSpLocks/>
              <a:stCxn id="40" idx="3"/>
              <a:endCxn id="47" idx="2"/>
            </p:cNvCxnSpPr>
            <p:nvPr/>
          </p:nvCxnSpPr>
          <p:spPr>
            <a:xfrm flipV="1">
              <a:off x="7579455" y="3381855"/>
              <a:ext cx="906602" cy="34872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46" idx="3"/>
              <a:endCxn id="47" idx="0"/>
            </p:cNvCxnSpPr>
            <p:nvPr/>
          </p:nvCxnSpPr>
          <p:spPr>
            <a:xfrm>
              <a:off x="7547030" y="2327685"/>
              <a:ext cx="939027" cy="3397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7950275" y="1289488"/>
              <a:ext cx="1071563" cy="7143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KPMR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88"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53" name="Rectangle 52"/>
            <p:cNvSpPr/>
            <p:nvPr/>
          </p:nvSpPr>
          <p:spPr>
            <a:xfrm>
              <a:off x="9425083" y="1970497"/>
              <a:ext cx="1071563" cy="7143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RP 2020 ≈ IR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1,7</a:t>
              </a:r>
            </a:p>
          </p:txBody>
        </p:sp>
        <p:cxnSp>
          <p:nvCxnSpPr>
            <p:cNvPr id="55" name="Elbow Connector 54"/>
            <p:cNvCxnSpPr>
              <a:stCxn id="47" idx="3"/>
              <a:endCxn id="53" idx="2"/>
            </p:cNvCxnSpPr>
            <p:nvPr/>
          </p:nvCxnSpPr>
          <p:spPr>
            <a:xfrm flipV="1">
              <a:off x="9021838" y="2684872"/>
              <a:ext cx="939027" cy="3397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52" idx="3"/>
              <a:endCxn id="53" idx="0"/>
            </p:cNvCxnSpPr>
            <p:nvPr/>
          </p:nvCxnSpPr>
          <p:spPr>
            <a:xfrm>
              <a:off x="9021838" y="1646675"/>
              <a:ext cx="939027" cy="32382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749E404-060C-44C2-BEF6-79DB8FDEA383}"/>
                </a:ext>
              </a:extLst>
            </p:cNvPr>
            <p:cNvSpPr txBox="1"/>
            <p:nvPr/>
          </p:nvSpPr>
          <p:spPr>
            <a:xfrm>
              <a:off x="660355" y="4346256"/>
              <a:ext cx="892969" cy="380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prstClr val="black"/>
                  </a:solidFill>
                  <a:effectLst/>
                  <a:uLnTx/>
                  <a:uFillTx/>
                  <a:latin typeface="Calibri" panose="020F0502020204030204"/>
                  <a:ea typeface="+mn-ea"/>
                  <a:cs typeface="Arial" charset="0"/>
                </a:rPr>
                <a:t>2015</a:t>
              </a:r>
              <a:endParaRPr kumimoji="0" lang="en-ID" sz="1875"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9" name="TextBox 28">
              <a:extLst>
                <a:ext uri="{FF2B5EF4-FFF2-40B4-BE49-F238E27FC236}">
                  <a16:creationId xmlns:a16="http://schemas.microsoft.com/office/drawing/2014/main" id="{B43AB525-BA0E-434D-BDDE-23193733DD6E}"/>
                </a:ext>
              </a:extLst>
            </p:cNvPr>
            <p:cNvSpPr txBox="1"/>
            <p:nvPr/>
          </p:nvSpPr>
          <p:spPr>
            <a:xfrm>
              <a:off x="2154675" y="3603106"/>
              <a:ext cx="892969" cy="380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prstClr val="black"/>
                  </a:solidFill>
                  <a:effectLst/>
                  <a:uLnTx/>
                  <a:uFillTx/>
                  <a:latin typeface="Calibri" panose="020F0502020204030204"/>
                  <a:ea typeface="+mn-ea"/>
                  <a:cs typeface="Arial" charset="0"/>
                </a:rPr>
                <a:t>2016</a:t>
              </a:r>
              <a:endParaRPr kumimoji="0" lang="en-ID" sz="1875"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31" name="TextBox 30">
              <a:extLst>
                <a:ext uri="{FF2B5EF4-FFF2-40B4-BE49-F238E27FC236}">
                  <a16:creationId xmlns:a16="http://schemas.microsoft.com/office/drawing/2014/main" id="{F177509D-6C1A-42B7-8482-E06238E30B9E}"/>
                </a:ext>
              </a:extLst>
            </p:cNvPr>
            <p:cNvSpPr txBox="1"/>
            <p:nvPr/>
          </p:nvSpPr>
          <p:spPr>
            <a:xfrm>
              <a:off x="3637319" y="2948815"/>
              <a:ext cx="892969" cy="380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prstClr val="black"/>
                  </a:solidFill>
                  <a:effectLst/>
                  <a:uLnTx/>
                  <a:uFillTx/>
                  <a:latin typeface="Calibri" panose="020F0502020204030204"/>
                  <a:ea typeface="+mn-ea"/>
                  <a:cs typeface="Arial" charset="0"/>
                </a:rPr>
                <a:t>2017</a:t>
              </a:r>
              <a:endParaRPr kumimoji="0" lang="en-ID" sz="1875"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32" name="TextBox 31">
              <a:extLst>
                <a:ext uri="{FF2B5EF4-FFF2-40B4-BE49-F238E27FC236}">
                  <a16:creationId xmlns:a16="http://schemas.microsoft.com/office/drawing/2014/main" id="{B9FF05B1-6B49-42C7-A2A7-E15A4D6A9CEA}"/>
                </a:ext>
              </a:extLst>
            </p:cNvPr>
            <p:cNvSpPr txBox="1"/>
            <p:nvPr/>
          </p:nvSpPr>
          <p:spPr>
            <a:xfrm>
              <a:off x="5130333" y="2289938"/>
              <a:ext cx="892969" cy="380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prstClr val="black"/>
                  </a:solidFill>
                  <a:effectLst/>
                  <a:uLnTx/>
                  <a:uFillTx/>
                  <a:latin typeface="Calibri" panose="020F0502020204030204"/>
                  <a:ea typeface="+mn-ea"/>
                  <a:cs typeface="Arial" charset="0"/>
                </a:rPr>
                <a:t>2018</a:t>
              </a:r>
              <a:endParaRPr kumimoji="0" lang="en-ID" sz="1875"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35" name="TextBox 34">
              <a:extLst>
                <a:ext uri="{FF2B5EF4-FFF2-40B4-BE49-F238E27FC236}">
                  <a16:creationId xmlns:a16="http://schemas.microsoft.com/office/drawing/2014/main" id="{A7EC8911-D5A2-44BD-9E40-3BFC8EEBC268}"/>
                </a:ext>
              </a:extLst>
            </p:cNvPr>
            <p:cNvSpPr txBox="1"/>
            <p:nvPr/>
          </p:nvSpPr>
          <p:spPr>
            <a:xfrm>
              <a:off x="6597189" y="1622211"/>
              <a:ext cx="892969" cy="380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prstClr val="black"/>
                  </a:solidFill>
                  <a:effectLst/>
                  <a:uLnTx/>
                  <a:uFillTx/>
                  <a:latin typeface="Calibri" panose="020F0502020204030204"/>
                  <a:ea typeface="+mn-ea"/>
                  <a:cs typeface="Arial" charset="0"/>
                </a:rPr>
                <a:t>2019</a:t>
              </a:r>
              <a:endParaRPr kumimoji="0" lang="en-ID" sz="1875"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37" name="TextBox 36">
              <a:extLst>
                <a:ext uri="{FF2B5EF4-FFF2-40B4-BE49-F238E27FC236}">
                  <a16:creationId xmlns:a16="http://schemas.microsoft.com/office/drawing/2014/main" id="{1058F90D-AC33-42B0-9025-22BBF7C95280}"/>
                </a:ext>
              </a:extLst>
            </p:cNvPr>
            <p:cNvSpPr txBox="1"/>
            <p:nvPr/>
          </p:nvSpPr>
          <p:spPr>
            <a:xfrm>
              <a:off x="8032756" y="965666"/>
              <a:ext cx="892969" cy="380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prstClr val="black"/>
                  </a:solidFill>
                  <a:effectLst/>
                  <a:uLnTx/>
                  <a:uFillTx/>
                  <a:latin typeface="Calibri" panose="020F0502020204030204"/>
                  <a:ea typeface="+mn-ea"/>
                  <a:cs typeface="Arial" charset="0"/>
                </a:rPr>
                <a:t>2020</a:t>
              </a:r>
              <a:endParaRPr kumimoji="0" lang="en-ID" sz="1875"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41" name="TextBox 40">
              <a:extLst>
                <a:ext uri="{FF2B5EF4-FFF2-40B4-BE49-F238E27FC236}">
                  <a16:creationId xmlns:a16="http://schemas.microsoft.com/office/drawing/2014/main" id="{220F8B17-5CE5-44E4-86A2-3D54B8B78EDC}"/>
                </a:ext>
              </a:extLst>
            </p:cNvPr>
            <p:cNvSpPr txBox="1"/>
            <p:nvPr/>
          </p:nvSpPr>
          <p:spPr>
            <a:xfrm>
              <a:off x="9603677" y="856454"/>
              <a:ext cx="892969" cy="380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75" b="1" i="0" u="none" strike="noStrike" kern="1200" cap="none" spc="0" normalizeH="0" baseline="0" noProof="0" dirty="0">
                  <a:ln>
                    <a:noFill/>
                  </a:ln>
                  <a:solidFill>
                    <a:prstClr val="black"/>
                  </a:solidFill>
                  <a:effectLst/>
                  <a:uLnTx/>
                  <a:uFillTx/>
                  <a:latin typeface="Calibri" panose="020F0502020204030204"/>
                  <a:ea typeface="+mn-ea"/>
                  <a:cs typeface="Arial" charset="0"/>
                </a:rPr>
                <a:t>2021</a:t>
              </a:r>
              <a:endParaRPr kumimoji="0" lang="en-ID" sz="1875"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4" name="TextBox 3">
              <a:extLst>
                <a:ext uri="{FF2B5EF4-FFF2-40B4-BE49-F238E27FC236}">
                  <a16:creationId xmlns:a16="http://schemas.microsoft.com/office/drawing/2014/main" id="{5F0C082A-8960-0E41-A81F-9FD18ED3FB55}"/>
                </a:ext>
              </a:extLst>
            </p:cNvPr>
            <p:cNvSpPr txBox="1"/>
            <p:nvPr/>
          </p:nvSpPr>
          <p:spPr>
            <a:xfrm>
              <a:off x="4418787" y="5835612"/>
              <a:ext cx="56841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KPMR =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Arial" charset="0"/>
                </a:rPr>
                <a:t>Kualitas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 Penerapan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Arial" charset="0"/>
                </a:rPr>
                <a:t>Manajemen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Arial" charset="0"/>
                </a:rPr>
                <a:t>Risiko</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IR = Inherent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RP = Risk Profile</a:t>
              </a:r>
            </a:p>
          </p:txBody>
        </p:sp>
      </p:grpSp>
      <p:sp>
        <p:nvSpPr>
          <p:cNvPr id="43" name="Rectangle 42">
            <a:extLst>
              <a:ext uri="{FF2B5EF4-FFF2-40B4-BE49-F238E27FC236}">
                <a16:creationId xmlns:a16="http://schemas.microsoft.com/office/drawing/2014/main" id="{9A2BC63C-C1E4-4B4E-8134-D901C33B6620}"/>
              </a:ext>
            </a:extLst>
          </p:cNvPr>
          <p:cNvSpPr/>
          <p:nvPr/>
        </p:nvSpPr>
        <p:spPr>
          <a:xfrm>
            <a:off x="-1" y="0"/>
            <a:ext cx="12192001" cy="7655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panose="020F0502020204030204"/>
                <a:ea typeface="+mn-ea"/>
                <a:cs typeface="+mn-cs"/>
              </a:rPr>
              <a:t>CONTINUOUS IMPROVEMENT IN RISK PROFILE</a:t>
            </a:r>
          </a:p>
        </p:txBody>
      </p:sp>
      <p:sp>
        <p:nvSpPr>
          <p:cNvPr id="45" name="TextBox 44">
            <a:extLst>
              <a:ext uri="{FF2B5EF4-FFF2-40B4-BE49-F238E27FC236}">
                <a16:creationId xmlns:a16="http://schemas.microsoft.com/office/drawing/2014/main" id="{428A752E-EEA8-43DB-AA75-146AAD722EA4}"/>
              </a:ext>
            </a:extLst>
          </p:cNvPr>
          <p:cNvSpPr txBox="1"/>
          <p:nvPr/>
        </p:nvSpPr>
        <p:spPr>
          <a:xfrm>
            <a:off x="9733127" y="6560519"/>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21423738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EDEBA0-D092-4073-87AF-F181FF6A2953}"/>
              </a:ext>
            </a:extLst>
          </p:cNvPr>
          <p:cNvSpPr txBox="1"/>
          <p:nvPr/>
        </p:nvSpPr>
        <p:spPr>
          <a:xfrm>
            <a:off x="1679944" y="2147776"/>
            <a:ext cx="9080205" cy="1938992"/>
          </a:xfrm>
          <a:prstGeom prst="rect">
            <a:avLst/>
          </a:prstGeom>
          <a:noFill/>
        </p:spPr>
        <p:txBody>
          <a:bodyPr wrap="square" rtlCol="0">
            <a:spAutoFit/>
          </a:bodyPr>
          <a:lstStyle/>
          <a:p>
            <a:pPr algn="ctr"/>
            <a:r>
              <a:rPr lang="en-US" sz="6000" b="1" dirty="0"/>
              <a:t>THE BASICS OF </a:t>
            </a:r>
          </a:p>
          <a:p>
            <a:pPr algn="ctr"/>
            <a:r>
              <a:rPr lang="en-US" sz="6000" b="1" dirty="0"/>
              <a:t>COMPLIANCE</a:t>
            </a:r>
            <a:endParaRPr lang="en-ID" sz="6000" b="1" dirty="0"/>
          </a:p>
        </p:txBody>
      </p:sp>
    </p:spTree>
    <p:extLst>
      <p:ext uri="{BB962C8B-B14F-4D97-AF65-F5344CB8AC3E}">
        <p14:creationId xmlns:p14="http://schemas.microsoft.com/office/powerpoint/2010/main" val="3229920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50998" y="-144027"/>
            <a:ext cx="12090005" cy="6623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a:solidFill>
                <a:prstClr val="white"/>
              </a:solidFill>
            </a:endParaRPr>
          </a:p>
        </p:txBody>
      </p:sp>
      <p:pic>
        <p:nvPicPr>
          <p:cNvPr id="1026" name="Picture 2" descr="Top Global Risks by Likelihood and by Impact">
            <a:extLst>
              <a:ext uri="{FF2B5EF4-FFF2-40B4-BE49-F238E27FC236}">
                <a16:creationId xmlns:a16="http://schemas.microsoft.com/office/drawing/2014/main" id="{D999F3D5-2ADD-4AB6-94B0-88A49635A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72" y="-65"/>
            <a:ext cx="7532628" cy="68580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A06A1D2-2596-42DF-B868-EDF3CB1FA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03" y="2410169"/>
            <a:ext cx="4952404" cy="4371435"/>
          </a:xfrm>
          <a:prstGeom prst="rect">
            <a:avLst/>
          </a:prstGeom>
        </p:spPr>
      </p:pic>
      <p:sp>
        <p:nvSpPr>
          <p:cNvPr id="6" name="Rectangle 5">
            <a:extLst>
              <a:ext uri="{FF2B5EF4-FFF2-40B4-BE49-F238E27FC236}">
                <a16:creationId xmlns:a16="http://schemas.microsoft.com/office/drawing/2014/main" id="{D7BE56B4-3673-437B-AB10-F1CE3EC9127F}"/>
              </a:ext>
            </a:extLst>
          </p:cNvPr>
          <p:cNvSpPr/>
          <p:nvPr/>
        </p:nvSpPr>
        <p:spPr>
          <a:xfrm>
            <a:off x="5175807" y="36468"/>
            <a:ext cx="5465917" cy="73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58" b="1" dirty="0">
                <a:solidFill>
                  <a:srgbClr val="002060"/>
                </a:solidFill>
                <a:latin typeface="Candara" panose="020E0502030303020204" pitchFamily="34" charset="0"/>
              </a:rPr>
              <a:t>GLOBAL RISK OUTLOOK, </a:t>
            </a:r>
            <a:r>
              <a:rPr lang="en-US" sz="3158" b="1" dirty="0">
                <a:solidFill>
                  <a:srgbClr val="002060"/>
                </a:solidFill>
              </a:rPr>
              <a:t>2021</a:t>
            </a:r>
            <a:endParaRPr lang="en-ID" sz="3158" b="1" dirty="0">
              <a:solidFill>
                <a:srgbClr val="002060"/>
              </a:solidFill>
            </a:endParaRPr>
          </a:p>
        </p:txBody>
      </p:sp>
      <p:sp>
        <p:nvSpPr>
          <p:cNvPr id="3" name="TextBox 2">
            <a:extLst>
              <a:ext uri="{FF2B5EF4-FFF2-40B4-BE49-F238E27FC236}">
                <a16:creationId xmlns:a16="http://schemas.microsoft.com/office/drawing/2014/main" id="{95EC7591-008F-411E-A22B-013480049AA5}"/>
              </a:ext>
            </a:extLst>
          </p:cNvPr>
          <p:cNvSpPr txBox="1"/>
          <p:nvPr/>
        </p:nvSpPr>
        <p:spPr>
          <a:xfrm>
            <a:off x="710175" y="130316"/>
            <a:ext cx="3517748" cy="1384995"/>
          </a:xfrm>
          <a:prstGeom prst="rect">
            <a:avLst/>
          </a:prstGeom>
          <a:noFill/>
        </p:spPr>
        <p:txBody>
          <a:bodyPr wrap="square" rtlCol="0">
            <a:spAutoFit/>
          </a:bodyPr>
          <a:lstStyle/>
          <a:p>
            <a:pPr algn="ctr"/>
            <a:r>
              <a:rPr lang="en-US" sz="3600" b="1" dirty="0">
                <a:solidFill>
                  <a:srgbClr val="FF0000"/>
                </a:solidFill>
                <a:latin typeface="Candara" panose="020E0502030303020204" pitchFamily="34" charset="0"/>
              </a:rPr>
              <a:t>WARNING !!!</a:t>
            </a:r>
          </a:p>
          <a:p>
            <a:pPr algn="ctr"/>
            <a:r>
              <a:rPr lang="en-US" sz="4800" b="1" dirty="0">
                <a:solidFill>
                  <a:srgbClr val="FF0000"/>
                </a:solidFill>
                <a:latin typeface="Candara" panose="020E0502030303020204" pitchFamily="34" charset="0"/>
              </a:rPr>
              <a:t>ESG ISSUES</a:t>
            </a:r>
            <a:endParaRPr lang="en-ID" sz="4800" b="1" dirty="0">
              <a:solidFill>
                <a:srgbClr val="FF0000"/>
              </a:solidFill>
              <a:latin typeface="Candara" panose="020E0502030303020204" pitchFamily="34" charset="0"/>
            </a:endParaRPr>
          </a:p>
        </p:txBody>
      </p:sp>
      <p:sp>
        <p:nvSpPr>
          <p:cNvPr id="2" name="TextBox 1">
            <a:extLst>
              <a:ext uri="{FF2B5EF4-FFF2-40B4-BE49-F238E27FC236}">
                <a16:creationId xmlns:a16="http://schemas.microsoft.com/office/drawing/2014/main" id="{7C33B8FA-4377-40B7-BF27-B854CB393783}"/>
              </a:ext>
            </a:extLst>
          </p:cNvPr>
          <p:cNvSpPr txBox="1"/>
          <p:nvPr/>
        </p:nvSpPr>
        <p:spPr>
          <a:xfrm>
            <a:off x="278726" y="1645691"/>
            <a:ext cx="4841757" cy="461665"/>
          </a:xfrm>
          <a:prstGeom prst="rect">
            <a:avLst/>
          </a:prstGeom>
          <a:noFill/>
        </p:spPr>
        <p:txBody>
          <a:bodyPr wrap="square" rtlCol="0">
            <a:spAutoFit/>
          </a:bodyPr>
          <a:lstStyle/>
          <a:p>
            <a:pPr algn="ctr"/>
            <a:r>
              <a:rPr lang="en-US" sz="2400" b="1" dirty="0">
                <a:solidFill>
                  <a:srgbClr val="FF0000"/>
                </a:solidFill>
              </a:rPr>
              <a:t>ESG SEMAKIN MENJADI ISU UTAMA </a:t>
            </a:r>
            <a:endParaRPr lang="en-ID" sz="2400" b="1" dirty="0">
              <a:solidFill>
                <a:srgbClr val="FF0000"/>
              </a:solidFill>
            </a:endParaRPr>
          </a:p>
        </p:txBody>
      </p:sp>
    </p:spTree>
    <p:extLst>
      <p:ext uri="{BB962C8B-B14F-4D97-AF65-F5344CB8AC3E}">
        <p14:creationId xmlns:p14="http://schemas.microsoft.com/office/powerpoint/2010/main" val="11753300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16284" y="2713633"/>
            <a:ext cx="3577390" cy="1815882"/>
          </a:xfrm>
          <a:prstGeom prst="rect">
            <a:avLst/>
          </a:prstGeom>
          <a:ln>
            <a:solidFill>
              <a:srgbClr val="7030A0"/>
            </a:solidFill>
          </a:ln>
        </p:spPr>
        <p:txBody>
          <a:bodyPr wrap="square">
            <a:spAutoFit/>
          </a:bodyPr>
          <a:lstStyle/>
          <a:p>
            <a:r>
              <a:rPr lang="en-US" sz="1400" dirty="0">
                <a:solidFill>
                  <a:prstClr val="black"/>
                </a:solidFill>
              </a:rPr>
              <a:t>An effective, organization-wide compliance management system enables an organization to demonstrate its commitment to comply with relevant laws, regulatory requirements, industry codes and organizational standards, as well as standards of good governance, generally accepted best practices, ethics and community expectations.</a:t>
            </a:r>
          </a:p>
        </p:txBody>
      </p:sp>
      <p:sp>
        <p:nvSpPr>
          <p:cNvPr id="6" name="Rectangle 5"/>
          <p:cNvSpPr/>
          <p:nvPr/>
        </p:nvSpPr>
        <p:spPr>
          <a:xfrm>
            <a:off x="649330" y="2248362"/>
            <a:ext cx="2941596" cy="2031325"/>
          </a:xfrm>
          <a:prstGeom prst="rect">
            <a:avLst/>
          </a:prstGeom>
          <a:ln>
            <a:solidFill>
              <a:srgbClr val="7030A0"/>
            </a:solidFill>
          </a:ln>
        </p:spPr>
        <p:txBody>
          <a:bodyPr wrap="square">
            <a:spAutoFit/>
          </a:bodyPr>
          <a:lstStyle/>
          <a:p>
            <a:r>
              <a:rPr lang="en-US" sz="1400" dirty="0">
                <a:solidFill>
                  <a:prstClr val="black"/>
                </a:solidFill>
              </a:rPr>
              <a:t>Many organizations have a long-term aim to be successful with a need to establish and maintain a culture of compliance, considering the needs and expectations of interested parties. Compliance becomes, not only, the basis, but also an opportunity, for a successful and sustainable organization.</a:t>
            </a:r>
          </a:p>
        </p:txBody>
      </p:sp>
      <p:sp>
        <p:nvSpPr>
          <p:cNvPr id="7" name="Rectangle 6"/>
          <p:cNvSpPr/>
          <p:nvPr/>
        </p:nvSpPr>
        <p:spPr>
          <a:xfrm>
            <a:off x="8098683" y="802436"/>
            <a:ext cx="3432152" cy="1600438"/>
          </a:xfrm>
          <a:prstGeom prst="rect">
            <a:avLst/>
          </a:prstGeom>
          <a:ln>
            <a:solidFill>
              <a:srgbClr val="7030A0"/>
            </a:solidFill>
          </a:ln>
        </p:spPr>
        <p:txBody>
          <a:bodyPr wrap="square">
            <a:spAutoFit/>
          </a:bodyPr>
          <a:lstStyle/>
          <a:p>
            <a:r>
              <a:rPr lang="en-US" sz="1400" dirty="0">
                <a:solidFill>
                  <a:prstClr val="black"/>
                </a:solidFill>
              </a:rPr>
              <a:t>As compliance is </a:t>
            </a:r>
            <a:r>
              <a:rPr lang="en-US" sz="1400" dirty="0" err="1">
                <a:solidFill>
                  <a:prstClr val="black"/>
                </a:solidFill>
              </a:rPr>
              <a:t>recognised</a:t>
            </a:r>
            <a:r>
              <a:rPr lang="en-US" sz="1400" dirty="0">
                <a:solidFill>
                  <a:prstClr val="black"/>
                </a:solidFill>
              </a:rPr>
              <a:t> as an ongoing process with the intended outcome of allowing the organization to meet its obligations. Compliance is made sustainable by embedding it in the culture of the organization and within the </a:t>
            </a:r>
            <a:r>
              <a:rPr lang="en-US" sz="1400" dirty="0" err="1">
                <a:solidFill>
                  <a:prstClr val="black"/>
                </a:solidFill>
              </a:rPr>
              <a:t>behaviour</a:t>
            </a:r>
            <a:r>
              <a:rPr lang="en-US" sz="1400" dirty="0">
                <a:solidFill>
                  <a:prstClr val="black"/>
                </a:solidFill>
              </a:rPr>
              <a:t> and attitude of people working for it.</a:t>
            </a:r>
          </a:p>
        </p:txBody>
      </p:sp>
      <p:grpSp>
        <p:nvGrpSpPr>
          <p:cNvPr id="9" name="Group 8"/>
          <p:cNvGrpSpPr/>
          <p:nvPr/>
        </p:nvGrpSpPr>
        <p:grpSpPr>
          <a:xfrm>
            <a:off x="1286527" y="783215"/>
            <a:ext cx="9967513" cy="5896153"/>
            <a:chOff x="2491970" y="872845"/>
            <a:chExt cx="6114200" cy="5896153"/>
          </a:xfrm>
        </p:grpSpPr>
        <p:sp>
          <p:nvSpPr>
            <p:cNvPr id="10" name="Freeform 9"/>
            <p:cNvSpPr/>
            <p:nvPr/>
          </p:nvSpPr>
          <p:spPr>
            <a:xfrm>
              <a:off x="4699258" y="3404428"/>
              <a:ext cx="1713983" cy="1713983"/>
            </a:xfrm>
            <a:custGeom>
              <a:avLst/>
              <a:gdLst>
                <a:gd name="connsiteX0" fmla="*/ 0 w 1713983"/>
                <a:gd name="connsiteY0" fmla="*/ 856992 h 1713983"/>
                <a:gd name="connsiteX1" fmla="*/ 856992 w 1713983"/>
                <a:gd name="connsiteY1" fmla="*/ 0 h 1713983"/>
                <a:gd name="connsiteX2" fmla="*/ 1713984 w 1713983"/>
                <a:gd name="connsiteY2" fmla="*/ 856992 h 1713983"/>
                <a:gd name="connsiteX3" fmla="*/ 856992 w 1713983"/>
                <a:gd name="connsiteY3" fmla="*/ 1713984 h 1713983"/>
                <a:gd name="connsiteX4" fmla="*/ 0 w 1713983"/>
                <a:gd name="connsiteY4" fmla="*/ 856992 h 1713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983" h="1713983">
                  <a:moveTo>
                    <a:pt x="0" y="856992"/>
                  </a:moveTo>
                  <a:cubicBezTo>
                    <a:pt x="0" y="383688"/>
                    <a:pt x="383688" y="0"/>
                    <a:pt x="856992" y="0"/>
                  </a:cubicBezTo>
                  <a:cubicBezTo>
                    <a:pt x="1330296" y="0"/>
                    <a:pt x="1713984" y="383688"/>
                    <a:pt x="1713984" y="856992"/>
                  </a:cubicBezTo>
                  <a:cubicBezTo>
                    <a:pt x="1713984" y="1330296"/>
                    <a:pt x="1330296" y="1713984"/>
                    <a:pt x="856992" y="1713984"/>
                  </a:cubicBezTo>
                  <a:cubicBezTo>
                    <a:pt x="383688" y="1713984"/>
                    <a:pt x="0" y="1330296"/>
                    <a:pt x="0" y="856992"/>
                  </a:cubicBez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1327" tIns="271327" rIns="271327" bIns="271327" numCol="1" spcCol="1270" anchor="ctr" anchorCtr="0">
              <a:noAutofit/>
            </a:bodyPr>
            <a:lstStyle/>
            <a:p>
              <a:pPr algn="ctr" defTabSz="711200">
                <a:lnSpc>
                  <a:spcPct val="90000"/>
                </a:lnSpc>
                <a:spcBef>
                  <a:spcPct val="0"/>
                </a:spcBef>
                <a:spcAft>
                  <a:spcPct val="35000"/>
                </a:spcAft>
              </a:pPr>
              <a:r>
                <a:rPr lang="en-US" sz="2400" dirty="0">
                  <a:solidFill>
                    <a:prstClr val="white"/>
                  </a:solidFill>
                </a:rPr>
                <a:t>COMPLIANCE</a:t>
              </a:r>
            </a:p>
          </p:txBody>
        </p:sp>
        <p:sp>
          <p:nvSpPr>
            <p:cNvPr id="11" name="Freeform 10"/>
            <p:cNvSpPr/>
            <p:nvPr/>
          </p:nvSpPr>
          <p:spPr>
            <a:xfrm rot="16200000">
              <a:off x="5374157" y="2957143"/>
              <a:ext cx="364182" cy="555004"/>
            </a:xfrm>
            <a:custGeom>
              <a:avLst/>
              <a:gdLst>
                <a:gd name="connsiteX0" fmla="*/ 0 w 364182"/>
                <a:gd name="connsiteY0" fmla="*/ 111001 h 555004"/>
                <a:gd name="connsiteX1" fmla="*/ 182091 w 364182"/>
                <a:gd name="connsiteY1" fmla="*/ 111001 h 555004"/>
                <a:gd name="connsiteX2" fmla="*/ 182091 w 364182"/>
                <a:gd name="connsiteY2" fmla="*/ 0 h 555004"/>
                <a:gd name="connsiteX3" fmla="*/ 364182 w 364182"/>
                <a:gd name="connsiteY3" fmla="*/ 277502 h 555004"/>
                <a:gd name="connsiteX4" fmla="*/ 182091 w 364182"/>
                <a:gd name="connsiteY4" fmla="*/ 555004 h 555004"/>
                <a:gd name="connsiteX5" fmla="*/ 182091 w 364182"/>
                <a:gd name="connsiteY5" fmla="*/ 444003 h 555004"/>
                <a:gd name="connsiteX6" fmla="*/ 0 w 364182"/>
                <a:gd name="connsiteY6" fmla="*/ 444003 h 555004"/>
                <a:gd name="connsiteX7" fmla="*/ 0 w 364182"/>
                <a:gd name="connsiteY7" fmla="*/ 111001 h 55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182" h="555004">
                  <a:moveTo>
                    <a:pt x="0" y="111001"/>
                  </a:moveTo>
                  <a:lnTo>
                    <a:pt x="182091" y="111001"/>
                  </a:lnTo>
                  <a:lnTo>
                    <a:pt x="182091" y="0"/>
                  </a:lnTo>
                  <a:lnTo>
                    <a:pt x="364182" y="277502"/>
                  </a:lnTo>
                  <a:lnTo>
                    <a:pt x="182091" y="555004"/>
                  </a:lnTo>
                  <a:lnTo>
                    <a:pt x="182091" y="444003"/>
                  </a:lnTo>
                  <a:lnTo>
                    <a:pt x="0" y="444003"/>
                  </a:lnTo>
                  <a:lnTo>
                    <a:pt x="0" y="111001"/>
                  </a:lnTo>
                  <a:close/>
                </a:path>
              </a:pathLst>
            </a:custGeom>
            <a:solidFill>
              <a:schemeClr val="tx1">
                <a:lumMod val="50000"/>
                <a:lumOff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11001" rIns="109255" bIns="111000" numCol="1" spcCol="1270" anchor="ctr" anchorCtr="0">
              <a:noAutofit/>
            </a:bodyPr>
            <a:lstStyle/>
            <a:p>
              <a:pPr algn="ctr" defTabSz="488950">
                <a:lnSpc>
                  <a:spcPct val="90000"/>
                </a:lnSpc>
                <a:spcBef>
                  <a:spcPct val="0"/>
                </a:spcBef>
                <a:spcAft>
                  <a:spcPct val="35000"/>
                </a:spcAft>
              </a:pPr>
              <a:endParaRPr lang="en-US" sz="1600">
                <a:solidFill>
                  <a:prstClr val="white"/>
                </a:solidFill>
              </a:endParaRPr>
            </a:p>
          </p:txBody>
        </p:sp>
        <p:sp>
          <p:nvSpPr>
            <p:cNvPr id="12" name="Freeform 11"/>
            <p:cNvSpPr/>
            <p:nvPr/>
          </p:nvSpPr>
          <p:spPr>
            <a:xfrm>
              <a:off x="4485008" y="872845"/>
              <a:ext cx="2142479" cy="2142479"/>
            </a:xfrm>
            <a:custGeom>
              <a:avLst/>
              <a:gdLst>
                <a:gd name="connsiteX0" fmla="*/ 0 w 2142479"/>
                <a:gd name="connsiteY0" fmla="*/ 1071240 h 2142479"/>
                <a:gd name="connsiteX1" fmla="*/ 1071240 w 2142479"/>
                <a:gd name="connsiteY1" fmla="*/ 0 h 2142479"/>
                <a:gd name="connsiteX2" fmla="*/ 2142480 w 2142479"/>
                <a:gd name="connsiteY2" fmla="*/ 1071240 h 2142479"/>
                <a:gd name="connsiteX3" fmla="*/ 1071240 w 2142479"/>
                <a:gd name="connsiteY3" fmla="*/ 2142480 h 2142479"/>
                <a:gd name="connsiteX4" fmla="*/ 0 w 2142479"/>
                <a:gd name="connsiteY4" fmla="*/ 1071240 h 214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479" h="2142479">
                  <a:moveTo>
                    <a:pt x="0" y="1071240"/>
                  </a:moveTo>
                  <a:cubicBezTo>
                    <a:pt x="0" y="479610"/>
                    <a:pt x="479610" y="0"/>
                    <a:pt x="1071240" y="0"/>
                  </a:cubicBezTo>
                  <a:cubicBezTo>
                    <a:pt x="1662870" y="0"/>
                    <a:pt x="2142480" y="479610"/>
                    <a:pt x="2142480" y="1071240"/>
                  </a:cubicBezTo>
                  <a:cubicBezTo>
                    <a:pt x="2142480" y="1662870"/>
                    <a:pt x="1662870" y="2142480"/>
                    <a:pt x="1071240" y="2142480"/>
                  </a:cubicBezTo>
                  <a:cubicBezTo>
                    <a:pt x="479610" y="2142480"/>
                    <a:pt x="0" y="1662870"/>
                    <a:pt x="0" y="1071240"/>
                  </a:cubicBez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729" tIns="327729" rIns="327729" bIns="327729" numCol="1" spcCol="1270" anchor="ctr" anchorCtr="0">
              <a:noAutofit/>
            </a:bodyPr>
            <a:lstStyle/>
            <a:p>
              <a:pPr algn="ctr" defTabSz="488950">
                <a:lnSpc>
                  <a:spcPct val="90000"/>
                </a:lnSpc>
                <a:spcBef>
                  <a:spcPct val="0"/>
                </a:spcBef>
                <a:spcAft>
                  <a:spcPct val="35000"/>
                </a:spcAft>
              </a:pPr>
              <a:r>
                <a:rPr lang="en-US" sz="2000" dirty="0">
                  <a:solidFill>
                    <a:prstClr val="white"/>
                  </a:solidFill>
                </a:rPr>
                <a:t>Compliance as an Ongoing Process allowing  organization to meet its Obligation</a:t>
              </a:r>
            </a:p>
          </p:txBody>
        </p:sp>
        <p:sp>
          <p:nvSpPr>
            <p:cNvPr id="13" name="Freeform 12"/>
            <p:cNvSpPr/>
            <p:nvPr/>
          </p:nvSpPr>
          <p:spPr>
            <a:xfrm rot="1800000">
              <a:off x="6273149" y="4614659"/>
              <a:ext cx="364182" cy="555004"/>
            </a:xfrm>
            <a:custGeom>
              <a:avLst/>
              <a:gdLst>
                <a:gd name="connsiteX0" fmla="*/ 0 w 364182"/>
                <a:gd name="connsiteY0" fmla="*/ 111001 h 555004"/>
                <a:gd name="connsiteX1" fmla="*/ 182091 w 364182"/>
                <a:gd name="connsiteY1" fmla="*/ 111001 h 555004"/>
                <a:gd name="connsiteX2" fmla="*/ 182091 w 364182"/>
                <a:gd name="connsiteY2" fmla="*/ 0 h 555004"/>
                <a:gd name="connsiteX3" fmla="*/ 364182 w 364182"/>
                <a:gd name="connsiteY3" fmla="*/ 277502 h 555004"/>
                <a:gd name="connsiteX4" fmla="*/ 182091 w 364182"/>
                <a:gd name="connsiteY4" fmla="*/ 555004 h 555004"/>
                <a:gd name="connsiteX5" fmla="*/ 182091 w 364182"/>
                <a:gd name="connsiteY5" fmla="*/ 444003 h 555004"/>
                <a:gd name="connsiteX6" fmla="*/ 0 w 364182"/>
                <a:gd name="connsiteY6" fmla="*/ 444003 h 555004"/>
                <a:gd name="connsiteX7" fmla="*/ 0 w 364182"/>
                <a:gd name="connsiteY7" fmla="*/ 111001 h 55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182" h="555004">
                  <a:moveTo>
                    <a:pt x="0" y="111001"/>
                  </a:moveTo>
                  <a:lnTo>
                    <a:pt x="182091" y="111001"/>
                  </a:lnTo>
                  <a:lnTo>
                    <a:pt x="182091" y="0"/>
                  </a:lnTo>
                  <a:lnTo>
                    <a:pt x="364182" y="277502"/>
                  </a:lnTo>
                  <a:lnTo>
                    <a:pt x="182091" y="555004"/>
                  </a:lnTo>
                  <a:lnTo>
                    <a:pt x="182091" y="444003"/>
                  </a:lnTo>
                  <a:lnTo>
                    <a:pt x="0" y="444003"/>
                  </a:lnTo>
                  <a:lnTo>
                    <a:pt x="0" y="111001"/>
                  </a:lnTo>
                  <a:close/>
                </a:path>
              </a:pathLst>
            </a:custGeom>
            <a:solidFill>
              <a:schemeClr val="tx1">
                <a:lumMod val="50000"/>
                <a:lumOff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000" rIns="109254" bIns="111001" numCol="1" spcCol="1270" anchor="ctr" anchorCtr="0">
              <a:noAutofit/>
            </a:bodyPr>
            <a:lstStyle/>
            <a:p>
              <a:pPr algn="ctr" defTabSz="488950">
                <a:lnSpc>
                  <a:spcPct val="90000"/>
                </a:lnSpc>
                <a:spcBef>
                  <a:spcPct val="0"/>
                </a:spcBef>
                <a:spcAft>
                  <a:spcPct val="35000"/>
                </a:spcAft>
              </a:pPr>
              <a:endParaRPr lang="en-US" sz="1600">
                <a:solidFill>
                  <a:prstClr val="white"/>
                </a:solidFill>
              </a:endParaRPr>
            </a:p>
          </p:txBody>
        </p:sp>
        <p:sp>
          <p:nvSpPr>
            <p:cNvPr id="14" name="Freeform 13"/>
            <p:cNvSpPr/>
            <p:nvPr/>
          </p:nvSpPr>
          <p:spPr>
            <a:xfrm>
              <a:off x="6463691" y="4626519"/>
              <a:ext cx="2142479" cy="2142479"/>
            </a:xfrm>
            <a:custGeom>
              <a:avLst/>
              <a:gdLst>
                <a:gd name="connsiteX0" fmla="*/ 0 w 2142479"/>
                <a:gd name="connsiteY0" fmla="*/ 1071240 h 2142479"/>
                <a:gd name="connsiteX1" fmla="*/ 1071240 w 2142479"/>
                <a:gd name="connsiteY1" fmla="*/ 0 h 2142479"/>
                <a:gd name="connsiteX2" fmla="*/ 2142480 w 2142479"/>
                <a:gd name="connsiteY2" fmla="*/ 1071240 h 2142479"/>
                <a:gd name="connsiteX3" fmla="*/ 1071240 w 2142479"/>
                <a:gd name="connsiteY3" fmla="*/ 2142480 h 2142479"/>
                <a:gd name="connsiteX4" fmla="*/ 0 w 2142479"/>
                <a:gd name="connsiteY4" fmla="*/ 1071240 h 214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479" h="2142479">
                  <a:moveTo>
                    <a:pt x="0" y="1071240"/>
                  </a:moveTo>
                  <a:cubicBezTo>
                    <a:pt x="0" y="479610"/>
                    <a:pt x="479610" y="0"/>
                    <a:pt x="1071240" y="0"/>
                  </a:cubicBezTo>
                  <a:cubicBezTo>
                    <a:pt x="1662870" y="0"/>
                    <a:pt x="2142480" y="479610"/>
                    <a:pt x="2142480" y="1071240"/>
                  </a:cubicBezTo>
                  <a:cubicBezTo>
                    <a:pt x="2142480" y="1662870"/>
                    <a:pt x="1662870" y="2142480"/>
                    <a:pt x="1071240" y="2142480"/>
                  </a:cubicBezTo>
                  <a:cubicBezTo>
                    <a:pt x="479610" y="2142480"/>
                    <a:pt x="0" y="1662870"/>
                    <a:pt x="0" y="1071240"/>
                  </a:cubicBez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729" tIns="327729" rIns="327729" bIns="327729" numCol="1" spcCol="1270" anchor="ctr" anchorCtr="0">
              <a:noAutofit/>
            </a:bodyPr>
            <a:lstStyle/>
            <a:p>
              <a:pPr algn="ctr" defTabSz="488950">
                <a:spcBef>
                  <a:spcPct val="0"/>
                </a:spcBef>
              </a:pPr>
              <a:r>
                <a:rPr lang="en-US" sz="1600" dirty="0">
                  <a:solidFill>
                    <a:prstClr val="white"/>
                  </a:solidFill>
                </a:rPr>
                <a:t>Organization </a:t>
              </a:r>
            </a:p>
            <a:p>
              <a:pPr algn="ctr" defTabSz="488950">
                <a:spcBef>
                  <a:spcPct val="0"/>
                </a:spcBef>
              </a:pPr>
              <a:r>
                <a:rPr lang="en-US" sz="1600" dirty="0">
                  <a:solidFill>
                    <a:prstClr val="white"/>
                  </a:solidFill>
                </a:rPr>
                <a:t>Commitment to Comply with relevant Laws, Regulatory Requirements, Industry Codes, and Organization Standards, Best Practices, </a:t>
              </a:r>
              <a:r>
                <a:rPr lang="en-US" sz="1600" dirty="0" err="1">
                  <a:solidFill>
                    <a:prstClr val="white"/>
                  </a:solidFill>
                </a:rPr>
                <a:t>Ethis</a:t>
              </a:r>
              <a:r>
                <a:rPr lang="en-US" sz="1600" dirty="0">
                  <a:solidFill>
                    <a:prstClr val="white"/>
                  </a:solidFill>
                </a:rPr>
                <a:t>, and Community </a:t>
              </a:r>
            </a:p>
            <a:p>
              <a:pPr algn="ctr" defTabSz="488950">
                <a:spcBef>
                  <a:spcPct val="0"/>
                </a:spcBef>
              </a:pPr>
              <a:r>
                <a:rPr lang="en-US" sz="1600" dirty="0">
                  <a:solidFill>
                    <a:prstClr val="white"/>
                  </a:solidFill>
                </a:rPr>
                <a:t>Expectations</a:t>
              </a:r>
            </a:p>
          </p:txBody>
        </p:sp>
        <p:sp>
          <p:nvSpPr>
            <p:cNvPr id="15" name="Freeform 14"/>
            <p:cNvSpPr/>
            <p:nvPr/>
          </p:nvSpPr>
          <p:spPr>
            <a:xfrm rot="19800000">
              <a:off x="4452358" y="4480564"/>
              <a:ext cx="364183" cy="555005"/>
            </a:xfrm>
            <a:custGeom>
              <a:avLst/>
              <a:gdLst>
                <a:gd name="connsiteX0" fmla="*/ 0 w 364182"/>
                <a:gd name="connsiteY0" fmla="*/ 111001 h 555004"/>
                <a:gd name="connsiteX1" fmla="*/ 182091 w 364182"/>
                <a:gd name="connsiteY1" fmla="*/ 111001 h 555004"/>
                <a:gd name="connsiteX2" fmla="*/ 182091 w 364182"/>
                <a:gd name="connsiteY2" fmla="*/ 0 h 555004"/>
                <a:gd name="connsiteX3" fmla="*/ 364182 w 364182"/>
                <a:gd name="connsiteY3" fmla="*/ 277502 h 555004"/>
                <a:gd name="connsiteX4" fmla="*/ 182091 w 364182"/>
                <a:gd name="connsiteY4" fmla="*/ 555004 h 555004"/>
                <a:gd name="connsiteX5" fmla="*/ 182091 w 364182"/>
                <a:gd name="connsiteY5" fmla="*/ 444003 h 555004"/>
                <a:gd name="connsiteX6" fmla="*/ 0 w 364182"/>
                <a:gd name="connsiteY6" fmla="*/ 444003 h 555004"/>
                <a:gd name="connsiteX7" fmla="*/ 0 w 364182"/>
                <a:gd name="connsiteY7" fmla="*/ 111001 h 55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182" h="555004">
                  <a:moveTo>
                    <a:pt x="364182" y="444003"/>
                  </a:moveTo>
                  <a:lnTo>
                    <a:pt x="182091" y="444003"/>
                  </a:lnTo>
                  <a:lnTo>
                    <a:pt x="182091" y="555004"/>
                  </a:lnTo>
                  <a:lnTo>
                    <a:pt x="0" y="277502"/>
                  </a:lnTo>
                  <a:lnTo>
                    <a:pt x="182091" y="0"/>
                  </a:lnTo>
                  <a:lnTo>
                    <a:pt x="182091" y="111001"/>
                  </a:lnTo>
                  <a:lnTo>
                    <a:pt x="364182" y="111001"/>
                  </a:lnTo>
                  <a:lnTo>
                    <a:pt x="364182" y="444003"/>
                  </a:lnTo>
                  <a:close/>
                </a:path>
              </a:pathLst>
            </a:custGeom>
            <a:solidFill>
              <a:schemeClr val="tx1">
                <a:lumMod val="50000"/>
                <a:lumOff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9254" tIns="111001" rIns="1" bIns="111001" numCol="1" spcCol="1270" anchor="ctr" anchorCtr="0">
              <a:noAutofit/>
            </a:bodyPr>
            <a:lstStyle/>
            <a:p>
              <a:pPr algn="ctr" defTabSz="488950">
                <a:lnSpc>
                  <a:spcPct val="90000"/>
                </a:lnSpc>
                <a:spcBef>
                  <a:spcPct val="0"/>
                </a:spcBef>
                <a:spcAft>
                  <a:spcPct val="35000"/>
                </a:spcAft>
              </a:pPr>
              <a:endParaRPr lang="en-US" sz="1600">
                <a:solidFill>
                  <a:prstClr val="white"/>
                </a:solidFill>
              </a:endParaRPr>
            </a:p>
          </p:txBody>
        </p:sp>
        <p:sp>
          <p:nvSpPr>
            <p:cNvPr id="16" name="Freeform 15"/>
            <p:cNvSpPr/>
            <p:nvPr/>
          </p:nvSpPr>
          <p:spPr>
            <a:xfrm>
              <a:off x="2491970" y="4438515"/>
              <a:ext cx="2142479" cy="2142479"/>
            </a:xfrm>
            <a:custGeom>
              <a:avLst/>
              <a:gdLst>
                <a:gd name="connsiteX0" fmla="*/ 0 w 2142479"/>
                <a:gd name="connsiteY0" fmla="*/ 1071240 h 2142479"/>
                <a:gd name="connsiteX1" fmla="*/ 1071240 w 2142479"/>
                <a:gd name="connsiteY1" fmla="*/ 0 h 2142479"/>
                <a:gd name="connsiteX2" fmla="*/ 2142480 w 2142479"/>
                <a:gd name="connsiteY2" fmla="*/ 1071240 h 2142479"/>
                <a:gd name="connsiteX3" fmla="*/ 1071240 w 2142479"/>
                <a:gd name="connsiteY3" fmla="*/ 2142480 h 2142479"/>
                <a:gd name="connsiteX4" fmla="*/ 0 w 2142479"/>
                <a:gd name="connsiteY4" fmla="*/ 1071240 h 214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479" h="2142479">
                  <a:moveTo>
                    <a:pt x="0" y="1071240"/>
                  </a:moveTo>
                  <a:cubicBezTo>
                    <a:pt x="0" y="479610"/>
                    <a:pt x="479610" y="0"/>
                    <a:pt x="1071240" y="0"/>
                  </a:cubicBezTo>
                  <a:cubicBezTo>
                    <a:pt x="1662870" y="0"/>
                    <a:pt x="2142480" y="479610"/>
                    <a:pt x="2142480" y="1071240"/>
                  </a:cubicBezTo>
                  <a:cubicBezTo>
                    <a:pt x="2142480" y="1662870"/>
                    <a:pt x="1662870" y="2142480"/>
                    <a:pt x="1071240" y="2142480"/>
                  </a:cubicBezTo>
                  <a:cubicBezTo>
                    <a:pt x="479610" y="2142480"/>
                    <a:pt x="0" y="1662870"/>
                    <a:pt x="0" y="1071240"/>
                  </a:cubicBez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729" tIns="327729" rIns="327729" bIns="327729" numCol="1" spcCol="1270" anchor="ctr" anchorCtr="0">
              <a:noAutofit/>
            </a:bodyPr>
            <a:lstStyle/>
            <a:p>
              <a:pPr algn="ctr" defTabSz="488950">
                <a:lnSpc>
                  <a:spcPct val="90000"/>
                </a:lnSpc>
                <a:spcBef>
                  <a:spcPct val="0"/>
                </a:spcBef>
                <a:spcAft>
                  <a:spcPct val="35000"/>
                </a:spcAft>
              </a:pPr>
              <a:r>
                <a:rPr lang="en-US" sz="2000" dirty="0">
                  <a:solidFill>
                    <a:prstClr val="white"/>
                  </a:solidFill>
                </a:rPr>
                <a:t>Compliance as the Basis and Opportunity for Organization Sustainability</a:t>
              </a:r>
            </a:p>
          </p:txBody>
        </p:sp>
      </p:grpSp>
      <p:sp>
        <p:nvSpPr>
          <p:cNvPr id="17" name="Title 1"/>
          <p:cNvSpPr>
            <a:spLocks noGrp="1"/>
          </p:cNvSpPr>
          <p:nvPr>
            <p:ph type="title"/>
          </p:nvPr>
        </p:nvSpPr>
        <p:spPr>
          <a:xfrm>
            <a:off x="0" y="2816"/>
            <a:ext cx="12192000" cy="617900"/>
          </a:xfrm>
          <a:solidFill>
            <a:srgbClr val="002060"/>
          </a:solidFill>
        </p:spPr>
        <p:txBody>
          <a:bodyPr>
            <a:noAutofit/>
          </a:bodyPr>
          <a:lstStyle/>
          <a:p>
            <a:pPr algn="ctr"/>
            <a:r>
              <a:rPr lang="en-US" sz="2400" b="1" dirty="0">
                <a:solidFill>
                  <a:schemeClr val="bg1"/>
                </a:solidFill>
                <a:latin typeface="Candara" panose="020E0502030303020204" pitchFamily="34" charset="0"/>
              </a:rPr>
              <a:t>THE BACKGROUND OF COMPLIANCE</a:t>
            </a:r>
            <a:endParaRPr lang="en-US" sz="2400" b="1" i="1" dirty="0">
              <a:solidFill>
                <a:schemeClr val="bg1"/>
              </a:solidFill>
              <a:latin typeface="Candara" panose="020E0502030303020204" pitchFamily="34" charset="0"/>
            </a:endParaRPr>
          </a:p>
        </p:txBody>
      </p:sp>
    </p:spTree>
    <p:extLst>
      <p:ext uri="{BB962C8B-B14F-4D97-AF65-F5344CB8AC3E}">
        <p14:creationId xmlns:p14="http://schemas.microsoft.com/office/powerpoint/2010/main" val="13039165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0" y="2816"/>
            <a:ext cx="12192000" cy="617900"/>
          </a:xfrm>
          <a:solidFill>
            <a:srgbClr val="002060"/>
          </a:solidFill>
        </p:spPr>
        <p:txBody>
          <a:bodyPr>
            <a:noAutofit/>
          </a:bodyPr>
          <a:lstStyle/>
          <a:p>
            <a:pPr algn="ctr"/>
            <a:r>
              <a:rPr lang="en-US" sz="2400" b="1" dirty="0">
                <a:solidFill>
                  <a:schemeClr val="bg1"/>
                </a:solidFill>
                <a:latin typeface="Candara" panose="020E0502030303020204" pitchFamily="34" charset="0"/>
              </a:rPr>
              <a:t>THE BENEFIT OF COMPLIANCE</a:t>
            </a:r>
            <a:endParaRPr lang="en-US" sz="2400" b="1" i="1" dirty="0">
              <a:solidFill>
                <a:schemeClr val="bg1"/>
              </a:solidFill>
              <a:latin typeface="Candara" panose="020E0502030303020204" pitchFamily="34" charset="0"/>
            </a:endParaRPr>
          </a:p>
        </p:txBody>
      </p:sp>
      <p:sp>
        <p:nvSpPr>
          <p:cNvPr id="2" name="Rectangle 1"/>
          <p:cNvSpPr/>
          <p:nvPr/>
        </p:nvSpPr>
        <p:spPr>
          <a:xfrm>
            <a:off x="385010" y="920948"/>
            <a:ext cx="5444290" cy="5349496"/>
          </a:xfrm>
          <a:prstGeom prst="rect">
            <a:avLst/>
          </a:prstGeom>
          <a:ln>
            <a:solidFill>
              <a:srgbClr val="7030A0"/>
            </a:solidFill>
          </a:ln>
        </p:spPr>
        <p:txBody>
          <a:bodyPr wrap="square" lIns="252000" tIns="180000" rIns="108000" bIns="180000">
            <a:spAutoFit/>
          </a:bodyPr>
          <a:lstStyle/>
          <a:p>
            <a:r>
              <a:rPr lang="en-US" i="1" dirty="0">
                <a:solidFill>
                  <a:prstClr val="black"/>
                </a:solidFill>
              </a:rPr>
              <a:t>An </a:t>
            </a:r>
            <a:r>
              <a:rPr lang="en-US" i="1" dirty="0" err="1">
                <a:solidFill>
                  <a:prstClr val="black"/>
                </a:solidFill>
              </a:rPr>
              <a:t>organisation</a:t>
            </a:r>
            <a:r>
              <a:rPr lang="en-US" i="1" dirty="0">
                <a:solidFill>
                  <a:prstClr val="black"/>
                </a:solidFill>
              </a:rPr>
              <a:t> implementing a Compliance Management System can through its positive culture of compliance and sound management of compliance-related risks should be regarded as an opportunity due to the several benefits that it provides to the organization such as:</a:t>
            </a:r>
          </a:p>
          <a:p>
            <a:pPr>
              <a:buFont typeface="+mj-lt"/>
              <a:buAutoNum type="arabicPeriod"/>
            </a:pPr>
            <a:r>
              <a:rPr lang="en-US" dirty="0">
                <a:solidFill>
                  <a:prstClr val="black"/>
                </a:solidFill>
              </a:rPr>
              <a:t> </a:t>
            </a:r>
            <a:r>
              <a:rPr lang="en-US" i="1" dirty="0">
                <a:solidFill>
                  <a:prstClr val="black"/>
                </a:solidFill>
              </a:rPr>
              <a:t>Improving business opportunities and sustainability;</a:t>
            </a:r>
          </a:p>
          <a:p>
            <a:pPr>
              <a:buFont typeface="+mj-lt"/>
              <a:buAutoNum type="arabicPeriod"/>
            </a:pPr>
            <a:r>
              <a:rPr lang="en-US" dirty="0">
                <a:solidFill>
                  <a:prstClr val="black"/>
                </a:solidFill>
              </a:rPr>
              <a:t> </a:t>
            </a:r>
            <a:r>
              <a:rPr lang="en-US" i="1" dirty="0">
                <a:solidFill>
                  <a:prstClr val="black"/>
                </a:solidFill>
              </a:rPr>
              <a:t>Protecting and enhancing an organization’s reputation and credibility;</a:t>
            </a:r>
          </a:p>
          <a:p>
            <a:pPr>
              <a:buFont typeface="+mj-lt"/>
              <a:buAutoNum type="arabicPeriod"/>
            </a:pPr>
            <a:r>
              <a:rPr lang="en-US" dirty="0">
                <a:solidFill>
                  <a:prstClr val="black"/>
                </a:solidFill>
              </a:rPr>
              <a:t> </a:t>
            </a:r>
            <a:r>
              <a:rPr lang="en-US" i="1" dirty="0">
                <a:solidFill>
                  <a:prstClr val="black"/>
                </a:solidFill>
              </a:rPr>
              <a:t>Taking into account expectations of interested parties;</a:t>
            </a:r>
          </a:p>
          <a:p>
            <a:pPr>
              <a:buFont typeface="+mj-lt"/>
              <a:buAutoNum type="arabicPeriod"/>
            </a:pPr>
            <a:r>
              <a:rPr lang="en-US" i="1" dirty="0">
                <a:solidFill>
                  <a:prstClr val="black"/>
                </a:solidFill>
              </a:rPr>
              <a:t> Demonstrating an organization’s commitment to managing its compliance risks effectively and efficiently;</a:t>
            </a:r>
          </a:p>
          <a:p>
            <a:pPr>
              <a:buFont typeface="+mj-lt"/>
              <a:buAutoNum type="arabicPeriod"/>
            </a:pPr>
            <a:r>
              <a:rPr lang="en-US" dirty="0">
                <a:solidFill>
                  <a:prstClr val="black"/>
                </a:solidFill>
              </a:rPr>
              <a:t> </a:t>
            </a:r>
            <a:r>
              <a:rPr lang="en-US" i="1" dirty="0">
                <a:solidFill>
                  <a:prstClr val="black"/>
                </a:solidFill>
              </a:rPr>
              <a:t>Increasing the confidence of third parties in the organization’s capacity to achieve </a:t>
            </a:r>
            <a:r>
              <a:rPr lang="en-US" dirty="0">
                <a:solidFill>
                  <a:prstClr val="black"/>
                </a:solidFill>
              </a:rPr>
              <a:t>sustained success;</a:t>
            </a:r>
          </a:p>
          <a:p>
            <a:pPr>
              <a:buFont typeface="+mj-lt"/>
              <a:buAutoNum type="arabicPeriod"/>
            </a:pPr>
            <a:r>
              <a:rPr lang="en-US" dirty="0">
                <a:solidFill>
                  <a:prstClr val="black"/>
                </a:solidFill>
              </a:rPr>
              <a:t> </a:t>
            </a:r>
            <a:r>
              <a:rPr lang="en-US" i="1" dirty="0">
                <a:solidFill>
                  <a:prstClr val="black"/>
                </a:solidFill>
              </a:rPr>
              <a:t>Minimizing the risk of a contravention occurring with the attendant costs and reputational damage.</a:t>
            </a:r>
          </a:p>
        </p:txBody>
      </p:sp>
      <p:graphicFrame>
        <p:nvGraphicFramePr>
          <p:cNvPr id="3" name="Diagram 2"/>
          <p:cNvGraphicFramePr/>
          <p:nvPr/>
        </p:nvGraphicFramePr>
        <p:xfrm>
          <a:off x="4868278" y="8863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26249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2816"/>
            <a:ext cx="12192000" cy="911584"/>
          </a:xfrm>
          <a:solidFill>
            <a:srgbClr val="002060"/>
          </a:solidFill>
        </p:spPr>
        <p:txBody>
          <a:bodyPr>
            <a:noAutofit/>
          </a:bodyPr>
          <a:lstStyle/>
          <a:p>
            <a:pPr algn="ctr"/>
            <a:r>
              <a:rPr lang="en-US" sz="3200" b="1" dirty="0">
                <a:solidFill>
                  <a:schemeClr val="bg1"/>
                </a:solidFill>
                <a:latin typeface="Candara" panose="020E0502030303020204" pitchFamily="34" charset="0"/>
              </a:rPr>
              <a:t>COMPLIANCE (KEPATUHAN): </a:t>
            </a:r>
            <a:r>
              <a:rPr lang="en-US" sz="3200" b="1" i="1" dirty="0">
                <a:solidFill>
                  <a:schemeClr val="bg1"/>
                </a:solidFill>
                <a:latin typeface="Candara" panose="020E0502030303020204" pitchFamily="34" charset="0"/>
              </a:rPr>
              <a:t>BUDAYA KEPATUHAN</a:t>
            </a:r>
          </a:p>
        </p:txBody>
      </p:sp>
      <p:sp>
        <p:nvSpPr>
          <p:cNvPr id="6" name="Rectangle 5"/>
          <p:cNvSpPr/>
          <p:nvPr/>
        </p:nvSpPr>
        <p:spPr>
          <a:xfrm>
            <a:off x="403272" y="1353906"/>
            <a:ext cx="2114842" cy="4708981"/>
          </a:xfrm>
          <a:prstGeom prst="rect">
            <a:avLst/>
          </a:prstGeom>
          <a:ln>
            <a:solidFill>
              <a:schemeClr val="accent1"/>
            </a:solidFill>
          </a:ln>
        </p:spPr>
        <p:txBody>
          <a:bodyPr wrap="square">
            <a:spAutoFit/>
          </a:bodyPr>
          <a:lstStyle/>
          <a:p>
            <a:r>
              <a:rPr lang="en-US" sz="2000" dirty="0"/>
              <a:t>BUDAYA KEPATUHAN </a:t>
            </a:r>
            <a:r>
              <a:rPr lang="en-US" sz="2000" dirty="0" err="1"/>
              <a:t>adalah</a:t>
            </a:r>
            <a:r>
              <a:rPr lang="en-US" sz="2000" dirty="0"/>
              <a:t> </a:t>
            </a:r>
            <a:r>
              <a:rPr lang="en-US" sz="2000" b="1" dirty="0"/>
              <a:t>NILAI, PERILAKU</a:t>
            </a:r>
            <a:r>
              <a:rPr lang="en-US" sz="2000" dirty="0"/>
              <a:t>, dan </a:t>
            </a:r>
            <a:r>
              <a:rPr lang="en-US" sz="2000" b="1" dirty="0"/>
              <a:t>TINDAKAN</a:t>
            </a:r>
            <a:r>
              <a:rPr lang="en-US" sz="2000" dirty="0"/>
              <a:t>  yang </a:t>
            </a:r>
            <a:r>
              <a:rPr lang="en-US" sz="2000" dirty="0" err="1"/>
              <a:t>mendukung</a:t>
            </a:r>
            <a:r>
              <a:rPr lang="en-US" sz="2000" dirty="0"/>
              <a:t> </a:t>
            </a:r>
            <a:r>
              <a:rPr lang="en-US" sz="2000" dirty="0" err="1"/>
              <a:t>terciptanya</a:t>
            </a:r>
            <a:r>
              <a:rPr lang="en-US" sz="2000" dirty="0"/>
              <a:t> </a:t>
            </a:r>
            <a:r>
              <a:rPr lang="en-US" sz="2000" b="1" dirty="0" err="1"/>
              <a:t>kepatuhan</a:t>
            </a:r>
            <a:r>
              <a:rPr lang="en-US" sz="2000" b="1" dirty="0"/>
              <a:t> </a:t>
            </a:r>
            <a:r>
              <a:rPr lang="en-US" sz="2000" b="1" dirty="0" err="1"/>
              <a:t>terhadap</a:t>
            </a:r>
            <a:r>
              <a:rPr lang="en-US" sz="2000" b="1" dirty="0"/>
              <a:t> </a:t>
            </a:r>
            <a:r>
              <a:rPr lang="en-US" sz="2000" b="1" dirty="0" err="1"/>
              <a:t>ketentuan</a:t>
            </a:r>
            <a:r>
              <a:rPr lang="en-US" sz="2000" b="1" dirty="0"/>
              <a:t> </a:t>
            </a:r>
            <a:r>
              <a:rPr lang="en-US" sz="2000" b="1" dirty="0" err="1"/>
              <a:t>Otoritas</a:t>
            </a:r>
            <a:r>
              <a:rPr lang="en-US" sz="2000" b="1" dirty="0"/>
              <a:t> </a:t>
            </a:r>
            <a:r>
              <a:rPr lang="en-US" sz="2000" b="1" dirty="0" err="1"/>
              <a:t>Regulasi</a:t>
            </a:r>
            <a:r>
              <a:rPr lang="en-US" sz="2000" b="1" dirty="0"/>
              <a:t> </a:t>
            </a:r>
            <a:r>
              <a:rPr lang="en-US" sz="2000" dirty="0"/>
              <a:t>dan </a:t>
            </a:r>
            <a:r>
              <a:rPr lang="en-US" sz="2000" dirty="0" err="1"/>
              <a:t>ketentuan</a:t>
            </a:r>
            <a:r>
              <a:rPr lang="en-US" sz="2000" dirty="0"/>
              <a:t> </a:t>
            </a:r>
            <a:r>
              <a:rPr lang="en-US" sz="2000" dirty="0" err="1"/>
              <a:t>peraturan</a:t>
            </a:r>
            <a:r>
              <a:rPr lang="en-US" sz="2000" dirty="0"/>
              <a:t> </a:t>
            </a:r>
            <a:r>
              <a:rPr lang="en-US" sz="2000" dirty="0" err="1"/>
              <a:t>perundang-undangan</a:t>
            </a:r>
            <a:r>
              <a:rPr lang="en-US" sz="2000" dirty="0"/>
              <a:t>,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934" y="1353906"/>
            <a:ext cx="5748598" cy="471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657" y="1322142"/>
            <a:ext cx="3595937" cy="395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6425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AA23-EAD2-464A-A5E0-13C1896752A0}"/>
              </a:ext>
            </a:extLst>
          </p:cNvPr>
          <p:cNvSpPr>
            <a:spLocks noGrp="1"/>
          </p:cNvSpPr>
          <p:nvPr>
            <p:ph type="title"/>
          </p:nvPr>
        </p:nvSpPr>
        <p:spPr>
          <a:xfrm>
            <a:off x="268059" y="173052"/>
            <a:ext cx="11619141" cy="949895"/>
          </a:xfrm>
        </p:spPr>
        <p:txBody>
          <a:bodyPr>
            <a:normAutofit/>
          </a:bodyPr>
          <a:lstStyle/>
          <a:p>
            <a:r>
              <a:rPr lang="en-US" sz="3600" b="1" dirty="0">
                <a:latin typeface="Candara" panose="020E0502030303020204" pitchFamily="34" charset="0"/>
              </a:rPr>
              <a:t>THREE LEVEL OF ORGANIZATION CULTURE</a:t>
            </a:r>
            <a:r>
              <a:rPr lang="en-US" sz="3600" dirty="0">
                <a:latin typeface="Candara" panose="020E0502030303020204" pitchFamily="34" charset="0"/>
              </a:rPr>
              <a:t>:</a:t>
            </a:r>
            <a:r>
              <a:rPr lang="en-US" sz="3600" b="1" dirty="0">
                <a:latin typeface="Candara" panose="020E0502030303020204" pitchFamily="34" charset="0"/>
              </a:rPr>
              <a:t> </a:t>
            </a:r>
            <a:r>
              <a:rPr lang="en-ID" sz="3600" i="1" dirty="0">
                <a:solidFill>
                  <a:srgbClr val="222222"/>
                </a:solidFill>
                <a:effectLst/>
                <a:latin typeface="Candara" panose="020E0502030303020204" pitchFamily="34" charset="0"/>
              </a:rPr>
              <a:t>Schein’s Model</a:t>
            </a:r>
            <a:endParaRPr lang="en-ID" sz="3600" dirty="0">
              <a:latin typeface="Candara" panose="020E0502030303020204" pitchFamily="34" charset="0"/>
            </a:endParaRPr>
          </a:p>
        </p:txBody>
      </p:sp>
      <p:pic>
        <p:nvPicPr>
          <p:cNvPr id="5" name="Picture 4">
            <a:extLst>
              <a:ext uri="{FF2B5EF4-FFF2-40B4-BE49-F238E27FC236}">
                <a16:creationId xmlns:a16="http://schemas.microsoft.com/office/drawing/2014/main" id="{607FCD94-D57E-45CB-B305-F7B93C6C9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059" y="2983832"/>
            <a:ext cx="7954766" cy="3509044"/>
          </a:xfrm>
          <a:prstGeom prst="rect">
            <a:avLst/>
          </a:prstGeom>
        </p:spPr>
      </p:pic>
      <p:pic>
        <p:nvPicPr>
          <p:cNvPr id="6148" name="Picture 4">
            <a:extLst>
              <a:ext uri="{FF2B5EF4-FFF2-40B4-BE49-F238E27FC236}">
                <a16:creationId xmlns:a16="http://schemas.microsoft.com/office/drawing/2014/main" id="{66D0B203-564B-495A-8A7B-ED83B82EC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162" y="2983832"/>
            <a:ext cx="3701116" cy="37011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E28E73-FD73-460E-AB7A-DE15D90E5236}"/>
              </a:ext>
            </a:extLst>
          </p:cNvPr>
          <p:cNvSpPr txBox="1"/>
          <p:nvPr/>
        </p:nvSpPr>
        <p:spPr>
          <a:xfrm>
            <a:off x="268059" y="4042610"/>
            <a:ext cx="983225" cy="338554"/>
          </a:xfrm>
          <a:prstGeom prst="rect">
            <a:avLst/>
          </a:prstGeom>
          <a:noFill/>
        </p:spPr>
        <p:txBody>
          <a:bodyPr wrap="square" rtlCol="0">
            <a:spAutoFit/>
          </a:bodyPr>
          <a:lstStyle/>
          <a:p>
            <a:pPr>
              <a:defRPr/>
            </a:pPr>
            <a:r>
              <a:rPr lang="en-US" sz="1600" b="1" dirty="0">
                <a:solidFill>
                  <a:prstClr val="black"/>
                </a:solidFill>
                <a:cs typeface="Arial" panose="020B0604020202020204" pitchFamily="34" charset="0"/>
              </a:rPr>
              <a:t>Visible</a:t>
            </a:r>
            <a:endParaRPr lang="en-ID" sz="1600" b="1" dirty="0">
              <a:solidFill>
                <a:prstClr val="black"/>
              </a:solidFill>
              <a:cs typeface="Arial" panose="020B0604020202020204" pitchFamily="34" charset="0"/>
            </a:endParaRPr>
          </a:p>
        </p:txBody>
      </p:sp>
      <p:sp>
        <p:nvSpPr>
          <p:cNvPr id="9" name="TextBox 8">
            <a:extLst>
              <a:ext uri="{FF2B5EF4-FFF2-40B4-BE49-F238E27FC236}">
                <a16:creationId xmlns:a16="http://schemas.microsoft.com/office/drawing/2014/main" id="{6A10DB83-1959-4EE6-80F7-EDFC2B76D883}"/>
              </a:ext>
            </a:extLst>
          </p:cNvPr>
          <p:cNvSpPr txBox="1"/>
          <p:nvPr/>
        </p:nvSpPr>
        <p:spPr>
          <a:xfrm>
            <a:off x="139722" y="4929189"/>
            <a:ext cx="983225" cy="338554"/>
          </a:xfrm>
          <a:prstGeom prst="rect">
            <a:avLst/>
          </a:prstGeom>
          <a:solidFill>
            <a:schemeClr val="bg1"/>
          </a:solidFill>
        </p:spPr>
        <p:txBody>
          <a:bodyPr wrap="square" rtlCol="0">
            <a:spAutoFit/>
          </a:bodyPr>
          <a:lstStyle/>
          <a:p>
            <a:pPr>
              <a:defRPr/>
            </a:pPr>
            <a:endParaRPr lang="en-ID" sz="1600" b="1" dirty="0">
              <a:solidFill>
                <a:prstClr val="black"/>
              </a:solidFill>
              <a:cs typeface="Arial" panose="020B0604020202020204" pitchFamily="34" charset="0"/>
            </a:endParaRPr>
          </a:p>
        </p:txBody>
      </p:sp>
      <p:sp>
        <p:nvSpPr>
          <p:cNvPr id="7" name="TextBox 6">
            <a:extLst>
              <a:ext uri="{FF2B5EF4-FFF2-40B4-BE49-F238E27FC236}">
                <a16:creationId xmlns:a16="http://schemas.microsoft.com/office/drawing/2014/main" id="{93DAE8AF-1CC1-4E9F-8947-D43CB078A65D}"/>
              </a:ext>
            </a:extLst>
          </p:cNvPr>
          <p:cNvSpPr txBox="1"/>
          <p:nvPr/>
        </p:nvSpPr>
        <p:spPr>
          <a:xfrm>
            <a:off x="882316" y="1498615"/>
            <a:ext cx="10764252" cy="830997"/>
          </a:xfrm>
          <a:prstGeom prst="rect">
            <a:avLst/>
          </a:prstGeom>
          <a:noFill/>
        </p:spPr>
        <p:txBody>
          <a:bodyPr wrap="square" rtlCol="0">
            <a:spAutoFit/>
          </a:bodyPr>
          <a:lstStyle/>
          <a:p>
            <a:pPr>
              <a:defRPr/>
            </a:pPr>
            <a:r>
              <a:rPr lang="en-US" sz="2400" b="1" dirty="0">
                <a:solidFill>
                  <a:srgbClr val="FF0000"/>
                </a:solidFill>
              </a:rPr>
              <a:t>Bisa </a:t>
            </a:r>
            <a:r>
              <a:rPr lang="en-US" sz="2400" b="1" dirty="0" err="1">
                <a:solidFill>
                  <a:srgbClr val="FF0000"/>
                </a:solidFill>
              </a:rPr>
              <a:t>Budaya</a:t>
            </a:r>
            <a:r>
              <a:rPr lang="en-US" sz="2400" b="1" dirty="0">
                <a:solidFill>
                  <a:srgbClr val="FF0000"/>
                </a:solidFill>
              </a:rPr>
              <a:t> </a:t>
            </a:r>
            <a:r>
              <a:rPr lang="en-US" sz="2400" b="1" dirty="0" err="1">
                <a:solidFill>
                  <a:srgbClr val="FF0000"/>
                </a:solidFill>
              </a:rPr>
              <a:t>Selolah-olah</a:t>
            </a:r>
            <a:r>
              <a:rPr lang="en-US" sz="2400" b="1" dirty="0">
                <a:solidFill>
                  <a:srgbClr val="FF0000"/>
                </a:solidFill>
              </a:rPr>
              <a:t> </a:t>
            </a:r>
            <a:r>
              <a:rPr lang="en-US" sz="2400" b="1" dirty="0" err="1">
                <a:solidFill>
                  <a:srgbClr val="FF0000"/>
                </a:solidFill>
              </a:rPr>
              <a:t>cenderung</a:t>
            </a:r>
            <a:r>
              <a:rPr lang="en-US" sz="2400" b="1" dirty="0">
                <a:solidFill>
                  <a:srgbClr val="FF0000"/>
                </a:solidFill>
              </a:rPr>
              <a:t> </a:t>
            </a:r>
            <a:r>
              <a:rPr lang="en-US" sz="2400" b="1" dirty="0" err="1">
                <a:solidFill>
                  <a:srgbClr val="FF0000"/>
                </a:solidFill>
              </a:rPr>
              <a:t>membuat</a:t>
            </a:r>
            <a:r>
              <a:rPr lang="en-US" sz="2400" b="1" dirty="0">
                <a:solidFill>
                  <a:srgbClr val="FF0000"/>
                </a:solidFill>
              </a:rPr>
              <a:t> </a:t>
            </a:r>
            <a:r>
              <a:rPr lang="en-US" sz="2400" b="1" dirty="0" err="1">
                <a:solidFill>
                  <a:srgbClr val="FF0000"/>
                </a:solidFill>
              </a:rPr>
              <a:t>Penerapan</a:t>
            </a:r>
            <a:r>
              <a:rPr lang="en-US" sz="2400" b="1" dirty="0">
                <a:solidFill>
                  <a:srgbClr val="FF0000"/>
                </a:solidFill>
              </a:rPr>
              <a:t> GRC </a:t>
            </a:r>
            <a:r>
              <a:rPr lang="en-US" sz="2400" b="1" dirty="0" err="1">
                <a:solidFill>
                  <a:srgbClr val="FF0000"/>
                </a:solidFill>
              </a:rPr>
              <a:t>menjadi</a:t>
            </a:r>
            <a:r>
              <a:rPr lang="en-US" sz="2400" b="1" dirty="0">
                <a:solidFill>
                  <a:srgbClr val="FF0000"/>
                </a:solidFill>
              </a:rPr>
              <a:t> </a:t>
            </a:r>
            <a:r>
              <a:rPr lang="en-US" sz="2400" b="1" dirty="0" err="1">
                <a:solidFill>
                  <a:srgbClr val="FF0000"/>
                </a:solidFill>
              </a:rPr>
              <a:t>berhenti</a:t>
            </a:r>
            <a:r>
              <a:rPr lang="en-US" sz="2400" b="1" dirty="0">
                <a:solidFill>
                  <a:srgbClr val="FF0000"/>
                </a:solidFill>
              </a:rPr>
              <a:t> dan </a:t>
            </a:r>
            <a:r>
              <a:rPr lang="en-US" sz="2400" b="1" dirty="0" err="1">
                <a:solidFill>
                  <a:srgbClr val="FF0000"/>
                </a:solidFill>
              </a:rPr>
              <a:t>terjebak</a:t>
            </a:r>
            <a:r>
              <a:rPr lang="en-US" sz="2400" b="1" dirty="0">
                <a:solidFill>
                  <a:srgbClr val="FF0000"/>
                </a:solidFill>
              </a:rPr>
              <a:t> </a:t>
            </a:r>
            <a:r>
              <a:rPr lang="en-US" sz="2400" b="1" dirty="0" err="1">
                <a:solidFill>
                  <a:srgbClr val="FF0000"/>
                </a:solidFill>
              </a:rPr>
              <a:t>hanya</a:t>
            </a:r>
            <a:r>
              <a:rPr lang="en-US" sz="2400" b="1" dirty="0">
                <a:solidFill>
                  <a:srgbClr val="FF0000"/>
                </a:solidFill>
              </a:rPr>
              <a:t> pada </a:t>
            </a:r>
            <a:r>
              <a:rPr lang="en-US" sz="2400" b="1" dirty="0" err="1">
                <a:solidFill>
                  <a:srgbClr val="FF0000"/>
                </a:solidFill>
              </a:rPr>
              <a:t>aspek</a:t>
            </a:r>
            <a:r>
              <a:rPr lang="en-US" sz="2400" b="1" dirty="0">
                <a:solidFill>
                  <a:srgbClr val="FF0000"/>
                </a:solidFill>
              </a:rPr>
              <a:t> </a:t>
            </a:r>
            <a:r>
              <a:rPr lang="en-US" sz="2400" b="1" dirty="0" err="1">
                <a:solidFill>
                  <a:srgbClr val="FF0000"/>
                </a:solidFill>
              </a:rPr>
              <a:t>Formalisasi</a:t>
            </a:r>
            <a:r>
              <a:rPr lang="en-US" sz="2400" b="1" dirty="0">
                <a:solidFill>
                  <a:srgbClr val="FF0000"/>
                </a:solidFill>
              </a:rPr>
              <a:t>, </a:t>
            </a:r>
            <a:r>
              <a:rPr lang="en-US" sz="2400" b="1" dirty="0" err="1">
                <a:solidFill>
                  <a:srgbClr val="FF0000"/>
                </a:solidFill>
              </a:rPr>
              <a:t>tidak</a:t>
            </a:r>
            <a:r>
              <a:rPr lang="en-US" sz="2400" b="1" dirty="0">
                <a:solidFill>
                  <a:srgbClr val="FF0000"/>
                </a:solidFill>
              </a:rPr>
              <a:t> pada </a:t>
            </a:r>
            <a:r>
              <a:rPr lang="en-US" sz="2400" b="1" dirty="0" err="1">
                <a:solidFill>
                  <a:srgbClr val="FF0000"/>
                </a:solidFill>
              </a:rPr>
              <a:t>Substansi</a:t>
            </a:r>
            <a:r>
              <a:rPr lang="en-US" sz="2400" b="1" dirty="0">
                <a:solidFill>
                  <a:srgbClr val="FF0000"/>
                </a:solidFill>
              </a:rPr>
              <a:t>.</a:t>
            </a:r>
            <a:endParaRPr lang="en-ID" sz="2400" b="1" dirty="0">
              <a:solidFill>
                <a:srgbClr val="FF0000"/>
              </a:solidFill>
            </a:endParaRPr>
          </a:p>
        </p:txBody>
      </p:sp>
      <p:sp>
        <p:nvSpPr>
          <p:cNvPr id="8" name="TextBox 7">
            <a:extLst>
              <a:ext uri="{FF2B5EF4-FFF2-40B4-BE49-F238E27FC236}">
                <a16:creationId xmlns:a16="http://schemas.microsoft.com/office/drawing/2014/main" id="{FDE5DFC2-0984-4B59-9771-36B200F04689}"/>
              </a:ext>
            </a:extLst>
          </p:cNvPr>
          <p:cNvSpPr txBox="1"/>
          <p:nvPr/>
        </p:nvSpPr>
        <p:spPr>
          <a:xfrm>
            <a:off x="9479825" y="3304674"/>
            <a:ext cx="1443790" cy="478849"/>
          </a:xfrm>
          <a:prstGeom prst="rect">
            <a:avLst/>
          </a:prstGeom>
          <a:solidFill>
            <a:srgbClr val="FFC212"/>
          </a:solidFill>
        </p:spPr>
        <p:txBody>
          <a:bodyPr wrap="square" lIns="0" rIns="0" rtlCol="0">
            <a:spAutoFit/>
          </a:bodyPr>
          <a:lstStyle/>
          <a:p>
            <a:pPr algn="ctr">
              <a:lnSpc>
                <a:spcPts val="1000"/>
              </a:lnSpc>
              <a:defRPr/>
            </a:pPr>
            <a:endParaRPr lang="en-US" sz="1000" dirty="0">
              <a:solidFill>
                <a:prstClr val="black"/>
              </a:solidFill>
            </a:endParaRPr>
          </a:p>
          <a:p>
            <a:pPr algn="ctr">
              <a:lnSpc>
                <a:spcPts val="1000"/>
              </a:lnSpc>
              <a:defRPr/>
            </a:pPr>
            <a:endParaRPr lang="en-ID" sz="1000" dirty="0">
              <a:solidFill>
                <a:prstClr val="black"/>
              </a:solidFill>
            </a:endParaRPr>
          </a:p>
          <a:p>
            <a:pPr algn="ctr">
              <a:lnSpc>
                <a:spcPts val="1000"/>
              </a:lnSpc>
              <a:defRPr/>
            </a:pPr>
            <a:endParaRPr lang="en-ID" sz="1000" dirty="0">
              <a:solidFill>
                <a:prstClr val="black"/>
              </a:solidFill>
            </a:endParaRPr>
          </a:p>
        </p:txBody>
      </p:sp>
      <p:sp>
        <p:nvSpPr>
          <p:cNvPr id="12" name="TextBox 11">
            <a:extLst>
              <a:ext uri="{FF2B5EF4-FFF2-40B4-BE49-F238E27FC236}">
                <a16:creationId xmlns:a16="http://schemas.microsoft.com/office/drawing/2014/main" id="{48FCB66C-0307-4EDC-8D03-45D794B09C69}"/>
              </a:ext>
            </a:extLst>
          </p:cNvPr>
          <p:cNvSpPr txBox="1"/>
          <p:nvPr/>
        </p:nvSpPr>
        <p:spPr>
          <a:xfrm>
            <a:off x="9479825" y="3288633"/>
            <a:ext cx="1443790" cy="553998"/>
          </a:xfrm>
          <a:prstGeom prst="rect">
            <a:avLst/>
          </a:prstGeom>
          <a:noFill/>
        </p:spPr>
        <p:txBody>
          <a:bodyPr wrap="square" lIns="0" rIns="0" rtlCol="0">
            <a:spAutoFit/>
          </a:bodyPr>
          <a:lstStyle/>
          <a:p>
            <a:pPr algn="ctr">
              <a:lnSpc>
                <a:spcPts val="1200"/>
              </a:lnSpc>
              <a:defRPr/>
            </a:pPr>
            <a:r>
              <a:rPr lang="en-US" sz="1000" b="1" dirty="0">
                <a:solidFill>
                  <a:prstClr val="black"/>
                </a:solidFill>
              </a:rPr>
              <a:t>BEHAVIOUR &amp; ARTEFACTS</a:t>
            </a:r>
          </a:p>
          <a:p>
            <a:pPr algn="ctr">
              <a:lnSpc>
                <a:spcPts val="1200"/>
              </a:lnSpc>
              <a:defRPr/>
            </a:pPr>
            <a:r>
              <a:rPr lang="en-US" sz="1000" dirty="0">
                <a:solidFill>
                  <a:prstClr val="black"/>
                </a:solidFill>
              </a:rPr>
              <a:t>(visible manifestations of Organizational Culture)</a:t>
            </a:r>
            <a:endParaRPr lang="en-ID" sz="1000" dirty="0">
              <a:solidFill>
                <a:prstClr val="black"/>
              </a:solidFill>
            </a:endParaRPr>
          </a:p>
        </p:txBody>
      </p:sp>
    </p:spTree>
    <p:extLst>
      <p:ext uri="{BB962C8B-B14F-4D97-AF65-F5344CB8AC3E}">
        <p14:creationId xmlns:p14="http://schemas.microsoft.com/office/powerpoint/2010/main" val="38114446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2087" y="224589"/>
            <a:ext cx="12015540" cy="6706792"/>
            <a:chOff x="176460" y="0"/>
            <a:chExt cx="12015540" cy="6706792"/>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61" y="336884"/>
              <a:ext cx="6682277" cy="6272462"/>
            </a:xfrm>
            <a:prstGeom prst="rect">
              <a:avLst/>
            </a:prstGeom>
            <a:ln>
              <a:noFill/>
            </a:ln>
          </p:spPr>
        </p:pic>
        <p:sp>
          <p:nvSpPr>
            <p:cNvPr id="5" name="Rectangle 4"/>
            <p:cNvSpPr/>
            <p:nvPr/>
          </p:nvSpPr>
          <p:spPr>
            <a:xfrm>
              <a:off x="6505441" y="336884"/>
              <a:ext cx="1187116" cy="627246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6462" y="0"/>
              <a:ext cx="208547" cy="670679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6460" y="6509851"/>
              <a:ext cx="7475623" cy="196941"/>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71342" y="583148"/>
              <a:ext cx="1620253" cy="1959526"/>
            </a:xfrm>
            <a:prstGeom prst="rect">
              <a:avLst/>
            </a:prstGeom>
            <a:solidFill>
              <a:srgbClr val="E9E9E9"/>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ARTEFACTS</a:t>
              </a:r>
            </a:p>
            <a:p>
              <a:pPr algn="ctr"/>
              <a:r>
                <a:rPr lang="en-US" dirty="0" err="1">
                  <a:solidFill>
                    <a:schemeClr val="tx1"/>
                  </a:solidFill>
                </a:rPr>
                <a:t>Manifestasi</a:t>
              </a:r>
              <a:r>
                <a:rPr lang="en-US" dirty="0">
                  <a:solidFill>
                    <a:schemeClr val="tx1"/>
                  </a:solidFill>
                </a:rPr>
                <a:t> </a:t>
              </a:r>
              <a:r>
                <a:rPr lang="en-US" dirty="0" err="1">
                  <a:solidFill>
                    <a:schemeClr val="tx1"/>
                  </a:solidFill>
                </a:rPr>
                <a:t>Budaya</a:t>
              </a:r>
              <a:r>
                <a:rPr lang="en-US" dirty="0">
                  <a:solidFill>
                    <a:schemeClr val="tx1"/>
                  </a:solidFill>
                </a:rPr>
                <a:t> &amp; </a:t>
              </a:r>
              <a:r>
                <a:rPr lang="en-US" dirty="0" err="1">
                  <a:solidFill>
                    <a:schemeClr val="tx1"/>
                  </a:solidFill>
                </a:rPr>
                <a:t>Budaya</a:t>
              </a:r>
              <a:r>
                <a:rPr lang="en-US" dirty="0">
                  <a:solidFill>
                    <a:schemeClr val="tx1"/>
                  </a:solidFill>
                </a:rPr>
                <a:t> </a:t>
              </a:r>
              <a:r>
                <a:rPr lang="en-US" dirty="0" err="1">
                  <a:solidFill>
                    <a:schemeClr val="tx1"/>
                  </a:solidFill>
                </a:rPr>
                <a:t>Risiko</a:t>
              </a:r>
              <a:r>
                <a:rPr lang="en-US" dirty="0">
                  <a:solidFill>
                    <a:schemeClr val="tx1"/>
                  </a:solidFill>
                </a:rPr>
                <a:t> yang </a:t>
              </a:r>
              <a:r>
                <a:rPr lang="en-US" dirty="0" err="1">
                  <a:solidFill>
                    <a:schemeClr val="tx1"/>
                  </a:solidFill>
                </a:rPr>
                <a:t>terdeteksi</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Indera</a:t>
              </a:r>
              <a:endParaRPr lang="en-US" dirty="0">
                <a:solidFill>
                  <a:schemeClr val="tx1"/>
                </a:solidFill>
              </a:endParaRPr>
            </a:p>
          </p:txBody>
        </p:sp>
        <p:sp>
          <p:nvSpPr>
            <p:cNvPr id="9" name="Rectangle 8"/>
            <p:cNvSpPr/>
            <p:nvPr/>
          </p:nvSpPr>
          <p:spPr>
            <a:xfrm>
              <a:off x="7371342" y="2550695"/>
              <a:ext cx="1620253" cy="1959526"/>
            </a:xfrm>
            <a:prstGeom prst="rect">
              <a:avLst/>
            </a:prstGeom>
            <a:solidFill>
              <a:srgbClr val="E9E9E9"/>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ESPOUSED</a:t>
              </a:r>
            </a:p>
            <a:p>
              <a:pPr algn="ctr"/>
              <a:r>
                <a:rPr lang="en-US" dirty="0" err="1">
                  <a:solidFill>
                    <a:schemeClr val="tx1"/>
                  </a:solidFill>
                </a:rPr>
                <a:t>Pernyataan</a:t>
              </a:r>
              <a:r>
                <a:rPr lang="en-US" dirty="0">
                  <a:solidFill>
                    <a:schemeClr val="tx1"/>
                  </a:solidFill>
                </a:rPr>
                <a:t> Formal </a:t>
              </a:r>
              <a:r>
                <a:rPr lang="en-US" dirty="0" err="1">
                  <a:solidFill>
                    <a:schemeClr val="tx1"/>
                  </a:solidFill>
                </a:rPr>
                <a:t>tentang</a:t>
              </a:r>
              <a:r>
                <a:rPr lang="en-US" dirty="0">
                  <a:solidFill>
                    <a:schemeClr val="tx1"/>
                  </a:solidFill>
                </a:rPr>
                <a:t> </a:t>
              </a:r>
              <a:r>
                <a:rPr lang="en-US" dirty="0" err="1">
                  <a:solidFill>
                    <a:schemeClr val="tx1"/>
                  </a:solidFill>
                </a:rPr>
                <a:t>Budaya</a:t>
              </a:r>
              <a:r>
                <a:rPr lang="en-US" dirty="0">
                  <a:solidFill>
                    <a:schemeClr val="tx1"/>
                  </a:solidFill>
                </a:rPr>
                <a:t> &amp; </a:t>
              </a:r>
              <a:r>
                <a:rPr lang="en-US" dirty="0" err="1">
                  <a:solidFill>
                    <a:schemeClr val="tx1"/>
                  </a:solidFill>
                </a:rPr>
                <a:t>Budaya</a:t>
              </a:r>
              <a:r>
                <a:rPr lang="en-US" dirty="0">
                  <a:solidFill>
                    <a:schemeClr val="tx1"/>
                  </a:solidFill>
                </a:rPr>
                <a:t> </a:t>
              </a:r>
              <a:r>
                <a:rPr lang="en-US" dirty="0" err="1">
                  <a:solidFill>
                    <a:schemeClr val="tx1"/>
                  </a:solidFill>
                </a:rPr>
                <a:t>Risiko</a:t>
              </a:r>
              <a:endParaRPr lang="en-US" dirty="0">
                <a:solidFill>
                  <a:schemeClr val="tx1"/>
                </a:solidFill>
              </a:endParaRPr>
            </a:p>
          </p:txBody>
        </p:sp>
        <p:sp>
          <p:nvSpPr>
            <p:cNvPr id="10" name="Rectangle 9"/>
            <p:cNvSpPr/>
            <p:nvPr/>
          </p:nvSpPr>
          <p:spPr>
            <a:xfrm>
              <a:off x="7371341" y="4502200"/>
              <a:ext cx="1620253" cy="1959526"/>
            </a:xfrm>
            <a:prstGeom prst="rect">
              <a:avLst/>
            </a:prstGeom>
            <a:solidFill>
              <a:srgbClr val="E9E9E9"/>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ASSUMPTIOS</a:t>
              </a:r>
            </a:p>
            <a:p>
              <a:pPr algn="ctr"/>
              <a:r>
                <a:rPr lang="en-US" dirty="0" err="1">
                  <a:solidFill>
                    <a:schemeClr val="tx1"/>
                  </a:solidFill>
                </a:rPr>
                <a:t>Manifestasi</a:t>
              </a:r>
              <a:r>
                <a:rPr lang="en-US" dirty="0">
                  <a:solidFill>
                    <a:schemeClr val="tx1"/>
                  </a:solidFill>
                </a:rPr>
                <a:t> </a:t>
              </a:r>
              <a:r>
                <a:rPr lang="en-US" dirty="0" err="1">
                  <a:solidFill>
                    <a:schemeClr val="tx1"/>
                  </a:solidFill>
                </a:rPr>
                <a:t>Budaya</a:t>
              </a:r>
              <a:r>
                <a:rPr lang="en-US" dirty="0">
                  <a:solidFill>
                    <a:schemeClr val="tx1"/>
                  </a:solidFill>
                </a:rPr>
                <a:t> yang </a:t>
              </a:r>
              <a:r>
                <a:rPr lang="en-US" dirty="0" err="1">
                  <a:solidFill>
                    <a:schemeClr val="tx1"/>
                  </a:solidFill>
                </a:rPr>
                <a:t>tidak</a:t>
              </a:r>
              <a:r>
                <a:rPr lang="en-US" dirty="0">
                  <a:solidFill>
                    <a:schemeClr val="tx1"/>
                  </a:solidFill>
                </a:rPr>
                <a:t> </a:t>
              </a:r>
              <a:r>
                <a:rPr lang="en-US" dirty="0" err="1">
                  <a:solidFill>
                    <a:schemeClr val="tx1"/>
                  </a:solidFill>
                </a:rPr>
                <a:t>terlihat</a:t>
              </a:r>
              <a:r>
                <a:rPr lang="en-US" dirty="0">
                  <a:solidFill>
                    <a:schemeClr val="tx1"/>
                  </a:solidFill>
                </a:rPr>
                <a:t> (Tacit) &amp; </a:t>
              </a:r>
              <a:r>
                <a:rPr lang="en-US" dirty="0" err="1">
                  <a:solidFill>
                    <a:schemeClr val="tx1"/>
                  </a:solidFill>
                </a:rPr>
                <a:t>Menjadi</a:t>
              </a:r>
              <a:r>
                <a:rPr lang="en-US" dirty="0">
                  <a:solidFill>
                    <a:schemeClr val="tx1"/>
                  </a:solidFill>
                </a:rPr>
                <a:t> Belief</a:t>
              </a:r>
            </a:p>
          </p:txBody>
        </p:sp>
        <p:cxnSp>
          <p:nvCxnSpPr>
            <p:cNvPr id="12" name="Straight Arrow Connector 11"/>
            <p:cNvCxnSpPr/>
            <p:nvPr/>
          </p:nvCxnSpPr>
          <p:spPr>
            <a:xfrm>
              <a:off x="4395537" y="1411705"/>
              <a:ext cx="2975804" cy="0"/>
            </a:xfrm>
            <a:prstGeom prst="straightConnector1">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9" idx="1"/>
            </p:cNvCxnSpPr>
            <p:nvPr/>
          </p:nvCxnSpPr>
          <p:spPr>
            <a:xfrm rot="10800000">
              <a:off x="4203032" y="3031958"/>
              <a:ext cx="3168310" cy="498500"/>
            </a:xfrm>
            <a:prstGeom prst="bentConnector3">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rot="10800000">
              <a:off x="4195198" y="4869375"/>
              <a:ext cx="3168310" cy="498500"/>
            </a:xfrm>
            <a:prstGeom prst="bentConnector3">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983385" y="4502200"/>
              <a:ext cx="3208615" cy="1959526"/>
            </a:xfrm>
            <a:prstGeom prst="rect">
              <a:avLst/>
            </a:prstGeom>
            <a:solidFill>
              <a:srgbClr val="E9E9E9"/>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lstStyle/>
            <a:p>
              <a:pPr marL="176213" indent="-176213">
                <a:buFont typeface="Arial" panose="020B0604020202020204" pitchFamily="34" charset="0"/>
                <a:buChar char="•"/>
              </a:pPr>
              <a:r>
                <a:rPr lang="en-US" sz="1600" dirty="0">
                  <a:solidFill>
                    <a:schemeClr val="tx1"/>
                  </a:solidFill>
                </a:rPr>
                <a:t>Basic Awareness &amp; Understanding of Risks</a:t>
              </a:r>
            </a:p>
            <a:p>
              <a:pPr marL="176213" indent="-176213">
                <a:buFont typeface="Arial" panose="020B0604020202020204" pitchFamily="34" charset="0"/>
                <a:buChar char="•"/>
              </a:pPr>
              <a:r>
                <a:rPr lang="en-US" sz="1600" dirty="0">
                  <a:solidFill>
                    <a:schemeClr val="tx1"/>
                  </a:solidFill>
                </a:rPr>
                <a:t>Attitude Toward Risks (Risk Averse, Risk Neutral, Risk Taker)</a:t>
              </a:r>
            </a:p>
            <a:p>
              <a:pPr marL="176213" indent="-176213">
                <a:buFont typeface="Arial" panose="020B0604020202020204" pitchFamily="34" charset="0"/>
                <a:buChar char="•"/>
              </a:pPr>
              <a:r>
                <a:rPr lang="en-US" sz="1600" dirty="0">
                  <a:solidFill>
                    <a:schemeClr val="tx1"/>
                  </a:solidFill>
                </a:rPr>
                <a:t>Mindset </a:t>
              </a:r>
              <a:r>
                <a:rPr lang="en-US" sz="1600" dirty="0" err="1">
                  <a:solidFill>
                    <a:schemeClr val="tx1"/>
                  </a:solidFill>
                </a:rPr>
                <a:t>terhadap</a:t>
              </a:r>
              <a:r>
                <a:rPr lang="en-US" sz="1600" dirty="0">
                  <a:solidFill>
                    <a:schemeClr val="tx1"/>
                  </a:solidFill>
                </a:rPr>
                <a:t> </a:t>
              </a:r>
              <a:r>
                <a:rPr lang="en-US" sz="1600" dirty="0" err="1">
                  <a:solidFill>
                    <a:schemeClr val="tx1"/>
                  </a:solidFill>
                </a:rPr>
                <a:t>Manajemen</a:t>
              </a:r>
              <a:r>
                <a:rPr lang="en-US" sz="1600" dirty="0">
                  <a:solidFill>
                    <a:schemeClr val="tx1"/>
                  </a:solidFill>
                </a:rPr>
                <a:t> </a:t>
              </a:r>
              <a:r>
                <a:rPr lang="en-US" sz="1600" dirty="0" err="1">
                  <a:solidFill>
                    <a:schemeClr val="tx1"/>
                  </a:solidFill>
                </a:rPr>
                <a:t>Risiko</a:t>
              </a:r>
              <a:r>
                <a:rPr lang="en-US" sz="1600" dirty="0">
                  <a:solidFill>
                    <a:schemeClr val="tx1"/>
                  </a:solidFill>
                </a:rPr>
                <a:t> (Silo Vs. </a:t>
              </a:r>
              <a:r>
                <a:rPr lang="en-US" sz="1600" dirty="0" err="1">
                  <a:solidFill>
                    <a:schemeClr val="tx1"/>
                  </a:solidFill>
                </a:rPr>
                <a:t>Terintegrasi</a:t>
              </a:r>
              <a:r>
                <a:rPr lang="en-US" sz="1600" dirty="0">
                  <a:solidFill>
                    <a:schemeClr val="tx1"/>
                  </a:solidFill>
                </a:rPr>
                <a:t>)</a:t>
              </a:r>
            </a:p>
            <a:p>
              <a:pPr marL="176213" indent="-176213">
                <a:buFont typeface="Arial" panose="020B0604020202020204" pitchFamily="34" charset="0"/>
                <a:buChar char="•"/>
              </a:pPr>
              <a:r>
                <a:rPr lang="en-US" sz="1600" dirty="0" err="1">
                  <a:solidFill>
                    <a:schemeClr val="tx1"/>
                  </a:solidFill>
                </a:rPr>
                <a:t>etc</a:t>
              </a:r>
              <a:endParaRPr lang="en-US" sz="1600" dirty="0">
                <a:solidFill>
                  <a:schemeClr val="tx1"/>
                </a:solidFill>
              </a:endParaRPr>
            </a:p>
          </p:txBody>
        </p:sp>
        <p:sp>
          <p:nvSpPr>
            <p:cNvPr id="24" name="Rectangle 23"/>
            <p:cNvSpPr/>
            <p:nvPr/>
          </p:nvSpPr>
          <p:spPr>
            <a:xfrm>
              <a:off x="8985418" y="2550695"/>
              <a:ext cx="3206581" cy="1959526"/>
            </a:xfrm>
            <a:prstGeom prst="rect">
              <a:avLst/>
            </a:prstGeom>
            <a:solidFill>
              <a:srgbClr val="E9E9E9"/>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lstStyle/>
            <a:p>
              <a:pPr marL="176213" indent="-176213">
                <a:buFont typeface="Arial" panose="020B0604020202020204" pitchFamily="34" charset="0"/>
                <a:buChar char="•"/>
              </a:pPr>
              <a:r>
                <a:rPr lang="en-US" sz="1600" dirty="0" err="1">
                  <a:solidFill>
                    <a:schemeClr val="tx1"/>
                  </a:solidFill>
                </a:rPr>
                <a:t>Umumnya</a:t>
              </a:r>
              <a:r>
                <a:rPr lang="en-US" sz="1600" dirty="0">
                  <a:solidFill>
                    <a:schemeClr val="tx1"/>
                  </a:solidFill>
                </a:rPr>
                <a:t> </a:t>
              </a:r>
              <a:r>
                <a:rPr lang="en-US" sz="1600" dirty="0" err="1">
                  <a:solidFill>
                    <a:schemeClr val="tx1"/>
                  </a:solidFill>
                </a:rPr>
                <a:t>bersifat</a:t>
              </a:r>
              <a:r>
                <a:rPr lang="en-US" sz="1600" dirty="0">
                  <a:solidFill>
                    <a:schemeClr val="tx1"/>
                  </a:solidFill>
                </a:rPr>
                <a:t> </a:t>
              </a:r>
              <a:r>
                <a:rPr lang="en-US" sz="1600" dirty="0" err="1">
                  <a:solidFill>
                    <a:schemeClr val="tx1"/>
                  </a:solidFill>
                </a:rPr>
                <a:t>konseptual</a:t>
              </a:r>
              <a:r>
                <a:rPr lang="en-US" sz="1600" dirty="0">
                  <a:solidFill>
                    <a:schemeClr val="tx1"/>
                  </a:solidFill>
                </a:rPr>
                <a:t> </a:t>
              </a:r>
              <a:r>
                <a:rPr lang="en-US" sz="1600" dirty="0" err="1">
                  <a:solidFill>
                    <a:schemeClr val="tx1"/>
                  </a:solidFill>
                </a:rPr>
                <a:t>namun</a:t>
              </a:r>
              <a:r>
                <a:rPr lang="en-US" sz="1600" dirty="0">
                  <a:solidFill>
                    <a:schemeClr val="tx1"/>
                  </a:solidFill>
                </a:rPr>
                <a:t> </a:t>
              </a:r>
              <a:r>
                <a:rPr lang="en-US" sz="1600" dirty="0" err="1">
                  <a:solidFill>
                    <a:schemeClr val="tx1"/>
                  </a:solidFill>
                </a:rPr>
                <a:t>dapat</a:t>
              </a:r>
              <a:r>
                <a:rPr lang="en-US" sz="1600" dirty="0">
                  <a:solidFill>
                    <a:schemeClr val="tx1"/>
                  </a:solidFill>
                </a:rPr>
                <a:t> </a:t>
              </a:r>
              <a:r>
                <a:rPr lang="en-US" sz="1600" dirty="0" err="1">
                  <a:solidFill>
                    <a:schemeClr val="tx1"/>
                  </a:solidFill>
                </a:rPr>
                <a:t>terdokumentasi</a:t>
              </a:r>
              <a:r>
                <a:rPr lang="en-US" sz="1600" dirty="0">
                  <a:solidFill>
                    <a:schemeClr val="tx1"/>
                  </a:solidFill>
                </a:rPr>
                <a:t> </a:t>
              </a:r>
              <a:r>
                <a:rPr lang="en-US" sz="1600" dirty="0" err="1">
                  <a:solidFill>
                    <a:schemeClr val="tx1"/>
                  </a:solidFill>
                </a:rPr>
                <a:t>secara</a:t>
              </a:r>
              <a:r>
                <a:rPr lang="en-US" sz="1600" dirty="0">
                  <a:solidFill>
                    <a:schemeClr val="tx1"/>
                  </a:solidFill>
                </a:rPr>
                <a:t> formal</a:t>
              </a:r>
            </a:p>
            <a:p>
              <a:pPr marL="176213" indent="-176213">
                <a:buFont typeface="Arial" panose="020B0604020202020204" pitchFamily="34" charset="0"/>
                <a:buChar char="•"/>
              </a:pPr>
              <a:r>
                <a:rPr lang="en-US" sz="1600" dirty="0" err="1">
                  <a:solidFill>
                    <a:schemeClr val="tx1"/>
                  </a:solidFill>
                </a:rPr>
                <a:t>Contohnya</a:t>
              </a:r>
              <a:r>
                <a:rPr lang="en-US" sz="1600" dirty="0">
                  <a:solidFill>
                    <a:schemeClr val="tx1"/>
                  </a:solidFill>
                </a:rPr>
                <a:t>: </a:t>
              </a:r>
              <a:r>
                <a:rPr lang="en-US" sz="1600" dirty="0" err="1">
                  <a:solidFill>
                    <a:schemeClr val="tx1"/>
                  </a:solidFill>
                </a:rPr>
                <a:t>Berbentuk</a:t>
              </a:r>
              <a:r>
                <a:rPr lang="en-US" sz="1600" dirty="0">
                  <a:solidFill>
                    <a:schemeClr val="tx1"/>
                  </a:solidFill>
                </a:rPr>
                <a:t> </a:t>
              </a:r>
              <a:r>
                <a:rPr lang="en-US" sz="1600" dirty="0" err="1">
                  <a:solidFill>
                    <a:schemeClr val="tx1"/>
                  </a:solidFill>
                </a:rPr>
                <a:t>Kebijakan</a:t>
              </a:r>
              <a:r>
                <a:rPr lang="en-US" sz="1600" dirty="0">
                  <a:solidFill>
                    <a:schemeClr val="tx1"/>
                  </a:solidFill>
                </a:rPr>
                <a:t>, </a:t>
              </a:r>
              <a:r>
                <a:rPr lang="en-US" sz="1600" dirty="0" err="1">
                  <a:solidFill>
                    <a:schemeClr val="tx1"/>
                  </a:solidFill>
                </a:rPr>
                <a:t>Strategi</a:t>
              </a:r>
              <a:r>
                <a:rPr lang="en-US" sz="1600" dirty="0">
                  <a:solidFill>
                    <a:schemeClr val="tx1"/>
                  </a:solidFill>
                </a:rPr>
                <a:t> </a:t>
              </a:r>
              <a:r>
                <a:rPr lang="en-US" sz="1600" dirty="0" err="1">
                  <a:solidFill>
                    <a:schemeClr val="tx1"/>
                  </a:solidFill>
                </a:rPr>
                <a:t>dan</a:t>
              </a:r>
              <a:r>
                <a:rPr lang="en-US" sz="1600" dirty="0">
                  <a:solidFill>
                    <a:schemeClr val="tx1"/>
                  </a:solidFill>
                </a:rPr>
                <a:t> </a:t>
              </a:r>
              <a:r>
                <a:rPr lang="en-US" sz="1600" dirty="0" err="1">
                  <a:solidFill>
                    <a:schemeClr val="tx1"/>
                  </a:solidFill>
                </a:rPr>
                <a:t>Prosedur</a:t>
              </a:r>
              <a:r>
                <a:rPr lang="en-US" sz="1600" dirty="0">
                  <a:solidFill>
                    <a:schemeClr val="tx1"/>
                  </a:solidFill>
                </a:rPr>
                <a:t> &amp; Proses </a:t>
              </a:r>
              <a:r>
                <a:rPr lang="en-US" sz="1600" dirty="0" err="1">
                  <a:solidFill>
                    <a:schemeClr val="tx1"/>
                  </a:solidFill>
                </a:rPr>
                <a:t>Manajemen</a:t>
              </a:r>
              <a:r>
                <a:rPr lang="en-US" sz="1600" dirty="0">
                  <a:solidFill>
                    <a:schemeClr val="tx1"/>
                  </a:solidFill>
                </a:rPr>
                <a:t> </a:t>
              </a:r>
              <a:r>
                <a:rPr lang="en-US" sz="1600" dirty="0" err="1">
                  <a:solidFill>
                    <a:schemeClr val="tx1"/>
                  </a:solidFill>
                </a:rPr>
                <a:t>Risiko</a:t>
              </a:r>
              <a:r>
                <a:rPr lang="en-US" sz="1600" dirty="0">
                  <a:solidFill>
                    <a:schemeClr val="tx1"/>
                  </a:solidFill>
                </a:rPr>
                <a:t> </a:t>
              </a:r>
              <a:r>
                <a:rPr lang="en-US" sz="1600" dirty="0" err="1">
                  <a:solidFill>
                    <a:schemeClr val="tx1"/>
                  </a:solidFill>
                </a:rPr>
                <a:t>serta</a:t>
              </a:r>
              <a:r>
                <a:rPr lang="en-US" sz="1600" dirty="0">
                  <a:solidFill>
                    <a:schemeClr val="tx1"/>
                  </a:solidFill>
                </a:rPr>
                <a:t> </a:t>
              </a:r>
              <a:r>
                <a:rPr lang="en-US" sz="1600" dirty="0" err="1">
                  <a:solidFill>
                    <a:schemeClr val="tx1"/>
                  </a:solidFill>
                </a:rPr>
                <a:t>Sitem</a:t>
              </a:r>
              <a:r>
                <a:rPr lang="en-US" sz="1600" dirty="0">
                  <a:solidFill>
                    <a:schemeClr val="tx1"/>
                  </a:solidFill>
                </a:rPr>
                <a:t> </a:t>
              </a:r>
              <a:r>
                <a:rPr lang="en-US" sz="1600" dirty="0" err="1">
                  <a:solidFill>
                    <a:schemeClr val="tx1"/>
                  </a:solidFill>
                </a:rPr>
                <a:t>Pengendalian</a:t>
              </a:r>
              <a:r>
                <a:rPr lang="en-US" sz="1600" dirty="0">
                  <a:solidFill>
                    <a:schemeClr val="tx1"/>
                  </a:solidFill>
                </a:rPr>
                <a:t> Internal </a:t>
              </a:r>
              <a:r>
                <a:rPr lang="en-US" sz="1600" dirty="0" err="1">
                  <a:solidFill>
                    <a:schemeClr val="tx1"/>
                  </a:solidFill>
                </a:rPr>
                <a:t>Risiko</a:t>
              </a:r>
              <a:endParaRPr lang="en-US" sz="1600" dirty="0">
                <a:solidFill>
                  <a:schemeClr val="tx1"/>
                </a:solidFill>
              </a:endParaRPr>
            </a:p>
            <a:p>
              <a:pPr marL="176213" indent="-176213">
                <a:buFont typeface="Arial" panose="020B0604020202020204" pitchFamily="34" charset="0"/>
                <a:buChar char="•"/>
              </a:pPr>
              <a:endParaRPr lang="en-US" sz="1400" dirty="0">
                <a:solidFill>
                  <a:schemeClr val="tx1"/>
                </a:solidFill>
              </a:endParaRPr>
            </a:p>
          </p:txBody>
        </p:sp>
        <p:sp>
          <p:nvSpPr>
            <p:cNvPr id="25" name="Rectangle 24"/>
            <p:cNvSpPr/>
            <p:nvPr/>
          </p:nvSpPr>
          <p:spPr>
            <a:xfrm>
              <a:off x="8976291" y="583148"/>
              <a:ext cx="3215707" cy="1959526"/>
            </a:xfrm>
            <a:prstGeom prst="rect">
              <a:avLst/>
            </a:prstGeom>
            <a:solidFill>
              <a:srgbClr val="E9E9E9"/>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buFont typeface="Arial" panose="020B0604020202020204" pitchFamily="34" charset="0"/>
                <a:buChar char="•"/>
              </a:pPr>
              <a:r>
                <a:rPr lang="en-US" sz="1600" dirty="0" err="1">
                  <a:solidFill>
                    <a:schemeClr val="tx1"/>
                  </a:solidFill>
                </a:rPr>
                <a:t>Dapat</a:t>
              </a:r>
              <a:r>
                <a:rPr lang="en-US" sz="1600" dirty="0">
                  <a:solidFill>
                    <a:schemeClr val="tx1"/>
                  </a:solidFill>
                </a:rPr>
                <a:t> </a:t>
              </a:r>
              <a:r>
                <a:rPr lang="en-US" sz="1600" dirty="0" err="1">
                  <a:solidFill>
                    <a:schemeClr val="tx1"/>
                  </a:solidFill>
                </a:rPr>
                <a:t>diamati</a:t>
              </a:r>
              <a:r>
                <a:rPr lang="en-US" sz="1600" dirty="0">
                  <a:solidFill>
                    <a:schemeClr val="tx1"/>
                  </a:solidFill>
                </a:rPr>
                <a:t> </a:t>
              </a:r>
              <a:r>
                <a:rPr lang="en-US" sz="1600" dirty="0" err="1">
                  <a:solidFill>
                    <a:schemeClr val="tx1"/>
                  </a:solidFill>
                </a:rPr>
                <a:t>dengan</a:t>
              </a:r>
              <a:r>
                <a:rPr lang="en-US" sz="1600" dirty="0">
                  <a:solidFill>
                    <a:schemeClr val="tx1"/>
                  </a:solidFill>
                </a:rPr>
                <a:t> </a:t>
              </a:r>
              <a:r>
                <a:rPr lang="en-US" sz="1600" dirty="0" err="1">
                  <a:solidFill>
                    <a:schemeClr val="tx1"/>
                  </a:solidFill>
                </a:rPr>
                <a:t>mudah</a:t>
              </a:r>
              <a:r>
                <a:rPr lang="en-US" sz="1600" dirty="0">
                  <a:solidFill>
                    <a:schemeClr val="tx1"/>
                  </a:solidFill>
                </a:rPr>
                <a:t> </a:t>
              </a:r>
              <a:r>
                <a:rPr lang="en-US" sz="1600" dirty="0" err="1">
                  <a:solidFill>
                    <a:schemeClr val="tx1"/>
                  </a:solidFill>
                </a:rPr>
                <a:t>oleh</a:t>
              </a:r>
              <a:r>
                <a:rPr lang="en-US" sz="1600" dirty="0">
                  <a:solidFill>
                    <a:schemeClr val="tx1"/>
                  </a:solidFill>
                </a:rPr>
                <a:t> </a:t>
              </a:r>
              <a:r>
                <a:rPr lang="en-US" sz="1600" dirty="0" err="1">
                  <a:solidFill>
                    <a:schemeClr val="tx1"/>
                  </a:solidFill>
                </a:rPr>
                <a:t>indera</a:t>
              </a:r>
              <a:r>
                <a:rPr lang="en-US" sz="1600" dirty="0">
                  <a:solidFill>
                    <a:schemeClr val="tx1"/>
                  </a:solidFill>
                </a:rPr>
                <a:t> </a:t>
              </a:r>
            </a:p>
            <a:p>
              <a:pPr marL="176213" indent="-176213">
                <a:buFont typeface="Arial" panose="020B0604020202020204" pitchFamily="34" charset="0"/>
                <a:buChar char="•"/>
              </a:pPr>
              <a:r>
                <a:rPr lang="en-US" sz="1600" dirty="0" err="1">
                  <a:solidFill>
                    <a:schemeClr val="tx1"/>
                  </a:solidFill>
                </a:rPr>
                <a:t>Contohnya</a:t>
              </a:r>
              <a:r>
                <a:rPr lang="en-US" sz="1600" dirty="0">
                  <a:solidFill>
                    <a:schemeClr val="tx1"/>
                  </a:solidFill>
                </a:rPr>
                <a:t>: </a:t>
              </a:r>
              <a:r>
                <a:rPr lang="en-US" sz="1600" dirty="0" err="1">
                  <a:solidFill>
                    <a:schemeClr val="tx1"/>
                  </a:solidFill>
                </a:rPr>
                <a:t>Aktivitas</a:t>
              </a:r>
              <a:r>
                <a:rPr lang="en-US" sz="1600" dirty="0">
                  <a:solidFill>
                    <a:schemeClr val="tx1"/>
                  </a:solidFill>
                </a:rPr>
                <a:t> </a:t>
              </a:r>
              <a:r>
                <a:rPr lang="en-US" sz="1600" dirty="0" err="1">
                  <a:solidFill>
                    <a:schemeClr val="tx1"/>
                  </a:solidFill>
                </a:rPr>
                <a:t>pengawasan</a:t>
              </a:r>
              <a:r>
                <a:rPr lang="en-US" sz="1600" dirty="0">
                  <a:solidFill>
                    <a:schemeClr val="tx1"/>
                  </a:solidFill>
                </a:rPr>
                <a:t> </a:t>
              </a:r>
              <a:r>
                <a:rPr lang="en-US" sz="1600" dirty="0" err="1">
                  <a:solidFill>
                    <a:schemeClr val="tx1"/>
                  </a:solidFill>
                </a:rPr>
                <a:t>Pimpinan</a:t>
              </a:r>
              <a:r>
                <a:rPr lang="en-US" sz="1600" dirty="0">
                  <a:solidFill>
                    <a:schemeClr val="tx1"/>
                  </a:solidFill>
                </a:rPr>
                <a:t> </a:t>
              </a:r>
              <a:r>
                <a:rPr lang="en-US" sz="1600" dirty="0" err="1">
                  <a:solidFill>
                    <a:schemeClr val="tx1"/>
                  </a:solidFill>
                </a:rPr>
                <a:t>Organisasi</a:t>
              </a:r>
              <a:r>
                <a:rPr lang="en-US" sz="1600" dirty="0">
                  <a:solidFill>
                    <a:schemeClr val="tx1"/>
                  </a:solidFill>
                </a:rPr>
                <a:t>/</a:t>
              </a:r>
              <a:r>
                <a:rPr lang="en-US" sz="1600" dirty="0" err="1">
                  <a:solidFill>
                    <a:schemeClr val="tx1"/>
                  </a:solidFill>
                </a:rPr>
                <a:t>Institusi</a:t>
              </a:r>
              <a:endParaRPr lang="en-US" sz="1600" dirty="0">
                <a:solidFill>
                  <a:schemeClr val="tx1"/>
                </a:solidFill>
              </a:endParaRPr>
            </a:p>
            <a:p>
              <a:pPr marL="176213" indent="-176213">
                <a:buFont typeface="Arial" panose="020B0604020202020204" pitchFamily="34" charset="0"/>
                <a:buChar char="•"/>
              </a:pPr>
              <a:r>
                <a:rPr lang="en-US" sz="1600" dirty="0" err="1">
                  <a:solidFill>
                    <a:schemeClr val="tx1"/>
                  </a:solidFill>
                </a:rPr>
                <a:t>Pelaksanaan</a:t>
              </a:r>
              <a:r>
                <a:rPr lang="en-US" sz="1600" dirty="0">
                  <a:solidFill>
                    <a:schemeClr val="tx1"/>
                  </a:solidFill>
                </a:rPr>
                <a:t> Audit Intern, </a:t>
              </a:r>
              <a:r>
                <a:rPr lang="en-US" sz="1600" dirty="0" err="1">
                  <a:solidFill>
                    <a:schemeClr val="tx1"/>
                  </a:solidFill>
                </a:rPr>
                <a:t>Laporan</a:t>
              </a:r>
              <a:r>
                <a:rPr lang="en-US" sz="1600" dirty="0">
                  <a:solidFill>
                    <a:schemeClr val="tx1"/>
                  </a:solidFill>
                </a:rPr>
                <a:t> dan Dashboard </a:t>
              </a:r>
              <a:r>
                <a:rPr lang="en-US" sz="1600" dirty="0" err="1">
                  <a:solidFill>
                    <a:schemeClr val="tx1"/>
                  </a:solidFill>
                </a:rPr>
                <a:t>Manajemen</a:t>
              </a:r>
              <a:r>
                <a:rPr lang="en-US" sz="1600" dirty="0">
                  <a:solidFill>
                    <a:schemeClr val="tx1"/>
                  </a:solidFill>
                </a:rPr>
                <a:t> </a:t>
              </a:r>
              <a:r>
                <a:rPr lang="en-US" sz="1600" dirty="0" err="1">
                  <a:solidFill>
                    <a:schemeClr val="tx1"/>
                  </a:solidFill>
                </a:rPr>
                <a:t>Risiko</a:t>
              </a:r>
              <a:endParaRPr lang="en-US" sz="1600" dirty="0">
                <a:solidFill>
                  <a:schemeClr val="tx1"/>
                </a:solidFill>
              </a:endParaRPr>
            </a:p>
          </p:txBody>
        </p:sp>
      </p:grpSp>
      <p:sp>
        <p:nvSpPr>
          <p:cNvPr id="16" name="Title 1">
            <a:extLst>
              <a:ext uri="{FF2B5EF4-FFF2-40B4-BE49-F238E27FC236}">
                <a16:creationId xmlns:a16="http://schemas.microsoft.com/office/drawing/2014/main" id="{A8ABAA23-EAD2-464A-A5E0-13C1896752A0}"/>
              </a:ext>
            </a:extLst>
          </p:cNvPr>
          <p:cNvSpPr>
            <a:spLocks noGrp="1"/>
          </p:cNvSpPr>
          <p:nvPr>
            <p:ph type="title"/>
          </p:nvPr>
        </p:nvSpPr>
        <p:spPr>
          <a:xfrm>
            <a:off x="364310" y="26540"/>
            <a:ext cx="11619141" cy="650727"/>
          </a:xfrm>
        </p:spPr>
        <p:txBody>
          <a:bodyPr>
            <a:normAutofit/>
          </a:bodyPr>
          <a:lstStyle/>
          <a:p>
            <a:r>
              <a:rPr lang="en-US" sz="2800" b="1" dirty="0">
                <a:solidFill>
                  <a:srgbClr val="002060"/>
                </a:solidFill>
                <a:latin typeface="Candara" panose="020E0502030303020204" pitchFamily="34" charset="0"/>
              </a:rPr>
              <a:t>THREE LEVEL OF ORGANIZATION CULTURE</a:t>
            </a:r>
            <a:r>
              <a:rPr lang="en-US" sz="2800" dirty="0">
                <a:solidFill>
                  <a:srgbClr val="002060"/>
                </a:solidFill>
                <a:latin typeface="Candara" panose="020E0502030303020204" pitchFamily="34" charset="0"/>
              </a:rPr>
              <a:t>:</a:t>
            </a:r>
            <a:r>
              <a:rPr lang="en-US" sz="2800" b="1" dirty="0">
                <a:solidFill>
                  <a:srgbClr val="002060"/>
                </a:solidFill>
                <a:latin typeface="Candara" panose="020E0502030303020204" pitchFamily="34" charset="0"/>
              </a:rPr>
              <a:t> </a:t>
            </a:r>
            <a:r>
              <a:rPr lang="en-ID" sz="2800" i="1" dirty="0">
                <a:solidFill>
                  <a:srgbClr val="002060"/>
                </a:solidFill>
                <a:effectLst/>
                <a:latin typeface="Candara" panose="020E0502030303020204" pitchFamily="34" charset="0"/>
              </a:rPr>
              <a:t>Schein’s Model</a:t>
            </a:r>
            <a:endParaRPr lang="en-ID" sz="2800" dirty="0">
              <a:solidFill>
                <a:srgbClr val="002060"/>
              </a:solidFill>
              <a:latin typeface="Candara" panose="020E0502030303020204" pitchFamily="34" charset="0"/>
            </a:endParaRPr>
          </a:p>
        </p:txBody>
      </p:sp>
    </p:spTree>
    <p:extLst>
      <p:ext uri="{BB962C8B-B14F-4D97-AF65-F5344CB8AC3E}">
        <p14:creationId xmlns:p14="http://schemas.microsoft.com/office/powerpoint/2010/main" val="33769496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2816"/>
            <a:ext cx="12192000" cy="911584"/>
          </a:xfrm>
          <a:solidFill>
            <a:srgbClr val="002060"/>
          </a:solidFill>
        </p:spPr>
        <p:txBody>
          <a:bodyPr>
            <a:noAutofit/>
          </a:bodyPr>
          <a:lstStyle/>
          <a:p>
            <a:pPr algn="ctr"/>
            <a:r>
              <a:rPr lang="en-US" sz="3200" b="1" dirty="0">
                <a:solidFill>
                  <a:schemeClr val="bg1"/>
                </a:solidFill>
              </a:rPr>
              <a:t>COMPLIANCE (KEPATUHAN): </a:t>
            </a:r>
            <a:r>
              <a:rPr lang="en-US" sz="3200" b="1" i="1" dirty="0" err="1">
                <a:solidFill>
                  <a:schemeClr val="bg1"/>
                </a:solidFill>
              </a:rPr>
              <a:t>Fungsi</a:t>
            </a:r>
            <a:r>
              <a:rPr lang="en-US" sz="3200" b="1" i="1" dirty="0">
                <a:solidFill>
                  <a:schemeClr val="bg1"/>
                </a:solidFill>
              </a:rPr>
              <a:t> </a:t>
            </a:r>
            <a:r>
              <a:rPr lang="en-US" sz="3200" b="1" i="1" dirty="0" err="1">
                <a:solidFill>
                  <a:schemeClr val="bg1"/>
                </a:solidFill>
              </a:rPr>
              <a:t>Kepatuhan</a:t>
            </a:r>
            <a:endParaRPr lang="en-US" sz="3200" b="1" i="1" dirty="0">
              <a:solidFill>
                <a:schemeClr val="bg1"/>
              </a:solidFill>
            </a:endParaRPr>
          </a:p>
        </p:txBody>
      </p:sp>
      <p:sp>
        <p:nvSpPr>
          <p:cNvPr id="2" name="Rectangle 1"/>
          <p:cNvSpPr/>
          <p:nvPr/>
        </p:nvSpPr>
        <p:spPr>
          <a:xfrm>
            <a:off x="558017" y="1083439"/>
            <a:ext cx="3684374" cy="5324535"/>
          </a:xfrm>
          <a:prstGeom prst="rect">
            <a:avLst/>
          </a:prstGeom>
          <a:ln>
            <a:solidFill>
              <a:schemeClr val="accent1"/>
            </a:solidFill>
          </a:ln>
        </p:spPr>
        <p:txBody>
          <a:bodyPr wrap="square">
            <a:spAutoFit/>
          </a:bodyPr>
          <a:lstStyle/>
          <a:p>
            <a:r>
              <a:rPr lang="en-US" sz="2000" dirty="0"/>
              <a:t>FUNGSI KEPATUHAN </a:t>
            </a:r>
            <a:r>
              <a:rPr lang="en-US" sz="2000" dirty="0" err="1"/>
              <a:t>adalah</a:t>
            </a:r>
            <a:r>
              <a:rPr lang="en-US" sz="2000" dirty="0"/>
              <a:t> </a:t>
            </a:r>
            <a:r>
              <a:rPr lang="en-US" sz="2000" b="1" dirty="0"/>
              <a:t>SERANGKAIAN TINDAKAN </a:t>
            </a:r>
            <a:r>
              <a:rPr lang="en-US" sz="2000" dirty="0" err="1"/>
              <a:t>atau</a:t>
            </a:r>
            <a:r>
              <a:rPr lang="en-US" sz="2000" dirty="0"/>
              <a:t> </a:t>
            </a:r>
            <a:r>
              <a:rPr lang="en-US" sz="2000" b="1" dirty="0"/>
              <a:t>LANGKAH-LANGKAH </a:t>
            </a:r>
            <a:r>
              <a:rPr lang="en-US" sz="2000" dirty="0"/>
              <a:t>yang </a:t>
            </a:r>
            <a:r>
              <a:rPr lang="en-US" sz="2000" dirty="0" err="1"/>
              <a:t>bersifat</a:t>
            </a:r>
            <a:r>
              <a:rPr lang="en-US" sz="2000" dirty="0"/>
              <a:t> </a:t>
            </a:r>
            <a:r>
              <a:rPr lang="en-US" sz="2000" dirty="0" err="1"/>
              <a:t>preventif</a:t>
            </a:r>
            <a:r>
              <a:rPr lang="en-US" sz="2000" dirty="0"/>
              <a:t> (ex-ante) </a:t>
            </a:r>
            <a:r>
              <a:rPr lang="en-US" sz="2000" dirty="0" err="1"/>
              <a:t>untuk</a:t>
            </a:r>
            <a:r>
              <a:rPr lang="en-US" sz="2000" dirty="0"/>
              <a:t> </a:t>
            </a:r>
            <a:r>
              <a:rPr lang="en-US" sz="2000" b="1" dirty="0"/>
              <a:t>MEMASTIKAN </a:t>
            </a:r>
            <a:r>
              <a:rPr lang="en-US" sz="2000" dirty="0" err="1"/>
              <a:t>bahwa</a:t>
            </a:r>
            <a:r>
              <a:rPr lang="en-US" sz="2000" dirty="0"/>
              <a:t> </a:t>
            </a:r>
            <a:r>
              <a:rPr lang="en-US" sz="2000" b="1" dirty="0"/>
              <a:t>KEBIJAKAN, KETENTUAN</a:t>
            </a:r>
            <a:r>
              <a:rPr lang="en-US" sz="2000" dirty="0"/>
              <a:t>, </a:t>
            </a:r>
            <a:r>
              <a:rPr lang="en-US" sz="2000" b="1" dirty="0"/>
              <a:t>SISTEM</a:t>
            </a:r>
            <a:r>
              <a:rPr lang="en-US" sz="2000" dirty="0"/>
              <a:t>, DAN </a:t>
            </a:r>
            <a:r>
              <a:rPr lang="en-US" sz="2000" b="1" dirty="0"/>
              <a:t>PROSEDUR</a:t>
            </a:r>
            <a:r>
              <a:rPr lang="en-US" sz="2000" dirty="0"/>
              <a:t>, </a:t>
            </a:r>
            <a:r>
              <a:rPr lang="en-US" sz="2000" dirty="0" err="1"/>
              <a:t>serta</a:t>
            </a:r>
            <a:r>
              <a:rPr lang="en-US" sz="2000" dirty="0"/>
              <a:t> </a:t>
            </a:r>
            <a:r>
              <a:rPr lang="en-US" sz="2000" b="1" dirty="0"/>
              <a:t>KEGIATAN (AKTIVITAS) </a:t>
            </a:r>
            <a:r>
              <a:rPr lang="en-US" sz="2000" dirty="0"/>
              <a:t>yang </a:t>
            </a:r>
            <a:r>
              <a:rPr lang="en-US" sz="2000" dirty="0" err="1"/>
              <a:t>dilakukan</a:t>
            </a:r>
            <a:r>
              <a:rPr lang="en-US" sz="2000" dirty="0"/>
              <a:t> oleh </a:t>
            </a:r>
            <a:r>
              <a:rPr lang="en-US" sz="2000" dirty="0" err="1"/>
              <a:t>Organisasi</a:t>
            </a:r>
            <a:r>
              <a:rPr lang="en-US" sz="2000" dirty="0"/>
              <a:t>  </a:t>
            </a:r>
            <a:r>
              <a:rPr lang="en-US" sz="2000" dirty="0" err="1"/>
              <a:t>telah</a:t>
            </a:r>
            <a:r>
              <a:rPr lang="en-US" sz="2000" dirty="0"/>
              <a:t> </a:t>
            </a:r>
            <a:r>
              <a:rPr lang="en-US" sz="2000" dirty="0" err="1"/>
              <a:t>sesuai</a:t>
            </a:r>
            <a:r>
              <a:rPr lang="en-US" sz="2000" dirty="0"/>
              <a:t> </a:t>
            </a:r>
            <a:r>
              <a:rPr lang="en-US" sz="2000" dirty="0" err="1"/>
              <a:t>dengan</a:t>
            </a:r>
            <a:r>
              <a:rPr lang="en-US" sz="2000" dirty="0"/>
              <a:t> </a:t>
            </a:r>
            <a:r>
              <a:rPr lang="en-US" sz="2000" b="1" dirty="0"/>
              <a:t>KETENTUAN</a:t>
            </a:r>
            <a:r>
              <a:rPr lang="en-US" sz="2000" dirty="0"/>
              <a:t> </a:t>
            </a:r>
            <a:r>
              <a:rPr lang="en-US" sz="2000" dirty="0" err="1"/>
              <a:t>ketentuan</a:t>
            </a:r>
            <a:r>
              <a:rPr lang="en-US" sz="2000" dirty="0"/>
              <a:t> </a:t>
            </a:r>
            <a:r>
              <a:rPr lang="en-US" sz="2000" dirty="0" err="1"/>
              <a:t>peraturan</a:t>
            </a:r>
            <a:r>
              <a:rPr lang="en-US" sz="2000" dirty="0"/>
              <a:t> </a:t>
            </a:r>
            <a:r>
              <a:rPr lang="en-US" sz="2000" dirty="0" err="1"/>
              <a:t>perundang-undangan</a:t>
            </a:r>
            <a:r>
              <a:rPr lang="en-US" sz="2000" dirty="0"/>
              <a:t>, </a:t>
            </a:r>
            <a:r>
              <a:rPr lang="en-US" sz="2000" dirty="0" err="1"/>
              <a:t>serta</a:t>
            </a:r>
            <a:r>
              <a:rPr lang="en-US" sz="2000" dirty="0"/>
              <a:t> MEMASTIKAN </a:t>
            </a:r>
            <a:r>
              <a:rPr lang="en-US" sz="2000" dirty="0" err="1"/>
              <a:t>kepatuhan</a:t>
            </a:r>
            <a:r>
              <a:rPr lang="en-US" sz="2000" dirty="0"/>
              <a:t> </a:t>
            </a:r>
            <a:r>
              <a:rPr lang="en-US" sz="2000" dirty="0" err="1"/>
              <a:t>Orgabisasi</a:t>
            </a:r>
            <a:r>
              <a:rPr lang="en-US" sz="2000" dirty="0"/>
              <a:t> </a:t>
            </a:r>
            <a:r>
              <a:rPr lang="en-US" sz="2000" dirty="0" err="1"/>
              <a:t>terhadap</a:t>
            </a:r>
            <a:r>
              <a:rPr lang="en-US" sz="2000" dirty="0"/>
              <a:t> KOMITMEN yang </a:t>
            </a:r>
            <a:r>
              <a:rPr lang="en-US" sz="2000" dirty="0" err="1"/>
              <a:t>dibuat</a:t>
            </a:r>
            <a:r>
              <a:rPr lang="en-US" sz="2000" dirty="0"/>
              <a:t> oleh </a:t>
            </a:r>
            <a:r>
              <a:rPr lang="en-US" sz="2000" dirty="0" err="1"/>
              <a:t>organisasi</a:t>
            </a:r>
            <a:r>
              <a:rPr lang="en-US" sz="2000" dirty="0"/>
              <a:t> </a:t>
            </a:r>
            <a:r>
              <a:rPr lang="en-US" sz="2000" dirty="0" err="1"/>
              <a:t>k</a:t>
            </a:r>
            <a:r>
              <a:rPr lang="en-US" sz="2000" b="1" dirty="0" err="1"/>
              <a:t>epada</a:t>
            </a:r>
            <a:r>
              <a:rPr lang="en-US" sz="2000" b="1" dirty="0"/>
              <a:t> </a:t>
            </a:r>
            <a:r>
              <a:rPr lang="en-US" sz="2000" b="1" dirty="0" err="1"/>
              <a:t>Otoritas</a:t>
            </a:r>
            <a:r>
              <a:rPr lang="en-US" sz="2000" b="1" dirty="0"/>
              <a:t> </a:t>
            </a:r>
            <a:r>
              <a:rPr lang="en-US" sz="2000" dirty="0"/>
              <a:t>dan/</a:t>
            </a:r>
            <a:r>
              <a:rPr lang="en-US" sz="2000" dirty="0" err="1"/>
              <a:t>atau</a:t>
            </a:r>
            <a:r>
              <a:rPr lang="en-US" sz="2000" dirty="0"/>
              <a:t> </a:t>
            </a:r>
            <a:r>
              <a:rPr lang="en-US" sz="2000" dirty="0" err="1"/>
              <a:t>otoritas</a:t>
            </a:r>
            <a:r>
              <a:rPr lang="en-US" sz="2000" dirty="0"/>
              <a:t> </a:t>
            </a:r>
            <a:r>
              <a:rPr lang="en-US" sz="2000" dirty="0" err="1"/>
              <a:t>pengawas</a:t>
            </a:r>
            <a:r>
              <a:rPr lang="en-US" sz="2000" dirty="0"/>
              <a:t> lain yang </a:t>
            </a:r>
            <a:r>
              <a:rPr lang="en-US" sz="2000" dirty="0" err="1"/>
              <a:t>berwenang</a:t>
            </a:r>
            <a:r>
              <a:rPr lang="en-US" sz="2000" dirty="0"/>
              <a:t>.</a:t>
            </a:r>
          </a:p>
        </p:txBody>
      </p:sp>
      <p:grpSp>
        <p:nvGrpSpPr>
          <p:cNvPr id="4" name="Group 3"/>
          <p:cNvGrpSpPr/>
          <p:nvPr/>
        </p:nvGrpSpPr>
        <p:grpSpPr>
          <a:xfrm>
            <a:off x="5235207" y="1295467"/>
            <a:ext cx="6118593" cy="5143284"/>
            <a:chOff x="5235207" y="1295467"/>
            <a:chExt cx="5474435" cy="4842796"/>
          </a:xfrm>
        </p:grpSpPr>
        <p:sp>
          <p:nvSpPr>
            <p:cNvPr id="5" name="Freeform 4"/>
            <p:cNvSpPr/>
            <p:nvPr/>
          </p:nvSpPr>
          <p:spPr>
            <a:xfrm rot="21600000">
              <a:off x="5908375" y="1295467"/>
              <a:ext cx="4801266" cy="1346339"/>
            </a:xfrm>
            <a:custGeom>
              <a:avLst/>
              <a:gdLst>
                <a:gd name="connsiteX0" fmla="*/ 0 w 4801266"/>
                <a:gd name="connsiteY0" fmla="*/ 0 h 1346337"/>
                <a:gd name="connsiteX1" fmla="*/ 4128098 w 4801266"/>
                <a:gd name="connsiteY1" fmla="*/ 0 h 1346337"/>
                <a:gd name="connsiteX2" fmla="*/ 4801266 w 4801266"/>
                <a:gd name="connsiteY2" fmla="*/ 673169 h 1346337"/>
                <a:gd name="connsiteX3" fmla="*/ 4128098 w 4801266"/>
                <a:gd name="connsiteY3" fmla="*/ 1346337 h 1346337"/>
                <a:gd name="connsiteX4" fmla="*/ 0 w 4801266"/>
                <a:gd name="connsiteY4" fmla="*/ 1346337 h 1346337"/>
                <a:gd name="connsiteX5" fmla="*/ 0 w 4801266"/>
                <a:gd name="connsiteY5" fmla="*/ 0 h 13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1266" h="1346337">
                  <a:moveTo>
                    <a:pt x="4801266" y="1346336"/>
                  </a:moveTo>
                  <a:lnTo>
                    <a:pt x="673168" y="1346336"/>
                  </a:lnTo>
                  <a:lnTo>
                    <a:pt x="0" y="673168"/>
                  </a:lnTo>
                  <a:lnTo>
                    <a:pt x="673168" y="1"/>
                  </a:lnTo>
                  <a:lnTo>
                    <a:pt x="4801266" y="1"/>
                  </a:lnTo>
                  <a:lnTo>
                    <a:pt x="4801266" y="1346336"/>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281" tIns="68581" rIns="128016" bIns="68580" numCol="1" spcCol="1270" anchor="ctr" anchorCtr="0">
              <a:noAutofit/>
            </a:bodyPr>
            <a:lstStyle/>
            <a:p>
              <a:pPr lvl="0" algn="ctr" defTabSz="800100">
                <a:lnSpc>
                  <a:spcPct val="90000"/>
                </a:lnSpc>
                <a:spcBef>
                  <a:spcPct val="0"/>
                </a:spcBef>
                <a:spcAft>
                  <a:spcPct val="35000"/>
                </a:spcAft>
              </a:pPr>
              <a:r>
                <a:rPr lang="en-US" sz="2000" kern="1200" dirty="0"/>
                <a:t>SISTEM (SERANGKAIAN TINDAKAN ATAU LANGKAH YANG BERSIFAT EX ANTE)</a:t>
              </a:r>
            </a:p>
          </p:txBody>
        </p:sp>
        <p:sp>
          <p:nvSpPr>
            <p:cNvPr id="10" name="Oval 9"/>
            <p:cNvSpPr/>
            <p:nvPr/>
          </p:nvSpPr>
          <p:spPr>
            <a:xfrm>
              <a:off x="5235207" y="1295468"/>
              <a:ext cx="1346337" cy="1346337"/>
            </a:xfrm>
            <a:prstGeom prst="ellipse">
              <a:avLst/>
            </a:prstGeom>
            <a:ln>
              <a:solidFill>
                <a:srgbClr val="7030A0"/>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MY"/>
            </a:p>
          </p:txBody>
        </p:sp>
        <p:sp>
          <p:nvSpPr>
            <p:cNvPr id="11" name="Freeform 10"/>
            <p:cNvSpPr/>
            <p:nvPr/>
          </p:nvSpPr>
          <p:spPr>
            <a:xfrm rot="21600000">
              <a:off x="5908375" y="3043696"/>
              <a:ext cx="4801266" cy="1346338"/>
            </a:xfrm>
            <a:custGeom>
              <a:avLst/>
              <a:gdLst>
                <a:gd name="connsiteX0" fmla="*/ 0 w 4801266"/>
                <a:gd name="connsiteY0" fmla="*/ 0 h 1346337"/>
                <a:gd name="connsiteX1" fmla="*/ 4128098 w 4801266"/>
                <a:gd name="connsiteY1" fmla="*/ 0 h 1346337"/>
                <a:gd name="connsiteX2" fmla="*/ 4801266 w 4801266"/>
                <a:gd name="connsiteY2" fmla="*/ 673169 h 1346337"/>
                <a:gd name="connsiteX3" fmla="*/ 4128098 w 4801266"/>
                <a:gd name="connsiteY3" fmla="*/ 1346337 h 1346337"/>
                <a:gd name="connsiteX4" fmla="*/ 0 w 4801266"/>
                <a:gd name="connsiteY4" fmla="*/ 1346337 h 1346337"/>
                <a:gd name="connsiteX5" fmla="*/ 0 w 4801266"/>
                <a:gd name="connsiteY5" fmla="*/ 0 h 13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1266" h="1346337">
                  <a:moveTo>
                    <a:pt x="4801266" y="1346336"/>
                  </a:moveTo>
                  <a:lnTo>
                    <a:pt x="673168" y="1346336"/>
                  </a:lnTo>
                  <a:lnTo>
                    <a:pt x="0" y="673168"/>
                  </a:lnTo>
                  <a:lnTo>
                    <a:pt x="673168" y="1"/>
                  </a:lnTo>
                  <a:lnTo>
                    <a:pt x="4801266" y="1"/>
                  </a:lnTo>
                  <a:lnTo>
                    <a:pt x="4801266" y="1346336"/>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281" tIns="68581" rIns="128016" bIns="68580" numCol="1" spcCol="1270" anchor="ctr" anchorCtr="0">
              <a:noAutofit/>
            </a:bodyPr>
            <a:lstStyle/>
            <a:p>
              <a:pPr lvl="0" algn="ctr" defTabSz="800100">
                <a:lnSpc>
                  <a:spcPct val="90000"/>
                </a:lnSpc>
                <a:spcBef>
                  <a:spcPct val="0"/>
                </a:spcBef>
                <a:spcAft>
                  <a:spcPct val="35000"/>
                </a:spcAft>
              </a:pPr>
              <a:r>
                <a:rPr lang="en-US" sz="2000" kern="1200" dirty="0"/>
                <a:t>ASSURANCE: KEBIJAKAN, KETENTUAN, PROSEDUR, KEGIATAN USAHA </a:t>
              </a:r>
              <a:r>
                <a:rPr lang="en-US" sz="2000" kern="1200" dirty="0">
                  <a:sym typeface="Wingdings" pitchFamily="2" charset="2"/>
                </a:rPr>
                <a:t> KETENTUAN </a:t>
              </a:r>
              <a:r>
                <a:rPr lang="en-US" sz="2000" dirty="0">
                  <a:sym typeface="Wingdings" pitchFamily="2" charset="2"/>
                </a:rPr>
                <a:t>OTORITAS/REGULATOR </a:t>
              </a:r>
              <a:r>
                <a:rPr lang="en-US" sz="2000" kern="1200" dirty="0">
                  <a:sym typeface="Wingdings" pitchFamily="2" charset="2"/>
                </a:rPr>
                <a:t>&amp; PERATURAN PERUNDANG-UNDANGAN</a:t>
              </a:r>
              <a:endParaRPr lang="en-US" sz="2000" kern="1200" dirty="0"/>
            </a:p>
          </p:txBody>
        </p:sp>
        <p:sp>
          <p:nvSpPr>
            <p:cNvPr id="12" name="Oval 11"/>
            <p:cNvSpPr/>
            <p:nvPr/>
          </p:nvSpPr>
          <p:spPr>
            <a:xfrm>
              <a:off x="5235207" y="3043697"/>
              <a:ext cx="1346337" cy="1346337"/>
            </a:xfrm>
            <a:prstGeom prst="ellipse">
              <a:avLst/>
            </a:prstGeom>
            <a:ln>
              <a:solidFill>
                <a:srgbClr val="7030A0"/>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MY"/>
            </a:p>
          </p:txBody>
        </p:sp>
        <p:sp>
          <p:nvSpPr>
            <p:cNvPr id="13" name="Freeform 12"/>
            <p:cNvSpPr/>
            <p:nvPr/>
          </p:nvSpPr>
          <p:spPr>
            <a:xfrm rot="21600000">
              <a:off x="5908375" y="4791925"/>
              <a:ext cx="4801267" cy="1346338"/>
            </a:xfrm>
            <a:custGeom>
              <a:avLst/>
              <a:gdLst>
                <a:gd name="connsiteX0" fmla="*/ 0 w 4801266"/>
                <a:gd name="connsiteY0" fmla="*/ 0 h 1346337"/>
                <a:gd name="connsiteX1" fmla="*/ 4128098 w 4801266"/>
                <a:gd name="connsiteY1" fmla="*/ 0 h 1346337"/>
                <a:gd name="connsiteX2" fmla="*/ 4801266 w 4801266"/>
                <a:gd name="connsiteY2" fmla="*/ 673169 h 1346337"/>
                <a:gd name="connsiteX3" fmla="*/ 4128098 w 4801266"/>
                <a:gd name="connsiteY3" fmla="*/ 1346337 h 1346337"/>
                <a:gd name="connsiteX4" fmla="*/ 0 w 4801266"/>
                <a:gd name="connsiteY4" fmla="*/ 1346337 h 1346337"/>
                <a:gd name="connsiteX5" fmla="*/ 0 w 4801266"/>
                <a:gd name="connsiteY5" fmla="*/ 0 h 13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1266" h="1346337">
                  <a:moveTo>
                    <a:pt x="4801266" y="1346336"/>
                  </a:moveTo>
                  <a:lnTo>
                    <a:pt x="673168" y="1346336"/>
                  </a:lnTo>
                  <a:lnTo>
                    <a:pt x="0" y="673168"/>
                  </a:lnTo>
                  <a:lnTo>
                    <a:pt x="673168" y="1"/>
                  </a:lnTo>
                  <a:lnTo>
                    <a:pt x="4801266" y="1"/>
                  </a:lnTo>
                  <a:lnTo>
                    <a:pt x="4801266" y="1346336"/>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281" tIns="68581" rIns="128017" bIns="68580" numCol="1" spcCol="1270" anchor="ctr" anchorCtr="0">
              <a:noAutofit/>
            </a:bodyPr>
            <a:lstStyle/>
            <a:p>
              <a:pPr lvl="0" algn="ctr" defTabSz="800100">
                <a:lnSpc>
                  <a:spcPct val="90000"/>
                </a:lnSpc>
                <a:spcBef>
                  <a:spcPct val="0"/>
                </a:spcBef>
                <a:spcAft>
                  <a:spcPct val="35000"/>
                </a:spcAft>
              </a:pPr>
              <a:r>
                <a:rPr lang="en-US" sz="2000" kern="1200" dirty="0"/>
                <a:t>ASSURANCE: KOMITMEN ORGANISIASI  KEPADA OTORTAS/REGULATOR  YANG BERWENANG</a:t>
              </a:r>
            </a:p>
          </p:txBody>
        </p:sp>
        <p:sp>
          <p:nvSpPr>
            <p:cNvPr id="14" name="Oval 13"/>
            <p:cNvSpPr/>
            <p:nvPr/>
          </p:nvSpPr>
          <p:spPr>
            <a:xfrm>
              <a:off x="5235207" y="4753373"/>
              <a:ext cx="1346337" cy="1346337"/>
            </a:xfrm>
            <a:prstGeom prst="ellipse">
              <a:avLst/>
            </a:prstGeom>
            <a:ln>
              <a:solidFill>
                <a:srgbClr val="7030A0"/>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MY"/>
            </a:p>
          </p:txBody>
        </p:sp>
      </p:grpSp>
      <p:sp>
        <p:nvSpPr>
          <p:cNvPr id="15" name="TextBox 14"/>
          <p:cNvSpPr txBox="1"/>
          <p:nvPr/>
        </p:nvSpPr>
        <p:spPr>
          <a:xfrm>
            <a:off x="5708119" y="1614693"/>
            <a:ext cx="578381" cy="707886"/>
          </a:xfrm>
          <a:prstGeom prst="rect">
            <a:avLst/>
          </a:prstGeom>
          <a:noFill/>
        </p:spPr>
        <p:txBody>
          <a:bodyPr wrap="square" rtlCol="0">
            <a:spAutoFit/>
          </a:bodyPr>
          <a:lstStyle/>
          <a:p>
            <a:r>
              <a:rPr lang="en-US" sz="4000" b="1" dirty="0"/>
              <a:t>1</a:t>
            </a:r>
          </a:p>
        </p:txBody>
      </p:sp>
      <p:sp>
        <p:nvSpPr>
          <p:cNvPr id="16" name="TextBox 15"/>
          <p:cNvSpPr txBox="1"/>
          <p:nvPr/>
        </p:nvSpPr>
        <p:spPr>
          <a:xfrm>
            <a:off x="5769312" y="3513166"/>
            <a:ext cx="578381" cy="707886"/>
          </a:xfrm>
          <a:prstGeom prst="rect">
            <a:avLst/>
          </a:prstGeom>
          <a:noFill/>
        </p:spPr>
        <p:txBody>
          <a:bodyPr wrap="square" rtlCol="0">
            <a:spAutoFit/>
          </a:bodyPr>
          <a:lstStyle/>
          <a:p>
            <a:r>
              <a:rPr lang="en-US" sz="4000" b="1" dirty="0"/>
              <a:t>2</a:t>
            </a:r>
          </a:p>
        </p:txBody>
      </p:sp>
      <p:sp>
        <p:nvSpPr>
          <p:cNvPr id="17" name="TextBox 16"/>
          <p:cNvSpPr txBox="1"/>
          <p:nvPr/>
        </p:nvSpPr>
        <p:spPr>
          <a:xfrm>
            <a:off x="5769311" y="5186282"/>
            <a:ext cx="578381" cy="707886"/>
          </a:xfrm>
          <a:prstGeom prst="rect">
            <a:avLst/>
          </a:prstGeom>
          <a:noFill/>
        </p:spPr>
        <p:txBody>
          <a:bodyPr wrap="square" rtlCol="0">
            <a:spAutoFit/>
          </a:bodyPr>
          <a:lstStyle/>
          <a:p>
            <a:r>
              <a:rPr lang="en-US" sz="4000" b="1" dirty="0"/>
              <a:t>3</a:t>
            </a:r>
          </a:p>
        </p:txBody>
      </p:sp>
      <p:sp>
        <p:nvSpPr>
          <p:cNvPr id="18" name="TextBox 17">
            <a:extLst>
              <a:ext uri="{FF2B5EF4-FFF2-40B4-BE49-F238E27FC236}">
                <a16:creationId xmlns:a16="http://schemas.microsoft.com/office/drawing/2014/main" id="{BB0007FD-587F-4280-B0DC-7387BACFE47E}"/>
              </a:ext>
            </a:extLst>
          </p:cNvPr>
          <p:cNvSpPr txBox="1"/>
          <p:nvPr/>
        </p:nvSpPr>
        <p:spPr>
          <a:xfrm>
            <a:off x="1526623" y="6510363"/>
            <a:ext cx="2715768" cy="261610"/>
          </a:xfrm>
          <a:prstGeom prst="rect">
            <a:avLst/>
          </a:prstGeom>
          <a:noFill/>
        </p:spPr>
        <p:txBody>
          <a:bodyPr wrap="square" rtlCol="0">
            <a:spAutoFit/>
          </a:bodyPr>
          <a:lstStyle/>
          <a:p>
            <a:r>
              <a:rPr lang="en-US" sz="1100" dirty="0"/>
              <a:t>Source: Adapted from POJK 46/2016</a:t>
            </a:r>
            <a:endParaRPr lang="en-ID" sz="1100" dirty="0"/>
          </a:p>
        </p:txBody>
      </p:sp>
    </p:spTree>
    <p:extLst>
      <p:ext uri="{BB962C8B-B14F-4D97-AF65-F5344CB8AC3E}">
        <p14:creationId xmlns:p14="http://schemas.microsoft.com/office/powerpoint/2010/main" val="221467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62583" y="695325"/>
            <a:ext cx="9134475" cy="6162675"/>
          </a:xfrm>
          <a:prstGeom prst="rect">
            <a:avLst/>
          </a:prstGeom>
        </p:spPr>
      </p:pic>
      <p:sp>
        <p:nvSpPr>
          <p:cNvPr id="5" name="Title 1"/>
          <p:cNvSpPr>
            <a:spLocks noGrp="1"/>
          </p:cNvSpPr>
          <p:nvPr>
            <p:ph type="title"/>
          </p:nvPr>
        </p:nvSpPr>
        <p:spPr>
          <a:xfrm>
            <a:off x="0" y="2816"/>
            <a:ext cx="12192000" cy="692509"/>
          </a:xfrm>
          <a:solidFill>
            <a:srgbClr val="002060"/>
          </a:solidFill>
        </p:spPr>
        <p:txBody>
          <a:bodyPr>
            <a:noAutofit/>
          </a:bodyPr>
          <a:lstStyle/>
          <a:p>
            <a:pPr algn="ctr"/>
            <a:r>
              <a:rPr lang="en-US" sz="2800" b="1" dirty="0">
                <a:solidFill>
                  <a:schemeClr val="bg1"/>
                </a:solidFill>
                <a:latin typeface="Candara" panose="020E0502030303020204" pitchFamily="34" charset="0"/>
              </a:rPr>
              <a:t>COMPLIANCE FRAMEWORK</a:t>
            </a:r>
            <a:endParaRPr lang="en-US" sz="2800" b="1" i="1" dirty="0">
              <a:solidFill>
                <a:schemeClr val="bg1"/>
              </a:solidFill>
              <a:latin typeface="Candara" panose="020E0502030303020204" pitchFamily="34" charset="0"/>
            </a:endParaRPr>
          </a:p>
        </p:txBody>
      </p:sp>
      <p:sp>
        <p:nvSpPr>
          <p:cNvPr id="4" name="Rectangle 3"/>
          <p:cNvSpPr/>
          <p:nvPr/>
        </p:nvSpPr>
        <p:spPr>
          <a:xfrm>
            <a:off x="360311" y="970475"/>
            <a:ext cx="2307330" cy="5262979"/>
          </a:xfrm>
          <a:prstGeom prst="rect">
            <a:avLst/>
          </a:prstGeom>
          <a:ln>
            <a:solidFill>
              <a:schemeClr val="accent1"/>
            </a:solidFill>
          </a:ln>
        </p:spPr>
        <p:txBody>
          <a:bodyPr wrap="square">
            <a:spAutoFit/>
          </a:bodyPr>
          <a:lstStyle/>
          <a:p>
            <a:r>
              <a:rPr lang="en-US" sz="1600" dirty="0"/>
              <a:t>FUNGSI KEPATUHAN </a:t>
            </a:r>
            <a:r>
              <a:rPr lang="en-US" sz="1600" dirty="0" err="1"/>
              <a:t>adalah</a:t>
            </a:r>
            <a:r>
              <a:rPr lang="en-US" sz="1600" dirty="0"/>
              <a:t> </a:t>
            </a:r>
            <a:r>
              <a:rPr lang="en-US" sz="1600" b="1" dirty="0"/>
              <a:t>SERANGKAIAN TINDAKAN </a:t>
            </a:r>
            <a:r>
              <a:rPr lang="en-US" sz="1600" dirty="0" err="1"/>
              <a:t>atau</a:t>
            </a:r>
            <a:r>
              <a:rPr lang="en-US" sz="1600" dirty="0"/>
              <a:t> </a:t>
            </a:r>
            <a:r>
              <a:rPr lang="en-US" sz="1600" b="1" dirty="0"/>
              <a:t>LANGKAH-LANGKAH </a:t>
            </a:r>
            <a:r>
              <a:rPr lang="en-US" sz="1600" dirty="0"/>
              <a:t>yang </a:t>
            </a:r>
            <a:r>
              <a:rPr lang="en-US" sz="1600" dirty="0" err="1"/>
              <a:t>bersifat</a:t>
            </a:r>
            <a:r>
              <a:rPr lang="en-US" sz="1600" dirty="0"/>
              <a:t> </a:t>
            </a:r>
            <a:r>
              <a:rPr lang="en-US" sz="1600" dirty="0" err="1"/>
              <a:t>preventif</a:t>
            </a:r>
            <a:r>
              <a:rPr lang="en-US" sz="1600" dirty="0"/>
              <a:t> (ex-ante) </a:t>
            </a:r>
            <a:r>
              <a:rPr lang="en-US" sz="1600" dirty="0" err="1"/>
              <a:t>untuk</a:t>
            </a:r>
            <a:r>
              <a:rPr lang="en-US" sz="1600" dirty="0"/>
              <a:t> </a:t>
            </a:r>
            <a:r>
              <a:rPr lang="en-US" sz="1600" b="1" dirty="0"/>
              <a:t>MEMASTIKAN </a:t>
            </a:r>
            <a:r>
              <a:rPr lang="en-US" sz="1600" dirty="0" err="1"/>
              <a:t>bahwa</a:t>
            </a:r>
            <a:r>
              <a:rPr lang="en-US" sz="1600" dirty="0"/>
              <a:t> </a:t>
            </a:r>
            <a:r>
              <a:rPr lang="en-US" sz="1600" b="1" dirty="0"/>
              <a:t>KEBIJAKAN, KETENTUAN</a:t>
            </a:r>
            <a:r>
              <a:rPr lang="en-US" sz="1600" dirty="0"/>
              <a:t>, </a:t>
            </a:r>
            <a:r>
              <a:rPr lang="en-US" sz="1600" b="1" dirty="0"/>
              <a:t>SISTEM</a:t>
            </a:r>
            <a:r>
              <a:rPr lang="en-US" sz="1600" dirty="0"/>
              <a:t>, DAN </a:t>
            </a:r>
            <a:r>
              <a:rPr lang="en-US" sz="1600" b="1" dirty="0"/>
              <a:t>PROSEDUR</a:t>
            </a:r>
            <a:r>
              <a:rPr lang="en-US" sz="1600" dirty="0"/>
              <a:t>, </a:t>
            </a:r>
            <a:r>
              <a:rPr lang="en-US" sz="1600" dirty="0" err="1"/>
              <a:t>serta</a:t>
            </a:r>
            <a:r>
              <a:rPr lang="en-US" sz="1600" dirty="0"/>
              <a:t> </a:t>
            </a:r>
            <a:r>
              <a:rPr lang="en-US" sz="1600" b="1" dirty="0"/>
              <a:t>KEGIATAN </a:t>
            </a:r>
            <a:r>
              <a:rPr lang="en-US" sz="1600" dirty="0"/>
              <a:t>yang </a:t>
            </a:r>
            <a:r>
              <a:rPr lang="en-US" sz="1600" dirty="0" err="1"/>
              <a:t>dilakukan</a:t>
            </a:r>
            <a:r>
              <a:rPr lang="en-US" sz="1600" dirty="0"/>
              <a:t> oleh </a:t>
            </a:r>
            <a:r>
              <a:rPr lang="en-US" sz="1600" dirty="0" err="1"/>
              <a:t>Organisasi</a:t>
            </a:r>
            <a:r>
              <a:rPr lang="en-US" sz="1600" dirty="0"/>
              <a:t> </a:t>
            </a:r>
            <a:r>
              <a:rPr lang="en-US" sz="1600" dirty="0" err="1"/>
              <a:t>telah</a:t>
            </a:r>
            <a:r>
              <a:rPr lang="en-US" sz="1600" dirty="0"/>
              <a:t> </a:t>
            </a:r>
            <a:r>
              <a:rPr lang="en-US" sz="1600" dirty="0" err="1"/>
              <a:t>sesuai</a:t>
            </a:r>
            <a:r>
              <a:rPr lang="en-US" sz="1600" dirty="0"/>
              <a:t> </a:t>
            </a:r>
            <a:r>
              <a:rPr lang="en-US" sz="1600" dirty="0" err="1"/>
              <a:t>dengan</a:t>
            </a:r>
            <a:r>
              <a:rPr lang="en-US" sz="1600" dirty="0"/>
              <a:t> </a:t>
            </a:r>
            <a:r>
              <a:rPr lang="en-US" sz="1600" dirty="0" err="1"/>
              <a:t>ketentuan</a:t>
            </a:r>
            <a:r>
              <a:rPr lang="en-US" sz="1600" dirty="0"/>
              <a:t> </a:t>
            </a:r>
            <a:r>
              <a:rPr lang="en-US" sz="1600" dirty="0" err="1"/>
              <a:t>peraturan</a:t>
            </a:r>
            <a:r>
              <a:rPr lang="en-US" sz="1600" dirty="0"/>
              <a:t> </a:t>
            </a:r>
            <a:r>
              <a:rPr lang="en-US" sz="1600" dirty="0" err="1"/>
              <a:t>perundang-undangan</a:t>
            </a:r>
            <a:r>
              <a:rPr lang="en-US" sz="1600" dirty="0"/>
              <a:t>, </a:t>
            </a:r>
            <a:r>
              <a:rPr lang="en-US" sz="1600" dirty="0" err="1"/>
              <a:t>serta</a:t>
            </a:r>
            <a:r>
              <a:rPr lang="en-US" sz="1600" dirty="0"/>
              <a:t> MEMASTIKAN </a:t>
            </a:r>
            <a:r>
              <a:rPr lang="en-US" sz="1600" dirty="0" err="1"/>
              <a:t>kepatuhan</a:t>
            </a:r>
            <a:r>
              <a:rPr lang="en-US" sz="1600" dirty="0"/>
              <a:t> </a:t>
            </a:r>
            <a:r>
              <a:rPr lang="en-US" sz="1600" dirty="0" err="1"/>
              <a:t>Organisasi</a:t>
            </a:r>
            <a:r>
              <a:rPr lang="en-US" sz="1600" dirty="0"/>
              <a:t>  </a:t>
            </a:r>
            <a:r>
              <a:rPr lang="en-US" sz="1600" dirty="0" err="1"/>
              <a:t>terhadap</a:t>
            </a:r>
            <a:r>
              <a:rPr lang="en-US" sz="1600" dirty="0"/>
              <a:t> KOMITMEN yang </a:t>
            </a:r>
            <a:r>
              <a:rPr lang="en-US" sz="1600" dirty="0" err="1"/>
              <a:t>dibuat</a:t>
            </a:r>
            <a:r>
              <a:rPr lang="en-US" sz="1600" dirty="0"/>
              <a:t> oleh </a:t>
            </a:r>
            <a:r>
              <a:rPr lang="en-US" sz="1600" dirty="0" err="1"/>
              <a:t>Organisasi</a:t>
            </a:r>
            <a:r>
              <a:rPr lang="en-US" sz="1600" dirty="0"/>
              <a:t> </a:t>
            </a:r>
            <a:r>
              <a:rPr lang="en-US" sz="1600" dirty="0" err="1"/>
              <a:t>k</a:t>
            </a:r>
            <a:r>
              <a:rPr lang="en-US" sz="1600" b="1" dirty="0" err="1"/>
              <a:t>epada</a:t>
            </a:r>
            <a:r>
              <a:rPr lang="en-US" sz="1600" b="1" dirty="0"/>
              <a:t> </a:t>
            </a:r>
            <a:r>
              <a:rPr lang="en-US" sz="1600" b="1" dirty="0" err="1"/>
              <a:t>Otoritas</a:t>
            </a:r>
            <a:r>
              <a:rPr lang="en-US" sz="1600" b="1" dirty="0"/>
              <a:t>/Regulator yang </a:t>
            </a:r>
            <a:r>
              <a:rPr lang="en-US" sz="1600" b="1" dirty="0" err="1"/>
              <a:t>relevan</a:t>
            </a:r>
            <a:r>
              <a:rPr lang="en-US" sz="1600" b="1" dirty="0"/>
              <a:t> dan </a:t>
            </a:r>
            <a:r>
              <a:rPr lang="en-US" sz="1600" b="1" dirty="0" err="1"/>
              <a:t>berwenang</a:t>
            </a:r>
            <a:r>
              <a:rPr lang="en-US" sz="1600" b="1" dirty="0"/>
              <a:t>.</a:t>
            </a:r>
            <a:endParaRPr lang="en-US" sz="1600" dirty="0"/>
          </a:p>
        </p:txBody>
      </p:sp>
      <p:sp>
        <p:nvSpPr>
          <p:cNvPr id="6" name="TextBox 5">
            <a:extLst>
              <a:ext uri="{FF2B5EF4-FFF2-40B4-BE49-F238E27FC236}">
                <a16:creationId xmlns:a16="http://schemas.microsoft.com/office/drawing/2014/main" id="{EB100C4C-A356-4AB6-9117-04674889D1B6}"/>
              </a:ext>
            </a:extLst>
          </p:cNvPr>
          <p:cNvSpPr txBox="1"/>
          <p:nvPr/>
        </p:nvSpPr>
        <p:spPr>
          <a:xfrm>
            <a:off x="504066" y="6508604"/>
            <a:ext cx="2715768" cy="261610"/>
          </a:xfrm>
          <a:prstGeom prst="rect">
            <a:avLst/>
          </a:prstGeom>
          <a:noFill/>
        </p:spPr>
        <p:txBody>
          <a:bodyPr wrap="square" rtlCol="0">
            <a:spAutoFit/>
          </a:bodyPr>
          <a:lstStyle/>
          <a:p>
            <a:r>
              <a:rPr lang="en-US" sz="1100" dirty="0"/>
              <a:t>Copyright: @Jerry </a:t>
            </a:r>
            <a:r>
              <a:rPr lang="en-US" sz="1100" dirty="0" err="1"/>
              <a:t>Marmen</a:t>
            </a:r>
            <a:endParaRPr lang="en-ID" sz="1100" dirty="0"/>
          </a:p>
        </p:txBody>
      </p:sp>
    </p:spTree>
    <p:extLst>
      <p:ext uri="{BB962C8B-B14F-4D97-AF65-F5344CB8AC3E}">
        <p14:creationId xmlns:p14="http://schemas.microsoft.com/office/powerpoint/2010/main" val="32750942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816"/>
            <a:ext cx="12192000" cy="900951"/>
          </a:xfrm>
          <a:solidFill>
            <a:srgbClr val="002060"/>
          </a:solidFill>
        </p:spPr>
        <p:txBody>
          <a:bodyPr lIns="288000" tIns="72000" rIns="288000" bIns="72000">
            <a:noAutofit/>
          </a:bodyPr>
          <a:lstStyle/>
          <a:p>
            <a:pPr algn="ctr"/>
            <a:r>
              <a:rPr lang="en-US" sz="2400" b="1" dirty="0">
                <a:solidFill>
                  <a:schemeClr val="bg1"/>
                </a:solidFill>
                <a:latin typeface="Candara" panose="020E0502030303020204" pitchFamily="34" charset="0"/>
              </a:rPr>
              <a:t>BAGAIMANA FUNGSI KEPATUHAN DAPAT MEMASTIKAN TINGKAT KEPATUHAN SELURUH ELEMEN ORGANISASI SAMPAI KE TINGKAT OPERASIONAL YANG PALING BAWAH </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2400" b="1"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46" name="Group 45">
            <a:extLst>
              <a:ext uri="{FF2B5EF4-FFF2-40B4-BE49-F238E27FC236}">
                <a16:creationId xmlns:a16="http://schemas.microsoft.com/office/drawing/2014/main" id="{D7059FEE-0C27-FE1B-46A4-CF608672A995}"/>
              </a:ext>
            </a:extLst>
          </p:cNvPr>
          <p:cNvGrpSpPr/>
          <p:nvPr/>
        </p:nvGrpSpPr>
        <p:grpSpPr>
          <a:xfrm>
            <a:off x="504066" y="1031026"/>
            <a:ext cx="10800055" cy="5739188"/>
            <a:chOff x="504066" y="1031026"/>
            <a:chExt cx="10800055" cy="5739188"/>
          </a:xfrm>
        </p:grpSpPr>
        <p:sp>
          <p:nvSpPr>
            <p:cNvPr id="6" name="TextBox 5">
              <a:extLst>
                <a:ext uri="{FF2B5EF4-FFF2-40B4-BE49-F238E27FC236}">
                  <a16:creationId xmlns:a16="http://schemas.microsoft.com/office/drawing/2014/main" id="{EB100C4C-A356-4AB6-9117-04674889D1B6}"/>
                </a:ext>
              </a:extLst>
            </p:cNvPr>
            <p:cNvSpPr txBox="1"/>
            <p:nvPr/>
          </p:nvSpPr>
          <p:spPr>
            <a:xfrm>
              <a:off x="504066" y="6508604"/>
              <a:ext cx="27157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Copyright: @Jerry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Marmen</a:t>
              </a:r>
              <a:endParaRPr kumimoji="0" lang="en-ID"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17F16E4-A80C-4C02-84BF-ECD227E46A90}"/>
                </a:ext>
              </a:extLst>
            </p:cNvPr>
            <p:cNvSpPr/>
            <p:nvPr/>
          </p:nvSpPr>
          <p:spPr>
            <a:xfrm>
              <a:off x="1314345" y="1403524"/>
              <a:ext cx="2613536" cy="40722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CARANYA ADALAH DENGAN ME</a:t>
              </a:r>
              <a:r>
                <a:rPr lang="en-US" sz="2000" b="1" dirty="0">
                  <a:solidFill>
                    <a:prstClr val="white"/>
                  </a:solidFill>
                  <a:latin typeface="Calibri" panose="020F0502020204030204"/>
                </a:rPr>
                <a:t>NA</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NAMKAN BENIH (BIBIT) SISTEM PENGENDALIAN INTERN (INTERNAL CONTROL) PADA SETIAP KEGIATAN DI SELURUH  ELEMEN DAN TINGKATAN  ORGANISASI</a:t>
              </a:r>
              <a:endParaRPr kumimoji="0" lang="en-ID"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D9229858-DF48-1657-D047-0FC470A6AA93}"/>
                </a:ext>
              </a:extLst>
            </p:cNvPr>
            <p:cNvPicPr>
              <a:picLocks noChangeAspect="1"/>
            </p:cNvPicPr>
            <p:nvPr/>
          </p:nvPicPr>
          <p:blipFill>
            <a:blip r:embed="rId2"/>
            <a:stretch>
              <a:fillRect/>
            </a:stretch>
          </p:blipFill>
          <p:spPr>
            <a:xfrm>
              <a:off x="4697862" y="1031026"/>
              <a:ext cx="6606259" cy="5739188"/>
            </a:xfrm>
            <a:prstGeom prst="rect">
              <a:avLst/>
            </a:prstGeom>
          </p:spPr>
        </p:pic>
        <p:sp>
          <p:nvSpPr>
            <p:cNvPr id="35" name="Rectangle: Rounded Corners 34">
              <a:extLst>
                <a:ext uri="{FF2B5EF4-FFF2-40B4-BE49-F238E27FC236}">
                  <a16:creationId xmlns:a16="http://schemas.microsoft.com/office/drawing/2014/main" id="{E811D9D3-0A76-41B5-FFDB-40F525653E3D}"/>
                </a:ext>
              </a:extLst>
            </p:cNvPr>
            <p:cNvSpPr/>
            <p:nvPr/>
          </p:nvSpPr>
          <p:spPr>
            <a:xfrm>
              <a:off x="4365516" y="5922335"/>
              <a:ext cx="2715768" cy="6943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Standar</a:t>
              </a:r>
              <a:r>
                <a:rPr lang="en-US" dirty="0"/>
                <a:t> Internal Control:</a:t>
              </a:r>
            </a:p>
            <a:p>
              <a:pPr algn="ctr"/>
              <a:r>
                <a:rPr lang="en-US" b="1" dirty="0"/>
                <a:t>COSO IC 2013</a:t>
              </a:r>
              <a:endParaRPr lang="en-MY" b="1" dirty="0"/>
            </a:p>
          </p:txBody>
        </p:sp>
        <p:cxnSp>
          <p:nvCxnSpPr>
            <p:cNvPr id="37" name="Connector: Elbow 36">
              <a:extLst>
                <a:ext uri="{FF2B5EF4-FFF2-40B4-BE49-F238E27FC236}">
                  <a16:creationId xmlns:a16="http://schemas.microsoft.com/office/drawing/2014/main" id="{C5ACF742-1F95-6A4D-30BF-D41AD5AA5069}"/>
                </a:ext>
              </a:extLst>
            </p:cNvPr>
            <p:cNvCxnSpPr>
              <a:cxnSpLocks/>
              <a:stCxn id="35" idx="3"/>
            </p:cNvCxnSpPr>
            <p:nvPr/>
          </p:nvCxnSpPr>
          <p:spPr>
            <a:xfrm flipV="1">
              <a:off x="7081284" y="5826974"/>
              <a:ext cx="939972" cy="442544"/>
            </a:xfrm>
            <a:prstGeom prst="bentConnector3">
              <a:avLst>
                <a:gd name="adj1" fmla="val 100888"/>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37332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816"/>
            <a:ext cx="12192000" cy="1342029"/>
          </a:xfrm>
          <a:solidFill>
            <a:srgbClr val="002060"/>
          </a:solidFill>
        </p:spPr>
        <p:txBody>
          <a:bodyPr lIns="288000" tIns="72000" rIns="288000" bIns="72000">
            <a:noAutofit/>
          </a:bodyPr>
          <a:lstStyle/>
          <a:p>
            <a:pPr algn="ctr"/>
            <a:r>
              <a:rPr lang="en-US" sz="2600" b="1" dirty="0">
                <a:solidFill>
                  <a:schemeClr val="bg1"/>
                </a:solidFill>
                <a:latin typeface="Candara" panose="020E0502030303020204" pitchFamily="34" charset="0"/>
              </a:rPr>
              <a:t>INTERNAL CONTROL SYSTEM DITANAM DAN DITUMBUHKEMBANGKAN UNTUK MENINGKATKAN KEPATUHAN DALAM MELAKSANAKAN MANAJEMEN RISIKO DAN TATA KELOLA YANG BAIK</a:t>
            </a:r>
            <a:endParaRPr lang="en-US" sz="2600" b="1"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B100C4C-A356-4AB6-9117-04674889D1B6}"/>
              </a:ext>
            </a:extLst>
          </p:cNvPr>
          <p:cNvSpPr txBox="1"/>
          <p:nvPr/>
        </p:nvSpPr>
        <p:spPr>
          <a:xfrm>
            <a:off x="504066" y="6508604"/>
            <a:ext cx="27157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Copyright: @Jerry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Marmen</a:t>
            </a:r>
            <a:endParaRPr kumimoji="0" lang="en-ID"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3D66B8F-02AF-BDC1-FCEF-6745A7B1FE24}"/>
              </a:ext>
            </a:extLst>
          </p:cNvPr>
          <p:cNvGrpSpPr/>
          <p:nvPr/>
        </p:nvGrpSpPr>
        <p:grpSpPr>
          <a:xfrm>
            <a:off x="2120804" y="1836483"/>
            <a:ext cx="9785233" cy="4933731"/>
            <a:chOff x="2298862" y="1822669"/>
            <a:chExt cx="9785233" cy="4933731"/>
          </a:xfrm>
        </p:grpSpPr>
        <p:pic>
          <p:nvPicPr>
            <p:cNvPr id="8" name="Picture 7">
              <a:extLst>
                <a:ext uri="{FF2B5EF4-FFF2-40B4-BE49-F238E27FC236}">
                  <a16:creationId xmlns:a16="http://schemas.microsoft.com/office/drawing/2014/main" id="{31BD9561-07E6-40CA-A88A-F1B20D6EC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549" y="1822669"/>
              <a:ext cx="3838575" cy="3733800"/>
            </a:xfrm>
            <a:prstGeom prst="rect">
              <a:avLst/>
            </a:prstGeom>
          </p:spPr>
        </p:pic>
        <p:pic>
          <p:nvPicPr>
            <p:cNvPr id="12" name="Picture 11">
              <a:extLst>
                <a:ext uri="{FF2B5EF4-FFF2-40B4-BE49-F238E27FC236}">
                  <a16:creationId xmlns:a16="http://schemas.microsoft.com/office/drawing/2014/main" id="{C409EED0-4992-4707-98A5-B4581323A939}"/>
                </a:ext>
              </a:extLst>
            </p:cNvPr>
            <p:cNvPicPr>
              <a:picLocks noChangeAspect="1"/>
            </p:cNvPicPr>
            <p:nvPr/>
          </p:nvPicPr>
          <p:blipFill>
            <a:blip r:embed="rId3"/>
            <a:stretch>
              <a:fillRect/>
            </a:stretch>
          </p:blipFill>
          <p:spPr>
            <a:xfrm>
              <a:off x="2298862" y="3862640"/>
              <a:ext cx="2557364" cy="1342029"/>
            </a:xfrm>
            <a:prstGeom prst="rect">
              <a:avLst/>
            </a:prstGeom>
          </p:spPr>
        </p:pic>
        <p:pic>
          <p:nvPicPr>
            <p:cNvPr id="14" name="Picture 13">
              <a:extLst>
                <a:ext uri="{FF2B5EF4-FFF2-40B4-BE49-F238E27FC236}">
                  <a16:creationId xmlns:a16="http://schemas.microsoft.com/office/drawing/2014/main" id="{18354C35-DA5E-4C0D-A433-C34176ADE924}"/>
                </a:ext>
              </a:extLst>
            </p:cNvPr>
            <p:cNvPicPr>
              <a:picLocks noChangeAspect="1"/>
            </p:cNvPicPr>
            <p:nvPr/>
          </p:nvPicPr>
          <p:blipFill>
            <a:blip r:embed="rId4"/>
            <a:stretch>
              <a:fillRect/>
            </a:stretch>
          </p:blipFill>
          <p:spPr>
            <a:xfrm>
              <a:off x="9369691" y="2549376"/>
              <a:ext cx="2714404" cy="1313264"/>
            </a:xfrm>
            <a:prstGeom prst="rect">
              <a:avLst/>
            </a:prstGeom>
          </p:spPr>
        </p:pic>
        <p:pic>
          <p:nvPicPr>
            <p:cNvPr id="16" name="Picture 15">
              <a:extLst>
                <a:ext uri="{FF2B5EF4-FFF2-40B4-BE49-F238E27FC236}">
                  <a16:creationId xmlns:a16="http://schemas.microsoft.com/office/drawing/2014/main" id="{2A0C9C3F-B8D6-45A1-B955-AF00C972DB62}"/>
                </a:ext>
              </a:extLst>
            </p:cNvPr>
            <p:cNvPicPr>
              <a:picLocks noChangeAspect="1"/>
            </p:cNvPicPr>
            <p:nvPr/>
          </p:nvPicPr>
          <p:blipFill>
            <a:blip r:embed="rId5"/>
            <a:stretch>
              <a:fillRect/>
            </a:stretch>
          </p:blipFill>
          <p:spPr>
            <a:xfrm>
              <a:off x="9324109" y="4180806"/>
              <a:ext cx="2744254" cy="1485742"/>
            </a:xfrm>
            <a:prstGeom prst="rect">
              <a:avLst/>
            </a:prstGeom>
          </p:spPr>
        </p:pic>
        <p:pic>
          <p:nvPicPr>
            <p:cNvPr id="18" name="Picture 17">
              <a:extLst>
                <a:ext uri="{FF2B5EF4-FFF2-40B4-BE49-F238E27FC236}">
                  <a16:creationId xmlns:a16="http://schemas.microsoft.com/office/drawing/2014/main" id="{C354B69D-5CF8-4425-BD8F-FD247E0C0B2F}"/>
                </a:ext>
              </a:extLst>
            </p:cNvPr>
            <p:cNvPicPr>
              <a:picLocks noChangeAspect="1"/>
            </p:cNvPicPr>
            <p:nvPr/>
          </p:nvPicPr>
          <p:blipFill>
            <a:blip r:embed="rId6"/>
            <a:stretch>
              <a:fillRect/>
            </a:stretch>
          </p:blipFill>
          <p:spPr>
            <a:xfrm>
              <a:off x="4917600" y="5827060"/>
              <a:ext cx="3700463" cy="929340"/>
            </a:xfrm>
            <a:prstGeom prst="rect">
              <a:avLst/>
            </a:prstGeom>
          </p:spPr>
        </p:pic>
        <p:pic>
          <p:nvPicPr>
            <p:cNvPr id="20" name="Picture 19">
              <a:extLst>
                <a:ext uri="{FF2B5EF4-FFF2-40B4-BE49-F238E27FC236}">
                  <a16:creationId xmlns:a16="http://schemas.microsoft.com/office/drawing/2014/main" id="{5D844DFA-4361-4E34-B616-8D44798800B6}"/>
                </a:ext>
              </a:extLst>
            </p:cNvPr>
            <p:cNvPicPr>
              <a:picLocks noChangeAspect="1"/>
            </p:cNvPicPr>
            <p:nvPr/>
          </p:nvPicPr>
          <p:blipFill>
            <a:blip r:embed="rId7"/>
            <a:stretch>
              <a:fillRect/>
            </a:stretch>
          </p:blipFill>
          <p:spPr>
            <a:xfrm>
              <a:off x="2309918" y="1930400"/>
              <a:ext cx="2554434" cy="1702956"/>
            </a:xfrm>
            <a:prstGeom prst="rect">
              <a:avLst/>
            </a:prstGeom>
          </p:spPr>
        </p:pic>
        <p:cxnSp>
          <p:nvCxnSpPr>
            <p:cNvPr id="23" name="Straight Arrow Connector 22">
              <a:extLst>
                <a:ext uri="{FF2B5EF4-FFF2-40B4-BE49-F238E27FC236}">
                  <a16:creationId xmlns:a16="http://schemas.microsoft.com/office/drawing/2014/main" id="{5D449958-69A6-4353-B298-E4E29AB6D0A4}"/>
                </a:ext>
              </a:extLst>
            </p:cNvPr>
            <p:cNvCxnSpPr>
              <a:cxnSpLocks/>
            </p:cNvCxnSpPr>
            <p:nvPr/>
          </p:nvCxnSpPr>
          <p:spPr>
            <a:xfrm flipH="1">
              <a:off x="4864353" y="3022600"/>
              <a:ext cx="660147"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F8FC0B7-CA64-4B08-A0F0-6013FBBD8666}"/>
                </a:ext>
              </a:extLst>
            </p:cNvPr>
            <p:cNvCxnSpPr>
              <a:cxnSpLocks/>
            </p:cNvCxnSpPr>
            <p:nvPr/>
          </p:nvCxnSpPr>
          <p:spPr>
            <a:xfrm flipH="1">
              <a:off x="4856227" y="4165600"/>
              <a:ext cx="833373"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C69DBC7-46FA-45F6-9639-76330A65D339}"/>
                </a:ext>
              </a:extLst>
            </p:cNvPr>
            <p:cNvCxnSpPr>
              <a:cxnSpLocks/>
            </p:cNvCxnSpPr>
            <p:nvPr/>
          </p:nvCxnSpPr>
          <p:spPr>
            <a:xfrm>
              <a:off x="7781815" y="3468256"/>
              <a:ext cx="1542294"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092C3EE-F814-431F-B1C3-B69E6C91D953}"/>
                </a:ext>
              </a:extLst>
            </p:cNvPr>
            <p:cNvCxnSpPr>
              <a:cxnSpLocks/>
            </p:cNvCxnSpPr>
            <p:nvPr/>
          </p:nvCxnSpPr>
          <p:spPr>
            <a:xfrm>
              <a:off x="7945939" y="4750956"/>
              <a:ext cx="1378170"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A91CC12-1EA3-4C67-B4C2-B11B840148EF}"/>
                </a:ext>
              </a:extLst>
            </p:cNvPr>
            <p:cNvCxnSpPr>
              <a:cxnSpLocks/>
            </p:cNvCxnSpPr>
            <p:nvPr/>
          </p:nvCxnSpPr>
          <p:spPr>
            <a:xfrm>
              <a:off x="6936580" y="5556469"/>
              <a:ext cx="0" cy="284405"/>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Arrow: Right 3">
            <a:extLst>
              <a:ext uri="{FF2B5EF4-FFF2-40B4-BE49-F238E27FC236}">
                <a16:creationId xmlns:a16="http://schemas.microsoft.com/office/drawing/2014/main" id="{5BA4A9F6-E602-050B-F1BE-28969D907023}"/>
              </a:ext>
            </a:extLst>
          </p:cNvPr>
          <p:cNvSpPr/>
          <p:nvPr/>
        </p:nvSpPr>
        <p:spPr>
          <a:xfrm>
            <a:off x="336504" y="1807810"/>
            <a:ext cx="1699232" cy="43008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MY" dirty="0"/>
          </a:p>
        </p:txBody>
      </p:sp>
      <p:sp>
        <p:nvSpPr>
          <p:cNvPr id="7" name="Rectangle 6">
            <a:extLst>
              <a:ext uri="{FF2B5EF4-FFF2-40B4-BE49-F238E27FC236}">
                <a16:creationId xmlns:a16="http://schemas.microsoft.com/office/drawing/2014/main" id="{1E516798-F172-B010-92B2-5F263888387C}"/>
              </a:ext>
            </a:extLst>
          </p:cNvPr>
          <p:cNvSpPr/>
          <p:nvPr/>
        </p:nvSpPr>
        <p:spPr>
          <a:xfrm>
            <a:off x="421572" y="3093594"/>
            <a:ext cx="1378705" cy="19404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dirty="0" err="1"/>
              <a:t>Standar</a:t>
            </a:r>
            <a:r>
              <a:rPr lang="en-US" dirty="0"/>
              <a:t> </a:t>
            </a:r>
            <a:r>
              <a:rPr lang="en-US" dirty="0" err="1"/>
              <a:t>Sistem</a:t>
            </a:r>
            <a:r>
              <a:rPr lang="en-US" dirty="0"/>
              <a:t> </a:t>
            </a:r>
            <a:r>
              <a:rPr lang="en-US" dirty="0" err="1"/>
              <a:t>Pengendalian</a:t>
            </a:r>
            <a:r>
              <a:rPr lang="en-US" dirty="0"/>
              <a:t> Intern </a:t>
            </a:r>
          </a:p>
          <a:p>
            <a:pPr algn="ctr"/>
            <a:r>
              <a:rPr lang="en-US" b="1" dirty="0"/>
              <a:t>COSO IC 2013</a:t>
            </a:r>
            <a:endParaRPr lang="en-MY" b="1" dirty="0"/>
          </a:p>
          <a:p>
            <a:pPr algn="ctr"/>
            <a:endParaRPr lang="en-MY" dirty="0"/>
          </a:p>
        </p:txBody>
      </p:sp>
      <p:sp>
        <p:nvSpPr>
          <p:cNvPr id="27" name="TextBox 26">
            <a:extLst>
              <a:ext uri="{FF2B5EF4-FFF2-40B4-BE49-F238E27FC236}">
                <a16:creationId xmlns:a16="http://schemas.microsoft.com/office/drawing/2014/main" id="{D725D426-2FE2-B005-58F1-6C6506118D67}"/>
              </a:ext>
            </a:extLst>
          </p:cNvPr>
          <p:cNvSpPr txBox="1"/>
          <p:nvPr/>
        </p:nvSpPr>
        <p:spPr>
          <a:xfrm>
            <a:off x="4073878" y="1416925"/>
            <a:ext cx="6096000" cy="400110"/>
          </a:xfrm>
          <a:prstGeom prst="rect">
            <a:avLst/>
          </a:prstGeom>
          <a:noFill/>
        </p:spPr>
        <p:txBody>
          <a:bodyPr wrap="square">
            <a:spAutoFit/>
          </a:bodyPr>
          <a:lstStyle/>
          <a:p>
            <a:pPr algn="ctr"/>
            <a:r>
              <a:rPr lang="en-US" sz="2000" b="1" dirty="0"/>
              <a:t>COSO INETRNAL CONNTROL 2013</a:t>
            </a:r>
            <a:endParaRPr lang="en-MY" sz="2000" b="1" dirty="0"/>
          </a:p>
        </p:txBody>
      </p:sp>
    </p:spTree>
    <p:extLst>
      <p:ext uri="{BB962C8B-B14F-4D97-AF65-F5344CB8AC3E}">
        <p14:creationId xmlns:p14="http://schemas.microsoft.com/office/powerpoint/2010/main" val="15849045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3411DD-96E2-A901-C089-0AD07BF59CEF}"/>
              </a:ext>
            </a:extLst>
          </p:cNvPr>
          <p:cNvSpPr/>
          <p:nvPr/>
        </p:nvSpPr>
        <p:spPr>
          <a:xfrm>
            <a:off x="1" y="0"/>
            <a:ext cx="12191999" cy="702070"/>
          </a:xfrm>
          <a:prstGeom prst="rect">
            <a:avLst/>
          </a:prstGeom>
          <a:solidFill>
            <a:srgbClr val="002060"/>
          </a:solidFill>
        </p:spPr>
        <p:txBody>
          <a:bodyPr wrap="square" lIns="91440" tIns="180000" rIns="91440" bIns="180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w="13462">
                  <a:solidFill>
                    <a:prstClr val="white"/>
                  </a:solidFill>
                  <a:prstDash val="solid"/>
                </a:ln>
                <a:solidFill>
                  <a:prstClr val="white"/>
                </a:solidFill>
                <a:effectLst/>
                <a:uLnTx/>
                <a:uFillTx/>
                <a:latin typeface="Calibri" panose="020F0502020204030204"/>
                <a:ea typeface="+mn-ea"/>
                <a:cs typeface="+mn-cs"/>
              </a:rPr>
              <a:t>CONTOH SISTEM PENGENDALIAN INTERN DI LINGKUNGAN BUMN SESUAI PER-2/MBU/02/2023</a:t>
            </a:r>
          </a:p>
        </p:txBody>
      </p:sp>
      <p:sp>
        <p:nvSpPr>
          <p:cNvPr id="5" name="Rectangle 4">
            <a:extLst>
              <a:ext uri="{FF2B5EF4-FFF2-40B4-BE49-F238E27FC236}">
                <a16:creationId xmlns:a16="http://schemas.microsoft.com/office/drawing/2014/main" id="{65E0A5E1-B463-FCAD-F8A4-D2A84308C6A8}"/>
              </a:ext>
            </a:extLst>
          </p:cNvPr>
          <p:cNvSpPr/>
          <p:nvPr/>
        </p:nvSpPr>
        <p:spPr>
          <a:xfrm>
            <a:off x="7641264" y="1063256"/>
            <a:ext cx="4118345" cy="5292356"/>
          </a:xfrm>
          <a:prstGeom prst="rect">
            <a:avLst/>
          </a:prstGeom>
          <a:solidFill>
            <a:srgbClr val="006C31"/>
          </a:solidFill>
          <a:ln w="15875" cap="rnd" cmpd="sng" algn="ctr">
            <a:no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Corbel" panose="020B0503020204020204"/>
                <a:ea typeface="+mn-ea"/>
                <a:cs typeface="+mn-cs"/>
              </a:rPr>
              <a:t>Direksi</a:t>
            </a:r>
            <a:r>
              <a:rPr kumimoji="0" lang="en-US" sz="16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1" i="0" u="none" strike="noStrike" kern="0" cap="none" spc="0" normalizeH="0" baseline="0" noProof="0" dirty="0" err="1">
                <a:ln>
                  <a:noFill/>
                </a:ln>
                <a:solidFill>
                  <a:prstClr val="white"/>
                </a:solidFill>
                <a:effectLst/>
                <a:uLnTx/>
                <a:uFillTx/>
                <a:latin typeface="Corbel" panose="020B0503020204020204"/>
                <a:ea typeface="+mn-ea"/>
                <a:cs typeface="+mn-cs"/>
              </a:rPr>
              <a:t>wajib</a:t>
            </a:r>
            <a:r>
              <a:rPr kumimoji="0" lang="en-US" sz="16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1" i="0" u="none" strike="noStrike" kern="0" cap="none" spc="0" normalizeH="0" baseline="0" noProof="0" dirty="0" err="1">
                <a:ln>
                  <a:noFill/>
                </a:ln>
                <a:solidFill>
                  <a:prstClr val="white"/>
                </a:solidFill>
                <a:effectLst/>
                <a:uLnTx/>
                <a:uFillTx/>
                <a:latin typeface="Corbel" panose="020B0503020204020204"/>
                <a:ea typeface="+mn-ea"/>
                <a:cs typeface="+mn-cs"/>
              </a:rPr>
              <a:t>melaksanakan</a:t>
            </a:r>
            <a:r>
              <a:rPr kumimoji="0" lang="en-US" sz="16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1" i="0" u="none" strike="noStrike" kern="0" cap="none" spc="0" normalizeH="0" baseline="0" noProof="0" dirty="0" err="1">
                <a:ln>
                  <a:noFill/>
                </a:ln>
                <a:solidFill>
                  <a:prstClr val="white"/>
                </a:solidFill>
                <a:effectLst/>
                <a:uLnTx/>
                <a:uFillTx/>
                <a:latin typeface="Corbel" panose="020B0503020204020204"/>
                <a:ea typeface="+mn-ea"/>
                <a:cs typeface="+mn-cs"/>
              </a:rPr>
              <a:t>Sistem</a:t>
            </a:r>
            <a:r>
              <a:rPr kumimoji="0" lang="en-US" sz="16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1" i="0" u="none" strike="noStrike" kern="0" cap="none" spc="0" normalizeH="0" baseline="0" noProof="0" dirty="0" err="1">
                <a:ln>
                  <a:noFill/>
                </a:ln>
                <a:solidFill>
                  <a:prstClr val="white"/>
                </a:solidFill>
                <a:effectLst/>
                <a:uLnTx/>
                <a:uFillTx/>
                <a:latin typeface="Corbel" panose="020B0503020204020204"/>
                <a:ea typeface="+mn-ea"/>
                <a:cs typeface="+mn-cs"/>
              </a:rPr>
              <a:t>Pengendalian</a:t>
            </a:r>
            <a:r>
              <a:rPr kumimoji="0" lang="en-US" sz="1600" b="1" i="0" u="none" strike="noStrike" kern="0" cap="none" spc="0" normalizeH="0" baseline="0" noProof="0" dirty="0">
                <a:ln>
                  <a:noFill/>
                </a:ln>
                <a:solidFill>
                  <a:prstClr val="white"/>
                </a:solidFill>
                <a:effectLst/>
                <a:uLnTx/>
                <a:uFillTx/>
                <a:latin typeface="Corbel" panose="020B0503020204020204"/>
                <a:ea typeface="+mn-ea"/>
                <a:cs typeface="+mn-cs"/>
              </a:rPr>
              <a:t> Intern </a:t>
            </a:r>
            <a:r>
              <a:rPr kumimoji="0" lang="en-US" sz="1600" b="1" i="0" u="none" strike="noStrike" kern="0" cap="none" spc="0" normalizeH="0" baseline="0" noProof="0" dirty="0" err="1">
                <a:ln>
                  <a:noFill/>
                </a:ln>
                <a:solidFill>
                  <a:prstClr val="white"/>
                </a:solidFill>
                <a:effectLst/>
                <a:uLnTx/>
                <a:uFillTx/>
                <a:latin typeface="Corbel" panose="020B0503020204020204"/>
                <a:ea typeface="+mn-ea"/>
                <a:cs typeface="+mn-cs"/>
              </a:rPr>
              <a:t>secara</a:t>
            </a:r>
            <a:r>
              <a:rPr kumimoji="0" lang="en-US" sz="16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1" i="0" u="none" strike="noStrike" kern="0" cap="none" spc="0" normalizeH="0" baseline="0" noProof="0" dirty="0" err="1">
                <a:ln>
                  <a:noFill/>
                </a:ln>
                <a:solidFill>
                  <a:prstClr val="white"/>
                </a:solidFill>
                <a:effectLst/>
                <a:uLnTx/>
                <a:uFillTx/>
                <a:latin typeface="Corbel" panose="020B0503020204020204"/>
                <a:ea typeface="+mn-ea"/>
                <a:cs typeface="+mn-cs"/>
              </a:rPr>
              <a:t>efektif</a:t>
            </a:r>
            <a:r>
              <a:rPr kumimoji="0" lang="en-US" sz="1600" b="1" i="0" u="none" strike="noStrike" kern="0" cap="none" spc="0" normalizeH="0" baseline="0" noProof="0" dirty="0">
                <a:ln>
                  <a:noFill/>
                </a:ln>
                <a:solidFill>
                  <a:prstClr val="white"/>
                </a:solidFill>
                <a:effectLst/>
                <a:uLnTx/>
                <a:uFillTx/>
                <a:latin typeface="Corbel" panose="020B0503020204020204"/>
                <a:ea typeface="+mn-ea"/>
                <a:cs typeface="+mn-cs"/>
              </a:rPr>
              <a:t> yang </a:t>
            </a:r>
            <a:r>
              <a:rPr kumimoji="0" lang="en-US" sz="1600" b="1" i="0" u="none" strike="noStrike" kern="0" cap="none" spc="0" normalizeH="0" baseline="0" noProof="0" dirty="0" err="1">
                <a:ln>
                  <a:noFill/>
                </a:ln>
                <a:solidFill>
                  <a:prstClr val="white"/>
                </a:solidFill>
                <a:effectLst/>
                <a:uLnTx/>
                <a:uFillTx/>
                <a:latin typeface="Corbel" panose="020B0503020204020204"/>
                <a:ea typeface="+mn-ea"/>
                <a:cs typeface="+mn-cs"/>
              </a:rPr>
              <a:t>bertujuan</a:t>
            </a:r>
            <a:r>
              <a:rPr kumimoji="0" lang="en-US" sz="1600" b="1"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1" i="0" u="none" strike="noStrike" kern="0" cap="none" spc="0" normalizeH="0" baseline="0" noProof="0" dirty="0" err="1">
                <a:ln>
                  <a:noFill/>
                </a:ln>
                <a:solidFill>
                  <a:prstClr val="white"/>
                </a:solidFill>
                <a:effectLst/>
                <a:uLnTx/>
                <a:uFillTx/>
                <a:latin typeface="Corbel" panose="020B0503020204020204"/>
                <a:ea typeface="+mn-ea"/>
                <a:cs typeface="+mn-cs"/>
              </a:rPr>
              <a:t>untuk</a:t>
            </a:r>
            <a:r>
              <a:rPr kumimoji="0" lang="en-US" sz="1600" b="1" i="0" u="none" strike="noStrike" kern="0" cap="none" spc="0" normalizeH="0" baseline="0" noProof="0" dirty="0">
                <a:ln>
                  <a:noFill/>
                </a:ln>
                <a:solidFill>
                  <a:prstClr val="white"/>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Menjaga</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dan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mengamankan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aset</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BUMN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Menjamin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tersedianya</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informasi</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dan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laporan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keuangan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dan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manajemen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yang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akurat</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lengkap</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tepat</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guna</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dan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tepat</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waktu</a:t>
            </a:r>
            <a:endPar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Meningkatkan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kepatuhan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terhadap</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peraturan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dan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perundang-undangan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serta</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kebijakan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dan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ketentuan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BUMN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Mengurangi</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dampak</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keuangan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atau</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dampak</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kerugian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penyimpangan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termasuk</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kecurangan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1" u="none" strike="noStrike" kern="0" cap="none" spc="0" normalizeH="0" baseline="0" noProof="0" dirty="0">
                <a:ln>
                  <a:noFill/>
                </a:ln>
                <a:solidFill>
                  <a:prstClr val="white"/>
                </a:solidFill>
                <a:effectLst/>
                <a:uLnTx/>
                <a:uFillTx/>
                <a:latin typeface="Corbel" panose="020B0503020204020204"/>
                <a:ea typeface="+mn-ea"/>
                <a:cs typeface="+mn-cs"/>
              </a:rPr>
              <a:t>fraud</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dan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pelanggaran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aspek</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kehati-hatian</a:t>
            </a:r>
            <a:endPar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Meningkatkan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efektivitas</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organisasi</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dan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meningkatkan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efisiensi</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biaya</a:t>
            </a:r>
            <a:endPar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Meningkatkan</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efektivitas</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budaya</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Risiko</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pada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organisasi</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BUMN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secara</a:t>
            </a:r>
            <a:r>
              <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rPr>
              <a:t> </a:t>
            </a:r>
            <a:r>
              <a:rPr kumimoji="0" lang="en-US" sz="1600" b="0" i="0" u="none" strike="noStrike" kern="0" cap="none" spc="0" normalizeH="0" baseline="0" noProof="0" dirty="0" err="1">
                <a:ln>
                  <a:noFill/>
                </a:ln>
                <a:solidFill>
                  <a:prstClr val="white"/>
                </a:solidFill>
                <a:effectLst/>
                <a:uLnTx/>
                <a:uFillTx/>
                <a:latin typeface="Corbel" panose="020B0503020204020204"/>
                <a:ea typeface="+mn-ea"/>
                <a:cs typeface="+mn-cs"/>
              </a:rPr>
              <a:t>menyeluruh</a:t>
            </a:r>
            <a:endParaRPr kumimoji="0" lang="en-US" sz="1600" b="0" i="0" u="none" strike="noStrike" kern="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600" b="0" i="0" u="none" strike="noStrike" kern="0" cap="none" spc="0" normalizeH="0" baseline="0" noProof="0" dirty="0">
              <a:ln>
                <a:noFill/>
              </a:ln>
              <a:solidFill>
                <a:prstClr val="white"/>
              </a:solid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id="{2A92AA2F-7568-4803-4BE7-751728AFB601}"/>
              </a:ext>
            </a:extLst>
          </p:cNvPr>
          <p:cNvSpPr/>
          <p:nvPr/>
        </p:nvSpPr>
        <p:spPr>
          <a:xfrm>
            <a:off x="350875" y="1063256"/>
            <a:ext cx="6337005" cy="5292356"/>
          </a:xfrm>
          <a:prstGeom prst="rect">
            <a:avLst/>
          </a:prstGeom>
          <a:solidFill>
            <a:srgbClr val="D6EEBC"/>
          </a:solidFill>
          <a:ln w="15875" cap="rnd" cmpd="sng" algn="ctr">
            <a:no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black"/>
                </a:solidFill>
                <a:effectLst/>
                <a:uLnTx/>
                <a:uFillTx/>
                <a:latin typeface="Corbel" panose="020B0503020204020204"/>
                <a:ea typeface="+mn-ea"/>
                <a:cs typeface="+mn-cs"/>
              </a:rPr>
              <a:t>Sistem</a:t>
            </a:r>
            <a:r>
              <a:rPr kumimoji="0" lang="en-US" sz="1600" b="1"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600" b="1" i="0" u="none" strike="noStrike" kern="0" cap="none" spc="0" normalizeH="0" baseline="0" noProof="0" dirty="0" err="1">
                <a:ln>
                  <a:noFill/>
                </a:ln>
                <a:solidFill>
                  <a:prstClr val="black"/>
                </a:solidFill>
                <a:effectLst/>
                <a:uLnTx/>
                <a:uFillTx/>
                <a:latin typeface="Corbel" panose="020B0503020204020204"/>
                <a:ea typeface="+mn-ea"/>
                <a:cs typeface="+mn-cs"/>
              </a:rPr>
              <a:t>Pengendalian</a:t>
            </a:r>
            <a:r>
              <a:rPr kumimoji="0" lang="en-US" sz="1600" b="1" i="0" u="none" strike="noStrike" kern="0" cap="none" spc="0" normalizeH="0" baseline="0" noProof="0" dirty="0">
                <a:ln>
                  <a:noFill/>
                </a:ln>
                <a:solidFill>
                  <a:prstClr val="black"/>
                </a:solidFill>
                <a:effectLst/>
                <a:uLnTx/>
                <a:uFillTx/>
                <a:latin typeface="Corbel" panose="020B0503020204020204"/>
                <a:ea typeface="+mn-ea"/>
                <a:cs typeface="+mn-cs"/>
              </a:rPr>
              <a:t> Intern </a:t>
            </a:r>
            <a:r>
              <a:rPr kumimoji="0" lang="en-US" sz="1600" b="1" i="0" u="none" strike="noStrike" kern="0" cap="none" spc="0" normalizeH="0" baseline="0" noProof="0" dirty="0" err="1">
                <a:ln>
                  <a:noFill/>
                </a:ln>
                <a:solidFill>
                  <a:prstClr val="black"/>
                </a:solidFill>
                <a:effectLst/>
                <a:uLnTx/>
                <a:uFillTx/>
                <a:latin typeface="Corbel" panose="020B0503020204020204"/>
                <a:ea typeface="+mn-ea"/>
                <a:cs typeface="+mn-cs"/>
              </a:rPr>
              <a:t>dalam</a:t>
            </a:r>
            <a:r>
              <a:rPr kumimoji="0" lang="en-US" sz="1600" b="1"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600" b="1" i="0" u="none" strike="noStrike" kern="0" cap="none" spc="0" normalizeH="0" baseline="0" noProof="0" dirty="0" err="1">
                <a:ln>
                  <a:noFill/>
                </a:ln>
                <a:solidFill>
                  <a:prstClr val="black"/>
                </a:solidFill>
                <a:effectLst/>
                <a:uLnTx/>
                <a:uFillTx/>
                <a:latin typeface="Corbel" panose="020B0503020204020204"/>
                <a:ea typeface="+mn-ea"/>
                <a:cs typeface="+mn-cs"/>
              </a:rPr>
              <a:t>penerapan</a:t>
            </a:r>
            <a:r>
              <a:rPr kumimoji="0" lang="en-US" sz="1600" b="1"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600" b="1" i="0" u="none" strike="noStrike" kern="0" cap="none" spc="0" normalizeH="0" baseline="0" noProof="0" dirty="0" err="1">
                <a:ln>
                  <a:noFill/>
                </a:ln>
                <a:solidFill>
                  <a:prstClr val="black"/>
                </a:solidFill>
                <a:effectLst/>
                <a:uLnTx/>
                <a:uFillTx/>
                <a:latin typeface="Corbel" panose="020B0503020204020204"/>
                <a:ea typeface="+mn-ea"/>
                <a:cs typeface="+mn-cs"/>
              </a:rPr>
              <a:t>Manajemen</a:t>
            </a:r>
            <a:r>
              <a:rPr kumimoji="0" lang="en-US" sz="1600" b="1"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600" b="1" i="0" u="none" strike="noStrike" kern="0" cap="none" spc="0" normalizeH="0" baseline="0" noProof="0" dirty="0" err="1">
                <a:ln>
                  <a:noFill/>
                </a:ln>
                <a:solidFill>
                  <a:prstClr val="black"/>
                </a:solidFill>
                <a:effectLst/>
                <a:uLnTx/>
                <a:uFillTx/>
                <a:latin typeface="Corbel" panose="020B0503020204020204"/>
                <a:ea typeface="+mn-ea"/>
                <a:cs typeface="+mn-cs"/>
              </a:rPr>
              <a:t>Risiko</a:t>
            </a:r>
            <a:r>
              <a:rPr kumimoji="0" lang="en-US" sz="1600" b="1" i="0" u="none" strike="noStrike" kern="0" cap="none" spc="0" normalizeH="0" baseline="0" noProof="0" dirty="0">
                <a:ln>
                  <a:noFill/>
                </a:ln>
                <a:solidFill>
                  <a:prstClr val="black"/>
                </a:solidFill>
                <a:effectLst/>
                <a:uLnTx/>
                <a:uFillTx/>
                <a:latin typeface="Corbel" panose="020B0503020204020204"/>
                <a:ea typeface="+mn-ea"/>
                <a:cs typeface="+mn-cs"/>
              </a:rPr>
              <a:t> paling </a:t>
            </a:r>
            <a:r>
              <a:rPr kumimoji="0" lang="en-US" sz="1600" b="1" i="0" u="none" strike="noStrike" kern="0" cap="none" spc="0" normalizeH="0" baseline="0" noProof="0" dirty="0" err="1">
                <a:ln>
                  <a:noFill/>
                </a:ln>
                <a:solidFill>
                  <a:prstClr val="black"/>
                </a:solidFill>
                <a:effectLst/>
                <a:uLnTx/>
                <a:uFillTx/>
                <a:latin typeface="Corbel" panose="020B0503020204020204"/>
                <a:ea typeface="+mn-ea"/>
                <a:cs typeface="+mn-cs"/>
              </a:rPr>
              <a:t>sedikit</a:t>
            </a:r>
            <a:r>
              <a:rPr kumimoji="0" lang="en-US" sz="1600" b="1"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600" b="1" i="0" u="none" strike="noStrike" kern="0" cap="none" spc="0" normalizeH="0" baseline="0" noProof="0" dirty="0" err="1">
                <a:ln>
                  <a:noFill/>
                </a:ln>
                <a:solidFill>
                  <a:prstClr val="black"/>
                </a:solidFill>
                <a:effectLst/>
                <a:uLnTx/>
                <a:uFillTx/>
                <a:latin typeface="Corbel" panose="020B0503020204020204"/>
                <a:ea typeface="+mn-ea"/>
                <a:cs typeface="+mn-cs"/>
              </a:rPr>
              <a:t>mencakup</a:t>
            </a:r>
            <a:r>
              <a:rPr kumimoji="0" lang="en-US" sz="1600" b="1" i="0" u="none" strike="noStrike" kern="0" cap="none" spc="0" normalizeH="0" baseline="0" noProof="0" dirty="0">
                <a:ln>
                  <a:noFill/>
                </a:ln>
                <a:solidFill>
                  <a:prstClr val="black"/>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Kesesuaian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Sistem</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Pengendalian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Intern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dengan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jenis</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tingkat</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risiko</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yang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melekat</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pada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kegiatan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usaha</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BUMN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Penetapan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wewenang</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tanggung</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jawab</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untuk</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pemantauan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kepatuhan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kebijakan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prosedur</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Manajemen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Risiko</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serta</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penetapan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strategi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risiko</a:t>
            </a:r>
            <a:endPar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Penetapan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jalur</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pelaporan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pemisahan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fungsi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yang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jelas</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dari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lini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pertama</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kepada</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lini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kedua</a:t>
            </a:r>
            <a:endPar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Struktur</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organisasi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yang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menggambarkan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secara</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jelas</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kegiatan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usaha</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BUMN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Pelaporan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keuangan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kegiatan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operasional</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yang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akurat</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tepat</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waktu</a:t>
            </a:r>
            <a:endPar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Kecukupan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prosedur</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untuk</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memastikan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kepatuhan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BUMN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terhadap</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peraturan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perundang-undangan</a:t>
            </a:r>
            <a:endPar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Kaji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ulang</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atau</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reviu</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yang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efektif</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independen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objektif</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terhadap</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prosedur</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penilaian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kegiatan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operasional</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BUMN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Pengujian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kaji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ulang</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atau</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reviu</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yang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memadai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terhadap</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sistem</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informasi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Manajemen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Risiko</a:t>
            </a:r>
            <a:endPar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Dokumentasi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secara</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lengkap</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memadai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terhadap</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prosedur</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operasional</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cakupan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temuan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audit,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serta</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tanggapan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Direksi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terhadap</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hasil</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audit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Verifikasi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kaji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ulang</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atau</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reviu</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secara</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berkala</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berkesinambungan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terhadap</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penanganan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kelemahan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BUMN yang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bersifat</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material dan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tindakan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Direksi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untuk</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meperbaiki</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penyimpangan</a:t>
            </a:r>
            <a:r>
              <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rPr>
              <a:t> </a:t>
            </a:r>
            <a:r>
              <a:rPr kumimoji="0" lang="en-US" sz="1400" b="0" i="0" u="none" strike="noStrike" kern="0" cap="none" spc="0" normalizeH="0" baseline="0" noProof="0" dirty="0" err="1">
                <a:ln>
                  <a:noFill/>
                </a:ln>
                <a:solidFill>
                  <a:prstClr val="black"/>
                </a:solidFill>
                <a:effectLst/>
                <a:uLnTx/>
                <a:uFillTx/>
                <a:latin typeface="Corbel" panose="020B0503020204020204"/>
                <a:ea typeface="+mn-ea"/>
                <a:cs typeface="+mn-cs"/>
              </a:rPr>
              <a:t>tersebut</a:t>
            </a:r>
            <a:endParaRPr kumimoji="0" lang="en-US" sz="1400" b="0" i="0" u="none" strike="noStrike" kern="0" cap="none" spc="0" normalizeH="0" baseline="0" noProof="0" dirty="0">
              <a:ln>
                <a:noFill/>
              </a:ln>
              <a:solidFill>
                <a:prstClr val="black"/>
              </a:solidFill>
              <a:effectLst/>
              <a:uLnTx/>
              <a:uFillTx/>
              <a:latin typeface="Corbel" panose="020B0503020204020204"/>
              <a:ea typeface="+mn-ea"/>
              <a:cs typeface="+mn-cs"/>
            </a:endParaRPr>
          </a:p>
        </p:txBody>
      </p:sp>
      <p:sp>
        <p:nvSpPr>
          <p:cNvPr id="2" name="Arrow: Right 1">
            <a:extLst>
              <a:ext uri="{FF2B5EF4-FFF2-40B4-BE49-F238E27FC236}">
                <a16:creationId xmlns:a16="http://schemas.microsoft.com/office/drawing/2014/main" id="{A9829E24-665C-4CED-B578-CD399D73ABE0}"/>
              </a:ext>
            </a:extLst>
          </p:cNvPr>
          <p:cNvSpPr/>
          <p:nvPr/>
        </p:nvSpPr>
        <p:spPr>
          <a:xfrm>
            <a:off x="6744587" y="2721935"/>
            <a:ext cx="783264" cy="1414130"/>
          </a:xfrm>
          <a:prstGeom prst="rightArrow">
            <a:avLst/>
          </a:prstGeom>
          <a:solidFill>
            <a:srgbClr val="006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95305FB-0591-4D12-AC86-0B55DD2650E1}"/>
              </a:ext>
            </a:extLst>
          </p:cNvPr>
          <p:cNvSpPr txBox="1"/>
          <p:nvPr/>
        </p:nvSpPr>
        <p:spPr>
          <a:xfrm>
            <a:off x="2984500" y="2812534"/>
            <a:ext cx="6223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3462">
                  <a:solidFill>
                    <a:prstClr val="white"/>
                  </a:solidFill>
                  <a:prstDash val="solid"/>
                </a:ln>
                <a:solidFill>
                  <a:prstClr val="white"/>
                </a:solidFill>
                <a:effectLst/>
                <a:uLnTx/>
                <a:uFillTx/>
                <a:latin typeface="Calibri" panose="020F0502020204030204"/>
                <a:ea typeface="+mn-ea"/>
                <a:cs typeface="+mn-cs"/>
              </a:rPr>
              <a:t>S</a:t>
            </a:r>
            <a:endPar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138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31850</TotalTime>
  <Words>10922</Words>
  <Application>Microsoft Office PowerPoint</Application>
  <PresentationFormat>Widescreen</PresentationFormat>
  <Paragraphs>1399</Paragraphs>
  <Slides>115</Slides>
  <Notes>14</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115</vt:i4>
      </vt:variant>
    </vt:vector>
  </HeadingPairs>
  <TitlesOfParts>
    <vt:vector size="138" baseType="lpstr">
      <vt:lpstr>Aharoni</vt:lpstr>
      <vt:lpstr>Arial</vt:lpstr>
      <vt:lpstr>Arial</vt:lpstr>
      <vt:lpstr>Arial Black</vt:lpstr>
      <vt:lpstr>Calibri</vt:lpstr>
      <vt:lpstr>Calibri Light</vt:lpstr>
      <vt:lpstr>Candara</vt:lpstr>
      <vt:lpstr>Castellar</vt:lpstr>
      <vt:lpstr>Corbel</vt:lpstr>
      <vt:lpstr>Montserrat</vt:lpstr>
      <vt:lpstr>RobotoRegular</vt:lpstr>
      <vt:lpstr>Segoe UI</vt:lpstr>
      <vt:lpstr>Symbol</vt:lpstr>
      <vt:lpstr>Times New Roman</vt:lpstr>
      <vt:lpstr>Univers 67 CondensedBold</vt:lpstr>
      <vt:lpstr>Viner Hand ITC</vt:lpstr>
      <vt:lpstr>Wingdings</vt:lpstr>
      <vt:lpstr>Office Theme</vt:lpstr>
      <vt:lpstr>4_Office Theme</vt:lpstr>
      <vt:lpstr>1_Office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GOVERNANCE THEORIES</vt:lpstr>
      <vt:lpstr>PowerPoint Presentation</vt:lpstr>
      <vt:lpstr>RINGKASAN GENERAL RISK MANAGEMENT FRAMEWORK UNTUK ORGANISASI (SIMPLIFIED)</vt:lpstr>
      <vt:lpstr>PowerPoint Presentation</vt:lpstr>
      <vt:lpstr> </vt:lpstr>
      <vt:lpstr>   MELIHAT KEMBALI DEFINISI RISIKO</vt:lpstr>
      <vt:lpstr>   INTERMEZO (Contoh Sangat Sedehana)</vt:lpstr>
      <vt:lpstr>   </vt:lpstr>
      <vt:lpstr>   SUMBER PENYEBAB RISIKO BISA LEBIH DARI SATU FAKTOR</vt:lpstr>
      <vt:lpstr> RISIKO INHEREN: DIMANAKAH DIA?</vt:lpstr>
      <vt:lpstr>PowerPoint Presentation</vt:lpstr>
      <vt:lpstr>PowerPoint Presentation</vt:lpstr>
      <vt:lpstr>ROOT CAUSE ANALYSIS (RCA) DALAM MENGIDENTIFIKASI RISIKO</vt:lpstr>
      <vt:lpstr>ROOT CAUSE ANALYSIS (RCA) DALAM MENGIDENTIFIKASI RISIKO</vt:lpstr>
      <vt:lpstr>RISK ANALYSIS: SIGNIFIKANSI RISIKO (LIKELIHOOD &amp; IMPACT)</vt:lpstr>
      <vt:lpstr>PowerPoint Presentation</vt:lpstr>
      <vt:lpstr>PowerPoint Presentation</vt:lpstr>
      <vt:lpstr>PowerPoint Presentation</vt:lpstr>
      <vt:lpstr>PowerPoint Presentation</vt:lpstr>
      <vt:lpstr>PowerPoint Presentation</vt:lpstr>
      <vt:lpstr>   REFLEKSI: Apakah Risiko selalu Negatif??</vt:lpstr>
      <vt:lpstr>PowerPoint Presentation</vt:lpstr>
      <vt:lpstr>PowerPoint Presentation</vt:lpstr>
      <vt:lpstr>PowerPoint Presentation</vt:lpstr>
      <vt:lpstr>   RISK APPETITE (SELERA RISIKO)</vt:lpstr>
      <vt:lpstr>   RISK TOLERANCE (TOLERANSI RISIKO)</vt:lpstr>
      <vt:lpstr>PowerPoint Presentation</vt:lpstr>
      <vt:lpstr>PENGERTIAN RISK APPETITE DAN RISK TOLERANCE SECARA HIRARKIS</vt:lpstr>
      <vt:lpstr>PowerPoint Presentation</vt:lpstr>
      <vt:lpstr>PowerPoint Presentation</vt:lpstr>
      <vt:lpstr>PowerPoint Presentation</vt:lpstr>
      <vt:lpstr>   INHERENT RISK, RISK CONSTROL, AND RESIDUAL (NET) RISK</vt:lpstr>
      <vt:lpstr>KONSEP SEDERHANA NET RISK (RESIDUAL RISK) SEBAGAI PROFIL RISIKO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BACKGROUND OF COMPLIANCE</vt:lpstr>
      <vt:lpstr>THE BENEFIT OF COMPLIANCE</vt:lpstr>
      <vt:lpstr>COMPLIANCE (KEPATUHAN): BUDAYA KEPATUHAN</vt:lpstr>
      <vt:lpstr>THREE LEVEL OF ORGANIZATION CULTURE: Schein’s Model</vt:lpstr>
      <vt:lpstr>THREE LEVEL OF ORGANIZATION CULTURE: Schein’s Model</vt:lpstr>
      <vt:lpstr>COMPLIANCE (KEPATUHAN): Fungsi Kepatuhan</vt:lpstr>
      <vt:lpstr>COMPLIANCE FRAMEWORK</vt:lpstr>
      <vt:lpstr>BAGAIMANA FUNGSI KEPATUHAN DAPAT MEMASTIKAN TINGKAT KEPATUHAN SELURUH ELEMEN ORGANISASI SAMPAI KE TINGKAT OPERASIONAL YANG PALING BAWAH ?</vt:lpstr>
      <vt:lpstr>INTERNAL CONTROL SYSTEM DITANAM DAN DITUMBUHKEMBANGKAN UNTUK MENINGKATKAN KEPATUHAN DALAM MELAKSANAKAN MANAJEMEN RISIKO DAN TATA KELOLA YANG BAIK</vt:lpstr>
      <vt:lpstr>PowerPoint Presentation</vt:lpstr>
      <vt:lpstr>PEOPLE IS THE NUCLEOUS OF GRC</vt:lpstr>
      <vt:lpstr>PowerPoint Presentation</vt:lpstr>
      <vt:lpstr>PowerPoint Presentation</vt:lpstr>
      <vt:lpstr>PowerPoint Presentation</vt:lpstr>
      <vt:lpstr>INTISARI PENERAPAN GRC PADA DASARNYA  ADALAH PERSOALAN MANUSIA DAN BUDAYA</vt:lpstr>
      <vt:lpstr>CULTURAL GENERAL CATEGORIES: Lewis’ Model</vt:lpstr>
      <vt:lpstr>ASPEK DAN KERANGKA BUDAYA RISIKO</vt:lpstr>
      <vt:lpstr>CONTOH PROBLEMA GRC YANG BERAKAR DARI BUDAYA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T470</dc:creator>
  <cp:lastModifiedBy>User</cp:lastModifiedBy>
  <cp:revision>136</cp:revision>
  <cp:lastPrinted>2024-02-01T02:50:07Z</cp:lastPrinted>
  <dcterms:created xsi:type="dcterms:W3CDTF">2022-12-07T10:16:56Z</dcterms:created>
  <dcterms:modified xsi:type="dcterms:W3CDTF">2024-02-01T03:08:31Z</dcterms:modified>
</cp:coreProperties>
</file>