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media/image12.jpg" ContentType="image/jpeg"/>
  <Override PartName="/ppt/theme/theme5.xml" ContentType="application/vnd.openxmlformats-officedocument.theme+xml"/>
  <Override PartName="/ppt/media/image19.jpg" ContentType="image/jpeg"/>
  <Override PartName="/ppt/media/image23.jpg" ContentType="image/jpeg"/>
  <Override PartName="/ppt/media/image24.jpg" ContentType="image/jpeg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692" r:id="rId4"/>
  </p:sldMasterIdLst>
  <p:notesMasterIdLst>
    <p:notesMasterId r:id="rId17"/>
  </p:notesMasterIdLst>
  <p:sldIdLst>
    <p:sldId id="1160" r:id="rId5"/>
    <p:sldId id="263" r:id="rId6"/>
    <p:sldId id="331" r:id="rId7"/>
    <p:sldId id="1659" r:id="rId8"/>
    <p:sldId id="1658" r:id="rId9"/>
    <p:sldId id="1660" r:id="rId10"/>
    <p:sldId id="1657" r:id="rId11"/>
    <p:sldId id="257" r:id="rId12"/>
    <p:sldId id="1661" r:id="rId13"/>
    <p:sldId id="373" r:id="rId14"/>
    <p:sldId id="3271" r:id="rId15"/>
    <p:sldId id="3263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4FC7122-5796-4C9C-857F-AB2703FC8EF7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3F62F03-97D8-47E8-971A-4246C8F539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7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1A1AD1-30CC-42ED-8FAF-AB8EA2D05519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78FEF-9941-40A3-BCA9-CF967DA71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D88C-29D3-43BA-95F7-D839D11A30C3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8EAE-2ED5-4C40-9492-719BC723F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9388-69EA-4122-B51A-2EFBD3ACDEEC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4996-AE52-4ADA-9277-72D0D5F04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35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69D2721A-E862-4014-9EFB-E6E8AE96F255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362" y="1506474"/>
            <a:ext cx="8941435" cy="1470660"/>
          </a:xfrm>
          <a:custGeom>
            <a:avLst/>
            <a:gdLst/>
            <a:ahLst/>
            <a:cxnLst/>
            <a:rect l="l" t="t" r="r" b="b"/>
            <a:pathLst>
              <a:path w="8941435" h="1470660">
                <a:moveTo>
                  <a:pt x="8941308" y="0"/>
                </a:moveTo>
                <a:lnTo>
                  <a:pt x="0" y="0"/>
                </a:lnTo>
                <a:lnTo>
                  <a:pt x="0" y="1470660"/>
                </a:lnTo>
                <a:lnTo>
                  <a:pt x="8941308" y="1470660"/>
                </a:lnTo>
                <a:lnTo>
                  <a:pt x="8941308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0362" y="1506474"/>
            <a:ext cx="8941435" cy="1470660"/>
          </a:xfrm>
          <a:custGeom>
            <a:avLst/>
            <a:gdLst/>
            <a:ahLst/>
            <a:cxnLst/>
            <a:rect l="l" t="t" r="r" b="b"/>
            <a:pathLst>
              <a:path w="8941435" h="1470660">
                <a:moveTo>
                  <a:pt x="0" y="1470660"/>
                </a:moveTo>
                <a:lnTo>
                  <a:pt x="8941308" y="1470660"/>
                </a:lnTo>
                <a:lnTo>
                  <a:pt x="8941308" y="0"/>
                </a:lnTo>
                <a:lnTo>
                  <a:pt x="0" y="0"/>
                </a:lnTo>
                <a:lnTo>
                  <a:pt x="0" y="14706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1510283"/>
            <a:ext cx="3977640" cy="12024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4552" y="1510283"/>
            <a:ext cx="984503" cy="120243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8871" y="1510283"/>
            <a:ext cx="877824" cy="12024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6511" y="1510283"/>
            <a:ext cx="5838444" cy="12024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9708" y="2100072"/>
            <a:ext cx="984503" cy="12024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4028" y="2100072"/>
            <a:ext cx="877824" cy="12024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1667" y="2100072"/>
            <a:ext cx="2234184" cy="12024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1809" y="1637487"/>
            <a:ext cx="10768380" cy="127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68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56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93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34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88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EFD9-ECEC-4F16-8256-1FB67CE12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4F55-C2CE-4A7D-AF36-0933143CB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762A-C989-4CE3-9BAA-A4C8DD14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89DFA-7B3A-4241-B601-6BB56CF3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E40A-79EF-44F9-B7F8-AFE8863D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CF56-C6D3-436A-ADF9-47AF0AB96AA4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C337D-C0FC-4E82-9C17-6C2B90E58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CBAA-4227-44E6-9D17-1009E19F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0B9F-B019-4BC9-87DF-E5A0F0DC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1BB3E-0B4E-4F79-9683-AF220F75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88673-6A53-4B7C-976F-26FAFD5F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EF21-3483-463F-BA4E-16FB7850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9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06A6-EA41-4603-A6FA-2DBD6316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72C45-15A4-4B52-8C4B-C46D5BF4B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C65D3-E9D0-483C-9616-56CCE823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F1F2-C7FB-4D8C-B726-5FEB1CB8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889C-1AA2-4D65-B1E4-BEF83A76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209D-0DA4-4D00-B2AB-7409426D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CAC5-07DA-4BF7-B149-3EFD85911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1B46C-AFA7-4F62-85C0-78F9E09A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FF752-6CDF-460D-BB80-6E4B4DE4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68615-789B-40D5-B2DF-E49D6761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217BD-B74E-4835-97F9-C920597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4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64BF-7121-4A84-987E-1BBD8619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F85ED-48BD-454D-8FD6-E323BC0E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08DE5-D15E-40B2-A738-405555805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D9BDB-D4A1-4866-9C49-AB876151B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AD2D1-F38A-4FA6-8659-6107001F2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25913-2966-44B1-9925-538B77CF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725C8-BFC1-4E5D-9913-0FF86969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19951-58F3-4815-AB85-03CBCDB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C90C-C7FE-4615-928A-6596C2D0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88A32-C435-474B-A2C9-DDB3A261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1B4C-144B-48D8-ACE4-29DB772B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4D868-B0BE-4DF9-BB2C-7C569A46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8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21FAF-786D-413C-977D-522D1DE5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1EE38-3818-41CF-8DC4-E6EAFD58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3021A-92F8-4448-8613-B4B7BCFE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11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A6BA-C9F6-4A20-8EB5-8B3787A0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6A26-8D81-4420-A780-5A81E5DF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DBA3-531E-47A9-9266-41F6D2577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D2289-C209-43B3-9DD2-81BA8150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9A977-218D-4A91-B1EB-84FB777E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0FF5-BBE2-4D21-968D-937C8C0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0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4DCB-2E3B-48E8-8056-CA4D7F5C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1C74E-6A5D-418E-AD9E-E5D659224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1314C-4D33-431C-8EB4-FEF4EBEBD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5769B-56D6-4F66-B5A6-52EADA3B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F1447-1F36-4F36-B358-4E94F946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EE9B-B88E-4578-A523-154AD04A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D671-ADB4-4AEF-A9EC-3B58C120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5A8A5-9E33-4195-AEB9-28470E4CD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5E68-F99C-4759-86AE-CBF31697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9EF53-AA95-47FF-AE76-640A8DC3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9FF2-EF4E-4100-A316-D708115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7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C4FA6-6FA6-4F1E-8EA5-F9643225A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C742E-95D7-4502-B5C3-A7EAA24A2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AA6E-9390-498B-AA18-DC8FCC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3836-322B-40B4-A80E-A512107C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7A222-EBC7-4983-959F-24543B74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A9C8-4123-4469-A010-3AB78B6F1ACC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3AD5-E7E3-43BF-A9B3-22D9ABD08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6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24421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2720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03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90759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1929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54220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05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734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0285-B9E1-4937-A5E2-B2E52EC85134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AD139-E1F7-4F92-9809-8C119AFC8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1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8619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0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3423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00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939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51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1685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78814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16885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6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B31D-C392-4C5A-A483-61839CFBD968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6E0C-C4A8-4A9D-8D1F-707CBED15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5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850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53D4-3F33-4904-BFC3-DF8F17456C50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E3575-EF32-4D24-9A92-125927CF3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2EB0-CAD5-46CB-B8DA-9B7465BB256C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BD9A-F91E-4DD1-9005-C3E510177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995F-A9C6-4D1C-BC31-C34B2F9062F3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7C397-2EA1-4F83-94B2-58AA9D8B2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8A1B-F60E-4670-A47C-B653A5A8C237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4AAD-47A8-416B-A544-00910B401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FB7E8CE-9BBD-4068-A5FF-6351077E66EC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D0D0D"/>
                </a:solidFill>
                <a:latin typeface="Tw Cen MT Condensed" pitchFamily="34" charset="0"/>
              </a:defRPr>
            </a:lvl1pPr>
          </a:lstStyle>
          <a:p>
            <a:fld id="{A9221969-AD51-4427-9AD7-0ED33F4F91AC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81344"/>
            <a:ext cx="12192000" cy="125095"/>
          </a:xfrm>
          <a:custGeom>
            <a:avLst/>
            <a:gdLst/>
            <a:ahLst/>
            <a:cxnLst/>
            <a:rect l="l" t="t" r="r" b="b"/>
            <a:pathLst>
              <a:path w="12192000" h="125095">
                <a:moveTo>
                  <a:pt x="0" y="0"/>
                </a:moveTo>
                <a:lnTo>
                  <a:pt x="0" y="124967"/>
                </a:lnTo>
                <a:lnTo>
                  <a:pt x="12191999" y="124967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22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88" y="6239254"/>
            <a:ext cx="1095756" cy="6187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1333" y="1110177"/>
            <a:ext cx="11242666" cy="45694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6865" y="223774"/>
            <a:ext cx="4938268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2586" y="1264157"/>
            <a:ext cx="6188709" cy="4503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61E22-6995-4095-B8C6-25C280C3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12186-328F-4938-909E-A073F0805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DC41-A40A-4B8D-9457-2E263AD6B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69EA0-D970-463A-B0AD-8ADD3CF8C97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3605-B22D-4481-9967-A879E7FE7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CC31-84BE-4F73-980F-D72DFAE97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624F-D96A-40A8-B42D-D5C15D64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laporan re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542E"/>
              </a:clrFrom>
              <a:clrTo>
                <a:srgbClr val="22542E">
                  <a:alpha val="0"/>
                </a:srgbClr>
              </a:clrTo>
            </a:clrChange>
          </a:blip>
          <a:srcRect l="3128" t="34375" r="22896"/>
          <a:stretch>
            <a:fillRect/>
          </a:stretch>
        </p:blipFill>
        <p:spPr>
          <a:xfrm>
            <a:off x="571724" y="1231663"/>
            <a:ext cx="5831797" cy="3134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8168498" y="5881589"/>
            <a:ext cx="334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J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akarta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Januari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MS PGothic" pitchFamily="34" charset="-128"/>
                <a:cs typeface="Arial" pitchFamily="34" charset="0"/>
              </a:rPr>
              <a:t>  2024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29700" name="Straight Connector 5"/>
          <p:cNvCxnSpPr>
            <a:cxnSpLocks/>
          </p:cNvCxnSpPr>
          <p:nvPr/>
        </p:nvCxnSpPr>
        <p:spPr bwMode="auto">
          <a:xfrm>
            <a:off x="7405688" y="2686050"/>
            <a:ext cx="63500" cy="3629025"/>
          </a:xfrm>
          <a:prstGeom prst="line">
            <a:avLst/>
          </a:prstGeom>
          <a:noFill/>
          <a:ln w="50800" algn="ctr">
            <a:solidFill>
              <a:srgbClr val="FFFFFF"/>
            </a:solidFill>
            <a:round/>
            <a:headEnd/>
            <a:tailEnd/>
          </a:ln>
        </p:spPr>
      </p:cxn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1958108" y="4919572"/>
            <a:ext cx="72468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HY얕은샘물M"/>
                <a:cs typeface="Arial" pitchFamily="34" charset="0"/>
              </a:rPr>
              <a:t>SOSIALISASI DAN BIMTEK SISTEM PELAPORAN LHKPN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HY얕은샘물M"/>
                <a:cs typeface="Arial" pitchFamily="34" charset="0"/>
              </a:rPr>
              <a:t>DI LINGKUNGAN UO KEMHAN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HY얕은샘물M"/>
                <a:cs typeface="Arial" pitchFamily="34" charset="0"/>
              </a:rPr>
              <a:t>PERIODE TAHUN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44EEF6-42B2-E843-FF6D-32C9178069C5}"/>
              </a:ext>
            </a:extLst>
          </p:cNvPr>
          <p:cNvGrpSpPr/>
          <p:nvPr/>
        </p:nvGrpSpPr>
        <p:grpSpPr>
          <a:xfrm>
            <a:off x="11634651" y="5681533"/>
            <a:ext cx="469345" cy="400111"/>
            <a:chOff x="11634651" y="5971795"/>
            <a:chExt cx="469345" cy="400111"/>
          </a:xfrm>
        </p:grpSpPr>
        <p:pic>
          <p:nvPicPr>
            <p:cNvPr id="29710" name="Picture 15" descr="radar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34651" y="5971795"/>
              <a:ext cx="469345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 Box 16"/>
            <p:cNvSpPr txBox="1">
              <a:spLocks noChangeArrowheads="1"/>
            </p:cNvSpPr>
            <p:nvPr/>
          </p:nvSpPr>
          <p:spPr bwMode="auto">
            <a:xfrm>
              <a:off x="11716108" y="5994529"/>
              <a:ext cx="315483" cy="24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1845EDC3-6DC6-47E7-A392-2DEEF4A89B46}" type="slidenum"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ard MT Condensed" pitchFamily="18" charset="0"/>
                  <a:ea typeface="SimSun" pitchFamily="2" charset="-122"/>
                  <a:cs typeface="Arial" pitchFamily="34" charset="0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ard MT Condensed" pitchFamily="18" charset="0"/>
                <a:ea typeface="SimSun" pitchFamily="2" charset="-122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97532"/>
            <a:ext cx="1640608" cy="1262990"/>
          </a:xfrm>
          <a:prstGeom prst="rect">
            <a:avLst/>
          </a:prstGeom>
        </p:spPr>
      </p:pic>
      <p:pic>
        <p:nvPicPr>
          <p:cNvPr id="29707" name="Picture 15"/>
          <p:cNvPicPr>
            <a:picLocks noChangeAspect="1" noChangeArrowheads="1"/>
          </p:cNvPicPr>
          <p:nvPr/>
        </p:nvPicPr>
        <p:blipFill>
          <a:blip r:embed="rId5"/>
          <a:srcRect l="13797" t="14529" r="13919" b="15508"/>
          <a:stretch>
            <a:fillRect/>
          </a:stretch>
        </p:blipFill>
        <p:spPr bwMode="auto">
          <a:xfrm>
            <a:off x="317500" y="187325"/>
            <a:ext cx="13350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logo with red and grey letters&#10;&#10;Description automatically generated">
            <a:extLst>
              <a:ext uri="{FF2B5EF4-FFF2-40B4-BE49-F238E27FC236}">
                <a16:creationId xmlns:a16="http://schemas.microsoft.com/office/drawing/2014/main" id="{9DF7ED47-A5E7-AF99-914E-B9DC5E0DC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59" y="1306010"/>
            <a:ext cx="1856637" cy="1113982"/>
          </a:xfrm>
          <a:prstGeom prst="rect">
            <a:avLst/>
          </a:prstGeom>
        </p:spPr>
      </p:pic>
      <p:pic>
        <p:nvPicPr>
          <p:cNvPr id="6" name="Picture 5" descr="A red and white logo with a gold eagle and black text&#10;&#10;Description automatically generated">
            <a:extLst>
              <a:ext uri="{FF2B5EF4-FFF2-40B4-BE49-F238E27FC236}">
                <a16:creationId xmlns:a16="http://schemas.microsoft.com/office/drawing/2014/main" id="{0494CD4A-F46E-BD3A-7320-158A6F186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82" y="187326"/>
            <a:ext cx="1155036" cy="1292224"/>
          </a:xfrm>
          <a:prstGeom prst="rect">
            <a:avLst/>
          </a:prstGeom>
        </p:spPr>
      </p:pic>
      <p:pic>
        <p:nvPicPr>
          <p:cNvPr id="8" name="Picture 7" descr="A building with a logo on it&#10;&#10;Description automatically generated">
            <a:extLst>
              <a:ext uri="{FF2B5EF4-FFF2-40B4-BE49-F238E27FC236}">
                <a16:creationId xmlns:a16="http://schemas.microsoft.com/office/drawing/2014/main" id="{9DD9569D-52D0-A422-D783-C990DDB40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08" y="2096898"/>
            <a:ext cx="5145246" cy="289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65082B-482D-B977-E9C5-F7FF7DBBF5C8}"/>
              </a:ext>
            </a:extLst>
          </p:cNvPr>
          <p:cNvGrpSpPr/>
          <p:nvPr/>
        </p:nvGrpSpPr>
        <p:grpSpPr>
          <a:xfrm>
            <a:off x="-1" y="6186551"/>
            <a:ext cx="12168000" cy="484123"/>
            <a:chOff x="5092" y="6332565"/>
            <a:chExt cx="12168000" cy="484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5A6AC9-13C8-3288-5EF5-6EB1C5FEA2CB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ECFE3F-2B7A-9343-0A4D-A56428908C69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4A3DE8-50F2-B074-12E4-838841F6472B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6CE4E3-A69E-744D-CFF8-9D2EFFF82DA3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EC6D8-8A18-C82E-F233-B024F132E275}"/>
              </a:ext>
            </a:extLst>
          </p:cNvPr>
          <p:cNvGrpSpPr/>
          <p:nvPr/>
        </p:nvGrpSpPr>
        <p:grpSpPr>
          <a:xfrm>
            <a:off x="3860500" y="486698"/>
            <a:ext cx="1196975" cy="819312"/>
            <a:chOff x="3860500" y="486698"/>
            <a:chExt cx="1196975" cy="819312"/>
          </a:xfrm>
        </p:grpSpPr>
        <p:pic>
          <p:nvPicPr>
            <p:cNvPr id="29701" name="Picture 30" descr="bender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60500" y="486698"/>
              <a:ext cx="119697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013670-F01C-53DA-7748-14381D441773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514350"/>
              <a:ext cx="0" cy="7916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9574" y="4533275"/>
            <a:ext cx="12231229" cy="2349842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5032264"/>
            <a:ext cx="12192000" cy="1825736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566425" y="842329"/>
            <a:ext cx="64820" cy="27275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456580" y="842329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484501" y="1968182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466685" y="3504864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2104" y="5153518"/>
            <a:ext cx="11934824" cy="1679636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88684-F9D5-4A17-8D64-E7CCC57B596D}"/>
              </a:ext>
            </a:extLst>
          </p:cNvPr>
          <p:cNvSpPr txBox="1"/>
          <p:nvPr/>
        </p:nvSpPr>
        <p:spPr>
          <a:xfrm>
            <a:off x="6102519" y="784837"/>
            <a:ext cx="5212080" cy="3359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82563" lvl="0" indent="-182563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Tepati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E-Filling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LHKPN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endParaRPr lang="en-ID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3703B-B987-45F9-B5F5-78433C194407}"/>
              </a:ext>
            </a:extLst>
          </p:cNvPr>
          <p:cNvSpPr txBox="1"/>
          <p:nvPr userDrawn="1"/>
        </p:nvSpPr>
        <p:spPr>
          <a:xfrm>
            <a:off x="6102519" y="1363702"/>
            <a:ext cx="5212080" cy="11669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2563" lvl="0" indent="-182563" algn="just">
              <a:lnSpc>
                <a:spcPct val="150000"/>
              </a:lnSpc>
              <a:buSzPts val="1400"/>
            </a:pP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LHKPN, </a:t>
            </a:r>
            <a:r>
              <a:rPr lang="en-ID" sz="1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Akun </a:t>
            </a:r>
            <a:r>
              <a:rPr lang="en-ID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E-Filling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LHKPN </a:t>
            </a:r>
            <a:r>
              <a:rPr lang="en-ID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ID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ajukan</a:t>
            </a:r>
            <a:r>
              <a:rPr lang="en-ID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Itjen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Kemhan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mengisi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Formulir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Akun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didaftarkan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KPK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E-Filling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LHKPN.</a:t>
            </a:r>
            <a:endParaRPr lang="en-ID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253F4-FB12-4E22-8C32-8EDB53C61546}"/>
              </a:ext>
            </a:extLst>
          </p:cNvPr>
          <p:cNvSpPr txBox="1"/>
          <p:nvPr userDrawn="1"/>
        </p:nvSpPr>
        <p:spPr>
          <a:xfrm>
            <a:off x="6102519" y="2741287"/>
            <a:ext cx="5212080" cy="14431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2563" indent="-182563" algn="just">
              <a:lnSpc>
                <a:spcPct val="150000"/>
              </a:lnSpc>
            </a:pP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Pejabat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Kepegawaian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Satker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Subsatker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lingkungan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Kemhan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agar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mengkompulir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hasil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Tanda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Terima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LHKPN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Penyelenggara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Negara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Wajib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sudah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LHKPN dan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secara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periodik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melaporkan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Pejabat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Penyelenggara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Negara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Wajib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Lapor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telah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Pensiun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Mutasi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Meninggal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kepada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Itjen </a:t>
            </a:r>
            <a:r>
              <a:rPr lang="en-ID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Kemhan</a:t>
            </a:r>
            <a:r>
              <a:rPr lang="en-ID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ID" sz="1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084320" y="5732844"/>
            <a:ext cx="7083603" cy="377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srgbClr val="0070C0"/>
                </a:solidFill>
                <a:latin typeface="Arial"/>
                <a:ea typeface="Arial Unicode MS"/>
              </a:rPr>
              <a:t>YANG PERLU MENDAPAT PERHATIAN !!!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8F76F0A-C4A6-1336-5B93-97B42B907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48" y="948371"/>
            <a:ext cx="3410006" cy="3410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0C3E37FA-0E1C-9324-7D8D-6023FEDD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3797" t="14529" r="13919" b="15508"/>
          <a:stretch>
            <a:fillRect/>
          </a:stretch>
        </p:blipFill>
        <p:spPr bwMode="auto">
          <a:xfrm>
            <a:off x="3765819" y="137931"/>
            <a:ext cx="13350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E3BA5F6-C760-FE73-B0F9-954D70FDBB4D}"/>
              </a:ext>
            </a:extLst>
          </p:cNvPr>
          <p:cNvGrpSpPr/>
          <p:nvPr/>
        </p:nvGrpSpPr>
        <p:grpSpPr>
          <a:xfrm>
            <a:off x="0" y="6361454"/>
            <a:ext cx="12168000" cy="484123"/>
            <a:chOff x="5092" y="6332565"/>
            <a:chExt cx="12168000" cy="48412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9B79202-C462-C5C7-1C0A-5EFC2695A5BF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id-ID" sz="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B64FED1-FC6B-2AD9-BB96-85E89F30DF0B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158B97E-8E8B-7531-54C8-4EA717EEFFB5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kern="0" dirty="0">
                    <a:solidFill>
                      <a:prstClr val="white"/>
                    </a:solidFill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79E397E-342B-8805-50AE-C746885B62B1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kern="0" dirty="0">
                    <a:solidFill>
                      <a:prstClr val="white"/>
                    </a:solidFill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6DA12B2-45A1-8FCE-4520-BB874E4A0E6C}"/>
              </a:ext>
            </a:extLst>
          </p:cNvPr>
          <p:cNvSpPr txBox="1">
            <a:spLocks/>
          </p:cNvSpPr>
          <p:nvPr/>
        </p:nvSpPr>
        <p:spPr>
          <a:xfrm>
            <a:off x="6102519" y="204221"/>
            <a:ext cx="440352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PENEKANAN</a:t>
            </a:r>
            <a:r>
              <a:rPr kumimoji="0" lang="en-US" altLang="ko-KR" sz="1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BAPAK IRJEN KEMHAN: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66" name="Group 55">
            <a:extLst>
              <a:ext uri="{FF2B5EF4-FFF2-40B4-BE49-F238E27FC236}">
                <a16:creationId xmlns:a16="http://schemas.microsoft.com/office/drawing/2014/main" id="{C4D08BA0-529A-87CF-A375-6D438FED7CFF}"/>
              </a:ext>
            </a:extLst>
          </p:cNvPr>
          <p:cNvGrpSpPr>
            <a:grpSpLocks/>
          </p:cNvGrpSpPr>
          <p:nvPr/>
        </p:nvGrpSpPr>
        <p:grpSpPr bwMode="auto">
          <a:xfrm>
            <a:off x="11558588" y="5950632"/>
            <a:ext cx="482434" cy="461769"/>
            <a:chOff x="3854" y="3606"/>
            <a:chExt cx="267" cy="256"/>
          </a:xfrm>
        </p:grpSpPr>
        <p:pic>
          <p:nvPicPr>
            <p:cNvPr id="67" name="Picture 56" descr="radar">
              <a:extLst>
                <a:ext uri="{FF2B5EF4-FFF2-40B4-BE49-F238E27FC236}">
                  <a16:creationId xmlns:a16="http://schemas.microsoft.com/office/drawing/2014/main" id="{6EC9A417-1A4B-15C3-2D08-9E174B6ECE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AutoShape 9">
              <a:extLst>
                <a:ext uri="{FF2B5EF4-FFF2-40B4-BE49-F238E27FC236}">
                  <a16:creationId xmlns:a16="http://schemas.microsoft.com/office/drawing/2014/main" id="{B644C839-E260-769B-23FA-C5187757D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6B6A92F5-2168-49CB-B971-19967975076A}" type="slidenum">
                <a:rPr lang="id-ID" sz="1600">
                  <a:solidFill>
                    <a:srgbClr val="FFFF00"/>
                  </a:solidFill>
                  <a:latin typeface="Arial Black" pitchFamily="34" charset="0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10</a:t>
              </a:fld>
              <a:endParaRPr lang="id-ID" sz="160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C5E439B8-888F-4455-DBA0-8BD7FF7764D8}"/>
              </a:ext>
            </a:extLst>
          </p:cNvPr>
          <p:cNvSpPr/>
          <p:nvPr/>
        </p:nvSpPr>
        <p:spPr>
          <a:xfrm>
            <a:off x="5751299" y="810466"/>
            <a:ext cx="338183" cy="335926"/>
          </a:xfrm>
          <a:prstGeom prst="rightArrow">
            <a:avLst>
              <a:gd name="adj1" fmla="val 27157"/>
              <a:gd name="adj2" fmla="val 50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A60CF4BD-41D3-3B83-2087-5778BA9D52EB}"/>
              </a:ext>
            </a:extLst>
          </p:cNvPr>
          <p:cNvSpPr/>
          <p:nvPr/>
        </p:nvSpPr>
        <p:spPr>
          <a:xfrm>
            <a:off x="5765318" y="1934627"/>
            <a:ext cx="338183" cy="335926"/>
          </a:xfrm>
          <a:prstGeom prst="rightArrow">
            <a:avLst>
              <a:gd name="adj1" fmla="val 27157"/>
              <a:gd name="adj2" fmla="val 50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B9FD658E-6B1B-CC5F-23E6-EF9FB57BAB7A}"/>
              </a:ext>
            </a:extLst>
          </p:cNvPr>
          <p:cNvSpPr/>
          <p:nvPr/>
        </p:nvSpPr>
        <p:spPr>
          <a:xfrm>
            <a:off x="5757817" y="3442632"/>
            <a:ext cx="338183" cy="335926"/>
          </a:xfrm>
          <a:prstGeom prst="rightArrow">
            <a:avLst>
              <a:gd name="adj1" fmla="val 27157"/>
              <a:gd name="adj2" fmla="val 50000"/>
            </a:avLst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A74539EB-C76E-0086-2374-A2CA26B3E67C}"/>
              </a:ext>
            </a:extLst>
          </p:cNvPr>
          <p:cNvSpPr/>
          <p:nvPr/>
        </p:nvSpPr>
        <p:spPr>
          <a:xfrm>
            <a:off x="8273143" y="492253"/>
            <a:ext cx="696686" cy="2677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circle with a gold eagle and chain&#10;&#10;Description automatically generated">
            <a:extLst>
              <a:ext uri="{FF2B5EF4-FFF2-40B4-BE49-F238E27FC236}">
                <a16:creationId xmlns:a16="http://schemas.microsoft.com/office/drawing/2014/main" id="{9A4F49F9-58FC-A14F-CF5A-01A09BB7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68" y="0"/>
            <a:ext cx="2314063" cy="2314063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18C7B64D-E560-40D2-8C5E-B4368CE9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77" y="1972467"/>
            <a:ext cx="313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1" dirty="0"/>
              <a:t>INSPEKTORAT JENDERAL </a:t>
            </a:r>
            <a:endParaRPr lang="id-ID" altLang="en-US" sz="14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400" b="1" dirty="0"/>
              <a:t>KEM</a:t>
            </a:r>
            <a:r>
              <a:rPr lang="id-ID" altLang="en-US" sz="1400" b="1" dirty="0"/>
              <a:t>ENT</a:t>
            </a:r>
            <a:r>
              <a:rPr lang="en-US" altLang="en-US" sz="1400" b="1" dirty="0"/>
              <a:t>E</a:t>
            </a:r>
            <a:r>
              <a:rPr lang="id-ID" altLang="en-US" sz="1400" b="1" dirty="0"/>
              <a:t>RIAN PERTAHANA</a:t>
            </a:r>
            <a:r>
              <a:rPr lang="en-US" altLang="en-US" sz="1400" b="1" dirty="0"/>
              <a:t>N</a:t>
            </a:r>
            <a:endParaRPr lang="id-ID" altLang="en-US" sz="1400" b="1" dirty="0"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9B8D46-61B6-DEC2-64F2-B5E297F459AA}"/>
              </a:ext>
            </a:extLst>
          </p:cNvPr>
          <p:cNvGrpSpPr/>
          <p:nvPr/>
        </p:nvGrpSpPr>
        <p:grpSpPr>
          <a:xfrm>
            <a:off x="46657" y="6264839"/>
            <a:ext cx="12168000" cy="484123"/>
            <a:chOff x="5092" y="6332565"/>
            <a:chExt cx="12168000" cy="4841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3A0EBC-35DD-ADEB-905D-A3525C80D804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8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5CA286-6558-C9F7-351E-E88546268235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C4F3C7-FDF2-3C57-F4A0-31767EAD5F16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schemeClr val="bg1"/>
                    </a:solidFill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50AC38-89EE-6A67-DBB6-807FEDAF3D03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>
                    <a:solidFill>
                      <a:schemeClr val="bg1"/>
                    </a:solidFill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59A0751-F16A-6042-04FD-8079B8B0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335" y="4401611"/>
            <a:ext cx="3104334" cy="20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5">
            <a:extLst>
              <a:ext uri="{FF2B5EF4-FFF2-40B4-BE49-F238E27FC236}">
                <a16:creationId xmlns:a16="http://schemas.microsoft.com/office/drawing/2014/main" id="{E5BBEAED-A8E9-3777-9B55-34D1EDC505B3}"/>
              </a:ext>
            </a:extLst>
          </p:cNvPr>
          <p:cNvGrpSpPr>
            <a:grpSpLocks/>
          </p:cNvGrpSpPr>
          <p:nvPr/>
        </p:nvGrpSpPr>
        <p:grpSpPr bwMode="auto">
          <a:xfrm>
            <a:off x="11662909" y="5899028"/>
            <a:ext cx="482434" cy="461769"/>
            <a:chOff x="3854" y="3606"/>
            <a:chExt cx="267" cy="256"/>
          </a:xfrm>
        </p:grpSpPr>
        <p:pic>
          <p:nvPicPr>
            <p:cNvPr id="8" name="Picture 56" descr="radar">
              <a:extLst>
                <a:ext uri="{FF2B5EF4-FFF2-40B4-BE49-F238E27FC236}">
                  <a16:creationId xmlns:a16="http://schemas.microsoft.com/office/drawing/2014/main" id="{107301ED-D775-340E-63F6-342A94EA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0AB2EA7A-CD91-72CF-082E-C9949539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6B6A92F5-2168-49CB-B971-19967975076A}" type="slidenum">
                <a:rPr lang="id-ID" sz="1600">
                  <a:solidFill>
                    <a:srgbClr val="FFFF00"/>
                  </a:solidFill>
                  <a:latin typeface="Arial Black" pitchFamily="34" charset="0"/>
                  <a:ea typeface="Arial Unicode MS" pitchFamily="34" charset="-128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11</a:t>
              </a:fld>
              <a:endParaRPr lang="id-ID" sz="160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A5F074-8960-748D-7A64-C699246E1606}"/>
              </a:ext>
            </a:extLst>
          </p:cNvPr>
          <p:cNvSpPr txBox="1"/>
          <p:nvPr/>
        </p:nvSpPr>
        <p:spPr>
          <a:xfrm>
            <a:off x="1390574" y="2822997"/>
            <a:ext cx="10501969" cy="2123658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r>
              <a:rPr lang="id-ID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stral" panose="03090702030407020403" pitchFamily="66" charset="0"/>
                <a:ea typeface="ADLaM Display" panose="02010000000000000000" pitchFamily="2" charset="0"/>
                <a:cs typeface="Angsana New" panose="02020603050405020304" pitchFamily="18" charset="-34"/>
              </a:rPr>
              <a:t>Menjamin Kualitas </a:t>
            </a:r>
          </a:p>
          <a:p>
            <a:r>
              <a:rPr lang="id-ID" alt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stral" panose="03090702030407020403" pitchFamily="66" charset="0"/>
                <a:ea typeface="ADLaM Display" panose="02010000000000000000" pitchFamily="2" charset="0"/>
                <a:cs typeface="Angsana New" panose="02020603050405020304" pitchFamily="18" charset="-34"/>
              </a:rPr>
              <a:t>          Pengawasan dan Konsultansi</a:t>
            </a:r>
            <a:endParaRPr lang="id-ID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FEF137-2FA4-0D33-2F28-19DAFA0B2F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09" y="5031354"/>
            <a:ext cx="2803685" cy="134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89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flag&#10;&#10;Description automatically generated">
            <a:extLst>
              <a:ext uri="{FF2B5EF4-FFF2-40B4-BE49-F238E27FC236}">
                <a16:creationId xmlns:a16="http://schemas.microsoft.com/office/drawing/2014/main" id="{072897BC-DF5E-B4EB-80F1-E72E39B8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4558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39A81-EF49-4331-36AF-3DC4306A9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" t="1611" r="-1368" b="-1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6D3E1-254D-8C64-F7F9-9FA87920E4EC}"/>
              </a:ext>
            </a:extLst>
          </p:cNvPr>
          <p:cNvSpPr txBox="1"/>
          <p:nvPr/>
        </p:nvSpPr>
        <p:spPr>
          <a:xfrm>
            <a:off x="5572126" y="3162617"/>
            <a:ext cx="3653393" cy="1015663"/>
          </a:xfrm>
          <a:prstGeom prst="rect">
            <a:avLst/>
          </a:prstGeom>
          <a:solidFill>
            <a:srgbClr val="D6DCE5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ADLaM Display" panose="02010000000000000000" pitchFamily="2" charset="0"/>
                <a:cs typeface="Angsana New" panose="02020603050405020304" pitchFamily="18" charset="-34"/>
              </a:rPr>
              <a:t>Terima</a:t>
            </a:r>
            <a:r>
              <a:rPr lang="en-US" alt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ADLaM Display" panose="02010000000000000000" pitchFamily="2" charset="0"/>
                <a:cs typeface="Angsana New" panose="02020603050405020304" pitchFamily="18" charset="-34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ADLaM Display" panose="02010000000000000000" pitchFamily="2" charset="0"/>
                <a:cs typeface="Angsana New" panose="02020603050405020304" pitchFamily="18" charset="-34"/>
              </a:rPr>
              <a:t>kasih</a:t>
            </a:r>
            <a:endParaRPr lang="en-ID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9AD527E-724C-22F7-FFD3-76270D86F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79468"/>
            <a:ext cx="25864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dirty="0" err="1">
                <a:solidFill>
                  <a:srgbClr val="00B050"/>
                </a:solidFill>
                <a:latin typeface="Bodoni MT Black" panose="02070A03080606020203" pitchFamily="18" charset="0"/>
              </a:rPr>
              <a:t>Selesai</a:t>
            </a:r>
            <a:endParaRPr lang="id-ID" altLang="en-US" sz="5400" dirty="0">
              <a:solidFill>
                <a:srgbClr val="00B050"/>
              </a:solidFill>
              <a:latin typeface="Bodoni MT Black" panose="02070A030806060202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883F27-DE8B-62DD-4555-49358FDF0977}"/>
              </a:ext>
            </a:extLst>
          </p:cNvPr>
          <p:cNvGrpSpPr/>
          <p:nvPr/>
        </p:nvGrpSpPr>
        <p:grpSpPr>
          <a:xfrm>
            <a:off x="-20261" y="6485305"/>
            <a:ext cx="12168000" cy="484123"/>
            <a:chOff x="5092" y="6332565"/>
            <a:chExt cx="12168000" cy="4841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D5F2D5-BB14-B505-4121-5234AF733349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E4B3A4-AEC7-C2D1-3628-E445EC6543FD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5DCA4B-09DC-F002-738E-D6D5770740EA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775EAD-AAF4-6F17-3F90-3E7F3695068C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203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809" y="1637487"/>
            <a:ext cx="8737600" cy="1270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85820" marR="5080" lvl="0" indent="-3373754" algn="l" defTabSz="914400" rtl="0" eaLnBrk="1" fontAlgn="auto" latinLnBrk="0" hangingPunct="1">
              <a:lnSpc>
                <a:spcPts val="46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3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PENGENALAN</a:t>
            </a:r>
            <a:r>
              <a:rPr kumimoji="0" sz="43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3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e-FILING </a:t>
            </a:r>
            <a:r>
              <a:rPr kumimoji="0" sz="43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PADA</a:t>
            </a:r>
            <a:r>
              <a:rPr kumimoji="0" sz="43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3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APLIKASI </a:t>
            </a:r>
            <a:r>
              <a:rPr kumimoji="0" sz="4300" b="1" i="0" u="none" strike="noStrike" kern="1200" cap="none" spc="-9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3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e-LHKPN</a:t>
            </a:r>
            <a:endParaRPr kumimoji="0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250" y="2817876"/>
            <a:ext cx="8954135" cy="1450975"/>
            <a:chOff x="603250" y="2817876"/>
            <a:chExt cx="8954135" cy="1450975"/>
          </a:xfrm>
        </p:grpSpPr>
        <p:sp>
          <p:nvSpPr>
            <p:cNvPr id="4" name="object 4"/>
            <p:cNvSpPr/>
            <p:nvPr/>
          </p:nvSpPr>
          <p:spPr>
            <a:xfrm>
              <a:off x="609600" y="3060192"/>
              <a:ext cx="8941435" cy="856615"/>
            </a:xfrm>
            <a:custGeom>
              <a:avLst/>
              <a:gdLst/>
              <a:ahLst/>
              <a:cxnLst/>
              <a:rect l="l" t="t" r="r" b="b"/>
              <a:pathLst>
                <a:path w="8941435" h="856614">
                  <a:moveTo>
                    <a:pt x="0" y="856487"/>
                  </a:moveTo>
                  <a:lnTo>
                    <a:pt x="8941308" y="856487"/>
                  </a:lnTo>
                  <a:lnTo>
                    <a:pt x="8941308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1219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5060" y="2817876"/>
              <a:ext cx="5430012" cy="14508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00413" y="3051330"/>
            <a:ext cx="459930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elhkpn.kpk.go.id</a:t>
            </a:r>
            <a:endParaRPr kumimoji="0" sz="5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211" y="3792728"/>
            <a:ext cx="8485632" cy="8900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667D72-2267-BCDC-9B77-356FE2B4C7D4}"/>
              </a:ext>
            </a:extLst>
          </p:cNvPr>
          <p:cNvSpPr txBox="1">
            <a:spLocks/>
          </p:cNvSpPr>
          <p:nvPr/>
        </p:nvSpPr>
        <p:spPr>
          <a:xfrm>
            <a:off x="609600" y="3060192"/>
            <a:ext cx="2425029" cy="26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1" i="0" u="none" strike="noStrike" kern="1200" cap="all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cs typeface="Arial" pitchFamily="34" charset="0"/>
              </a:rPr>
              <a:t>ALAMAT WEBSITE LAPORAN E-LHKPN:</a:t>
            </a:r>
            <a:endParaRPr kumimoji="0" lang="ko-KR" altLang="en-US" sz="600" b="1" i="0" u="none" strike="noStrike" kern="1200" cap="all" spc="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4" name="Group 55">
            <a:extLst>
              <a:ext uri="{FF2B5EF4-FFF2-40B4-BE49-F238E27FC236}">
                <a16:creationId xmlns:a16="http://schemas.microsoft.com/office/drawing/2014/main" id="{83837054-2B47-839E-D67C-48A58F216A15}"/>
              </a:ext>
            </a:extLst>
          </p:cNvPr>
          <p:cNvGrpSpPr>
            <a:grpSpLocks/>
          </p:cNvGrpSpPr>
          <p:nvPr/>
        </p:nvGrpSpPr>
        <p:grpSpPr bwMode="auto">
          <a:xfrm>
            <a:off x="8923431" y="5897295"/>
            <a:ext cx="482434" cy="461769"/>
            <a:chOff x="3854" y="3606"/>
            <a:chExt cx="267" cy="256"/>
          </a:xfrm>
        </p:grpSpPr>
        <p:pic>
          <p:nvPicPr>
            <p:cNvPr id="15" name="Picture 56" descr="radar">
              <a:extLst>
                <a:ext uri="{FF2B5EF4-FFF2-40B4-BE49-F238E27FC236}">
                  <a16:creationId xmlns:a16="http://schemas.microsoft.com/office/drawing/2014/main" id="{555E5648-07F0-8BF9-D30B-E7D02B90B3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190BDE90-E4DA-F083-9CDD-EA0EF440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6B6A92F5-2168-49CB-B971-19967975076A}" type="slidenum">
                <a:rPr lang="id-ID" sz="1600">
                  <a:solidFill>
                    <a:srgbClr val="FFFF00"/>
                  </a:solidFill>
                  <a:latin typeface="Arial Black" pitchFamily="34" charset="0"/>
                  <a:ea typeface="Arial Unicode MS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2</a:t>
              </a:fld>
              <a:endParaRPr lang="id-ID" sz="1600">
                <a:solidFill>
                  <a:srgbClr val="FFFF00"/>
                </a:solidFill>
                <a:latin typeface="Arial Black" pitchFamily="34" charset="0"/>
                <a:ea typeface="Arial Unicode M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7DF5AE-0595-309B-B719-6B5C13D036B5}"/>
              </a:ext>
            </a:extLst>
          </p:cNvPr>
          <p:cNvGrpSpPr/>
          <p:nvPr/>
        </p:nvGrpSpPr>
        <p:grpSpPr>
          <a:xfrm>
            <a:off x="24000" y="6373877"/>
            <a:ext cx="12168000" cy="484123"/>
            <a:chOff x="5092" y="6332565"/>
            <a:chExt cx="12168000" cy="4841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16A76B-D237-EAD6-0C35-5CE823103996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8F83CF-C4D4-3CE8-5341-D7F90CCDC1BC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0E0833-3CF3-D7FC-7F66-30C8EF8961B8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95663D-BB1C-2AE1-B4FC-73B0CFAA0B12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38" y="112451"/>
            <a:ext cx="3417715" cy="8382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6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DASAR:</a:t>
            </a:r>
            <a:endParaRPr lang="ko-KR" altLang="en-US" sz="6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8" name="Pentagon 107"/>
          <p:cNvSpPr/>
          <p:nvPr/>
        </p:nvSpPr>
        <p:spPr>
          <a:xfrm>
            <a:off x="2358694" y="2152015"/>
            <a:ext cx="1489075" cy="707073"/>
          </a:xfrm>
          <a:prstGeom prst="homePlate">
            <a:avLst>
              <a:gd name="adj" fmla="val 549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3610961" y="1955690"/>
            <a:ext cx="7873014" cy="143973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468231" y="2212769"/>
            <a:ext cx="806450" cy="574453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02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4162425" y="3595258"/>
            <a:ext cx="64595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121761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HY얕은샘물M"/>
              <a:cs typeface="Arial" pitchFamily="34" charset="0"/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2306638" y="3751785"/>
            <a:ext cx="1489075" cy="671513"/>
          </a:xfrm>
          <a:prstGeom prst="homePlate">
            <a:avLst>
              <a:gd name="adj" fmla="val 5491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3500437" y="3591749"/>
            <a:ext cx="7983538" cy="87727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16175" y="3792219"/>
            <a:ext cx="806450" cy="574453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03</a:t>
            </a:r>
          </a:p>
        </p:txBody>
      </p:sp>
      <p:sp>
        <p:nvSpPr>
          <p:cNvPr id="122" name="Pentagon 121"/>
          <p:cNvSpPr/>
          <p:nvPr/>
        </p:nvSpPr>
        <p:spPr>
          <a:xfrm>
            <a:off x="2306638" y="4716985"/>
            <a:ext cx="1489075" cy="889000"/>
          </a:xfrm>
          <a:prstGeom prst="homePlate">
            <a:avLst>
              <a:gd name="adj" fmla="val 5491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Rectangle 2"/>
          <p:cNvSpPr/>
          <p:nvPr/>
        </p:nvSpPr>
        <p:spPr>
          <a:xfrm>
            <a:off x="3500437" y="4701745"/>
            <a:ext cx="7983537" cy="84074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403475" y="4848859"/>
            <a:ext cx="806450" cy="574453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04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454275" y="6017259"/>
            <a:ext cx="806450" cy="574453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05</a:t>
            </a:r>
          </a:p>
        </p:txBody>
      </p:sp>
      <p:sp>
        <p:nvSpPr>
          <p:cNvPr id="30739" name="TextBox 35"/>
          <p:cNvSpPr txBox="1">
            <a:spLocks noChangeArrowheads="1"/>
          </p:cNvSpPr>
          <p:nvPr/>
        </p:nvSpPr>
        <p:spPr bwMode="auto">
          <a:xfrm>
            <a:off x="4099772" y="2028189"/>
            <a:ext cx="7369208" cy="10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96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Peraturan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Pemberantaasan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Korupsi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Republik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Indonesia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Nomor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2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Tahun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2020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Perubahan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Peraturan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Komisi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Pemberantasan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Korupsi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Nomor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07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Tahun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2016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Tata Cara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Pendaftaran,Pengumuman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Pemeriksaan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Harta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Kekayaan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Penyelenggara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Negara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741" name="TextBox 10"/>
          <p:cNvSpPr txBox="1">
            <a:spLocks noChangeArrowheads="1"/>
          </p:cNvSpPr>
          <p:nvPr/>
        </p:nvSpPr>
        <p:spPr bwMode="auto">
          <a:xfrm>
            <a:off x="4099772" y="3665043"/>
            <a:ext cx="72587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Peraturan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Menteri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Pertahanan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Nomor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28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Tahun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2019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Tentang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Laporan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Harta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Kekayaan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Penyelenggara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Negara di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Lingkungan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Kementerian      </a:t>
            </a:r>
            <a:r>
              <a:rPr lang="en-ID" sz="1400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Pertahanan</a:t>
            </a:r>
            <a:r>
              <a:rPr lang="en-ID" sz="1400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.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24" name="Pentagon 128"/>
          <p:cNvSpPr/>
          <p:nvPr/>
        </p:nvSpPr>
        <p:spPr>
          <a:xfrm>
            <a:off x="2309813" y="1093788"/>
            <a:ext cx="1487487" cy="671512"/>
          </a:xfrm>
          <a:prstGeom prst="homePlate">
            <a:avLst>
              <a:gd name="adj" fmla="val 5491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3548212" y="1042483"/>
            <a:ext cx="7938937" cy="671512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9350" y="1185863"/>
            <a:ext cx="804863" cy="501650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01</a:t>
            </a:r>
          </a:p>
        </p:txBody>
      </p: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365125" y="1765300"/>
            <a:ext cx="1335088" cy="3367088"/>
            <a:chOff x="896897" y="372794"/>
            <a:chExt cx="2425766" cy="6145697"/>
          </a:xfrm>
        </p:grpSpPr>
        <p:sp>
          <p:nvSpPr>
            <p:cNvPr id="29" name="Freeform: Shape 28"/>
            <p:cNvSpPr/>
            <p:nvPr/>
          </p:nvSpPr>
          <p:spPr>
            <a:xfrm>
              <a:off x="1883356" y="5904211"/>
              <a:ext cx="908581" cy="42304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1404548" y="5982444"/>
              <a:ext cx="400930" cy="527353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896897" y="1140645"/>
              <a:ext cx="1606602" cy="141400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234371" y="2206942"/>
              <a:ext cx="1289318" cy="3885609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871818" y="5881031"/>
              <a:ext cx="928771" cy="48388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519923" y="372794"/>
              <a:ext cx="695137" cy="591099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390127" y="5991138"/>
              <a:ext cx="444195" cy="527353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989197" y="706013"/>
              <a:ext cx="1912346" cy="1929766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grpSp>
          <p:nvGrpSpPr>
            <p:cNvPr id="30766" name="Group 41"/>
            <p:cNvGrpSpPr>
              <a:grpSpLocks/>
            </p:cNvGrpSpPr>
            <p:nvPr/>
          </p:nvGrpSpPr>
          <p:grpSpPr bwMode="auto"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48" name="Freeform: Shape 47"/>
              <p:cNvSpPr/>
              <p:nvPr/>
            </p:nvSpPr>
            <p:spPr>
              <a:xfrm>
                <a:off x="9992583" y="2899857"/>
                <a:ext cx="92597" cy="163589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9072987" y="2854951"/>
                <a:ext cx="443832" cy="256609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9481696" y="2951179"/>
                <a:ext cx="255443" cy="18604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9682857" y="2964009"/>
                <a:ext cx="280988" cy="18604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8964423" y="2835705"/>
                <a:ext cx="140494" cy="18604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9893597" y="2925518"/>
                <a:ext cx="162846" cy="18604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43" name="Freeform: Shape 42"/>
            <p:cNvSpPr/>
            <p:nvPr/>
          </p:nvSpPr>
          <p:spPr>
            <a:xfrm>
              <a:off x="1909316" y="1708564"/>
              <a:ext cx="219213" cy="1289407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971891" y="763964"/>
              <a:ext cx="1967148" cy="188340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799709" y="1230468"/>
              <a:ext cx="1522954" cy="1141633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</p:grpSp>
      <p:grpSp>
        <p:nvGrpSpPr>
          <p:cNvPr id="30748" name="Group 55"/>
          <p:cNvGrpSpPr>
            <a:grpSpLocks/>
          </p:cNvGrpSpPr>
          <p:nvPr/>
        </p:nvGrpSpPr>
        <p:grpSpPr bwMode="auto">
          <a:xfrm>
            <a:off x="11358564" y="5950632"/>
            <a:ext cx="682458" cy="461769"/>
            <a:chOff x="3854" y="3606"/>
            <a:chExt cx="267" cy="256"/>
          </a:xfrm>
        </p:grpSpPr>
        <p:pic>
          <p:nvPicPr>
            <p:cNvPr id="30756" name="Picture 56" descr="rada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7" name="AutoShape 9"/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6B6A92F5-2168-49CB-B971-19967975076A}" type="slidenum"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Arial Unicode MS" pitchFamily="34" charset="-128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</a:endParaRPr>
            </a:p>
          </p:txBody>
        </p:sp>
      </p:grpSp>
      <p:pic>
        <p:nvPicPr>
          <p:cNvPr id="30755" name="Picture 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7" t="14529" r="13919" b="15508"/>
          <a:stretch>
            <a:fillRect/>
          </a:stretch>
        </p:blipFill>
        <p:spPr bwMode="auto">
          <a:xfrm>
            <a:off x="274638" y="57150"/>
            <a:ext cx="13350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212C69DB-D7C6-A2C6-10C1-0905BBC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495" y="1116629"/>
            <a:ext cx="7453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Undang-Undang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Nomor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28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Tshun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1999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Tentang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Penyelenggara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Negara    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Bersih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Bebass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dari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Korupsi</a:t>
            </a:r>
            <a:r>
              <a:rPr lang="en-ID" sz="1400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, </a:t>
            </a:r>
            <a:r>
              <a:rPr lang="en-ID" sz="1400" dirty="0" err="1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Kolusi</a:t>
            </a:r>
            <a:r>
              <a:rPr lang="en-ID" sz="1400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 dan </a:t>
            </a:r>
            <a:r>
              <a:rPr lang="en-ID" sz="1400" dirty="0" err="1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</a:rPr>
              <a:t>Nepotisme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4059BE0-AAC7-143A-175B-C020D0133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495" y="4735638"/>
            <a:ext cx="74534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Surat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Edaran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Irjen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Kemhan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Nomor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: SE/10/XI/2023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Tentang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Laporan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Harta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Kekayanaan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Penyelenggara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Negara (LHKPN) Kementerian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Pertahanan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   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Tahun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</a:rPr>
              <a:t>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7023C-08D7-2049-991C-5CE771AC5483}"/>
              </a:ext>
            </a:extLst>
          </p:cNvPr>
          <p:cNvGrpSpPr/>
          <p:nvPr/>
        </p:nvGrpSpPr>
        <p:grpSpPr>
          <a:xfrm>
            <a:off x="0" y="6328328"/>
            <a:ext cx="12168000" cy="484123"/>
            <a:chOff x="5092" y="6332565"/>
            <a:chExt cx="12168000" cy="4841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EFD4A-A394-9615-B3A8-D64526E3859A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BC2F5D-8B1B-989A-6D1A-A20C6E9C72F8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5EA9AB-0D7A-88F0-DE02-6CA25451D975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43F0CC-7E64-EFEE-7708-0761422D31E6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9A144DB-D877-4EB1-9A68-71F167FF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797" t="14529" r="13919" b="15508"/>
          <a:stretch>
            <a:fillRect/>
          </a:stretch>
        </p:blipFill>
        <p:spPr bwMode="auto">
          <a:xfrm>
            <a:off x="418783" y="247321"/>
            <a:ext cx="13350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A6984B-6B68-1936-C0D5-A40621E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43" y="58798"/>
            <a:ext cx="8261048" cy="31888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PENGERTIAN:</a:t>
            </a:r>
            <a:endParaRPr lang="ko-KR" altLang="en-US" sz="11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2AA1C7A9-84A6-B705-B312-38845587E4CF}"/>
              </a:ext>
            </a:extLst>
          </p:cNvPr>
          <p:cNvGrpSpPr>
            <a:grpSpLocks/>
          </p:cNvGrpSpPr>
          <p:nvPr/>
        </p:nvGrpSpPr>
        <p:grpSpPr bwMode="auto">
          <a:xfrm>
            <a:off x="418783" y="1861207"/>
            <a:ext cx="1335088" cy="3367088"/>
            <a:chOff x="896897" y="372794"/>
            <a:chExt cx="2425766" cy="614569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525BFD-D90C-9E57-B7E6-88C7E1340410}"/>
                </a:ext>
              </a:extLst>
            </p:cNvPr>
            <p:cNvSpPr/>
            <p:nvPr/>
          </p:nvSpPr>
          <p:spPr>
            <a:xfrm>
              <a:off x="1883356" y="5904211"/>
              <a:ext cx="908581" cy="42304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C72D2A-FC00-FC85-6D17-6A6A3308D7AC}"/>
                </a:ext>
              </a:extLst>
            </p:cNvPr>
            <p:cNvSpPr/>
            <p:nvPr/>
          </p:nvSpPr>
          <p:spPr>
            <a:xfrm>
              <a:off x="1404548" y="5982444"/>
              <a:ext cx="400930" cy="527353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C5FD7D-CC3B-08E7-2439-1787AFC2A010}"/>
                </a:ext>
              </a:extLst>
            </p:cNvPr>
            <p:cNvSpPr/>
            <p:nvPr/>
          </p:nvSpPr>
          <p:spPr>
            <a:xfrm>
              <a:off x="896897" y="1140645"/>
              <a:ext cx="1606602" cy="141400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97B902-C6EA-6E0C-E0DD-4F32544EFB7D}"/>
                </a:ext>
              </a:extLst>
            </p:cNvPr>
            <p:cNvSpPr/>
            <p:nvPr/>
          </p:nvSpPr>
          <p:spPr>
            <a:xfrm>
              <a:off x="1234371" y="2206942"/>
              <a:ext cx="1289318" cy="3885609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97944-6BC3-E379-3605-BDC4C83DA9BC}"/>
                </a:ext>
              </a:extLst>
            </p:cNvPr>
            <p:cNvSpPr/>
            <p:nvPr/>
          </p:nvSpPr>
          <p:spPr>
            <a:xfrm>
              <a:off x="1871818" y="5881031"/>
              <a:ext cx="928771" cy="48388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C5F8BC-C3CB-9B32-CF6F-3736D053D24D}"/>
                </a:ext>
              </a:extLst>
            </p:cNvPr>
            <p:cNvSpPr/>
            <p:nvPr/>
          </p:nvSpPr>
          <p:spPr>
            <a:xfrm>
              <a:off x="1519923" y="372794"/>
              <a:ext cx="695137" cy="591099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59A4C-220D-8220-7169-BBA19E7A03A4}"/>
                </a:ext>
              </a:extLst>
            </p:cNvPr>
            <p:cNvSpPr/>
            <p:nvPr/>
          </p:nvSpPr>
          <p:spPr>
            <a:xfrm>
              <a:off x="1390127" y="5991138"/>
              <a:ext cx="444195" cy="527353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F4B62D-94BE-D3CD-A399-FE5D2E378D56}"/>
                </a:ext>
              </a:extLst>
            </p:cNvPr>
            <p:cNvSpPr/>
            <p:nvPr/>
          </p:nvSpPr>
          <p:spPr>
            <a:xfrm>
              <a:off x="989197" y="706013"/>
              <a:ext cx="1912346" cy="1929766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7E9307A4-CB9A-6775-86BA-6428FF89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60F852-6611-DFF3-1208-7C50A0FB15D4}"/>
                  </a:ext>
                </a:extLst>
              </p:cNvPr>
              <p:cNvSpPr/>
              <p:nvPr/>
            </p:nvSpPr>
            <p:spPr>
              <a:xfrm>
                <a:off x="9992583" y="2899857"/>
                <a:ext cx="92597" cy="163589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D53725-5CDC-0815-C511-AB8ED31E95B8}"/>
                  </a:ext>
                </a:extLst>
              </p:cNvPr>
              <p:cNvSpPr/>
              <p:nvPr/>
            </p:nvSpPr>
            <p:spPr>
              <a:xfrm>
                <a:off x="9072987" y="2854951"/>
                <a:ext cx="443832" cy="256609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EB273E3-C16E-65C4-9B43-FCFA90245C8A}"/>
                  </a:ext>
                </a:extLst>
              </p:cNvPr>
              <p:cNvSpPr/>
              <p:nvPr/>
            </p:nvSpPr>
            <p:spPr>
              <a:xfrm>
                <a:off x="9481696" y="2951179"/>
                <a:ext cx="255443" cy="18604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2F7CF8-7ACB-AFBD-4953-66ECB8E1A0C2}"/>
                  </a:ext>
                </a:extLst>
              </p:cNvPr>
              <p:cNvSpPr/>
              <p:nvPr/>
            </p:nvSpPr>
            <p:spPr>
              <a:xfrm>
                <a:off x="9682857" y="2964009"/>
                <a:ext cx="280988" cy="18604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D49633-28B7-E102-B374-5737CB1B8EF6}"/>
                  </a:ext>
                </a:extLst>
              </p:cNvPr>
              <p:cNvSpPr/>
              <p:nvPr/>
            </p:nvSpPr>
            <p:spPr>
              <a:xfrm>
                <a:off x="8964423" y="2835705"/>
                <a:ext cx="140494" cy="18604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18E227-977E-307E-3EA5-1A872EC1088D}"/>
                  </a:ext>
                </a:extLst>
              </p:cNvPr>
              <p:cNvSpPr/>
              <p:nvPr/>
            </p:nvSpPr>
            <p:spPr>
              <a:xfrm>
                <a:off x="9893597" y="2925518"/>
                <a:ext cx="162846" cy="18604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F5DD5-F35C-B959-A1FF-00C3688DD776}"/>
                </a:ext>
              </a:extLst>
            </p:cNvPr>
            <p:cNvSpPr/>
            <p:nvPr/>
          </p:nvSpPr>
          <p:spPr>
            <a:xfrm>
              <a:off x="1909316" y="1708564"/>
              <a:ext cx="219213" cy="1289407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D4B0E4-E0D1-1CFA-A7D9-C9D40D16C9D0}"/>
                </a:ext>
              </a:extLst>
            </p:cNvPr>
            <p:cNvSpPr/>
            <p:nvPr/>
          </p:nvSpPr>
          <p:spPr>
            <a:xfrm>
              <a:off x="971891" y="763964"/>
              <a:ext cx="1967148" cy="188340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9346B6-6861-FB9F-B44D-24DF496B9294}"/>
                </a:ext>
              </a:extLst>
            </p:cNvPr>
            <p:cNvSpPr/>
            <p:nvPr/>
          </p:nvSpPr>
          <p:spPr>
            <a:xfrm>
              <a:off x="1799709" y="1230468"/>
              <a:ext cx="1522954" cy="1141633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DF27A5D3-A112-677E-FD72-6FB2C220C316}"/>
              </a:ext>
            </a:extLst>
          </p:cNvPr>
          <p:cNvSpPr/>
          <p:nvPr/>
        </p:nvSpPr>
        <p:spPr>
          <a:xfrm>
            <a:off x="5606101" y="400599"/>
            <a:ext cx="1875099" cy="4936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EAEF2-1761-FEDC-EDB5-B2D0263D7FF2}"/>
              </a:ext>
            </a:extLst>
          </p:cNvPr>
          <p:cNvSpPr txBox="1"/>
          <p:nvPr/>
        </p:nvSpPr>
        <p:spPr>
          <a:xfrm>
            <a:off x="3803262" y="979998"/>
            <a:ext cx="7755326" cy="14773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7188" indent="-357188" algn="just">
              <a:buFont typeface="+mj-lt"/>
              <a:buAutoNum type="arabicPeriod"/>
            </a:pP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Harta</a:t>
            </a:r>
            <a:r>
              <a:rPr lang="en-US" b="1" dirty="0"/>
              <a:t> </a:t>
            </a:r>
            <a:r>
              <a:rPr lang="en-US" b="1" dirty="0" err="1"/>
              <a:t>Kekayaan</a:t>
            </a:r>
            <a:r>
              <a:rPr lang="en-US" b="1" dirty="0"/>
              <a:t> </a:t>
            </a:r>
            <a:r>
              <a:rPr lang="en-US" b="1" dirty="0" err="1"/>
              <a:t>Penyelenggara</a:t>
            </a:r>
            <a:r>
              <a:rPr lang="en-US" b="1" dirty="0"/>
              <a:t> Negara yang </a:t>
            </a:r>
            <a:r>
              <a:rPr lang="en-US" b="1" dirty="0" err="1"/>
              <a:t>selanjutnya</a:t>
            </a:r>
            <a:r>
              <a:rPr lang="en-US" b="1" dirty="0"/>
              <a:t> </a:t>
            </a:r>
            <a:r>
              <a:rPr lang="en-US" b="1" dirty="0" err="1"/>
              <a:t>disingkat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LHKPN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dan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, data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, dan data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Negara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9ED857-1A82-97E6-E889-8B0098E0C099}"/>
              </a:ext>
            </a:extLst>
          </p:cNvPr>
          <p:cNvSpPr txBox="1"/>
          <p:nvPr/>
        </p:nvSpPr>
        <p:spPr>
          <a:xfrm>
            <a:off x="3803261" y="2973083"/>
            <a:ext cx="7784217" cy="120032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7188" indent="-357188" algn="just"/>
            <a:r>
              <a:rPr lang="en-US" dirty="0"/>
              <a:t>2.  </a:t>
            </a:r>
            <a:r>
              <a:rPr lang="en-US" b="1" dirty="0"/>
              <a:t>Tanda </a:t>
            </a:r>
            <a:r>
              <a:rPr lang="en-US" b="1" dirty="0" err="1"/>
              <a:t>Terima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Negara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kewajibannya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LHKPN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9664AB-9818-045D-3A97-E3EB7558EBDE}"/>
              </a:ext>
            </a:extLst>
          </p:cNvPr>
          <p:cNvSpPr txBox="1"/>
          <p:nvPr/>
        </p:nvSpPr>
        <p:spPr>
          <a:xfrm>
            <a:off x="3803262" y="4689170"/>
            <a:ext cx="7784216" cy="120032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7188" indent="-357188" algn="just"/>
            <a:r>
              <a:rPr lang="en-US" dirty="0"/>
              <a:t>3</a:t>
            </a:r>
            <a:r>
              <a:rPr lang="en-US" b="1" dirty="0"/>
              <a:t>. </a:t>
            </a:r>
            <a:r>
              <a:rPr lang="en-US" b="1" dirty="0" err="1"/>
              <a:t>Penyelenggara</a:t>
            </a:r>
            <a:r>
              <a:rPr lang="en-US" b="1" dirty="0"/>
              <a:t> Negara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dirty="0" err="1"/>
              <a:t>pejabat</a:t>
            </a:r>
            <a:r>
              <a:rPr lang="en-US" dirty="0"/>
              <a:t> negara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, </a:t>
            </a:r>
            <a:r>
              <a:rPr lang="en-US" dirty="0" err="1"/>
              <a:t>legislatif</a:t>
            </a:r>
            <a:r>
              <a:rPr lang="en-US" dirty="0"/>
              <a:t>, </a:t>
            </a:r>
            <a:r>
              <a:rPr lang="en-US" dirty="0" err="1"/>
              <a:t>yudikatif</a:t>
            </a:r>
            <a:r>
              <a:rPr lang="en-US" dirty="0"/>
              <a:t> dan </a:t>
            </a:r>
            <a:r>
              <a:rPr lang="en-US" dirty="0" err="1"/>
              <a:t>pejabat</a:t>
            </a:r>
            <a:r>
              <a:rPr lang="en-US" dirty="0"/>
              <a:t> lain yang 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pokoknya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negara yang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</p:txBody>
      </p:sp>
      <p:pic>
        <p:nvPicPr>
          <p:cNvPr id="32" name="Picture 31" descr="A logo with red and grey letters&#10;&#10;Description automatically generated">
            <a:extLst>
              <a:ext uri="{FF2B5EF4-FFF2-40B4-BE49-F238E27FC236}">
                <a16:creationId xmlns:a16="http://schemas.microsoft.com/office/drawing/2014/main" id="{C9B55228-4CC9-6A65-F740-E933FA3A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43" y="1056051"/>
            <a:ext cx="1305966" cy="783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" name="Picture 33" descr="A document with a qr code&#10;&#10;Description automatically generated">
            <a:extLst>
              <a:ext uri="{FF2B5EF4-FFF2-40B4-BE49-F238E27FC236}">
                <a16:creationId xmlns:a16="http://schemas.microsoft.com/office/drawing/2014/main" id="{29A11880-71B9-BA16-A0A6-CE63E5D28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67" y="2327924"/>
            <a:ext cx="1420783" cy="1990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" name="Picture 37" descr="A white background with red and black text&#10;&#10;Description automatically generated">
            <a:extLst>
              <a:ext uri="{FF2B5EF4-FFF2-40B4-BE49-F238E27FC236}">
                <a16:creationId xmlns:a16="http://schemas.microsoft.com/office/drawing/2014/main" id="{D8A3033B-0862-A378-AFD9-ACFE58B3F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67" y="4806628"/>
            <a:ext cx="1420784" cy="14207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CAD863DC-BD6D-E1A3-4EBC-DBE0B20C0842}"/>
              </a:ext>
            </a:extLst>
          </p:cNvPr>
          <p:cNvSpPr/>
          <p:nvPr/>
        </p:nvSpPr>
        <p:spPr>
          <a:xfrm>
            <a:off x="3395204" y="1458302"/>
            <a:ext cx="462988" cy="625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8906DD9-D53C-54DE-75AA-2E4C9819F136}"/>
              </a:ext>
            </a:extLst>
          </p:cNvPr>
          <p:cNvSpPr/>
          <p:nvPr/>
        </p:nvSpPr>
        <p:spPr>
          <a:xfrm>
            <a:off x="3357885" y="3222617"/>
            <a:ext cx="462988" cy="625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933C715-A82E-FFA8-F97E-428A32072D29}"/>
              </a:ext>
            </a:extLst>
          </p:cNvPr>
          <p:cNvSpPr/>
          <p:nvPr/>
        </p:nvSpPr>
        <p:spPr>
          <a:xfrm>
            <a:off x="3384933" y="5032366"/>
            <a:ext cx="462988" cy="625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AFA6A8-0A93-14CF-6A7F-FC3C6AD7FE5D}"/>
              </a:ext>
            </a:extLst>
          </p:cNvPr>
          <p:cNvGrpSpPr/>
          <p:nvPr/>
        </p:nvGrpSpPr>
        <p:grpSpPr>
          <a:xfrm>
            <a:off x="24000" y="6355484"/>
            <a:ext cx="12168000" cy="484123"/>
            <a:chOff x="5092" y="6332565"/>
            <a:chExt cx="12168000" cy="4841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9F3102-67B3-C878-FBBB-04940B59F587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1922D5-5D7F-81B1-C077-123A41DBCF83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379C40-04B8-59F6-B50E-ECF0651B1E47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41B8C3-1348-4394-BAA4-99AAACD11BFC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33" name="Group 55">
            <a:extLst>
              <a:ext uri="{FF2B5EF4-FFF2-40B4-BE49-F238E27FC236}">
                <a16:creationId xmlns:a16="http://schemas.microsoft.com/office/drawing/2014/main" id="{D6BF14D6-AA3C-787A-BD3C-985695E269C0}"/>
              </a:ext>
            </a:extLst>
          </p:cNvPr>
          <p:cNvGrpSpPr>
            <a:grpSpLocks/>
          </p:cNvGrpSpPr>
          <p:nvPr/>
        </p:nvGrpSpPr>
        <p:grpSpPr bwMode="auto">
          <a:xfrm>
            <a:off x="11558588" y="5950632"/>
            <a:ext cx="482434" cy="461769"/>
            <a:chOff x="3854" y="3606"/>
            <a:chExt cx="267" cy="256"/>
          </a:xfrm>
        </p:grpSpPr>
        <p:pic>
          <p:nvPicPr>
            <p:cNvPr id="35" name="Picture 56" descr="radar">
              <a:extLst>
                <a:ext uri="{FF2B5EF4-FFF2-40B4-BE49-F238E27FC236}">
                  <a16:creationId xmlns:a16="http://schemas.microsoft.com/office/drawing/2014/main" id="{940C88FE-A97E-EEE8-FF03-D1A6DCE84A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AutoShape 9">
              <a:extLst>
                <a:ext uri="{FF2B5EF4-FFF2-40B4-BE49-F238E27FC236}">
                  <a16:creationId xmlns:a16="http://schemas.microsoft.com/office/drawing/2014/main" id="{17D1E155-ECF9-9F85-9968-14EF1D85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6B6A92F5-2168-49CB-B971-19967975076A}" type="slidenum"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Arial Unicode MS" pitchFamily="34" charset="-128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66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9A144DB-D877-4EB1-9A68-71F167FF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797" t="14529" r="13919" b="15508"/>
          <a:stretch>
            <a:fillRect/>
          </a:stretch>
        </p:blipFill>
        <p:spPr bwMode="auto">
          <a:xfrm>
            <a:off x="418783" y="247321"/>
            <a:ext cx="13350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A6984B-6B68-1936-C0D5-A40621E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43" y="343944"/>
            <a:ext cx="8261048" cy="70356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Peraturan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KPK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Nomor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2 </a:t>
            </a:r>
            <a:r>
              <a:rPr lang="en-US" altLang="ko-KR" sz="2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Tahun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2020</a:t>
            </a:r>
            <a:b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ko-KR" sz="11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Sesuai</a:t>
            </a:r>
            <a:r>
              <a:rPr lang="en-US" altLang="ko-KR" sz="11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Pasal 4 </a:t>
            </a:r>
            <a:endParaRPr lang="ko-KR" altLang="en-US" sz="11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2AA1C7A9-84A6-B705-B312-38845587E4CF}"/>
              </a:ext>
            </a:extLst>
          </p:cNvPr>
          <p:cNvGrpSpPr>
            <a:grpSpLocks/>
          </p:cNvGrpSpPr>
          <p:nvPr/>
        </p:nvGrpSpPr>
        <p:grpSpPr bwMode="auto">
          <a:xfrm>
            <a:off x="418783" y="1861207"/>
            <a:ext cx="1335088" cy="3367088"/>
            <a:chOff x="896897" y="372794"/>
            <a:chExt cx="2425766" cy="614569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525BFD-D90C-9E57-B7E6-88C7E1340410}"/>
                </a:ext>
              </a:extLst>
            </p:cNvPr>
            <p:cNvSpPr/>
            <p:nvPr/>
          </p:nvSpPr>
          <p:spPr>
            <a:xfrm>
              <a:off x="1883356" y="5904211"/>
              <a:ext cx="908581" cy="42304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C72D2A-FC00-FC85-6D17-6A6A3308D7AC}"/>
                </a:ext>
              </a:extLst>
            </p:cNvPr>
            <p:cNvSpPr/>
            <p:nvPr/>
          </p:nvSpPr>
          <p:spPr>
            <a:xfrm>
              <a:off x="1404548" y="5982444"/>
              <a:ext cx="400930" cy="527353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C5FD7D-CC3B-08E7-2439-1787AFC2A010}"/>
                </a:ext>
              </a:extLst>
            </p:cNvPr>
            <p:cNvSpPr/>
            <p:nvPr/>
          </p:nvSpPr>
          <p:spPr>
            <a:xfrm>
              <a:off x="896897" y="1140645"/>
              <a:ext cx="1606602" cy="141400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97B902-C6EA-6E0C-E0DD-4F32544EFB7D}"/>
                </a:ext>
              </a:extLst>
            </p:cNvPr>
            <p:cNvSpPr/>
            <p:nvPr/>
          </p:nvSpPr>
          <p:spPr>
            <a:xfrm>
              <a:off x="1234371" y="2206942"/>
              <a:ext cx="1289318" cy="3885609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97944-6BC3-E379-3605-BDC4C83DA9BC}"/>
                </a:ext>
              </a:extLst>
            </p:cNvPr>
            <p:cNvSpPr/>
            <p:nvPr/>
          </p:nvSpPr>
          <p:spPr>
            <a:xfrm>
              <a:off x="1871818" y="5881031"/>
              <a:ext cx="928771" cy="48388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C5F8BC-C3CB-9B32-CF6F-3736D053D24D}"/>
                </a:ext>
              </a:extLst>
            </p:cNvPr>
            <p:cNvSpPr/>
            <p:nvPr/>
          </p:nvSpPr>
          <p:spPr>
            <a:xfrm>
              <a:off x="1519923" y="372794"/>
              <a:ext cx="695137" cy="591099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59A4C-220D-8220-7169-BBA19E7A03A4}"/>
                </a:ext>
              </a:extLst>
            </p:cNvPr>
            <p:cNvSpPr/>
            <p:nvPr/>
          </p:nvSpPr>
          <p:spPr>
            <a:xfrm>
              <a:off x="1390127" y="5991138"/>
              <a:ext cx="444195" cy="527353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F4B62D-94BE-D3CD-A399-FE5D2E378D56}"/>
                </a:ext>
              </a:extLst>
            </p:cNvPr>
            <p:cNvSpPr/>
            <p:nvPr/>
          </p:nvSpPr>
          <p:spPr>
            <a:xfrm>
              <a:off x="989197" y="706013"/>
              <a:ext cx="1912346" cy="1929766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7E9307A4-CB9A-6775-86BA-6428FF89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60F852-6611-DFF3-1208-7C50A0FB15D4}"/>
                  </a:ext>
                </a:extLst>
              </p:cNvPr>
              <p:cNvSpPr/>
              <p:nvPr/>
            </p:nvSpPr>
            <p:spPr>
              <a:xfrm>
                <a:off x="9992583" y="2899857"/>
                <a:ext cx="92597" cy="163589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D53725-5CDC-0815-C511-AB8ED31E95B8}"/>
                  </a:ext>
                </a:extLst>
              </p:cNvPr>
              <p:cNvSpPr/>
              <p:nvPr/>
            </p:nvSpPr>
            <p:spPr>
              <a:xfrm>
                <a:off x="9072987" y="2854951"/>
                <a:ext cx="443832" cy="256609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EB273E3-C16E-65C4-9B43-FCFA90245C8A}"/>
                  </a:ext>
                </a:extLst>
              </p:cNvPr>
              <p:cNvSpPr/>
              <p:nvPr/>
            </p:nvSpPr>
            <p:spPr>
              <a:xfrm>
                <a:off x="9481696" y="2951179"/>
                <a:ext cx="255443" cy="18604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2F7CF8-7ACB-AFBD-4953-66ECB8E1A0C2}"/>
                  </a:ext>
                </a:extLst>
              </p:cNvPr>
              <p:cNvSpPr/>
              <p:nvPr/>
            </p:nvSpPr>
            <p:spPr>
              <a:xfrm>
                <a:off x="9682857" y="2964009"/>
                <a:ext cx="280988" cy="18604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D49633-28B7-E102-B374-5737CB1B8EF6}"/>
                  </a:ext>
                </a:extLst>
              </p:cNvPr>
              <p:cNvSpPr/>
              <p:nvPr/>
            </p:nvSpPr>
            <p:spPr>
              <a:xfrm>
                <a:off x="8964423" y="2835705"/>
                <a:ext cx="140494" cy="18604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18E227-977E-307E-3EA5-1A872EC1088D}"/>
                  </a:ext>
                </a:extLst>
              </p:cNvPr>
              <p:cNvSpPr/>
              <p:nvPr/>
            </p:nvSpPr>
            <p:spPr>
              <a:xfrm>
                <a:off x="9893597" y="2925518"/>
                <a:ext cx="162846" cy="18604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F5DD5-F35C-B959-A1FF-00C3688DD776}"/>
                </a:ext>
              </a:extLst>
            </p:cNvPr>
            <p:cNvSpPr/>
            <p:nvPr/>
          </p:nvSpPr>
          <p:spPr>
            <a:xfrm>
              <a:off x="1909316" y="1708564"/>
              <a:ext cx="219213" cy="1289407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D4B0E4-E0D1-1CFA-A7D9-C9D40D16C9D0}"/>
                </a:ext>
              </a:extLst>
            </p:cNvPr>
            <p:cNvSpPr/>
            <p:nvPr/>
          </p:nvSpPr>
          <p:spPr>
            <a:xfrm>
              <a:off x="971891" y="763964"/>
              <a:ext cx="1967148" cy="188340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9346B6-6861-FB9F-B44D-24DF496B9294}"/>
                </a:ext>
              </a:extLst>
            </p:cNvPr>
            <p:cNvSpPr/>
            <p:nvPr/>
          </p:nvSpPr>
          <p:spPr>
            <a:xfrm>
              <a:off x="1799709" y="1230468"/>
              <a:ext cx="1522954" cy="1141633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800BF4-5823-8A65-A72C-48E2B6EF32BF}"/>
              </a:ext>
            </a:extLst>
          </p:cNvPr>
          <p:cNvSpPr txBox="1"/>
          <p:nvPr/>
        </p:nvSpPr>
        <p:spPr>
          <a:xfrm>
            <a:off x="2543853" y="1620409"/>
            <a:ext cx="8886464" cy="39087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LHKPN</a:t>
            </a:r>
          </a:p>
          <a:p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yakni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pada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menjabat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lphaLcPeriod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Berakhirnya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pension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Negara;</a:t>
            </a:r>
          </a:p>
          <a:p>
            <a:pPr marL="342900" indent="-342900">
              <a:buFont typeface="+mj-lt"/>
              <a:buAutoNum type="alphaLcPeriod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berakhirnya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pensiun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menjabat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F27A5D3-A112-677E-FD72-6FB2C220C316}"/>
              </a:ext>
            </a:extLst>
          </p:cNvPr>
          <p:cNvSpPr/>
          <p:nvPr/>
        </p:nvSpPr>
        <p:spPr>
          <a:xfrm>
            <a:off x="5220182" y="1047505"/>
            <a:ext cx="1875099" cy="4936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B5916642-25E2-0DC4-9183-E51122D7582E}"/>
              </a:ext>
            </a:extLst>
          </p:cNvPr>
          <p:cNvGrpSpPr>
            <a:grpSpLocks/>
          </p:cNvGrpSpPr>
          <p:nvPr/>
        </p:nvGrpSpPr>
        <p:grpSpPr bwMode="auto">
          <a:xfrm>
            <a:off x="11558588" y="5950632"/>
            <a:ext cx="482434" cy="461769"/>
            <a:chOff x="3854" y="3606"/>
            <a:chExt cx="267" cy="256"/>
          </a:xfrm>
        </p:grpSpPr>
        <p:pic>
          <p:nvPicPr>
            <p:cNvPr id="6" name="Picture 56" descr="radar">
              <a:extLst>
                <a:ext uri="{FF2B5EF4-FFF2-40B4-BE49-F238E27FC236}">
                  <a16:creationId xmlns:a16="http://schemas.microsoft.com/office/drawing/2014/main" id="{AF1BB722-8A16-BFF6-0F80-05249A8A4E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E3EE6238-2D89-9744-4AA8-0064461C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6B6A92F5-2168-49CB-B971-19967975076A}" type="slidenum"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Arial Unicode MS" pitchFamily="34" charset="-128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F4151F-78B8-75A4-FB95-9C51AA4423B5}"/>
              </a:ext>
            </a:extLst>
          </p:cNvPr>
          <p:cNvGrpSpPr/>
          <p:nvPr/>
        </p:nvGrpSpPr>
        <p:grpSpPr>
          <a:xfrm>
            <a:off x="-20261" y="6485305"/>
            <a:ext cx="12168000" cy="484123"/>
            <a:chOff x="5092" y="6332565"/>
            <a:chExt cx="12168000" cy="48412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A5EDA5-08A0-9744-9093-80BCD1D5816A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4EA321-7A26-59C7-6CC2-BF73602D2EF5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344713-D56A-98FE-A12D-2E648F070D5D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5B3CD1-32DE-D66C-F9FB-06EB1FE800B0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61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9A144DB-D877-4EB1-9A68-71F167FF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797" t="14529" r="13919" b="15508"/>
          <a:stretch>
            <a:fillRect/>
          </a:stretch>
        </p:blipFill>
        <p:spPr bwMode="auto">
          <a:xfrm>
            <a:off x="418783" y="247321"/>
            <a:ext cx="13350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A6984B-6B68-1936-C0D5-A40621EF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147" y="120191"/>
            <a:ext cx="9085895" cy="5694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PERMENHAN NO 28 TAHUN 2019 Pasal 3:</a:t>
            </a:r>
            <a:b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ko-KR" sz="1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Surat SE </a:t>
            </a:r>
            <a:r>
              <a:rPr lang="en-US" altLang="ko-KR" sz="1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Irjen</a:t>
            </a:r>
            <a:r>
              <a:rPr lang="en-US" altLang="ko-KR" sz="1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1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Nomor</a:t>
            </a:r>
            <a:r>
              <a:rPr lang="en-US" altLang="ko-KR" sz="1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: se/x/xi/2023</a:t>
            </a:r>
            <a:endParaRPr lang="ko-KR" altLang="en-US" sz="1800" b="1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2AA1C7A9-84A6-B705-B312-38845587E4CF}"/>
              </a:ext>
            </a:extLst>
          </p:cNvPr>
          <p:cNvGrpSpPr>
            <a:grpSpLocks/>
          </p:cNvGrpSpPr>
          <p:nvPr/>
        </p:nvGrpSpPr>
        <p:grpSpPr bwMode="auto">
          <a:xfrm>
            <a:off x="418783" y="1861207"/>
            <a:ext cx="1335088" cy="3367088"/>
            <a:chOff x="896897" y="372794"/>
            <a:chExt cx="2425766" cy="614569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525BFD-D90C-9E57-B7E6-88C7E1340410}"/>
                </a:ext>
              </a:extLst>
            </p:cNvPr>
            <p:cNvSpPr/>
            <p:nvPr/>
          </p:nvSpPr>
          <p:spPr>
            <a:xfrm>
              <a:off x="1883356" y="5904211"/>
              <a:ext cx="908581" cy="42304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C72D2A-FC00-FC85-6D17-6A6A3308D7AC}"/>
                </a:ext>
              </a:extLst>
            </p:cNvPr>
            <p:cNvSpPr/>
            <p:nvPr/>
          </p:nvSpPr>
          <p:spPr>
            <a:xfrm>
              <a:off x="1404548" y="5982444"/>
              <a:ext cx="400930" cy="527353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C5FD7D-CC3B-08E7-2439-1787AFC2A010}"/>
                </a:ext>
              </a:extLst>
            </p:cNvPr>
            <p:cNvSpPr/>
            <p:nvPr/>
          </p:nvSpPr>
          <p:spPr>
            <a:xfrm>
              <a:off x="896897" y="1140645"/>
              <a:ext cx="1606602" cy="141400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97B902-C6EA-6E0C-E0DD-4F32544EFB7D}"/>
                </a:ext>
              </a:extLst>
            </p:cNvPr>
            <p:cNvSpPr/>
            <p:nvPr/>
          </p:nvSpPr>
          <p:spPr>
            <a:xfrm>
              <a:off x="1234371" y="2206942"/>
              <a:ext cx="1289318" cy="3885609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97944-6BC3-E379-3605-BDC4C83DA9BC}"/>
                </a:ext>
              </a:extLst>
            </p:cNvPr>
            <p:cNvSpPr/>
            <p:nvPr/>
          </p:nvSpPr>
          <p:spPr>
            <a:xfrm>
              <a:off x="1871818" y="5881031"/>
              <a:ext cx="928771" cy="48388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C5F8BC-C3CB-9B32-CF6F-3736D053D24D}"/>
                </a:ext>
              </a:extLst>
            </p:cNvPr>
            <p:cNvSpPr/>
            <p:nvPr/>
          </p:nvSpPr>
          <p:spPr>
            <a:xfrm>
              <a:off x="1519923" y="372794"/>
              <a:ext cx="695137" cy="591099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59A4C-220D-8220-7169-BBA19E7A03A4}"/>
                </a:ext>
              </a:extLst>
            </p:cNvPr>
            <p:cNvSpPr/>
            <p:nvPr/>
          </p:nvSpPr>
          <p:spPr>
            <a:xfrm>
              <a:off x="1390127" y="5991138"/>
              <a:ext cx="444195" cy="527353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F4B62D-94BE-D3CD-A399-FE5D2E378D56}"/>
                </a:ext>
              </a:extLst>
            </p:cNvPr>
            <p:cNvSpPr/>
            <p:nvPr/>
          </p:nvSpPr>
          <p:spPr>
            <a:xfrm>
              <a:off x="989197" y="706013"/>
              <a:ext cx="1912346" cy="1929766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7E9307A4-CB9A-6775-86BA-6428FF89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60F852-6611-DFF3-1208-7C50A0FB15D4}"/>
                  </a:ext>
                </a:extLst>
              </p:cNvPr>
              <p:cNvSpPr/>
              <p:nvPr/>
            </p:nvSpPr>
            <p:spPr>
              <a:xfrm>
                <a:off x="9992583" y="2899857"/>
                <a:ext cx="92597" cy="163589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D53725-5CDC-0815-C511-AB8ED31E95B8}"/>
                  </a:ext>
                </a:extLst>
              </p:cNvPr>
              <p:cNvSpPr/>
              <p:nvPr/>
            </p:nvSpPr>
            <p:spPr>
              <a:xfrm>
                <a:off x="9072987" y="2854951"/>
                <a:ext cx="443832" cy="256609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EB273E3-C16E-65C4-9B43-FCFA90245C8A}"/>
                  </a:ext>
                </a:extLst>
              </p:cNvPr>
              <p:cNvSpPr/>
              <p:nvPr/>
            </p:nvSpPr>
            <p:spPr>
              <a:xfrm>
                <a:off x="9481696" y="2951179"/>
                <a:ext cx="255443" cy="18604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2F7CF8-7ACB-AFBD-4953-66ECB8E1A0C2}"/>
                  </a:ext>
                </a:extLst>
              </p:cNvPr>
              <p:cNvSpPr/>
              <p:nvPr/>
            </p:nvSpPr>
            <p:spPr>
              <a:xfrm>
                <a:off x="9682857" y="2964009"/>
                <a:ext cx="280988" cy="18604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D49633-28B7-E102-B374-5737CB1B8EF6}"/>
                  </a:ext>
                </a:extLst>
              </p:cNvPr>
              <p:cNvSpPr/>
              <p:nvPr/>
            </p:nvSpPr>
            <p:spPr>
              <a:xfrm>
                <a:off x="8964423" y="2835705"/>
                <a:ext cx="140494" cy="18604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18E227-977E-307E-3EA5-1A872EC1088D}"/>
                  </a:ext>
                </a:extLst>
              </p:cNvPr>
              <p:cNvSpPr/>
              <p:nvPr/>
            </p:nvSpPr>
            <p:spPr>
              <a:xfrm>
                <a:off x="9893597" y="2925518"/>
                <a:ext cx="162846" cy="18604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F5DD5-F35C-B959-A1FF-00C3688DD776}"/>
                </a:ext>
              </a:extLst>
            </p:cNvPr>
            <p:cNvSpPr/>
            <p:nvPr/>
          </p:nvSpPr>
          <p:spPr>
            <a:xfrm>
              <a:off x="1909316" y="1708564"/>
              <a:ext cx="219213" cy="1289407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D4B0E4-E0D1-1CFA-A7D9-C9D40D16C9D0}"/>
                </a:ext>
              </a:extLst>
            </p:cNvPr>
            <p:cNvSpPr/>
            <p:nvPr/>
          </p:nvSpPr>
          <p:spPr>
            <a:xfrm>
              <a:off x="971891" y="763964"/>
              <a:ext cx="1967148" cy="188340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9346B6-6861-FB9F-B44D-24DF496B9294}"/>
                </a:ext>
              </a:extLst>
            </p:cNvPr>
            <p:cNvSpPr/>
            <p:nvPr/>
          </p:nvSpPr>
          <p:spPr>
            <a:xfrm>
              <a:off x="1799709" y="1230468"/>
              <a:ext cx="1522954" cy="1141633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DF27A5D3-A112-677E-FD72-6FB2C220C316}"/>
              </a:ext>
            </a:extLst>
          </p:cNvPr>
          <p:cNvSpPr/>
          <p:nvPr/>
        </p:nvSpPr>
        <p:spPr>
          <a:xfrm>
            <a:off x="5320194" y="677988"/>
            <a:ext cx="1875099" cy="26322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28242-2881-51B7-8444-9D7C61079BF3}"/>
              </a:ext>
            </a:extLst>
          </p:cNvPr>
          <p:cNvSpPr txBox="1"/>
          <p:nvPr/>
        </p:nvSpPr>
        <p:spPr>
          <a:xfrm>
            <a:off x="2125346" y="988978"/>
            <a:ext cx="9386366" cy="5601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63550" indent="-463550" algn="just">
              <a:buFont typeface="+mj-lt"/>
              <a:buAutoNum type="arabicPeriod"/>
            </a:pPr>
            <a:r>
              <a:rPr lang="en-US" sz="1900" dirty="0" err="1"/>
              <a:t>Penyelenggara</a:t>
            </a:r>
            <a:r>
              <a:rPr lang="en-US" sz="1900" dirty="0"/>
              <a:t> Negara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Kemhan</a:t>
            </a:r>
            <a:r>
              <a:rPr lang="en-US" sz="1900" dirty="0"/>
              <a:t> </a:t>
            </a:r>
            <a:r>
              <a:rPr lang="en-US" sz="1900" dirty="0" err="1"/>
              <a:t>wajib</a:t>
            </a:r>
            <a:r>
              <a:rPr lang="en-US" sz="1900" dirty="0"/>
              <a:t> </a:t>
            </a:r>
            <a:r>
              <a:rPr lang="en-US" sz="1900" dirty="0" err="1"/>
              <a:t>melaporkan</a:t>
            </a:r>
            <a:r>
              <a:rPr lang="en-US" sz="1900" dirty="0"/>
              <a:t> </a:t>
            </a:r>
            <a:r>
              <a:rPr lang="en-US" sz="1900" dirty="0" err="1"/>
              <a:t>Harta</a:t>
            </a:r>
            <a:r>
              <a:rPr lang="en-US" sz="1900" dirty="0"/>
              <a:t> </a:t>
            </a:r>
            <a:r>
              <a:rPr lang="en-US" sz="1900" dirty="0" err="1"/>
              <a:t>Kekayaan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KPK.</a:t>
            </a:r>
          </a:p>
          <a:p>
            <a:pPr marL="463550" indent="-463550" algn="just">
              <a:buFont typeface="+mj-lt"/>
              <a:buAutoNum type="arabicPeriod"/>
            </a:pPr>
            <a:endParaRPr lang="en-US" sz="500" dirty="0"/>
          </a:p>
          <a:p>
            <a:pPr marL="463550" indent="-463550" algn="just">
              <a:buFont typeface="+mj-lt"/>
              <a:buAutoNum type="arabicPeriod"/>
            </a:pPr>
            <a:r>
              <a:rPr lang="en-US" sz="1900" dirty="0" err="1"/>
              <a:t>Penyelenggara</a:t>
            </a:r>
            <a:r>
              <a:rPr lang="en-US" sz="1900" dirty="0"/>
              <a:t> Negara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Kemhan</a:t>
            </a:r>
            <a:r>
              <a:rPr lang="en-US" sz="1900" dirty="0"/>
              <a:t> </a:t>
            </a:r>
            <a:r>
              <a:rPr lang="en-US" sz="1900" dirty="0" err="1"/>
              <a:t>sebagaimana</a:t>
            </a:r>
            <a:r>
              <a:rPr lang="en-US" sz="1900" dirty="0"/>
              <a:t> </a:t>
            </a:r>
            <a:r>
              <a:rPr lang="en-US" sz="1900" dirty="0" err="1"/>
              <a:t>dimaksud</a:t>
            </a:r>
            <a:r>
              <a:rPr lang="en-US" sz="1900" dirty="0"/>
              <a:t> pada </a:t>
            </a:r>
            <a:r>
              <a:rPr lang="en-US" sz="1900" dirty="0" err="1"/>
              <a:t>ayat</a:t>
            </a:r>
            <a:r>
              <a:rPr lang="en-US" sz="1900" dirty="0"/>
              <a:t> (1) </a:t>
            </a:r>
            <a:r>
              <a:rPr lang="en-US" sz="1900" dirty="0" err="1"/>
              <a:t>terdiri</a:t>
            </a:r>
            <a:r>
              <a:rPr lang="en-US" sz="1900" dirty="0"/>
              <a:t> </a:t>
            </a:r>
            <a:r>
              <a:rPr lang="en-US" sz="1900" dirty="0" err="1"/>
              <a:t>atas</a:t>
            </a:r>
            <a:r>
              <a:rPr lang="en-US" sz="1900" dirty="0"/>
              <a:t>:</a:t>
            </a:r>
          </a:p>
          <a:p>
            <a:pPr marL="463550" indent="-463550" algn="just">
              <a:buFont typeface="+mj-lt"/>
              <a:buAutoNum type="arabicPeriod"/>
            </a:pPr>
            <a:endParaRPr lang="en-US" sz="500" dirty="0"/>
          </a:p>
          <a:p>
            <a:pPr marL="971550" indent="-508000" algn="just">
              <a:buFont typeface="+mj-lt"/>
              <a:buAutoNum type="alphaLcPeriod"/>
            </a:pPr>
            <a:r>
              <a:rPr lang="en-US" sz="1900" dirty="0"/>
              <a:t>Menteri;</a:t>
            </a:r>
          </a:p>
          <a:p>
            <a:pPr marL="971550" indent="-508000" algn="just">
              <a:buFont typeface="+mj-lt"/>
              <a:buAutoNum type="alphaLcPeriod"/>
            </a:pPr>
            <a:r>
              <a:rPr lang="en-US" sz="1900" dirty="0" err="1"/>
              <a:t>Pejabat</a:t>
            </a:r>
            <a:r>
              <a:rPr lang="en-US" sz="1900" dirty="0"/>
              <a:t> </a:t>
            </a:r>
            <a:r>
              <a:rPr lang="en-US" sz="1900" dirty="0" err="1"/>
              <a:t>Pimpinan</a:t>
            </a:r>
            <a:r>
              <a:rPr lang="en-US" sz="1900" dirty="0"/>
              <a:t> Tinggi Madya/ </a:t>
            </a:r>
            <a:r>
              <a:rPr lang="en-US" sz="1900" dirty="0" err="1"/>
              <a:t>eselon</a:t>
            </a:r>
            <a:r>
              <a:rPr lang="en-US" sz="1900" dirty="0"/>
              <a:t> I/</a:t>
            </a:r>
            <a:r>
              <a:rPr lang="en-US" sz="1900" dirty="0" err="1"/>
              <a:t>setingkat</a:t>
            </a:r>
            <a:r>
              <a:rPr lang="en-US" sz="1900" dirty="0"/>
              <a:t>;</a:t>
            </a:r>
          </a:p>
          <a:p>
            <a:pPr marL="971550" indent="-508000" algn="just">
              <a:buFont typeface="+mj-lt"/>
              <a:buAutoNum type="alphaLcPeriod"/>
            </a:pPr>
            <a:r>
              <a:rPr lang="en-US" sz="1900" dirty="0" err="1"/>
              <a:t>Pejabat</a:t>
            </a:r>
            <a:r>
              <a:rPr lang="en-US" sz="1900" dirty="0"/>
              <a:t> </a:t>
            </a:r>
            <a:r>
              <a:rPr lang="en-US" sz="1900" dirty="0" err="1"/>
              <a:t>Pimpinan</a:t>
            </a:r>
            <a:r>
              <a:rPr lang="en-US" sz="1900" dirty="0"/>
              <a:t> Tinggi </a:t>
            </a:r>
            <a:r>
              <a:rPr lang="en-US" sz="1900" dirty="0" err="1"/>
              <a:t>Pratama</a:t>
            </a:r>
            <a:r>
              <a:rPr lang="en-US" sz="1900" dirty="0"/>
              <a:t> /</a:t>
            </a:r>
            <a:r>
              <a:rPr lang="en-US" sz="1900" dirty="0" err="1"/>
              <a:t>eselon</a:t>
            </a:r>
            <a:r>
              <a:rPr lang="en-US" sz="1900" dirty="0"/>
              <a:t> II/</a:t>
            </a:r>
            <a:r>
              <a:rPr lang="en-US" sz="1900" dirty="0" err="1"/>
              <a:t>setingkat</a:t>
            </a:r>
            <a:r>
              <a:rPr lang="en-US" sz="1900" dirty="0"/>
              <a:t>;</a:t>
            </a:r>
          </a:p>
          <a:p>
            <a:pPr marL="971550" indent="-508000" algn="just">
              <a:buFont typeface="+mj-lt"/>
              <a:buAutoNum type="alphaLcPeriod"/>
            </a:pPr>
            <a:r>
              <a:rPr lang="en-US" sz="1900" dirty="0" err="1"/>
              <a:t>Pejabat</a:t>
            </a:r>
            <a:r>
              <a:rPr lang="en-US" sz="1900" dirty="0"/>
              <a:t> Administrator /</a:t>
            </a:r>
            <a:r>
              <a:rPr lang="en-US" sz="1900" dirty="0" err="1"/>
              <a:t>eselon</a:t>
            </a:r>
            <a:r>
              <a:rPr lang="en-US" sz="1900" dirty="0"/>
              <a:t> III/</a:t>
            </a:r>
            <a:r>
              <a:rPr lang="en-US" sz="1900" dirty="0" err="1"/>
              <a:t>setingkat</a:t>
            </a:r>
            <a:r>
              <a:rPr lang="en-US" sz="1900" dirty="0"/>
              <a:t> yang </a:t>
            </a:r>
            <a:r>
              <a:rPr lang="en-US" sz="1900" dirty="0" err="1"/>
              <a:t>mengelola</a:t>
            </a:r>
            <a:r>
              <a:rPr lang="en-US" sz="1900" dirty="0"/>
              <a:t> </a:t>
            </a:r>
            <a:r>
              <a:rPr lang="en-US" sz="1900" dirty="0" err="1"/>
              <a:t>anggaran</a:t>
            </a:r>
            <a:r>
              <a:rPr lang="en-US" sz="1900" dirty="0"/>
              <a:t>;</a:t>
            </a:r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Roum</a:t>
            </a:r>
            <a:r>
              <a:rPr lang="en-US" sz="1900" dirty="0"/>
              <a:t>, </a:t>
            </a:r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Rorenku</a:t>
            </a:r>
            <a:endParaRPr lang="en-US" sz="1900" dirty="0"/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 TU di </a:t>
            </a:r>
            <a:r>
              <a:rPr lang="en-US" sz="1900" dirty="0" err="1"/>
              <a:t>lingkungan</a:t>
            </a:r>
            <a:r>
              <a:rPr lang="en-US" sz="1900" dirty="0"/>
              <a:t> Pusat </a:t>
            </a:r>
            <a:r>
              <a:rPr lang="en-US" sz="1900" dirty="0" err="1"/>
              <a:t>Kemhan</a:t>
            </a:r>
            <a:endParaRPr lang="en-US" sz="1900" dirty="0"/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/</a:t>
            </a:r>
            <a:r>
              <a:rPr lang="en-US" sz="1900" dirty="0" err="1"/>
              <a:t>Kabid</a:t>
            </a:r>
            <a:r>
              <a:rPr lang="en-US" sz="1900" dirty="0"/>
              <a:t>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Pusdatin</a:t>
            </a:r>
            <a:endParaRPr lang="en-US" sz="1900" dirty="0"/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/</a:t>
            </a:r>
            <a:r>
              <a:rPr lang="en-US" sz="1900" dirty="0" err="1"/>
              <a:t>Kabid</a:t>
            </a:r>
            <a:r>
              <a:rPr lang="en-US" sz="1900" dirty="0"/>
              <a:t> di </a:t>
            </a:r>
            <a:r>
              <a:rPr lang="en-US" sz="1900" dirty="0" err="1"/>
              <a:t>Lingkungan</a:t>
            </a:r>
            <a:r>
              <a:rPr lang="en-US" sz="1900" dirty="0"/>
              <a:t> </a:t>
            </a:r>
            <a:r>
              <a:rPr lang="en-US" sz="1900" dirty="0" err="1"/>
              <a:t>Baranahan</a:t>
            </a:r>
            <a:r>
              <a:rPr lang="en-US" sz="1900" dirty="0"/>
              <a:t> </a:t>
            </a:r>
          </a:p>
          <a:p>
            <a:pPr marL="1257300" indent="-271463" algn="just">
              <a:buFont typeface="+mj-lt"/>
              <a:buAutoNum type="arabicParenR"/>
            </a:pPr>
            <a:r>
              <a:rPr lang="en-US" sz="1900" dirty="0" err="1"/>
              <a:t>Kabag</a:t>
            </a:r>
            <a:r>
              <a:rPr lang="en-US" sz="1900" dirty="0"/>
              <a:t> UM di </a:t>
            </a:r>
            <a:r>
              <a:rPr lang="en-US" sz="1900" dirty="0" err="1"/>
              <a:t>lingkungan</a:t>
            </a:r>
            <a:r>
              <a:rPr lang="en-US" sz="1900" dirty="0"/>
              <a:t> Itjen, </a:t>
            </a:r>
            <a:r>
              <a:rPr lang="en-US" sz="1900" dirty="0" err="1"/>
              <a:t>Kabadan</a:t>
            </a:r>
            <a:r>
              <a:rPr lang="en-US" sz="1900" dirty="0"/>
              <a:t> dan </a:t>
            </a:r>
            <a:r>
              <a:rPr lang="en-US" sz="1900" dirty="0" err="1"/>
              <a:t>Dirjen</a:t>
            </a:r>
            <a:r>
              <a:rPr lang="en-US" sz="1900" dirty="0"/>
              <a:t> </a:t>
            </a:r>
            <a:r>
              <a:rPr lang="en-US" sz="1900" dirty="0" err="1"/>
              <a:t>Kemhan</a:t>
            </a:r>
            <a:endParaRPr lang="en-US" sz="1900" dirty="0"/>
          </a:p>
          <a:p>
            <a:pPr marL="463550" algn="just"/>
            <a:r>
              <a:rPr lang="en-US" sz="1900" dirty="0"/>
              <a:t>e.     </a:t>
            </a:r>
            <a:r>
              <a:rPr lang="en-US" sz="1900" dirty="0" err="1"/>
              <a:t>Pejabat</a:t>
            </a:r>
            <a:r>
              <a:rPr lang="en-US" sz="1900" dirty="0"/>
              <a:t> </a:t>
            </a:r>
            <a:r>
              <a:rPr lang="en-US" sz="1900" dirty="0" err="1"/>
              <a:t>Pembuat</a:t>
            </a:r>
            <a:r>
              <a:rPr lang="en-US" sz="1900" dirty="0"/>
              <a:t> </a:t>
            </a:r>
            <a:r>
              <a:rPr lang="en-US" sz="1900" dirty="0" err="1"/>
              <a:t>Komitmen</a:t>
            </a:r>
            <a:r>
              <a:rPr lang="en-US" sz="1900" dirty="0"/>
              <a:t> (</a:t>
            </a:r>
            <a:r>
              <a:rPr lang="en-US" sz="1900" dirty="0" err="1"/>
              <a:t>Jabatan</a:t>
            </a:r>
            <a:r>
              <a:rPr lang="en-US" sz="1900" dirty="0"/>
              <a:t> </a:t>
            </a:r>
            <a:r>
              <a:rPr lang="en-US" sz="1900" dirty="0" err="1"/>
              <a:t>Struktural</a:t>
            </a:r>
            <a:r>
              <a:rPr lang="en-US" sz="1900" dirty="0"/>
              <a:t>);</a:t>
            </a:r>
          </a:p>
          <a:p>
            <a:pPr marL="463550" algn="just"/>
            <a:r>
              <a:rPr lang="en-US" sz="1900" dirty="0"/>
              <a:t>f.      </a:t>
            </a:r>
            <a:r>
              <a:rPr lang="en-US" sz="1900" dirty="0" err="1"/>
              <a:t>Kepala</a:t>
            </a:r>
            <a:r>
              <a:rPr lang="en-US" sz="1900" dirty="0"/>
              <a:t> Unit </a:t>
            </a:r>
            <a:r>
              <a:rPr lang="en-US" sz="1900" dirty="0" err="1"/>
              <a:t>Layanan</a:t>
            </a:r>
            <a:r>
              <a:rPr lang="en-US" sz="1900" dirty="0"/>
              <a:t> </a:t>
            </a:r>
            <a:r>
              <a:rPr lang="en-US" sz="1900" dirty="0" err="1"/>
              <a:t>Pengadaan</a:t>
            </a:r>
            <a:r>
              <a:rPr lang="en-US" sz="1900" dirty="0"/>
              <a:t> (Ka. ULP);</a:t>
            </a:r>
          </a:p>
          <a:p>
            <a:pPr marL="463550" algn="just"/>
            <a:r>
              <a:rPr lang="en-US" sz="1900" dirty="0"/>
              <a:t>g.     Auditor; dan</a:t>
            </a:r>
          </a:p>
          <a:p>
            <a:pPr marL="463550" algn="just"/>
            <a:r>
              <a:rPr lang="en-US" sz="1900" dirty="0"/>
              <a:t>h.     </a:t>
            </a:r>
            <a:r>
              <a:rPr lang="en-US" sz="1900" dirty="0" err="1"/>
              <a:t>Pejabat</a:t>
            </a:r>
            <a:r>
              <a:rPr lang="en-US" sz="1900" dirty="0"/>
              <a:t> </a:t>
            </a:r>
            <a:r>
              <a:rPr lang="en-US" sz="1900" dirty="0" err="1"/>
              <a:t>Pengadaan</a:t>
            </a:r>
            <a:r>
              <a:rPr lang="en-US" sz="1900" dirty="0"/>
              <a:t> </a:t>
            </a:r>
            <a:r>
              <a:rPr lang="en-US" sz="1900" dirty="0" err="1"/>
              <a:t>Barang</a:t>
            </a:r>
            <a:r>
              <a:rPr lang="en-US" sz="1900" dirty="0"/>
              <a:t> dan Jasa (</a:t>
            </a:r>
            <a:r>
              <a:rPr lang="en-US" sz="1900" dirty="0" err="1"/>
              <a:t>Jabatan</a:t>
            </a:r>
            <a:r>
              <a:rPr lang="en-US" sz="1900" dirty="0"/>
              <a:t> </a:t>
            </a:r>
            <a:r>
              <a:rPr lang="en-US" sz="1900" dirty="0" err="1"/>
              <a:t>Struktural</a:t>
            </a:r>
            <a:r>
              <a:rPr lang="en-US" sz="1900" dirty="0"/>
              <a:t>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DD3AE2-9A8E-5DAC-9775-3873AB0A1101}"/>
              </a:ext>
            </a:extLst>
          </p:cNvPr>
          <p:cNvGrpSpPr/>
          <p:nvPr/>
        </p:nvGrpSpPr>
        <p:grpSpPr>
          <a:xfrm>
            <a:off x="-20261" y="6485305"/>
            <a:ext cx="12168000" cy="484123"/>
            <a:chOff x="5092" y="6332565"/>
            <a:chExt cx="12168000" cy="4841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0D25C9-BCFF-C1A5-ED7D-53DFFA163C49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2A9E89-5392-44A2-6788-E80AF4B5CD19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B52907-7971-10CC-AF61-07AA220CD709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2D1F12-689F-A2E3-91E8-A516A4DCFADE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30" name="Group 55">
            <a:extLst>
              <a:ext uri="{FF2B5EF4-FFF2-40B4-BE49-F238E27FC236}">
                <a16:creationId xmlns:a16="http://schemas.microsoft.com/office/drawing/2014/main" id="{308B0844-FF49-09A5-8825-F1E9E23704C0}"/>
              </a:ext>
            </a:extLst>
          </p:cNvPr>
          <p:cNvGrpSpPr>
            <a:grpSpLocks/>
          </p:cNvGrpSpPr>
          <p:nvPr/>
        </p:nvGrpSpPr>
        <p:grpSpPr bwMode="auto">
          <a:xfrm>
            <a:off x="11558588" y="5950632"/>
            <a:ext cx="482434" cy="461769"/>
            <a:chOff x="3854" y="3606"/>
            <a:chExt cx="267" cy="256"/>
          </a:xfrm>
        </p:grpSpPr>
        <p:pic>
          <p:nvPicPr>
            <p:cNvPr id="31" name="Picture 56" descr="radar">
              <a:extLst>
                <a:ext uri="{FF2B5EF4-FFF2-40B4-BE49-F238E27FC236}">
                  <a16:creationId xmlns:a16="http://schemas.microsoft.com/office/drawing/2014/main" id="{1DB2925F-F20F-5AFB-858C-1F45670276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46F5AEB3-DF92-F585-D69B-63DA49ADA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6B6A92F5-2168-49CB-B971-19967975076A}" type="slidenum"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Arial Unicode MS" pitchFamily="34" charset="-128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9A144DB-D877-4EB1-9A68-71F167FF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797" t="14529" r="13919" b="15508"/>
          <a:stretch>
            <a:fillRect/>
          </a:stretch>
        </p:blipFill>
        <p:spPr bwMode="auto">
          <a:xfrm>
            <a:off x="418783" y="247321"/>
            <a:ext cx="13350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479334-9809-1119-63B5-68B055AB6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03697"/>
              </p:ext>
            </p:extLst>
          </p:nvPr>
        </p:nvGraphicFramePr>
        <p:xfrm>
          <a:off x="1881193" y="1047505"/>
          <a:ext cx="10019349" cy="4994493"/>
        </p:xfrm>
        <a:graphic>
          <a:graphicData uri="http://schemas.openxmlformats.org/drawingml/2006/table">
            <a:tbl>
              <a:tblPr/>
              <a:tblGrid>
                <a:gridCol w="335469">
                  <a:extLst>
                    <a:ext uri="{9D8B030D-6E8A-4147-A177-3AD203B41FA5}">
                      <a16:colId xmlns:a16="http://schemas.microsoft.com/office/drawing/2014/main" val="1819356493"/>
                    </a:ext>
                  </a:extLst>
                </a:gridCol>
                <a:gridCol w="3142228">
                  <a:extLst>
                    <a:ext uri="{9D8B030D-6E8A-4147-A177-3AD203B41FA5}">
                      <a16:colId xmlns:a16="http://schemas.microsoft.com/office/drawing/2014/main" val="4139669922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554012560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3667048416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3330866238"/>
                    </a:ext>
                  </a:extLst>
                </a:gridCol>
                <a:gridCol w="313104">
                  <a:extLst>
                    <a:ext uri="{9D8B030D-6E8A-4147-A177-3AD203B41FA5}">
                      <a16:colId xmlns:a16="http://schemas.microsoft.com/office/drawing/2014/main" val="2313217126"/>
                    </a:ext>
                  </a:extLst>
                </a:gridCol>
                <a:gridCol w="793944">
                  <a:extLst>
                    <a:ext uri="{9D8B030D-6E8A-4147-A177-3AD203B41FA5}">
                      <a16:colId xmlns:a16="http://schemas.microsoft.com/office/drawing/2014/main" val="315177976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1503576285"/>
                    </a:ext>
                  </a:extLst>
                </a:gridCol>
                <a:gridCol w="693303">
                  <a:extLst>
                    <a:ext uri="{9D8B030D-6E8A-4147-A177-3AD203B41FA5}">
                      <a16:colId xmlns:a16="http://schemas.microsoft.com/office/drawing/2014/main" val="3658506781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22710893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3505740669"/>
                    </a:ext>
                  </a:extLst>
                </a:gridCol>
                <a:gridCol w="749215">
                  <a:extLst>
                    <a:ext uri="{9D8B030D-6E8A-4147-A177-3AD203B41FA5}">
                      <a16:colId xmlns:a16="http://schemas.microsoft.com/office/drawing/2014/main" val="1798379508"/>
                    </a:ext>
                  </a:extLst>
                </a:gridCol>
                <a:gridCol w="570298">
                  <a:extLst>
                    <a:ext uri="{9D8B030D-6E8A-4147-A177-3AD203B41FA5}">
                      <a16:colId xmlns:a16="http://schemas.microsoft.com/office/drawing/2014/main" val="2320476576"/>
                    </a:ext>
                  </a:extLst>
                </a:gridCol>
              </a:tblGrid>
              <a:tr h="19554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213337"/>
                  </a:ext>
                </a:extLst>
              </a:tr>
              <a:tr h="439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Unit Kerja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PN/WL Online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Wajib Lapor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Sudah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Lapor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Range Kepatuhan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Tepat Waktu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Terlambat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Belum Lapor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PN/WL Offline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Pelaporan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Wajib Lapor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02646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93465"/>
                  </a:ext>
                </a:extLst>
              </a:tr>
              <a:tr h="224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0036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PIMPINAN TERTINGGI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80%-100%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385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WAKIL PIMPINAN TERTINGGI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4127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SEKRETARIAT JENDERAL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40%-59%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44.44%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313589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STAF AHLI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148551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INSPEKTORAT JENDERAL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20.97%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214650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DIREKTORAT JENDERAL STRATEGI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60%-79%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66.67%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836431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UNIVERSITAS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39.47%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245928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DIREKTORAT JENDERAL PERENCANAAN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40%-59%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57.14%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14070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DIREKTORAT JENDERAL POTENSI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60%-79%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6298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DIREKTORAT JENDERAL KEKUATAN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14.29%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004631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BADAN SARANA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17887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BADAN PENELITIAN DAN PENGEMBANGAN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80%-100%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09990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BADAN PENDIDIKAN DAN PELATIHAN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22.22%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53680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BADAN INSTALASI STRATEGIS PERTAHANAN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20%-39%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37.50%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35702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PUSAT LAPORAN DAN BIN KEUANGAN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62013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PUSAT DATA DAN INFORMASI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80%-100%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67084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PUSAT REHABILITAS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80%-100%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262802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RUMAH SAKIT DR. SUYOTO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60%-79%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66.67%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61252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UNIT LAYANAN PENGADAAN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0%-19%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509" marR="6509" marT="6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0.00%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6509" marR="6509" marT="6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297161"/>
                  </a:ext>
                </a:extLst>
              </a:tr>
              <a:tr h="195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9" marR="6509" marT="6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124074"/>
                  </a:ext>
                </a:extLst>
              </a:tr>
            </a:tbl>
          </a:graphicData>
        </a:graphic>
      </p:graphicFrame>
      <p:grpSp>
        <p:nvGrpSpPr>
          <p:cNvPr id="9" name="Group 27">
            <a:extLst>
              <a:ext uri="{FF2B5EF4-FFF2-40B4-BE49-F238E27FC236}">
                <a16:creationId xmlns:a16="http://schemas.microsoft.com/office/drawing/2014/main" id="{2AA1C7A9-84A6-B705-B312-38845587E4CF}"/>
              </a:ext>
            </a:extLst>
          </p:cNvPr>
          <p:cNvGrpSpPr>
            <a:grpSpLocks/>
          </p:cNvGrpSpPr>
          <p:nvPr/>
        </p:nvGrpSpPr>
        <p:grpSpPr bwMode="auto">
          <a:xfrm>
            <a:off x="418783" y="1861207"/>
            <a:ext cx="1335088" cy="3367088"/>
            <a:chOff x="896897" y="372794"/>
            <a:chExt cx="2425766" cy="614569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525BFD-D90C-9E57-B7E6-88C7E1340410}"/>
                </a:ext>
              </a:extLst>
            </p:cNvPr>
            <p:cNvSpPr/>
            <p:nvPr/>
          </p:nvSpPr>
          <p:spPr>
            <a:xfrm>
              <a:off x="1883356" y="5904211"/>
              <a:ext cx="908581" cy="42304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C72D2A-FC00-FC85-6D17-6A6A3308D7AC}"/>
                </a:ext>
              </a:extLst>
            </p:cNvPr>
            <p:cNvSpPr/>
            <p:nvPr/>
          </p:nvSpPr>
          <p:spPr>
            <a:xfrm>
              <a:off x="1404548" y="5982444"/>
              <a:ext cx="400930" cy="527353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C5FD7D-CC3B-08E7-2439-1787AFC2A010}"/>
                </a:ext>
              </a:extLst>
            </p:cNvPr>
            <p:cNvSpPr/>
            <p:nvPr/>
          </p:nvSpPr>
          <p:spPr>
            <a:xfrm>
              <a:off x="896897" y="1140645"/>
              <a:ext cx="1606602" cy="141400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97B902-C6EA-6E0C-E0DD-4F32544EFB7D}"/>
                </a:ext>
              </a:extLst>
            </p:cNvPr>
            <p:cNvSpPr/>
            <p:nvPr/>
          </p:nvSpPr>
          <p:spPr>
            <a:xfrm>
              <a:off x="1234371" y="2206942"/>
              <a:ext cx="1289318" cy="3885609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2C2F45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A97944-6BC3-E379-3605-BDC4C83DA9BC}"/>
                </a:ext>
              </a:extLst>
            </p:cNvPr>
            <p:cNvSpPr/>
            <p:nvPr/>
          </p:nvSpPr>
          <p:spPr>
            <a:xfrm>
              <a:off x="1871818" y="5881031"/>
              <a:ext cx="928771" cy="48388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C5F8BC-C3CB-9B32-CF6F-3736D053D24D}"/>
                </a:ext>
              </a:extLst>
            </p:cNvPr>
            <p:cNvSpPr/>
            <p:nvPr/>
          </p:nvSpPr>
          <p:spPr>
            <a:xfrm>
              <a:off x="1519923" y="372794"/>
              <a:ext cx="695137" cy="591099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359A4C-220D-8220-7169-BBA19E7A03A4}"/>
                </a:ext>
              </a:extLst>
            </p:cNvPr>
            <p:cNvSpPr/>
            <p:nvPr/>
          </p:nvSpPr>
          <p:spPr>
            <a:xfrm>
              <a:off x="1390127" y="5991138"/>
              <a:ext cx="444195" cy="527353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F4B62D-94BE-D3CD-A399-FE5D2E378D56}"/>
                </a:ext>
              </a:extLst>
            </p:cNvPr>
            <p:cNvSpPr/>
            <p:nvPr/>
          </p:nvSpPr>
          <p:spPr>
            <a:xfrm>
              <a:off x="989197" y="706013"/>
              <a:ext cx="1912346" cy="1929766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7E9307A4-CB9A-6775-86BA-6428FF89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60F852-6611-DFF3-1208-7C50A0FB15D4}"/>
                  </a:ext>
                </a:extLst>
              </p:cNvPr>
              <p:cNvSpPr/>
              <p:nvPr/>
            </p:nvSpPr>
            <p:spPr>
              <a:xfrm>
                <a:off x="9992583" y="2899857"/>
                <a:ext cx="92597" cy="163589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D53725-5CDC-0815-C511-AB8ED31E95B8}"/>
                  </a:ext>
                </a:extLst>
              </p:cNvPr>
              <p:cNvSpPr/>
              <p:nvPr/>
            </p:nvSpPr>
            <p:spPr>
              <a:xfrm>
                <a:off x="9072987" y="2854951"/>
                <a:ext cx="443832" cy="256609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EB273E3-C16E-65C4-9B43-FCFA90245C8A}"/>
                  </a:ext>
                </a:extLst>
              </p:cNvPr>
              <p:cNvSpPr/>
              <p:nvPr/>
            </p:nvSpPr>
            <p:spPr>
              <a:xfrm>
                <a:off x="9481696" y="2951179"/>
                <a:ext cx="255443" cy="18604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2F7CF8-7ACB-AFBD-4953-66ECB8E1A0C2}"/>
                  </a:ext>
                </a:extLst>
              </p:cNvPr>
              <p:cNvSpPr/>
              <p:nvPr/>
            </p:nvSpPr>
            <p:spPr>
              <a:xfrm>
                <a:off x="9682857" y="2964009"/>
                <a:ext cx="280988" cy="18604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D49633-28B7-E102-B374-5737CB1B8EF6}"/>
                  </a:ext>
                </a:extLst>
              </p:cNvPr>
              <p:cNvSpPr/>
              <p:nvPr/>
            </p:nvSpPr>
            <p:spPr>
              <a:xfrm>
                <a:off x="8964423" y="2835705"/>
                <a:ext cx="140494" cy="18604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18E227-977E-307E-3EA5-1A872EC1088D}"/>
                  </a:ext>
                </a:extLst>
              </p:cNvPr>
              <p:cNvSpPr/>
              <p:nvPr/>
            </p:nvSpPr>
            <p:spPr>
              <a:xfrm>
                <a:off x="9893597" y="2925518"/>
                <a:ext cx="162846" cy="18604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F5DD5-F35C-B959-A1FF-00C3688DD776}"/>
                </a:ext>
              </a:extLst>
            </p:cNvPr>
            <p:cNvSpPr/>
            <p:nvPr/>
          </p:nvSpPr>
          <p:spPr>
            <a:xfrm>
              <a:off x="1909316" y="1708564"/>
              <a:ext cx="219213" cy="1289407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D4B0E4-E0D1-1CFA-A7D9-C9D40D16C9D0}"/>
                </a:ext>
              </a:extLst>
            </p:cNvPr>
            <p:cNvSpPr/>
            <p:nvPr/>
          </p:nvSpPr>
          <p:spPr>
            <a:xfrm>
              <a:off x="971891" y="763964"/>
              <a:ext cx="1967148" cy="188340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9346B6-6861-FB9F-B44D-24DF496B9294}"/>
                </a:ext>
              </a:extLst>
            </p:cNvPr>
            <p:cNvSpPr/>
            <p:nvPr/>
          </p:nvSpPr>
          <p:spPr>
            <a:xfrm>
              <a:off x="1799709" y="1230468"/>
              <a:ext cx="1522954" cy="1141633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DFB1C321-C58A-5AC3-C403-2F5ECFAF3D51}"/>
              </a:ext>
            </a:extLst>
          </p:cNvPr>
          <p:cNvSpPr txBox="1">
            <a:spLocks/>
          </p:cNvSpPr>
          <p:nvPr/>
        </p:nvSpPr>
        <p:spPr>
          <a:xfrm>
            <a:off x="1881193" y="247321"/>
            <a:ext cx="10019348" cy="70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LAPORAN REKAPITULASI PER SATKER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PER </a:t>
            </a:r>
            <a:r>
              <a:rPr lang="en-US" altLang="ko-KR" sz="1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Tanggal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2 JANUARI 2024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7DCF00-8F3D-8D82-DB62-0BE775B3698A}"/>
              </a:ext>
            </a:extLst>
          </p:cNvPr>
          <p:cNvGrpSpPr/>
          <p:nvPr/>
        </p:nvGrpSpPr>
        <p:grpSpPr>
          <a:xfrm>
            <a:off x="-20261" y="6384136"/>
            <a:ext cx="12168000" cy="484123"/>
            <a:chOff x="5092" y="6332565"/>
            <a:chExt cx="12168000" cy="484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034AF-3DEE-1A10-5D7D-9FBBB7C8CD6A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B5C81B-8D2A-F167-0B57-B929ED57163E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041FC8-9D48-BDCE-F557-2064A210D932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7DC76D-47B0-F795-D56B-2E78F2CFD2EF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29" name="Group 55">
            <a:extLst>
              <a:ext uri="{FF2B5EF4-FFF2-40B4-BE49-F238E27FC236}">
                <a16:creationId xmlns:a16="http://schemas.microsoft.com/office/drawing/2014/main" id="{39B4B4FC-CC3F-FDF8-3098-AB4837301797}"/>
              </a:ext>
            </a:extLst>
          </p:cNvPr>
          <p:cNvGrpSpPr>
            <a:grpSpLocks/>
          </p:cNvGrpSpPr>
          <p:nvPr/>
        </p:nvGrpSpPr>
        <p:grpSpPr bwMode="auto">
          <a:xfrm>
            <a:off x="11665305" y="5988529"/>
            <a:ext cx="482434" cy="461769"/>
            <a:chOff x="3854" y="3606"/>
            <a:chExt cx="267" cy="256"/>
          </a:xfrm>
        </p:grpSpPr>
        <p:pic>
          <p:nvPicPr>
            <p:cNvPr id="30" name="Picture 56" descr="radar">
              <a:extLst>
                <a:ext uri="{FF2B5EF4-FFF2-40B4-BE49-F238E27FC236}">
                  <a16:creationId xmlns:a16="http://schemas.microsoft.com/office/drawing/2014/main" id="{5F28D48F-2328-1530-EB03-781FAF218F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9">
              <a:extLst>
                <a:ext uri="{FF2B5EF4-FFF2-40B4-BE49-F238E27FC236}">
                  <a16:creationId xmlns:a16="http://schemas.microsoft.com/office/drawing/2014/main" id="{25886A62-F0DD-F15C-04D3-3992654B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6B6A92F5-2168-49CB-B971-19967975076A}" type="slidenum"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itchFamily="34" charset="0"/>
                  <a:ea typeface="Arial Unicode MS" pitchFamily="34" charset="-128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53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EEF397-DA5F-48F1-AA04-F646694A979E}"/>
              </a:ext>
            </a:extLst>
          </p:cNvPr>
          <p:cNvSpPr/>
          <p:nvPr/>
        </p:nvSpPr>
        <p:spPr>
          <a:xfrm>
            <a:off x="2252748" y="86309"/>
            <a:ext cx="49775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LAPORAN LHKPN TAHUN 2022 U.O KEMHAN  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02D6C7-1CF5-D2C2-9913-2D2B3CBE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46" y="5322522"/>
            <a:ext cx="2368494" cy="15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AF0536-1652-C9EA-B36C-EF3178619691}"/>
              </a:ext>
            </a:extLst>
          </p:cNvPr>
          <p:cNvSpPr/>
          <p:nvPr/>
        </p:nvSpPr>
        <p:spPr>
          <a:xfrm>
            <a:off x="342601" y="1835835"/>
            <a:ext cx="1776549" cy="116525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TAHUN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40A6B-96B0-EF5C-413D-E0F23B24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78" y="497203"/>
            <a:ext cx="9346085" cy="596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037C0-F9D9-E094-AFAA-A3796C683B64}"/>
              </a:ext>
            </a:extLst>
          </p:cNvPr>
          <p:cNvSpPr txBox="1"/>
          <p:nvPr/>
        </p:nvSpPr>
        <p:spPr>
          <a:xfrm>
            <a:off x="209005" y="3744865"/>
            <a:ext cx="204374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Rincian</a:t>
            </a:r>
            <a:r>
              <a:rPr lang="en-US" sz="1600" dirty="0"/>
              <a:t> :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Jml</a:t>
            </a:r>
            <a:r>
              <a:rPr lang="en-US" sz="1600" dirty="0"/>
              <a:t>. </a:t>
            </a:r>
            <a:r>
              <a:rPr lang="en-US" sz="1600" dirty="0" err="1"/>
              <a:t>Lapor</a:t>
            </a:r>
            <a:r>
              <a:rPr lang="en-US" sz="1600" dirty="0"/>
              <a:t>    :  </a:t>
            </a:r>
            <a:r>
              <a:rPr lang="en-US" sz="1600" b="1" dirty="0"/>
              <a:t>124</a:t>
            </a:r>
          </a:p>
          <a:p>
            <a:r>
              <a:rPr lang="en-US" sz="1600" dirty="0"/>
              <a:t>2.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lapor</a:t>
            </a:r>
            <a:r>
              <a:rPr lang="en-US" sz="1600" dirty="0"/>
              <a:t> :  </a:t>
            </a:r>
            <a:r>
              <a:rPr lang="en-US" sz="1600" b="1" dirty="0"/>
              <a:t>114</a:t>
            </a:r>
          </a:p>
          <a:p>
            <a:r>
              <a:rPr lang="en-US" sz="1600" dirty="0"/>
              <a:t>3. </a:t>
            </a:r>
            <a:r>
              <a:rPr lang="en-US" sz="1600" dirty="0" err="1"/>
              <a:t>Blm</a:t>
            </a:r>
            <a:r>
              <a:rPr lang="en-US" sz="1600" dirty="0"/>
              <a:t> </a:t>
            </a:r>
            <a:r>
              <a:rPr lang="en-US" sz="1600" dirty="0" err="1"/>
              <a:t>lapor</a:t>
            </a:r>
            <a:r>
              <a:rPr lang="en-US" sz="1600" dirty="0"/>
              <a:t>     :   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en-ID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F6FAD36-7CC4-E82D-3DEB-C80EC04945AA}"/>
              </a:ext>
            </a:extLst>
          </p:cNvPr>
          <p:cNvSpPr/>
          <p:nvPr/>
        </p:nvSpPr>
        <p:spPr>
          <a:xfrm>
            <a:off x="843343" y="3013344"/>
            <a:ext cx="775063" cy="73152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2F4AA0-8B1E-D7C4-7C85-3CA2555EC03E}"/>
              </a:ext>
            </a:extLst>
          </p:cNvPr>
          <p:cNvGrpSpPr/>
          <p:nvPr/>
        </p:nvGrpSpPr>
        <p:grpSpPr>
          <a:xfrm>
            <a:off x="12000" y="6364988"/>
            <a:ext cx="12168000" cy="484123"/>
            <a:chOff x="5092" y="6332565"/>
            <a:chExt cx="12168000" cy="4841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3A3120-5D77-BCED-9806-172ABBE2DDDF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7B85DD-13E7-D880-2422-EA56B0A2005B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82700-9F9C-AAEF-B490-7E9B782885FA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9EDAA8-DC2C-030F-0931-A1883EC0B988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18" name="Group 55">
            <a:extLst>
              <a:ext uri="{FF2B5EF4-FFF2-40B4-BE49-F238E27FC236}">
                <a16:creationId xmlns:a16="http://schemas.microsoft.com/office/drawing/2014/main" id="{CEBD58A6-BAAF-4804-3472-C87A237A433B}"/>
              </a:ext>
            </a:extLst>
          </p:cNvPr>
          <p:cNvGrpSpPr>
            <a:grpSpLocks/>
          </p:cNvGrpSpPr>
          <p:nvPr/>
        </p:nvGrpSpPr>
        <p:grpSpPr bwMode="auto">
          <a:xfrm>
            <a:off x="11662909" y="5899028"/>
            <a:ext cx="482434" cy="461769"/>
            <a:chOff x="3854" y="3606"/>
            <a:chExt cx="267" cy="256"/>
          </a:xfrm>
        </p:grpSpPr>
        <p:pic>
          <p:nvPicPr>
            <p:cNvPr id="19" name="Picture 56" descr="radar">
              <a:extLst>
                <a:ext uri="{FF2B5EF4-FFF2-40B4-BE49-F238E27FC236}">
                  <a16:creationId xmlns:a16="http://schemas.microsoft.com/office/drawing/2014/main" id="{0B8C0B6E-A9FE-7C1B-DD05-C52E218DD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9">
              <a:extLst>
                <a:ext uri="{FF2B5EF4-FFF2-40B4-BE49-F238E27FC236}">
                  <a16:creationId xmlns:a16="http://schemas.microsoft.com/office/drawing/2014/main" id="{28DFBA11-D9FE-4472-20BC-0075EDA04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6B6A92F5-2168-49CB-B971-19967975076A}" type="slidenum">
                <a:rPr lang="id-ID" sz="1600">
                  <a:solidFill>
                    <a:srgbClr val="FFFF00"/>
                  </a:solidFill>
                  <a:latin typeface="Arial Black" pitchFamily="34" charset="0"/>
                  <a:ea typeface="Arial Unicode MS" pitchFamily="34" charset="-128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8</a:t>
              </a:fld>
              <a:endParaRPr lang="id-ID" sz="160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</a:endParaRPr>
            </a:p>
          </p:txBody>
        </p:sp>
      </p:grpSp>
      <p:pic>
        <p:nvPicPr>
          <p:cNvPr id="21" name="Picture 10">
            <a:extLst>
              <a:ext uri="{FF2B5EF4-FFF2-40B4-BE49-F238E27FC236}">
                <a16:creationId xmlns:a16="http://schemas.microsoft.com/office/drawing/2014/main" id="{117FF70B-9EF7-BEF7-60AA-42417D32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3797" t="14529" r="13919" b="15508"/>
          <a:stretch>
            <a:fillRect/>
          </a:stretch>
        </p:blipFill>
        <p:spPr bwMode="auto">
          <a:xfrm>
            <a:off x="577395" y="175444"/>
            <a:ext cx="1314959" cy="12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6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B17E6F-F404-45D6-83D9-BE4D67CD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46" y="5322522"/>
            <a:ext cx="2368494" cy="15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89FCE1-A807-D641-4CA5-D143C6A08675}"/>
              </a:ext>
            </a:extLst>
          </p:cNvPr>
          <p:cNvSpPr/>
          <p:nvPr/>
        </p:nvSpPr>
        <p:spPr>
          <a:xfrm>
            <a:off x="342601" y="1519970"/>
            <a:ext cx="1776549" cy="1165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TAHUN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938EE-7909-72D6-44F5-0E29BF39EB61}"/>
              </a:ext>
            </a:extLst>
          </p:cNvPr>
          <p:cNvSpPr txBox="1"/>
          <p:nvPr/>
        </p:nvSpPr>
        <p:spPr>
          <a:xfrm>
            <a:off x="209005" y="3429000"/>
            <a:ext cx="20437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Rincian</a:t>
            </a:r>
            <a:r>
              <a:rPr lang="en-US" sz="1600" dirty="0"/>
              <a:t> :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Jml</a:t>
            </a:r>
            <a:r>
              <a:rPr lang="en-US" sz="1600" dirty="0"/>
              <a:t>. </a:t>
            </a:r>
            <a:r>
              <a:rPr lang="en-US" sz="1600" dirty="0" err="1"/>
              <a:t>Lapor</a:t>
            </a:r>
            <a:r>
              <a:rPr lang="en-US" sz="1600" dirty="0"/>
              <a:t>    :  </a:t>
            </a:r>
            <a:r>
              <a:rPr lang="en-US" sz="1600" b="1" dirty="0"/>
              <a:t>190</a:t>
            </a:r>
          </a:p>
          <a:p>
            <a:r>
              <a:rPr lang="en-US" sz="1600" dirty="0"/>
              <a:t>2.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lapor</a:t>
            </a:r>
            <a:r>
              <a:rPr lang="en-US" sz="1600" dirty="0"/>
              <a:t> :    </a:t>
            </a:r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74</a:t>
            </a:r>
          </a:p>
          <a:p>
            <a:r>
              <a:rPr lang="en-US" sz="1600" dirty="0"/>
              <a:t>3. </a:t>
            </a:r>
            <a:r>
              <a:rPr lang="en-US" sz="1600" dirty="0" err="1"/>
              <a:t>Blm</a:t>
            </a:r>
            <a:r>
              <a:rPr lang="en-US" sz="1600" dirty="0"/>
              <a:t> </a:t>
            </a:r>
            <a:r>
              <a:rPr lang="en-US" sz="1600" dirty="0" err="1"/>
              <a:t>lapor</a:t>
            </a:r>
            <a:r>
              <a:rPr lang="en-US" sz="1600" dirty="0"/>
              <a:t>     : </a:t>
            </a:r>
            <a:r>
              <a:rPr lang="en-US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116</a:t>
            </a:r>
            <a:endParaRPr lang="en-ID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50B0089-8218-F660-949E-75263B7C966F}"/>
              </a:ext>
            </a:extLst>
          </p:cNvPr>
          <p:cNvSpPr/>
          <p:nvPr/>
        </p:nvSpPr>
        <p:spPr>
          <a:xfrm>
            <a:off x="843343" y="2697479"/>
            <a:ext cx="775063" cy="73152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C6DCC-0D26-A20C-1B09-22D9EF58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93" y="697884"/>
            <a:ext cx="9194672" cy="577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9D6BDF-7BA9-2420-D146-D3CCFA891EA9}"/>
              </a:ext>
            </a:extLst>
          </p:cNvPr>
          <p:cNvSpPr txBox="1"/>
          <p:nvPr/>
        </p:nvSpPr>
        <p:spPr>
          <a:xfrm>
            <a:off x="2343545" y="41875"/>
            <a:ext cx="91946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REKAPITULASI LAPORAN LHKPN PERIODE JAN 2024</a:t>
            </a:r>
            <a:endParaRPr lang="en-ID" b="1" dirty="0">
              <a:latin typeface="Arial Black" panose="020B0A04020102020204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4280498-E758-2653-C0E1-0FF6EFF09ACB}"/>
              </a:ext>
            </a:extLst>
          </p:cNvPr>
          <p:cNvSpPr/>
          <p:nvPr/>
        </p:nvSpPr>
        <p:spPr>
          <a:xfrm>
            <a:off x="6063739" y="425380"/>
            <a:ext cx="1450002" cy="2164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6D7B10-3EF9-39B7-668E-35650A5D844A}"/>
              </a:ext>
            </a:extLst>
          </p:cNvPr>
          <p:cNvGrpSpPr/>
          <p:nvPr/>
        </p:nvGrpSpPr>
        <p:grpSpPr>
          <a:xfrm>
            <a:off x="-20261" y="6335691"/>
            <a:ext cx="12168000" cy="484123"/>
            <a:chOff x="5092" y="6332565"/>
            <a:chExt cx="12168000" cy="4841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0D6DA1-34AE-9DDE-41F7-0139CD5C42D1}"/>
                </a:ext>
              </a:extLst>
            </p:cNvPr>
            <p:cNvSpPr/>
            <p:nvPr/>
          </p:nvSpPr>
          <p:spPr>
            <a:xfrm>
              <a:off x="5092" y="6377123"/>
              <a:ext cx="12168000" cy="3600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3CA55F-5160-68C3-45D1-54D40845C0D1}"/>
                </a:ext>
              </a:extLst>
            </p:cNvPr>
            <p:cNvGrpSpPr/>
            <p:nvPr/>
          </p:nvGrpSpPr>
          <p:grpSpPr>
            <a:xfrm>
              <a:off x="8565503" y="6332565"/>
              <a:ext cx="3327040" cy="484123"/>
              <a:chOff x="8417739" y="6771911"/>
              <a:chExt cx="3327040" cy="48412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48576F-7F98-36E6-DA08-D4CD82E34120}"/>
                  </a:ext>
                </a:extLst>
              </p:cNvPr>
              <p:cNvSpPr txBox="1"/>
              <p:nvPr/>
            </p:nvSpPr>
            <p:spPr>
              <a:xfrm>
                <a:off x="8417739" y="6948257"/>
                <a:ext cx="3327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Angsana New" panose="020B0502040204020203" pitchFamily="18" charset="-34"/>
                  </a:rPr>
                  <a:t>“Menjamin Kualitas Pengawasan dan Konsultansi”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6B456D-A4CC-2EAF-A229-1550A441E5EE}"/>
                  </a:ext>
                </a:extLst>
              </p:cNvPr>
              <p:cNvSpPr txBox="1"/>
              <p:nvPr/>
            </p:nvSpPr>
            <p:spPr>
              <a:xfrm>
                <a:off x="9497685" y="6771911"/>
                <a:ext cx="11829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stral" panose="03090702030407020403" pitchFamily="66" charset="0"/>
                    <a:ea typeface="ADLaM Display" panose="020F0502020204030204" pitchFamily="2" charset="0"/>
                    <a:cs typeface="Dreaming Outloud Script Pro" panose="020F0502020204030204" pitchFamily="66" charset="0"/>
                  </a:rPr>
                  <a:t>Itjen Kemhan</a:t>
                </a:r>
              </a:p>
            </p:txBody>
          </p:sp>
        </p:grpSp>
      </p:grpSp>
      <p:grpSp>
        <p:nvGrpSpPr>
          <p:cNvPr id="21" name="Group 55">
            <a:extLst>
              <a:ext uri="{FF2B5EF4-FFF2-40B4-BE49-F238E27FC236}">
                <a16:creationId xmlns:a16="http://schemas.microsoft.com/office/drawing/2014/main" id="{5B957B8E-807C-3263-6BE1-FEAF9B136E5F}"/>
              </a:ext>
            </a:extLst>
          </p:cNvPr>
          <p:cNvGrpSpPr>
            <a:grpSpLocks/>
          </p:cNvGrpSpPr>
          <p:nvPr/>
        </p:nvGrpSpPr>
        <p:grpSpPr bwMode="auto">
          <a:xfrm>
            <a:off x="11558588" y="5950632"/>
            <a:ext cx="482434" cy="461769"/>
            <a:chOff x="3854" y="3606"/>
            <a:chExt cx="267" cy="256"/>
          </a:xfrm>
        </p:grpSpPr>
        <p:pic>
          <p:nvPicPr>
            <p:cNvPr id="22" name="Picture 56" descr="radar">
              <a:extLst>
                <a:ext uri="{FF2B5EF4-FFF2-40B4-BE49-F238E27FC236}">
                  <a16:creationId xmlns:a16="http://schemas.microsoft.com/office/drawing/2014/main" id="{C2B9846A-550D-5A6F-BB69-77A966B76A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" y="3606"/>
              <a:ext cx="26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5D7B5BA8-3BC7-44E2-FD31-03121C482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31"/>
              <a:ext cx="189" cy="207"/>
            </a:xfrm>
            <a:prstGeom prst="star16">
              <a:avLst>
                <a:gd name="adj" fmla="val 375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3" tIns="45701" rIns="91403" bIns="4570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fld id="{6B6A92F5-2168-49CB-B971-19967975076A}" type="slidenum">
                <a:rPr lang="id-ID" sz="1600">
                  <a:solidFill>
                    <a:srgbClr val="FFFF00"/>
                  </a:solidFill>
                  <a:latin typeface="Arial Black" pitchFamily="34" charset="0"/>
                  <a:ea typeface="Arial Unicode MS" pitchFamily="34" charset="-128"/>
                </a:rPr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t>9</a:t>
              </a:fld>
              <a:endParaRPr lang="id-ID" sz="160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</a:endParaRPr>
            </a:p>
          </p:txBody>
        </p:sp>
      </p:grpSp>
      <p:pic>
        <p:nvPicPr>
          <p:cNvPr id="24" name="Picture 10">
            <a:extLst>
              <a:ext uri="{FF2B5EF4-FFF2-40B4-BE49-F238E27FC236}">
                <a16:creationId xmlns:a16="http://schemas.microsoft.com/office/drawing/2014/main" id="{B802AC57-69A2-143A-7C78-90CEBF98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3797" t="14529" r="13919" b="15508"/>
          <a:stretch>
            <a:fillRect/>
          </a:stretch>
        </p:blipFill>
        <p:spPr bwMode="auto">
          <a:xfrm>
            <a:off x="555341" y="139043"/>
            <a:ext cx="1314959" cy="12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970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PMPRB SMT 1 TAHUN 2022 EDIT SUCI" id="{68B4E74B-1AD9-4CF5-8E80-3120E13E3196}" vid="{620DCBEF-1AC4-4914-BC60-8D2C269EEE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1183</Words>
  <Application>Microsoft Office PowerPoint</Application>
  <PresentationFormat>Widescreen</PresentationFormat>
  <Paragraphs>389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Arial Black</vt:lpstr>
      <vt:lpstr>Arial MT</vt:lpstr>
      <vt:lpstr>Arial Rounded MT Bold</vt:lpstr>
      <vt:lpstr>Bernard MT Condensed</vt:lpstr>
      <vt:lpstr>Bodoni MT Black</vt:lpstr>
      <vt:lpstr>Calibri</vt:lpstr>
      <vt:lpstr>Calibri Light</vt:lpstr>
      <vt:lpstr>Mistral</vt:lpstr>
      <vt:lpstr>Montserrat</vt:lpstr>
      <vt:lpstr>Times New Roman</vt:lpstr>
      <vt:lpstr>Tw Cen MT</vt:lpstr>
      <vt:lpstr>Tw Cen MT Condensed</vt:lpstr>
      <vt:lpstr>Verdana</vt:lpstr>
      <vt:lpstr>Wingdings 3</vt:lpstr>
      <vt:lpstr>Integral</vt:lpstr>
      <vt:lpstr>1_Office Theme</vt:lpstr>
      <vt:lpstr>2_Office Theme</vt:lpstr>
      <vt:lpstr>Contents Slide Master</vt:lpstr>
      <vt:lpstr>PowerPoint Presentation</vt:lpstr>
      <vt:lpstr>PowerPoint Presentation</vt:lpstr>
      <vt:lpstr>DASAR:</vt:lpstr>
      <vt:lpstr>PENGERTIAN:</vt:lpstr>
      <vt:lpstr>Peraturan KPK Nomor 2 Tahun 2020 Sesuai Pasal 4 </vt:lpstr>
      <vt:lpstr>PERMENHAN NO 28 TAHUN 2019 Pasal 3: Surat SE Irjen Nomor : se/x/xi/2023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 c. widodo</dc:creator>
  <cp:lastModifiedBy>User Itjen 12</cp:lastModifiedBy>
  <cp:revision>41</cp:revision>
  <cp:lastPrinted>2024-01-05T06:46:25Z</cp:lastPrinted>
  <dcterms:created xsi:type="dcterms:W3CDTF">2024-01-04T19:50:43Z</dcterms:created>
  <dcterms:modified xsi:type="dcterms:W3CDTF">2024-01-05T09:09:52Z</dcterms:modified>
</cp:coreProperties>
</file>