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7" r:id="rId1"/>
    <p:sldMasterId id="2147483796" r:id="rId2"/>
    <p:sldMasterId id="2147483859" r:id="rId3"/>
    <p:sldMasterId id="2147483969" r:id="rId4"/>
    <p:sldMasterId id="2147483976" r:id="rId5"/>
    <p:sldMasterId id="2147483981" r:id="rId6"/>
    <p:sldMasterId id="2147483994" r:id="rId7"/>
  </p:sldMasterIdLst>
  <p:notesMasterIdLst>
    <p:notesMasterId r:id="rId54"/>
  </p:notesMasterIdLst>
  <p:sldIdLst>
    <p:sldId id="1282" r:id="rId8"/>
    <p:sldId id="303" r:id="rId9"/>
    <p:sldId id="1298" r:id="rId10"/>
    <p:sldId id="1747" r:id="rId11"/>
    <p:sldId id="1748" r:id="rId12"/>
    <p:sldId id="1708" r:id="rId13"/>
    <p:sldId id="1749" r:id="rId14"/>
    <p:sldId id="1750" r:id="rId15"/>
    <p:sldId id="1751" r:id="rId16"/>
    <p:sldId id="1781" r:id="rId17"/>
    <p:sldId id="1782" r:id="rId18"/>
    <p:sldId id="1753" r:id="rId19"/>
    <p:sldId id="1754" r:id="rId20"/>
    <p:sldId id="1755" r:id="rId21"/>
    <p:sldId id="1756" r:id="rId22"/>
    <p:sldId id="1758" r:id="rId23"/>
    <p:sldId id="1759" r:id="rId24"/>
    <p:sldId id="300" r:id="rId25"/>
    <p:sldId id="1761" r:id="rId26"/>
    <p:sldId id="1762" r:id="rId27"/>
    <p:sldId id="1783" r:id="rId28"/>
    <p:sldId id="1205" r:id="rId29"/>
    <p:sldId id="1763" r:id="rId30"/>
    <p:sldId id="1764" r:id="rId31"/>
    <p:sldId id="1765" r:id="rId32"/>
    <p:sldId id="1766" r:id="rId33"/>
    <p:sldId id="1767" r:id="rId34"/>
    <p:sldId id="443" r:id="rId35"/>
    <p:sldId id="1706" r:id="rId36"/>
    <p:sldId id="1768" r:id="rId37"/>
    <p:sldId id="1769" r:id="rId38"/>
    <p:sldId id="528" r:id="rId39"/>
    <p:sldId id="1770" r:id="rId40"/>
    <p:sldId id="1771" r:id="rId41"/>
    <p:sldId id="1738" r:id="rId42"/>
    <p:sldId id="1772" r:id="rId43"/>
    <p:sldId id="1773" r:id="rId44"/>
    <p:sldId id="1741" r:id="rId45"/>
    <p:sldId id="1774" r:id="rId46"/>
    <p:sldId id="1775" r:id="rId47"/>
    <p:sldId id="1776" r:id="rId48"/>
    <p:sldId id="1777" r:id="rId49"/>
    <p:sldId id="1778" r:id="rId50"/>
    <p:sldId id="1779" r:id="rId51"/>
    <p:sldId id="1780" r:id="rId52"/>
    <p:sldId id="1683" r:id="rId5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676"/>
    <a:srgbClr val="56C139"/>
    <a:srgbClr val="EA969C"/>
    <a:srgbClr val="DAA600"/>
    <a:srgbClr val="E47C83"/>
    <a:srgbClr val="ED7D31"/>
    <a:srgbClr val="E24ECD"/>
    <a:srgbClr val="F02E40"/>
    <a:srgbClr val="41F1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2165" autoAdjust="0"/>
  </p:normalViewPr>
  <p:slideViewPr>
    <p:cSldViewPr snapToGrid="0">
      <p:cViewPr>
        <p:scale>
          <a:sx n="40" d="100"/>
          <a:sy n="40" d="100"/>
        </p:scale>
        <p:origin x="149" y="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7174-6CE2-4E18-BEC2-716DC7482B28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7601F-6CE2-46E9-8984-D88FF3E6E4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389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7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71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653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584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2865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960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4479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226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737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6877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3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74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2" cstate="print"/>
          <a:srcRect l="55211"/>
          <a:stretch>
            <a:fillRect/>
          </a:stretch>
        </p:blipFill>
        <p:spPr>
          <a:xfrm>
            <a:off x="2" y="0"/>
            <a:ext cx="5460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008384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4BD1-9A06-4D6E-831D-1A16E1BE3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63D93-167D-439B-8478-EA5F8580E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48D64-AAC5-494C-AB90-84F81A39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2B1C1-3AB5-4F1A-8CB1-163FC0B0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id-ID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125DB-4492-4BCE-BA79-052F6D7D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EA4F0DD-6032-4F19-B9F3-AB74ABC7D6A8}" type="slidenum">
              <a:rPr lang="id-ID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id-ID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4346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1CE3-DC88-45BE-876A-4BF24A92307C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23AC-56CC-4FA5-89F8-F516BE0C0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0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004317"/>
            <a:ext cx="6096000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635752"/>
            <a:ext cx="6096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5302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472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1828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9806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8837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9889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728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 cstate="print"/>
          <a:srcRect l="55211"/>
          <a:stretch>
            <a:fillRect/>
          </a:stretch>
        </p:blipFill>
        <p:spPr>
          <a:xfrm>
            <a:off x="2" y="0"/>
            <a:ext cx="5460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207617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5304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5296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5945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2192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7212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663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7349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578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63BC-E959-E137-8240-43C850C4E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862B5-F1EC-356E-4AA8-D4CE6B842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15509-00CA-1A9D-4D73-2DD8BB3F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7755E-6BB2-EB8F-2CB3-A6477E2B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7EB5-E16B-FFFF-F320-81314A80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3148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B01C-F31F-7CDC-75DF-926729DA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F258-1094-EA98-A6BA-8A10AA2AC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257BD-654C-9FDE-2E67-10D338E1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3350A-1057-DE05-BBFC-4EC91809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B1D50-D5ED-3C9A-FB97-07009263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901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20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23D7-C49B-AC8F-7EA1-0B5EB76E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713C3-91CA-0251-2812-5C059959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96E94-EBE6-4BB3-E163-64CFAE6A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173A-EA70-31EE-9291-B39529EE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A84D-7EF9-8D7F-5856-141D7A0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5641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C61F-F199-439F-FE14-217C6995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FF1F-FD5B-2D0A-0056-DB1639FE9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D644E-5720-05E8-C52C-0FD6F1C53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717C0-661E-1F6F-9638-D73164F8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1ACFD-BD3B-16FC-67DE-10F40118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8D7CB-C30A-C83B-3A5E-2BEA7937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454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B266-C7FB-B1C8-7C0D-3A1C20A4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EE70B-82DC-6998-2C80-D6E1A6644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6E4D7-EE2E-BFFC-198F-4DC415C05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EDF5D7-5140-6E76-19E0-325D48FF4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EF06A-7AEF-BE14-0C1B-8316F4DA0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5F5C9-7F95-600E-9B21-F34B4EC6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C6AA2-F55F-B20E-B5CC-DD11E433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6D44F-CFAC-E70E-30E3-03062055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7849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6D4C-494C-48BD-D4B8-E934AA85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29241-E758-506C-8010-3B5AAA56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D106D-F8A9-AAFE-FF47-1C01C45C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00762-3DF3-06F8-4161-E7F0CDA7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3097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CAB58-6067-B515-06D3-9D025321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48847-70D4-544A-0AE5-8B66AD7B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8B8F3-DF2F-2567-D123-679CE749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4881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87C-F903-894E-AADF-94C860D8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1714-796F-274A-34BC-2AB33EDA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3AA34-44CD-490F-1B49-72AEC8A64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ACEE-3802-162B-11FE-73956A0F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285A2-2241-BCAC-2AC5-BDEED0F7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1FA0C-90A5-BBF3-7D8A-B3ABDBDD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6085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A16B-2F48-55A5-D726-424F5564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AFA88-5472-4CA3-9F38-5BD7C034C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B9AD8-B87E-C568-2207-72F1308F8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A8DE1-8F8C-054D-EB43-54EC0E62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CCE9-3484-99BB-C64A-C2D04BA9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F2C04-1C29-6646-CD82-9171FF48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100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23A9-A9E6-9A69-038E-A351F2E6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355BB-D71E-FEB8-A38A-08EE13E20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1388D-4CF7-B195-C691-D5A8C4EA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90EE1-EB98-B767-9E14-27E65360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5160C-5432-0318-15B1-1F31B7CA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323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56688-492A-C9A0-D0EA-3FFDBF47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F047B-AF38-6644-6D1C-84D858182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28CD9-C300-0B40-533E-7C354705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74DB0-47A2-591D-7D9D-024B287B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A60FA-0347-6578-44B7-80486E3E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0498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5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86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 cstate="print"/>
          <a:srcRect l="55211"/>
          <a:stretch>
            <a:fillRect/>
          </a:stretch>
        </p:blipFill>
        <p:spPr>
          <a:xfrm>
            <a:off x="2" y="0"/>
            <a:ext cx="5460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 panose="020F0502020204030203"/>
              <a:buNone/>
              <a:defRPr sz="6667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6369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734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753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371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2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1" r:id="rId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41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00" r:id="rId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438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4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16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9" r:id="rId2"/>
    <p:sldLayoutId id="2147483980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5B29-8DF5-4618-B663-8F12E68D85A2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836E-601E-4428-BD25-78817F6A47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161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6000">
              <a:schemeClr val="accent5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4B584-6EC7-F94F-FC89-0E03D322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35ACA-A3C8-B152-8E7F-BAE0440F1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BF499-9BA1-34EA-CF5F-B128F6126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C8DD-24A8-4F41-B296-356E64C75E6A}" type="datetimeFigureOut">
              <a:rPr lang="en-ID" smtClean="0"/>
              <a:t>23/01/2024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F932F-C21C-2662-30A3-8B908055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0DEA5-43B8-398A-A74E-E72F97A25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253F-D1F6-4FE0-8901-6B4ACE8F41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31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76200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80"/>
          </a:p>
        </p:txBody>
      </p:sp>
      <p:sp>
        <p:nvSpPr>
          <p:cNvPr id="18" name="Rectangle 17"/>
          <p:cNvSpPr/>
          <p:nvPr/>
        </p:nvSpPr>
        <p:spPr>
          <a:xfrm>
            <a:off x="1" y="6694296"/>
            <a:ext cx="12191999" cy="163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8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AD2F5-F3F6-4C56-8157-A2DDC30F17FA}"/>
              </a:ext>
            </a:extLst>
          </p:cNvPr>
          <p:cNvSpPr txBox="1"/>
          <p:nvPr/>
        </p:nvSpPr>
        <p:spPr>
          <a:xfrm>
            <a:off x="1394655" y="1819806"/>
            <a:ext cx="9091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b="1" dirty="0">
                <a:solidFill>
                  <a:prstClr val="black"/>
                </a:solidFill>
              </a:rPr>
              <a:t>PENYELENGGARAAN </a:t>
            </a:r>
          </a:p>
          <a:p>
            <a:pPr algn="ctr"/>
            <a:r>
              <a:rPr lang="en-ID" sz="5400" b="1" dirty="0">
                <a:solidFill>
                  <a:prstClr val="black"/>
                </a:solidFill>
              </a:rPr>
              <a:t>SPIP TERINTEGRASI</a:t>
            </a:r>
            <a:endParaRPr lang="en-US" sz="5400" dirty="0">
              <a:latin typeface="Amasis MT Pro Black" panose="02040A04050005020304" pitchFamily="18" charset="0"/>
              <a:cs typeface="Aharoni" panose="020B0604020202020204" pitchFamily="2" charset="-79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941283-FDF0-4FDA-B857-19F2FB29831D}"/>
              </a:ext>
            </a:extLst>
          </p:cNvPr>
          <p:cNvGrpSpPr/>
          <p:nvPr/>
        </p:nvGrpSpPr>
        <p:grpSpPr>
          <a:xfrm>
            <a:off x="129107" y="158349"/>
            <a:ext cx="13801519" cy="588293"/>
            <a:chOff x="8549277" y="2493517"/>
            <a:chExt cx="11292932" cy="820581"/>
          </a:xfrm>
          <a:noFill/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20D477-F4FF-4EBA-9DFC-F07E8964D25F}"/>
                </a:ext>
              </a:extLst>
            </p:cNvPr>
            <p:cNvSpPr/>
            <p:nvPr/>
          </p:nvSpPr>
          <p:spPr>
            <a:xfrm>
              <a:off x="8549277" y="2493517"/>
              <a:ext cx="3642723" cy="763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B96A253-3189-45C8-80B5-4C7FB342DF49}"/>
                </a:ext>
              </a:extLst>
            </p:cNvPr>
            <p:cNvSpPr/>
            <p:nvPr/>
          </p:nvSpPr>
          <p:spPr>
            <a:xfrm>
              <a:off x="15835656" y="2756004"/>
              <a:ext cx="4006553" cy="558094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SUBDITWAS PERTAHANAN</a:t>
              </a:r>
              <a:endPara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B2559D-82EF-45AC-8506-0BBCE2FCA5DB}"/>
              </a:ext>
            </a:extLst>
          </p:cNvPr>
          <p:cNvGrpSpPr/>
          <p:nvPr/>
        </p:nvGrpSpPr>
        <p:grpSpPr>
          <a:xfrm>
            <a:off x="356612" y="134464"/>
            <a:ext cx="1935905" cy="1081514"/>
            <a:chOff x="235027" y="158615"/>
            <a:chExt cx="829937" cy="37386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0D1DE7-502D-4B01-B0F2-30C59EB3F72A}"/>
                </a:ext>
              </a:extLst>
            </p:cNvPr>
            <p:cNvSpPr/>
            <p:nvPr/>
          </p:nvSpPr>
          <p:spPr>
            <a:xfrm>
              <a:off x="235027" y="204716"/>
              <a:ext cx="829937" cy="276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1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D4B053C-9C43-42EA-9278-ACE4E3AEC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094" y="158615"/>
              <a:ext cx="741802" cy="37386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3FC77D-5214-654A-6FEA-96A742711FCB}"/>
              </a:ext>
            </a:extLst>
          </p:cNvPr>
          <p:cNvSpPr/>
          <p:nvPr/>
        </p:nvSpPr>
        <p:spPr>
          <a:xfrm>
            <a:off x="4180287" y="4231828"/>
            <a:ext cx="45586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d-I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Kemhan RI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, 1</a:t>
            </a:r>
            <a:r>
              <a:rPr lang="id-I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1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id-I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Januari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202</a:t>
            </a:r>
            <a:r>
              <a:rPr lang="id-I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4</a:t>
            </a:r>
            <a:endParaRPr lang="en-US" sz="3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815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6AFF77-4AFE-66F8-7175-7761AD702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B96E5-2BE7-696B-77EA-C0BD12AFF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5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B476-5583-BE0E-D387-C91AE678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F569F-153D-4013-0BAE-3DF0A0175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346F-3152-4B8C-0542-24822BEF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AE65F4-D9FF-7FD7-5600-3982F047F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3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C4BA-8405-B695-3643-CBB12103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A62238-AD8B-93AA-ACFA-EDA05D4A1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A9AF-CE49-C975-E4B8-DC07592B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A0F29F-A40D-1494-91D6-DC82D3BBF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B9F4-A49A-EE4D-3944-3DDE8CCE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A5C3FD-D32F-E8CF-4178-15DAF19EB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9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31BC-E865-5528-F9FD-CE313361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3061AA-646D-80DA-8AC9-516F8A75F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35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5525238-B5BE-4763-9C20-6223D747EEA7}"/>
              </a:ext>
            </a:extLst>
          </p:cNvPr>
          <p:cNvSpPr/>
          <p:nvPr/>
        </p:nvSpPr>
        <p:spPr>
          <a:xfrm>
            <a:off x="1494967" y="2503998"/>
            <a:ext cx="1930400" cy="1585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  <a:endParaRPr kumimoji="0" lang="en-ID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0" name="Picture 6" descr="Google Places API Javascript Library – Create autocomplete input and work  with returned data via JavaScript – Hrabosch">
            <a:extLst>
              <a:ext uri="{FF2B5EF4-FFF2-40B4-BE49-F238E27FC236}">
                <a16:creationId xmlns:a16="http://schemas.microsoft.com/office/drawing/2014/main" id="{5384F44D-64C2-46E1-B0E6-7E78C8858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5335"/>
          <a:stretch/>
        </p:blipFill>
        <p:spPr bwMode="auto">
          <a:xfrm>
            <a:off x="10930782" y="5279723"/>
            <a:ext cx="1261219" cy="16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461FC3A-214C-4796-87A0-696BC6164E11}"/>
              </a:ext>
            </a:extLst>
          </p:cNvPr>
          <p:cNvSpPr txBox="1"/>
          <p:nvPr/>
        </p:nvSpPr>
        <p:spPr>
          <a:xfrm>
            <a:off x="3824514" y="2765892"/>
            <a:ext cx="7351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PENILAIAN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PENETAPAN TUJUAN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923628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C495-4901-AE55-7C8C-2B0DF5D1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DA99A0-0D5C-C4F0-8468-BBA1A98DA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8058" y="68628"/>
            <a:ext cx="12220057" cy="1197769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ID" sz="2133" b="1" dirty="0">
                <a:ln/>
                <a:solidFill>
                  <a:srgbClr val="002060"/>
                </a:solidFill>
              </a:rPr>
              <a:t>Evie Fridina Susan, Ak., </a:t>
            </a:r>
            <a:r>
              <a:rPr lang="en-ID" sz="2133" b="1" dirty="0" err="1">
                <a:ln/>
                <a:solidFill>
                  <a:srgbClr val="002060"/>
                </a:solidFill>
              </a:rPr>
              <a:t>M.Ec.Dev</a:t>
            </a:r>
            <a:endParaRPr lang="id-ID" sz="2133" b="1" dirty="0">
              <a:ln/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D" sz="1867" b="1" dirty="0">
                <a:ln/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Auditor Madya </a:t>
            </a:r>
            <a:r>
              <a:rPr lang="en-ID" sz="1867" b="1" dirty="0" err="1">
                <a:ln/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Subditwas</a:t>
            </a:r>
            <a:r>
              <a:rPr lang="en-ID" sz="1867" b="1" dirty="0">
                <a:ln/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ID" sz="1867" b="1" dirty="0" err="1">
                <a:ln/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Pertahanan</a:t>
            </a:r>
            <a:endParaRPr lang="en-ID" sz="1867" b="1" dirty="0">
              <a:ln/>
              <a:solidFill>
                <a:srgbClr val="C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ID" sz="1800" b="1" dirty="0" err="1">
                <a:ln/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Badan</a:t>
            </a:r>
            <a:r>
              <a:rPr lang="en-ID" sz="1800" b="1" dirty="0">
                <a:ln/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ln/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Pengawasan</a:t>
            </a:r>
            <a:r>
              <a:rPr lang="en-ID" sz="1800" b="1" dirty="0">
                <a:ln/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ln/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Keuangan</a:t>
            </a:r>
            <a:r>
              <a:rPr lang="en-ID" sz="1800" b="1" dirty="0">
                <a:ln/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ln/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dan</a:t>
            </a:r>
            <a:r>
              <a:rPr lang="en-ID" sz="1800" b="1" dirty="0">
                <a:ln/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Pembangunan</a:t>
            </a:r>
            <a:endParaRPr lang="ko-KR" altLang="en-US" sz="1400" b="1" dirty="0">
              <a:ln/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D50B7973-DED9-4EDA-9C38-4ECBF81014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8325" r="6901"/>
          <a:stretch/>
        </p:blipFill>
        <p:spPr>
          <a:xfrm>
            <a:off x="4805905" y="1615441"/>
            <a:ext cx="2593953" cy="4014290"/>
          </a:xfr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B580083-1D3D-DDD7-AD64-563A5E2AA64D}"/>
              </a:ext>
            </a:extLst>
          </p:cNvPr>
          <p:cNvGrpSpPr/>
          <p:nvPr/>
        </p:nvGrpSpPr>
        <p:grpSpPr>
          <a:xfrm>
            <a:off x="-28477" y="2545222"/>
            <a:ext cx="3874137" cy="2108468"/>
            <a:chOff x="-21358" y="1908916"/>
            <a:chExt cx="2633613" cy="1581351"/>
          </a:xfrm>
        </p:grpSpPr>
        <p:sp>
          <p:nvSpPr>
            <p:cNvPr id="19" name="TextBox 18"/>
            <p:cNvSpPr txBox="1"/>
            <p:nvPr/>
          </p:nvSpPr>
          <p:spPr>
            <a:xfrm>
              <a:off x="-21358" y="2066416"/>
              <a:ext cx="2630092" cy="14238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Auditor </a:t>
              </a:r>
              <a:r>
                <a:rPr kumimoji="0" lang="en-ID" altLang="ko-KR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Subditwas</a:t>
              </a: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 Pertahanan (2023 – </a:t>
              </a:r>
              <a:r>
                <a:rPr kumimoji="0" lang="en-ID" altLang="ko-KR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sekarang</a:t>
              </a: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Auditor BPKP DIY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 (2014 – 2023)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Tubel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 Biro SDM (2012 – 2014)</a:t>
              </a:r>
              <a:endParaRPr kumimoji="0" lang="en-ID" altLang="ko-KR" sz="14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Auditor BPKP DIY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 (2002 – 2012)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Tubel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 Biro SDM (2000 – </a:t>
              </a:r>
              <a:r>
                <a:rPr kumimoji="0" lang="id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20</a:t>
              </a: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02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)</a:t>
              </a:r>
              <a:endParaRPr kumimoji="0" lang="id-ID" altLang="ko-KR" sz="14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Auditor BPKP </a:t>
              </a:r>
              <a:r>
                <a:rPr kumimoji="0" lang="en-ID" altLang="ko-KR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Sulut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 (199</a:t>
              </a: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7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 – 2000)</a:t>
              </a:r>
              <a:endParaRPr kumimoji="0" lang="id-ID" altLang="ko-KR" sz="14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Tubel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 BPKP </a:t>
              </a:r>
              <a:r>
                <a:rPr kumimoji="0" lang="en-US" altLang="ko-KR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Sulsel</a:t>
              </a:r>
              <a:r>
                <a:rPr kumimoji="0" lang="id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 (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1996</a:t>
              </a:r>
              <a:r>
                <a:rPr kumimoji="0" lang="id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 – 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1997</a:t>
              </a:r>
              <a:r>
                <a:rPr kumimoji="0" lang="id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34" charset="-127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9262" y="1908916"/>
              <a:ext cx="2472993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 err="1">
                  <a:ln/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Riwayat</a:t>
              </a:r>
              <a:r>
                <a:rPr kumimoji="0" lang="en-US" altLang="ko-KR" sz="1600" b="1" i="0" u="none" strike="noStrike" kern="1200" cap="none" spc="0" normalizeH="0" baseline="0" noProof="0" dirty="0">
                  <a:ln/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 </a:t>
              </a:r>
              <a:r>
                <a:rPr kumimoji="0" lang="en-US" altLang="ko-KR" sz="1600" b="1" i="0" u="none" strike="noStrike" kern="1200" cap="none" spc="0" normalizeH="0" baseline="0" noProof="0" dirty="0" err="1">
                  <a:ln/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Jabatan</a:t>
              </a:r>
              <a:endParaRPr kumimoji="0" lang="ko-KR" altLang="en-US" sz="1600" b="1" i="0" u="none" strike="noStrike" kern="1200" cap="none" spc="0" normalizeH="0" baseline="0" noProof="0" dirty="0">
                <a:ln/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97C6AF-E856-49A8-4BBD-00D10672079E}"/>
              </a:ext>
            </a:extLst>
          </p:cNvPr>
          <p:cNvGrpSpPr/>
          <p:nvPr/>
        </p:nvGrpSpPr>
        <p:grpSpPr>
          <a:xfrm>
            <a:off x="672866" y="1471244"/>
            <a:ext cx="3074396" cy="859386"/>
            <a:chOff x="291289" y="1126292"/>
            <a:chExt cx="2305797" cy="644539"/>
          </a:xfrm>
        </p:grpSpPr>
        <p:sp>
          <p:nvSpPr>
            <p:cNvPr id="24" name="TextBox 23"/>
            <p:cNvSpPr txBox="1"/>
            <p:nvPr/>
          </p:nvSpPr>
          <p:spPr>
            <a:xfrm>
              <a:off x="291289" y="1370673"/>
              <a:ext cx="2305797" cy="4001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  <a:ea typeface="맑은 고딕" panose="020B0503020000020004" pitchFamily="34" charset="-127"/>
                  <a:cs typeface="Calibri" panose="020F0502020204030204" pitchFamily="34" charset="0"/>
                </a:rPr>
                <a:t>NIP </a:t>
              </a:r>
              <a:r>
                <a:rPr kumimoji="0" lang="en-ID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19731013 199603 2 001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P</a:t>
              </a:r>
              <a:r>
                <a: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embina / IV </a:t>
              </a:r>
              <a:r>
                <a:rPr kumimoji="0" lang="en-ID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a 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맑은 고딕" panose="020B0503020000020004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6394" y="1126292"/>
              <a:ext cx="2107797" cy="253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/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Data </a:t>
              </a:r>
              <a:r>
                <a:rPr kumimoji="0" lang="en-US" altLang="ko-KR" sz="1600" b="1" i="0" u="none" strike="noStrike" kern="1200" cap="none" spc="0" normalizeH="0" baseline="0" noProof="0" dirty="0" err="1">
                  <a:ln/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Kepegawaian</a:t>
              </a:r>
              <a:endParaRPr kumimoji="0" lang="ko-KR" altLang="en-US" sz="1600" b="1" i="0" u="none" strike="noStrike" kern="1200" cap="none" spc="0" normalizeH="0" baseline="0" noProof="0" dirty="0">
                <a:ln/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E6A05F-B76C-2432-A59C-273B0088B286}"/>
              </a:ext>
            </a:extLst>
          </p:cNvPr>
          <p:cNvGrpSpPr/>
          <p:nvPr/>
        </p:nvGrpSpPr>
        <p:grpSpPr>
          <a:xfrm>
            <a:off x="8494533" y="2773043"/>
            <a:ext cx="3152027" cy="1069394"/>
            <a:chOff x="6574838" y="2391656"/>
            <a:chExt cx="2364020" cy="802045"/>
          </a:xfrm>
        </p:grpSpPr>
        <p:sp>
          <p:nvSpPr>
            <p:cNvPr id="29" name="TextBox 28"/>
            <p:cNvSpPr txBox="1"/>
            <p:nvPr/>
          </p:nvSpPr>
          <p:spPr>
            <a:xfrm>
              <a:off x="6590078" y="2616476"/>
              <a:ext cx="2348780" cy="577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28594" marR="0" lvl="0" indent="-22859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Auditor Madya</a:t>
              </a:r>
            </a:p>
            <a:p>
              <a:pPr marL="228594" marR="0" lvl="0" indent="-22859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Auditor Muda</a:t>
              </a:r>
            </a:p>
            <a:p>
              <a:pPr marL="228594" marR="0" lvl="0" indent="-22859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Auditor </a:t>
              </a:r>
              <a:r>
                <a:rPr kumimoji="0" lang="en-US" altLang="ko-KR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Pertama</a:t>
              </a:r>
              <a:endParaRPr kumimoji="0" lang="en-US" altLang="ko-KR" sz="14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74838" y="2391656"/>
              <a:ext cx="2230395" cy="253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 err="1">
                  <a:ln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Sertifikasi</a:t>
              </a:r>
              <a:endParaRPr kumimoji="0" lang="ko-KR" altLang="en-US" sz="1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419DF7D-ED86-CEC0-110F-C89AEB12867E}"/>
              </a:ext>
            </a:extLst>
          </p:cNvPr>
          <p:cNvGrpSpPr/>
          <p:nvPr/>
        </p:nvGrpSpPr>
        <p:grpSpPr>
          <a:xfrm>
            <a:off x="8441330" y="1417304"/>
            <a:ext cx="3131708" cy="1264028"/>
            <a:chOff x="6582457" y="1126291"/>
            <a:chExt cx="2348781" cy="94802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70B737-DBF2-544C-8E79-F0654971D7FC}"/>
                </a:ext>
              </a:extLst>
            </p:cNvPr>
            <p:cNvSpPr txBox="1"/>
            <p:nvPr/>
          </p:nvSpPr>
          <p:spPr>
            <a:xfrm>
              <a:off x="6582457" y="1327761"/>
              <a:ext cx="2348781" cy="7465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04792" marR="0" lvl="0" indent="-30479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D3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 – </a:t>
              </a:r>
              <a:r>
                <a:rPr kumimoji="0" lang="en-US" altLang="ko-KR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Akuntansi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 (</a:t>
              </a: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YKPN YK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en-ID" altLang="ko-KR" sz="14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  <a:p>
              <a:pPr marL="304792" marR="0" lvl="0" indent="-30479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D3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 – </a:t>
              </a:r>
              <a:r>
                <a:rPr kumimoji="0" lang="en-US" altLang="ko-KR" sz="14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Akuntansi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 (</a:t>
              </a: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STAN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</a:p>
            <a:p>
              <a:pPr marL="304792" marR="0" lvl="0" indent="-30479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D4 –</a:t>
              </a:r>
              <a:r>
                <a:rPr kumimoji="0" lang="id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 Akuntansi (</a:t>
              </a: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STAN</a:t>
              </a:r>
              <a:r>
                <a:rPr kumimoji="0" lang="id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en-US" altLang="ko-KR" sz="14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  <a:p>
              <a:pPr marL="304792" marR="0" lvl="0" indent="-30479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S2 – </a:t>
              </a:r>
              <a:r>
                <a:rPr kumimoji="0" lang="en-ID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Ekonomi Pembangunan </a:t>
              </a:r>
              <a:r>
                <a:rPr kumimoji="0" lang="en-US" altLang="ko-KR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(UGM)</a:t>
              </a:r>
              <a:endParaRPr kumimoji="0" lang="ko-KR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088318-FAAD-BC49-810C-62566D2692EF}"/>
                </a:ext>
              </a:extLst>
            </p:cNvPr>
            <p:cNvSpPr txBox="1"/>
            <p:nvPr/>
          </p:nvSpPr>
          <p:spPr>
            <a:xfrm>
              <a:off x="6590078" y="1126291"/>
              <a:ext cx="2318189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 err="1">
                  <a:ln/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Riwayat</a:t>
              </a:r>
              <a:r>
                <a:rPr kumimoji="0" lang="en-US" altLang="ko-KR" sz="1600" b="1" i="0" u="none" strike="noStrike" kern="1200" cap="none" spc="0" normalizeH="0" baseline="0" noProof="0" dirty="0">
                  <a:ln/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 Pendidikan</a:t>
              </a:r>
              <a:endParaRPr kumimoji="0" lang="ko-KR" altLang="en-US" sz="1600" b="1" i="0" u="none" strike="noStrike" kern="1200" cap="none" spc="0" normalizeH="0" baseline="0" noProof="0" dirty="0">
                <a:ln/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FCFAFE-D5AF-11B4-8074-BAACBCA3A3DB}"/>
              </a:ext>
            </a:extLst>
          </p:cNvPr>
          <p:cNvGrpSpPr/>
          <p:nvPr/>
        </p:nvGrpSpPr>
        <p:grpSpPr>
          <a:xfrm>
            <a:off x="7584923" y="1580732"/>
            <a:ext cx="768085" cy="768085"/>
            <a:chOff x="5940152" y="1272440"/>
            <a:chExt cx="576064" cy="576064"/>
          </a:xfrm>
        </p:grpSpPr>
        <p:sp>
          <p:nvSpPr>
            <p:cNvPr id="32" name="Oval 31"/>
            <p:cNvSpPr/>
            <p:nvPr/>
          </p:nvSpPr>
          <p:spPr>
            <a:xfrm>
              <a:off x="5940152" y="1272440"/>
              <a:ext cx="576064" cy="5760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5" name="Parallelogram 15">
              <a:extLst>
                <a:ext uri="{FF2B5EF4-FFF2-40B4-BE49-F238E27FC236}">
                  <a16:creationId xmlns:a16="http://schemas.microsoft.com/office/drawing/2014/main" id="{7D3E2823-512D-5349-9CEF-10B48C628336}"/>
                </a:ext>
              </a:extLst>
            </p:cNvPr>
            <p:cNvSpPr/>
            <p:nvPr/>
          </p:nvSpPr>
          <p:spPr>
            <a:xfrm rot="16200000">
              <a:off x="6086749" y="1394575"/>
              <a:ext cx="282870" cy="348647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885C6D-B422-25F9-7BB1-FCDCA5989C3D}"/>
              </a:ext>
            </a:extLst>
          </p:cNvPr>
          <p:cNvGrpSpPr/>
          <p:nvPr/>
        </p:nvGrpSpPr>
        <p:grpSpPr>
          <a:xfrm>
            <a:off x="3778032" y="1574667"/>
            <a:ext cx="733007" cy="691013"/>
            <a:chOff x="2627784" y="1272440"/>
            <a:chExt cx="576064" cy="576064"/>
          </a:xfrm>
        </p:grpSpPr>
        <p:sp>
          <p:nvSpPr>
            <p:cNvPr id="22" name="Oval 21"/>
            <p:cNvSpPr/>
            <p:nvPr/>
          </p:nvSpPr>
          <p:spPr>
            <a:xfrm>
              <a:off x="2627784" y="1272440"/>
              <a:ext cx="576064" cy="57606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" name="Rectangle 30">
              <a:extLst>
                <a:ext uri="{FF2B5EF4-FFF2-40B4-BE49-F238E27FC236}">
                  <a16:creationId xmlns:a16="http://schemas.microsoft.com/office/drawing/2014/main" id="{7F05D337-5A4B-064E-A9A3-CB419D052AA1}"/>
                </a:ext>
              </a:extLst>
            </p:cNvPr>
            <p:cNvSpPr/>
            <p:nvPr/>
          </p:nvSpPr>
          <p:spPr>
            <a:xfrm>
              <a:off x="2780460" y="1420507"/>
              <a:ext cx="270713" cy="282871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EF6E11-A218-6D6F-75AB-06A6CBD02D88}"/>
              </a:ext>
            </a:extLst>
          </p:cNvPr>
          <p:cNvGrpSpPr/>
          <p:nvPr/>
        </p:nvGrpSpPr>
        <p:grpSpPr>
          <a:xfrm>
            <a:off x="7596636" y="2966848"/>
            <a:ext cx="768085" cy="768085"/>
            <a:chOff x="5930257" y="2619077"/>
            <a:chExt cx="576064" cy="576064"/>
          </a:xfrm>
        </p:grpSpPr>
        <p:sp>
          <p:nvSpPr>
            <p:cNvPr id="27" name="Oval 26"/>
            <p:cNvSpPr/>
            <p:nvPr/>
          </p:nvSpPr>
          <p:spPr>
            <a:xfrm>
              <a:off x="5930257" y="2619077"/>
              <a:ext cx="576064" cy="57606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" name="Right Triangle 17">
              <a:extLst>
                <a:ext uri="{FF2B5EF4-FFF2-40B4-BE49-F238E27FC236}">
                  <a16:creationId xmlns:a16="http://schemas.microsoft.com/office/drawing/2014/main" id="{14F0A7E4-4598-9C40-ACAA-D1DFE4DB6A03}"/>
                </a:ext>
              </a:extLst>
            </p:cNvPr>
            <p:cNvSpPr/>
            <p:nvPr/>
          </p:nvSpPr>
          <p:spPr>
            <a:xfrm>
              <a:off x="6098707" y="2753666"/>
              <a:ext cx="239164" cy="288032"/>
            </a:xfrm>
            <a:custGeom>
              <a:avLst/>
              <a:gdLst/>
              <a:ahLst/>
              <a:cxnLst/>
              <a:rect l="l" t="t" r="r" b="b"/>
              <a:pathLst>
                <a:path w="2387678" h="3240000">
                  <a:moveTo>
                    <a:pt x="1645041" y="17032"/>
                  </a:moveTo>
                  <a:lnTo>
                    <a:pt x="2376264" y="17032"/>
                  </a:lnTo>
                  <a:lnTo>
                    <a:pt x="2376264" y="17033"/>
                  </a:lnTo>
                  <a:lnTo>
                    <a:pt x="1645042" y="17033"/>
                  </a:lnTo>
                  <a:close/>
                  <a:moveTo>
                    <a:pt x="0" y="17032"/>
                  </a:moveTo>
                  <a:lnTo>
                    <a:pt x="1379678" y="17032"/>
                  </a:lnTo>
                  <a:lnTo>
                    <a:pt x="1379678" y="996125"/>
                  </a:lnTo>
                  <a:lnTo>
                    <a:pt x="2376264" y="996125"/>
                  </a:lnTo>
                  <a:lnTo>
                    <a:pt x="2376264" y="3240000"/>
                  </a:lnTo>
                  <a:lnTo>
                    <a:pt x="0" y="3240000"/>
                  </a:lnTo>
                  <a:close/>
                  <a:moveTo>
                    <a:pt x="1498869" y="0"/>
                  </a:moveTo>
                  <a:lnTo>
                    <a:pt x="2387678" y="888809"/>
                  </a:lnTo>
                  <a:lnTo>
                    <a:pt x="1498869" y="888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DA70AD-59DF-E19B-5443-41EB1D6E6B50}"/>
              </a:ext>
            </a:extLst>
          </p:cNvPr>
          <p:cNvGrpSpPr/>
          <p:nvPr/>
        </p:nvGrpSpPr>
        <p:grpSpPr>
          <a:xfrm>
            <a:off x="3828833" y="2821543"/>
            <a:ext cx="733007" cy="663337"/>
            <a:chOff x="2627784" y="2619077"/>
            <a:chExt cx="576064" cy="576064"/>
          </a:xfrm>
        </p:grpSpPr>
        <p:sp>
          <p:nvSpPr>
            <p:cNvPr id="17" name="Oval 16"/>
            <p:cNvSpPr/>
            <p:nvPr/>
          </p:nvSpPr>
          <p:spPr>
            <a:xfrm>
              <a:off x="2627784" y="2619077"/>
              <a:ext cx="576064" cy="5760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" name="Isosceles Triangle 68">
              <a:extLst>
                <a:ext uri="{FF2B5EF4-FFF2-40B4-BE49-F238E27FC236}">
                  <a16:creationId xmlns:a16="http://schemas.microsoft.com/office/drawing/2014/main" id="{16E2E74F-F3E6-D448-95A6-9955CC88C739}"/>
                </a:ext>
              </a:extLst>
            </p:cNvPr>
            <p:cNvSpPr/>
            <p:nvPr/>
          </p:nvSpPr>
          <p:spPr>
            <a:xfrm rot="10800000">
              <a:off x="2838179" y="2707811"/>
              <a:ext cx="155275" cy="434784"/>
            </a:xfrm>
            <a:custGeom>
              <a:avLst/>
              <a:gdLst/>
              <a:ahLst/>
              <a:cxnLst/>
              <a:rect l="l" t="t" r="r" b="b"/>
              <a:pathLst>
                <a:path w="1040400" h="3240000">
                  <a:moveTo>
                    <a:pt x="41345" y="940666"/>
                  </a:moveTo>
                  <a:lnTo>
                    <a:pt x="1242" y="653403"/>
                  </a:lnTo>
                  <a:lnTo>
                    <a:pt x="0" y="653403"/>
                  </a:lnTo>
                  <a:lnTo>
                    <a:pt x="1057" y="652077"/>
                  </a:lnTo>
                  <a:lnTo>
                    <a:pt x="447" y="647712"/>
                  </a:lnTo>
                  <a:lnTo>
                    <a:pt x="4531" y="647712"/>
                  </a:lnTo>
                  <a:lnTo>
                    <a:pt x="520200" y="0"/>
                  </a:lnTo>
                  <a:lnTo>
                    <a:pt x="659109" y="174478"/>
                  </a:lnTo>
                  <a:close/>
                  <a:moveTo>
                    <a:pt x="101622" y="1372451"/>
                  </a:moveTo>
                  <a:lnTo>
                    <a:pt x="61820" y="1087335"/>
                  </a:lnTo>
                  <a:lnTo>
                    <a:pt x="728036" y="261055"/>
                  </a:lnTo>
                  <a:lnTo>
                    <a:pt x="870500" y="439998"/>
                  </a:lnTo>
                  <a:lnTo>
                    <a:pt x="860164" y="431664"/>
                  </a:lnTo>
                  <a:close/>
                  <a:moveTo>
                    <a:pt x="161365" y="1800403"/>
                  </a:moveTo>
                  <a:lnTo>
                    <a:pt x="122098" y="1519120"/>
                  </a:lnTo>
                  <a:lnTo>
                    <a:pt x="930953" y="515931"/>
                  </a:lnTo>
                  <a:lnTo>
                    <a:pt x="1035869" y="647712"/>
                  </a:lnTo>
                  <a:lnTo>
                    <a:pt x="1039954" y="647712"/>
                  </a:lnTo>
                  <a:lnTo>
                    <a:pt x="1039345" y="652078"/>
                  </a:lnTo>
                  <a:lnTo>
                    <a:pt x="1040400" y="653403"/>
                  </a:lnTo>
                  <a:lnTo>
                    <a:pt x="1039160" y="653403"/>
                  </a:lnTo>
                  <a:lnTo>
                    <a:pt x="1029316" y="723920"/>
                  </a:lnTo>
                  <a:close/>
                  <a:moveTo>
                    <a:pt x="217894" y="2205330"/>
                  </a:moveTo>
                  <a:lnTo>
                    <a:pt x="181840" y="1947070"/>
                  </a:lnTo>
                  <a:lnTo>
                    <a:pt x="1000266" y="932012"/>
                  </a:lnTo>
                  <a:lnTo>
                    <a:pt x="949113" y="1298429"/>
                  </a:lnTo>
                  <a:close/>
                  <a:moveTo>
                    <a:pt x="330192" y="2564220"/>
                  </a:moveTo>
                  <a:lnTo>
                    <a:pt x="267995" y="2564220"/>
                  </a:lnTo>
                  <a:lnTo>
                    <a:pt x="237100" y="2342912"/>
                  </a:lnTo>
                  <a:lnTo>
                    <a:pt x="242309" y="2347112"/>
                  </a:lnTo>
                  <a:lnTo>
                    <a:pt x="920063" y="1506522"/>
                  </a:lnTo>
                  <a:lnTo>
                    <a:pt x="865005" y="1900914"/>
                  </a:lnTo>
                  <a:close/>
                  <a:moveTo>
                    <a:pt x="772406" y="2564220"/>
                  </a:moveTo>
                  <a:lnTo>
                    <a:pt x="468924" y="2564220"/>
                  </a:lnTo>
                  <a:lnTo>
                    <a:pt x="835955" y="2109008"/>
                  </a:lnTo>
                  <a:close/>
                  <a:moveTo>
                    <a:pt x="892044" y="3240000"/>
                  </a:moveTo>
                  <a:lnTo>
                    <a:pt x="148356" y="3240000"/>
                  </a:lnTo>
                  <a:lnTo>
                    <a:pt x="276144" y="2663936"/>
                  </a:lnTo>
                  <a:lnTo>
                    <a:pt x="764256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5140B0BF-7BDB-A440-B0FC-FCEFCA314765}"/>
              </a:ext>
            </a:extLst>
          </p:cNvPr>
          <p:cNvSpPr/>
          <p:nvPr/>
        </p:nvSpPr>
        <p:spPr>
          <a:xfrm>
            <a:off x="7918769" y="4104104"/>
            <a:ext cx="178751" cy="39677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A76C63-0EE5-6EA7-1A7F-E5079333782F}"/>
              </a:ext>
            </a:extLst>
          </p:cNvPr>
          <p:cNvSpPr txBox="1"/>
          <p:nvPr/>
        </p:nvSpPr>
        <p:spPr>
          <a:xfrm>
            <a:off x="8535173" y="4093843"/>
            <a:ext cx="2973860" cy="33855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081328972505</a:t>
            </a:r>
            <a:endParaRPr kumimoji="0" lang="ko-KR" altLang="en-US" sz="1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7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45BB-DE1B-7A4A-5513-262D4805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60E9CB-3DA2-9755-34C5-7249405E4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9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82B6-6614-4643-8137-B40D6714AC52}"/>
              </a:ext>
            </a:extLst>
          </p:cNvPr>
          <p:cNvSpPr txBox="1"/>
          <p:nvPr/>
        </p:nvSpPr>
        <p:spPr>
          <a:xfrm>
            <a:off x="155433" y="193341"/>
            <a:ext cx="11657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Menilai kualitas Sasaran strategis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174AF7-170D-4DB7-B119-60562F7BD2FF}"/>
              </a:ext>
            </a:extLst>
          </p:cNvPr>
          <p:cNvGrpSpPr/>
          <p:nvPr/>
        </p:nvGrpSpPr>
        <p:grpSpPr>
          <a:xfrm>
            <a:off x="824211" y="831949"/>
            <a:ext cx="2140704" cy="640080"/>
            <a:chOff x="720581" y="1410590"/>
            <a:chExt cx="2140704" cy="6400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28A096-48C4-4C4F-A73C-1AF45C1649D4}"/>
                </a:ext>
              </a:extLst>
            </p:cNvPr>
            <p:cNvSpPr/>
            <p:nvPr/>
          </p:nvSpPr>
          <p:spPr>
            <a:xfrm>
              <a:off x="1327002" y="1486112"/>
              <a:ext cx="1534283" cy="4694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TUJUAN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Graphic 4" descr="Target">
              <a:extLst>
                <a:ext uri="{FF2B5EF4-FFF2-40B4-BE49-F238E27FC236}">
                  <a16:creationId xmlns:a16="http://schemas.microsoft.com/office/drawing/2014/main" id="{B76F1DFC-1D1A-4E2A-9ED5-08B230241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0581" y="1410590"/>
              <a:ext cx="640080" cy="640080"/>
            </a:xfrm>
            <a:prstGeom prst="rect">
              <a:avLst/>
            </a:prstGeom>
          </p:spPr>
        </p:pic>
      </p:grpSp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214AAE46-D1A6-438A-97FC-BE4839780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522" y="1132364"/>
            <a:ext cx="640080" cy="64008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2E05C7-5CDF-4EEF-AE15-941880FA62FE}"/>
              </a:ext>
            </a:extLst>
          </p:cNvPr>
          <p:cNvSpPr/>
          <p:nvPr/>
        </p:nvSpPr>
        <p:spPr>
          <a:xfrm>
            <a:off x="4694250" y="1812381"/>
            <a:ext cx="3710511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Apakah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SASTRA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berorientasi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hasil</a:t>
            </a:r>
            <a:r>
              <a:rPr kumimoji="0" lang="id-I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672DDA-EA5D-46BC-8338-E71C756CEBEC}"/>
              </a:ext>
            </a:extLst>
          </p:cNvPr>
          <p:cNvSpPr/>
          <p:nvPr/>
        </p:nvSpPr>
        <p:spPr>
          <a:xfrm>
            <a:off x="4694250" y="2519331"/>
            <a:ext cx="3726027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Apakah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SASTRA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</a:t>
            </a:r>
            <a:r>
              <a:rPr kumimoji="0" lang="id-I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menggambarkan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F59FB6-B59E-448B-88F7-BCD0F877B428}"/>
              </a:ext>
            </a:extLst>
          </p:cNvPr>
          <p:cNvSpPr/>
          <p:nvPr/>
        </p:nvSpPr>
        <p:spPr>
          <a:xfrm>
            <a:off x="4694249" y="3484228"/>
            <a:ext cx="3710511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Apakah Indikator Kinerja Tepat?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BF12A58-A689-4B83-B6BC-3876C6F9B3DD}"/>
              </a:ext>
            </a:extLst>
          </p:cNvPr>
          <p:cNvSpPr/>
          <p:nvPr/>
        </p:nvSpPr>
        <p:spPr>
          <a:xfrm>
            <a:off x="4702007" y="4174805"/>
            <a:ext cx="3702753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Apakah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kumimoji="0" lang="id-I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Sudah Cukup?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7DCF4E3-230D-47DE-A895-A4C023ACD031}"/>
              </a:ext>
            </a:extLst>
          </p:cNvPr>
          <p:cNvSpPr/>
          <p:nvPr/>
        </p:nvSpPr>
        <p:spPr>
          <a:xfrm>
            <a:off x="774500" y="1786049"/>
            <a:ext cx="3424472" cy="1466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Sasaran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: </a:t>
            </a:r>
            <a:endParaRPr kumimoji="0" lang="id-ID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Terintegrasinya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pertahanan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nirmiliter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pertahanan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negara yang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bersifat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Semesta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22A188B-6DC4-4A0B-90AE-7B9DE9F06808}"/>
              </a:ext>
            </a:extLst>
          </p:cNvPr>
          <p:cNvSpPr/>
          <p:nvPr/>
        </p:nvSpPr>
        <p:spPr>
          <a:xfrm>
            <a:off x="794557" y="3396343"/>
            <a:ext cx="3424472" cy="172412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kumimoji="0" lang="id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Tingkat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keberhasilan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pertahanan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negara yang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telah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terintegrasi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oleh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Kemhan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TNI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Kementerian Lembaga,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Pemerintah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Daerah. (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Seluruh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Satker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UO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Kemhan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F6B1DA-6149-D9E8-9903-942AF3ECC549}"/>
              </a:ext>
            </a:extLst>
          </p:cNvPr>
          <p:cNvSpPr/>
          <p:nvPr/>
        </p:nvSpPr>
        <p:spPr>
          <a:xfrm>
            <a:off x="824211" y="5362951"/>
            <a:ext cx="3394818" cy="4694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id-ID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3E7F2C-0ABE-BB97-20B8-1002DC8AF785}"/>
              </a:ext>
            </a:extLst>
          </p:cNvPr>
          <p:cNvSpPr/>
          <p:nvPr/>
        </p:nvSpPr>
        <p:spPr>
          <a:xfrm>
            <a:off x="4694249" y="5323336"/>
            <a:ext cx="3702753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Apakah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Kinerja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Tepat</a:t>
            </a:r>
            <a:r>
              <a:rPr kumimoji="0" lang="id-ID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D8F475-CC5F-79FD-BCB0-18ADE6FAC3E9}"/>
              </a:ext>
            </a:extLst>
          </p:cNvPr>
          <p:cNvSpPr/>
          <p:nvPr/>
        </p:nvSpPr>
        <p:spPr>
          <a:xfrm>
            <a:off x="8561158" y="430422"/>
            <a:ext cx="3252151" cy="6400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DISKUSI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7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5525238-B5BE-4763-9C20-6223D747EEA7}"/>
              </a:ext>
            </a:extLst>
          </p:cNvPr>
          <p:cNvSpPr/>
          <p:nvPr/>
        </p:nvSpPr>
        <p:spPr>
          <a:xfrm>
            <a:off x="1494968" y="2547541"/>
            <a:ext cx="1930400" cy="1585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  <a:endParaRPr kumimoji="0" lang="en-ID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1FC3A-214C-4796-87A0-696BC6164E11}"/>
              </a:ext>
            </a:extLst>
          </p:cNvPr>
          <p:cNvSpPr txBox="1"/>
          <p:nvPr/>
        </p:nvSpPr>
        <p:spPr>
          <a:xfrm>
            <a:off x="3715658" y="3075057"/>
            <a:ext cx="7329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STRUKTUR DAN PROSES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F6627-6934-415A-8CFA-A992EC289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81" y="4978116"/>
            <a:ext cx="1619840" cy="1619840"/>
          </a:xfrm>
          <a:prstGeom prst="rect">
            <a:avLst/>
          </a:prstGeom>
          <a:effectLst>
            <a:outerShdw blurRad="1028700" dist="190500" dir="5400000" algn="ctr" rotWithShape="0">
              <a:schemeClr val="bg1"/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797BF66-864B-43ED-8A97-8B96FD67C6DF}"/>
              </a:ext>
            </a:extLst>
          </p:cNvPr>
          <p:cNvGrpSpPr/>
          <p:nvPr/>
        </p:nvGrpSpPr>
        <p:grpSpPr>
          <a:xfrm>
            <a:off x="10589330" y="5297716"/>
            <a:ext cx="1065641" cy="1054065"/>
            <a:chOff x="6577232" y="2833792"/>
            <a:chExt cx="1439418" cy="118613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F6509A-BBBF-4F86-94B1-85BA2DC3BFCE}"/>
                </a:ext>
              </a:extLst>
            </p:cNvPr>
            <p:cNvSpPr/>
            <p:nvPr/>
          </p:nvSpPr>
          <p:spPr>
            <a:xfrm rot="19980000">
              <a:off x="7097893" y="3315714"/>
              <a:ext cx="732060" cy="70421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Barlow Regular" panose="00000800000000000000" charset="0"/>
                </a:rPr>
                <a:t>PK APIP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E0DD2B5-3D52-49F9-864F-E244C187802C}"/>
                </a:ext>
              </a:extLst>
            </p:cNvPr>
            <p:cNvSpPr/>
            <p:nvPr/>
          </p:nvSpPr>
          <p:spPr>
            <a:xfrm rot="1347359">
              <a:off x="6577232" y="3210879"/>
              <a:ext cx="757845" cy="704215"/>
            </a:xfrm>
            <a:prstGeom prst="ellipse">
              <a:avLst/>
            </a:prstGeom>
            <a:solidFill>
              <a:srgbClr val="41F133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Barlow Regular" panose="00000800000000000000" charset="0"/>
                </a:rPr>
                <a:t>MRI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04AE62-44E8-4C36-A2AF-1D8EF3BB03AA}"/>
                </a:ext>
              </a:extLst>
            </p:cNvPr>
            <p:cNvSpPr/>
            <p:nvPr/>
          </p:nvSpPr>
          <p:spPr>
            <a:xfrm rot="21329732">
              <a:off x="7284590" y="2833792"/>
              <a:ext cx="732060" cy="70421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Barlow Regular" panose="00000800000000000000" charset="0"/>
                </a:rPr>
                <a:t>IEPK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DE6272C-7034-4240-A3BC-66A39EA9BDB2}"/>
                </a:ext>
              </a:extLst>
            </p:cNvPr>
            <p:cNvSpPr/>
            <p:nvPr/>
          </p:nvSpPr>
          <p:spPr>
            <a:xfrm rot="21329732">
              <a:off x="6726486" y="2836091"/>
              <a:ext cx="714055" cy="5180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Barlow Regular" panose="00000800000000000000" charset="0"/>
                </a:rPr>
                <a:t>SPIP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8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B9D2-620E-1116-1B3E-6963D9E4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CA9718-077E-B809-1700-BEA6DAE5E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7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4D1503-08A4-6477-4B9D-935A47FCA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18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297E2-75ED-F526-B920-7754F8FC8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75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CA0CD1-F430-E61A-4E44-B972F6245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C768B-A927-FD51-3947-C1D7F398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24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30AE1B-D825-457B-8ED8-2BC8071F409F}"/>
              </a:ext>
            </a:extLst>
          </p:cNvPr>
          <p:cNvSpPr/>
          <p:nvPr/>
        </p:nvSpPr>
        <p:spPr>
          <a:xfrm>
            <a:off x="177673" y="676510"/>
            <a:ext cx="2948606" cy="50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Subunsur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1.1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Penegakan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Intergritas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dan Nilai Etika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8C27E-AE4E-428D-9A6D-BED88F843748}"/>
              </a:ext>
            </a:extLst>
          </p:cNvPr>
          <p:cNvSpPr/>
          <p:nvPr/>
        </p:nvSpPr>
        <p:spPr>
          <a:xfrm>
            <a:off x="3126279" y="680821"/>
            <a:ext cx="8890001" cy="5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Parameter: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Pegawai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menegakan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integritas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nilai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etika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melaksanakan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tugas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fungsi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organisasi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35F5CD-CAE5-4844-94C8-51320D4CEE31}"/>
              </a:ext>
            </a:extLst>
          </p:cNvPr>
          <p:cNvSpPr/>
          <p:nvPr/>
        </p:nvSpPr>
        <p:spPr>
          <a:xfrm>
            <a:off x="55820" y="1294060"/>
            <a:ext cx="2360811" cy="13128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Kriteria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Terdapat kebijakan penegakan integritas dan nilai etika untuk seluruh pegawai dalam organisasi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35F5CD-CAE5-4844-94C8-51320D4CEE31}"/>
              </a:ext>
            </a:extLst>
          </p:cNvPr>
          <p:cNvSpPr/>
          <p:nvPr/>
        </p:nvSpPr>
        <p:spPr>
          <a:xfrm>
            <a:off x="2416631" y="1298372"/>
            <a:ext cx="2360811" cy="1304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Kriteria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Kebijakan penegakan integritas dan nilai etika organisasi telah dipahami oleh seluruh pegawai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35F5CD-CAE5-4844-94C8-51320D4CEE31}"/>
              </a:ext>
            </a:extLst>
          </p:cNvPr>
          <p:cNvSpPr/>
          <p:nvPr/>
        </p:nvSpPr>
        <p:spPr>
          <a:xfrm>
            <a:off x="4777442" y="1298371"/>
            <a:ext cx="2360811" cy="1308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Kriteria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Penegakan integritas dan nilai etika telah dilaksanakan oleh pegawai dalam pelaksanaan tugas dan fungsinya dalam organisasi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35F5CD-CAE5-4844-94C8-51320D4CEE31}"/>
              </a:ext>
            </a:extLst>
          </p:cNvPr>
          <p:cNvSpPr/>
          <p:nvPr/>
        </p:nvSpPr>
        <p:spPr>
          <a:xfrm>
            <a:off x="7138253" y="1290698"/>
            <a:ext cx="2360811" cy="13189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Kriteria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B: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Kebijakan dan implementasi organisasi telah dievaluasi untuk meningkatkan integritas dan nilai etika para pegawai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35F5CD-CAE5-4844-94C8-51320D4CEE31}"/>
              </a:ext>
            </a:extLst>
          </p:cNvPr>
          <p:cNvSpPr/>
          <p:nvPr/>
        </p:nvSpPr>
        <p:spPr>
          <a:xfrm>
            <a:off x="9499065" y="1289749"/>
            <a:ext cx="2593418" cy="131989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Kriteria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Penegakan integritas dan nilai etika telah diperbaiki secara berkelanjutan sehingga tercipta suasana kerja organisasi yang kondusif yang dapat mendorong kinerja para pegawai secara optimal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061" y="2940115"/>
            <a:ext cx="11928219" cy="1255028"/>
            <a:chOff x="53897" y="3264739"/>
            <a:chExt cx="11928219" cy="27792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DF73ED-C0C5-4793-9E16-8D03DEC91A02}"/>
                </a:ext>
              </a:extLst>
            </p:cNvPr>
            <p:cNvSpPr/>
            <p:nvPr/>
          </p:nvSpPr>
          <p:spPr>
            <a:xfrm>
              <a:off x="1797055" y="3264739"/>
              <a:ext cx="2512291" cy="5596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Efektivitas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dan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Efisiensi</a:t>
              </a:r>
              <a:endPara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D7FEF2-911D-45F6-AA3E-BBEEDA2CA2E3}"/>
                </a:ext>
              </a:extLst>
            </p:cNvPr>
            <p:cNvSpPr/>
            <p:nvPr/>
          </p:nvSpPr>
          <p:spPr>
            <a:xfrm>
              <a:off x="4354648" y="3270047"/>
              <a:ext cx="2512291" cy="554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Keandalan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Pelaporan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Keuangan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endPara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34169E-5B42-4659-8001-4744196AA6F4}"/>
                </a:ext>
              </a:extLst>
            </p:cNvPr>
            <p:cNvSpPr/>
            <p:nvPr/>
          </p:nvSpPr>
          <p:spPr>
            <a:xfrm>
              <a:off x="6912237" y="3270047"/>
              <a:ext cx="2512291" cy="5543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Pengamanan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Aset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Negara</a:t>
              </a:r>
              <a:endPara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1F71CE-621B-49E0-B4FA-C9F338D96117}"/>
                </a:ext>
              </a:extLst>
            </p:cNvPr>
            <p:cNvSpPr/>
            <p:nvPr/>
          </p:nvSpPr>
          <p:spPr>
            <a:xfrm>
              <a:off x="9469825" y="3270048"/>
              <a:ext cx="2512291" cy="5543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Ketaatan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Terhadap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Per-UU-an</a:t>
              </a:r>
              <a:endPara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561351C-F212-43A5-A3F3-18178E0712FD}"/>
                </a:ext>
              </a:extLst>
            </p:cNvPr>
            <p:cNvSpPr/>
            <p:nvPr/>
          </p:nvSpPr>
          <p:spPr>
            <a:xfrm>
              <a:off x="1797054" y="3862549"/>
              <a:ext cx="2512291" cy="2181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64E0FE-782E-43CB-B0F0-EC0BBBADC593}"/>
                </a:ext>
              </a:extLst>
            </p:cNvPr>
            <p:cNvSpPr/>
            <p:nvPr/>
          </p:nvSpPr>
          <p:spPr>
            <a:xfrm>
              <a:off x="4354647" y="3856962"/>
              <a:ext cx="2512291" cy="2181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16498-EF56-40F4-8F7D-2157187195C8}"/>
                </a:ext>
              </a:extLst>
            </p:cNvPr>
            <p:cNvSpPr/>
            <p:nvPr/>
          </p:nvSpPr>
          <p:spPr>
            <a:xfrm>
              <a:off x="6912236" y="3856962"/>
              <a:ext cx="2512291" cy="2181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2FF853-D516-4462-A5AC-036FDB9B67C8}"/>
                </a:ext>
              </a:extLst>
            </p:cNvPr>
            <p:cNvSpPr/>
            <p:nvPr/>
          </p:nvSpPr>
          <p:spPr>
            <a:xfrm>
              <a:off x="9469824" y="3879264"/>
              <a:ext cx="2512291" cy="21591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7003A9-DBD5-4BB9-A8E8-C7FCC9CE7D9D}"/>
                </a:ext>
              </a:extLst>
            </p:cNvPr>
            <p:cNvSpPr/>
            <p:nvPr/>
          </p:nvSpPr>
          <p:spPr>
            <a:xfrm>
              <a:off x="53898" y="3264739"/>
              <a:ext cx="905165" cy="5596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Pengujian</a:t>
              </a:r>
              <a:endPara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47DD2B7-4FC8-4B6D-82F6-FED76AF7DA8C}"/>
                </a:ext>
              </a:extLst>
            </p:cNvPr>
            <p:cNvSpPr/>
            <p:nvPr/>
          </p:nvSpPr>
          <p:spPr>
            <a:xfrm>
              <a:off x="53897" y="3856961"/>
              <a:ext cx="905165" cy="21814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Kriteria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E</a:t>
              </a: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B7003A9-DBD5-4BB9-A8E8-C7FCC9CE7D9D}"/>
                </a:ext>
              </a:extLst>
            </p:cNvPr>
            <p:cNvSpPr/>
            <p:nvPr/>
          </p:nvSpPr>
          <p:spPr>
            <a:xfrm>
              <a:off x="993718" y="3264739"/>
              <a:ext cx="785332" cy="5596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Teknik</a:t>
              </a:r>
              <a:endPara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47DD2B7-4FC8-4B6D-82F6-FED76AF7DA8C}"/>
                </a:ext>
              </a:extLst>
            </p:cNvPr>
            <p:cNvSpPr/>
            <p:nvPr/>
          </p:nvSpPr>
          <p:spPr>
            <a:xfrm>
              <a:off x="993717" y="3856961"/>
              <a:ext cx="785332" cy="2181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Analisis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Dokumen</a:t>
              </a: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81234" y="498595"/>
            <a:ext cx="11769635" cy="91440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745A191-57BE-401B-92C0-D74D557D5E54}"/>
              </a:ext>
            </a:extLst>
          </p:cNvPr>
          <p:cNvSpPr txBox="1">
            <a:spLocks/>
          </p:cNvSpPr>
          <p:nvPr/>
        </p:nvSpPr>
        <p:spPr>
          <a:xfrm>
            <a:off x="135533" y="46462"/>
            <a:ext cx="9007365" cy="4993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CONTOH PENILAIAN STRUKTUR DAN PROSES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3" y="2617319"/>
            <a:ext cx="29301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3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Langkah</a:t>
            </a:r>
            <a:r>
              <a:rPr kumimoji="0" lang="en-ID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Pengujian</a:t>
            </a:r>
            <a:r>
              <a:rPr kumimoji="0" lang="en-ID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489" y="6280069"/>
            <a:ext cx="117731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Apabila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KRITERIA E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telah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terpenuhi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lakukan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pada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kriteria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atasnya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, yaitu KRITERIA D,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demikian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seterusnya</a:t>
            </a: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diberikan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pada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kriteria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tertinggi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dapat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terpenuhi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dan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menggunakan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sistem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building block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2C2A92-0AA5-7951-B54C-8A17D82C4E7A}"/>
              </a:ext>
            </a:extLst>
          </p:cNvPr>
          <p:cNvGrpSpPr/>
          <p:nvPr/>
        </p:nvGrpSpPr>
        <p:grpSpPr>
          <a:xfrm>
            <a:off x="88061" y="4192619"/>
            <a:ext cx="11928218" cy="985074"/>
            <a:chOff x="53897" y="3856961"/>
            <a:chExt cx="11928218" cy="218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08CA8A-F789-23A3-BEB0-32B5F4F92E83}"/>
                </a:ext>
              </a:extLst>
            </p:cNvPr>
            <p:cNvSpPr/>
            <p:nvPr/>
          </p:nvSpPr>
          <p:spPr>
            <a:xfrm>
              <a:off x="1797054" y="3862549"/>
              <a:ext cx="2512291" cy="2181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9F88CD-B1D7-DD00-E1A2-835948527799}"/>
                </a:ext>
              </a:extLst>
            </p:cNvPr>
            <p:cNvSpPr/>
            <p:nvPr/>
          </p:nvSpPr>
          <p:spPr>
            <a:xfrm>
              <a:off x="4354647" y="3856962"/>
              <a:ext cx="2512291" cy="2181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654453-99E1-C046-68F0-41EF6AEA5CDE}"/>
                </a:ext>
              </a:extLst>
            </p:cNvPr>
            <p:cNvSpPr/>
            <p:nvPr/>
          </p:nvSpPr>
          <p:spPr>
            <a:xfrm>
              <a:off x="6912236" y="3856962"/>
              <a:ext cx="2512291" cy="2181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8A88F8E-2BE3-CD04-2DE7-49CA2477DE43}"/>
                </a:ext>
              </a:extLst>
            </p:cNvPr>
            <p:cNvSpPr/>
            <p:nvPr/>
          </p:nvSpPr>
          <p:spPr>
            <a:xfrm>
              <a:off x="9469824" y="3879264"/>
              <a:ext cx="2512291" cy="21591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EE57946-0796-83A9-922F-E13EC67425C6}"/>
                </a:ext>
              </a:extLst>
            </p:cNvPr>
            <p:cNvSpPr/>
            <p:nvPr/>
          </p:nvSpPr>
          <p:spPr>
            <a:xfrm>
              <a:off x="53897" y="3856961"/>
              <a:ext cx="905165" cy="21814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Kriteria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id-ID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D</a:t>
              </a: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78EBF0-9293-225E-7BA5-7DEE051FF716}"/>
                </a:ext>
              </a:extLst>
            </p:cNvPr>
            <p:cNvSpPr/>
            <p:nvPr/>
          </p:nvSpPr>
          <p:spPr>
            <a:xfrm>
              <a:off x="993717" y="3856961"/>
              <a:ext cx="785332" cy="2181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Analisis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Dokumen</a:t>
              </a:r>
              <a:r>
                <a:rPr kumimoji="0" lang="id-ID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/Wawancara/Observasi</a:t>
              </a: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24A426-89D5-2F95-1499-DF89922A6F07}"/>
              </a:ext>
            </a:extLst>
          </p:cNvPr>
          <p:cNvGrpSpPr/>
          <p:nvPr/>
        </p:nvGrpSpPr>
        <p:grpSpPr>
          <a:xfrm>
            <a:off x="88061" y="5181219"/>
            <a:ext cx="11928218" cy="985074"/>
            <a:chOff x="53897" y="3856961"/>
            <a:chExt cx="11928218" cy="218702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FED340A-3488-A555-FE0B-F1EA35717AF1}"/>
                </a:ext>
              </a:extLst>
            </p:cNvPr>
            <p:cNvSpPr/>
            <p:nvPr/>
          </p:nvSpPr>
          <p:spPr>
            <a:xfrm>
              <a:off x="1797054" y="3862549"/>
              <a:ext cx="2512291" cy="2181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485F83-4B2C-82A9-77DE-50F32E93AE35}"/>
                </a:ext>
              </a:extLst>
            </p:cNvPr>
            <p:cNvSpPr/>
            <p:nvPr/>
          </p:nvSpPr>
          <p:spPr>
            <a:xfrm>
              <a:off x="4354647" y="3856962"/>
              <a:ext cx="2512291" cy="2181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306E22-C500-4BE0-E893-FD48EEAB3B35}"/>
                </a:ext>
              </a:extLst>
            </p:cNvPr>
            <p:cNvSpPr/>
            <p:nvPr/>
          </p:nvSpPr>
          <p:spPr>
            <a:xfrm>
              <a:off x="6912236" y="3856962"/>
              <a:ext cx="2512291" cy="2181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8B5FBA-B8C0-E329-9536-9DF9481DF469}"/>
                </a:ext>
              </a:extLst>
            </p:cNvPr>
            <p:cNvSpPr/>
            <p:nvPr/>
          </p:nvSpPr>
          <p:spPr>
            <a:xfrm>
              <a:off x="9469824" y="3879264"/>
              <a:ext cx="2512291" cy="21591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AE682A4-0358-F6CE-0787-3F837048BE9F}"/>
                </a:ext>
              </a:extLst>
            </p:cNvPr>
            <p:cNvSpPr/>
            <p:nvPr/>
          </p:nvSpPr>
          <p:spPr>
            <a:xfrm>
              <a:off x="53897" y="3856961"/>
              <a:ext cx="905165" cy="21814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Kriteria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id-ID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C</a:t>
              </a: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C31D57-F2CF-963C-F15E-4DE5ED8DD4F4}"/>
                </a:ext>
              </a:extLst>
            </p:cNvPr>
            <p:cNvSpPr/>
            <p:nvPr/>
          </p:nvSpPr>
          <p:spPr>
            <a:xfrm>
              <a:off x="993717" y="3856961"/>
              <a:ext cx="785332" cy="2181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Analisis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 </a:t>
              </a:r>
              <a:r>
                <a:rPr kumimoji="0" lang="en-US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Dokumen</a:t>
              </a:r>
              <a:r>
                <a:rPr kumimoji="0" lang="id-ID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Adobe Gothic Std B" panose="020B0800000000000000" pitchFamily="34" charset="-128"/>
                  <a:cs typeface="Arial" panose="020B0604020202020204" pitchFamily="34" charset="0"/>
                </a:rPr>
                <a:t>/Wawancara/Observasi</a:t>
              </a:r>
              <a:endPara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779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5525238-B5BE-4763-9C20-6223D747EEA7}"/>
              </a:ext>
            </a:extLst>
          </p:cNvPr>
          <p:cNvSpPr/>
          <p:nvPr/>
        </p:nvSpPr>
        <p:spPr>
          <a:xfrm>
            <a:off x="1494968" y="2547541"/>
            <a:ext cx="1930400" cy="1585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  <a:endParaRPr kumimoji="0" lang="en-ID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1FC3A-214C-4796-87A0-696BC6164E11}"/>
              </a:ext>
            </a:extLst>
          </p:cNvPr>
          <p:cNvSpPr txBox="1"/>
          <p:nvPr/>
        </p:nvSpPr>
        <p:spPr>
          <a:xfrm>
            <a:off x="3715658" y="2911768"/>
            <a:ext cx="7329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PENCAPAIAN TUJUAN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0917B-E0AE-4BFA-B2C4-AB02E54C9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17" y="5115774"/>
            <a:ext cx="1727200" cy="150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6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304" y="28559"/>
            <a:ext cx="12191999" cy="770783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80"/>
          </a:p>
        </p:txBody>
      </p:sp>
      <p:sp>
        <p:nvSpPr>
          <p:cNvPr id="18" name="Rectangle 17"/>
          <p:cNvSpPr/>
          <p:nvPr/>
        </p:nvSpPr>
        <p:spPr>
          <a:xfrm>
            <a:off x="1" y="6694296"/>
            <a:ext cx="12191999" cy="163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8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AD2F5-F3F6-4C56-8157-A2DDC30F17FA}"/>
              </a:ext>
            </a:extLst>
          </p:cNvPr>
          <p:cNvSpPr txBox="1"/>
          <p:nvPr/>
        </p:nvSpPr>
        <p:spPr>
          <a:xfrm>
            <a:off x="1074463" y="2863480"/>
            <a:ext cx="1025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solidFill>
                  <a:prstClr val="black"/>
                </a:solidFill>
              </a:rPr>
              <a:t>DASAR HUKUM</a:t>
            </a:r>
            <a:r>
              <a:rPr lang="id-ID" sz="3600" b="1" dirty="0">
                <a:solidFill>
                  <a:prstClr val="black"/>
                </a:solidFill>
              </a:rPr>
              <a:t> DAN </a:t>
            </a:r>
            <a:r>
              <a:rPr lang="en-ID" sz="3600" b="1" dirty="0">
                <a:solidFill>
                  <a:prstClr val="black"/>
                </a:solidFill>
              </a:rPr>
              <a:t>MANFAAT</a:t>
            </a:r>
            <a:r>
              <a:rPr lang="id-ID" sz="3600" b="1" dirty="0">
                <a:solidFill>
                  <a:prstClr val="black"/>
                </a:solidFill>
              </a:rPr>
              <a:t> </a:t>
            </a:r>
            <a:r>
              <a:rPr lang="en-ID" sz="3600" b="1" dirty="0">
                <a:solidFill>
                  <a:prstClr val="black"/>
                </a:solidFill>
              </a:rPr>
              <a:t>PENILAIAN MATURITAS PENYELENGGARAAN SPIP TERINTEGRASI</a:t>
            </a:r>
            <a:endParaRPr lang="en-US" sz="3600" dirty="0">
              <a:latin typeface="Amasis MT Pro Black" panose="02040A04050005020304" pitchFamily="18" charset="0"/>
              <a:cs typeface="Aharoni" panose="020B0604020202020204" pitchFamily="2" charset="-79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20D477-F4FF-4EBA-9DFC-F07E8964D25F}"/>
              </a:ext>
            </a:extLst>
          </p:cNvPr>
          <p:cNvSpPr/>
          <p:nvPr/>
        </p:nvSpPr>
        <p:spPr>
          <a:xfrm>
            <a:off x="-43613" y="158350"/>
            <a:ext cx="4451909" cy="547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B2559D-82EF-45AC-8506-0BBCE2FCA5DB}"/>
              </a:ext>
            </a:extLst>
          </p:cNvPr>
          <p:cNvGrpSpPr/>
          <p:nvPr/>
        </p:nvGrpSpPr>
        <p:grpSpPr>
          <a:xfrm>
            <a:off x="356612" y="246224"/>
            <a:ext cx="1935905" cy="1081514"/>
            <a:chOff x="235027" y="158615"/>
            <a:chExt cx="829937" cy="37386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0D1DE7-502D-4B01-B0F2-30C59EB3F72A}"/>
                </a:ext>
              </a:extLst>
            </p:cNvPr>
            <p:cNvSpPr/>
            <p:nvPr/>
          </p:nvSpPr>
          <p:spPr>
            <a:xfrm>
              <a:off x="235027" y="204716"/>
              <a:ext cx="829937" cy="276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1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D4B053C-9C43-42EA-9278-ACE4E3AEC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094" y="158615"/>
              <a:ext cx="741802" cy="37386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898046-70DA-75F5-8546-80017887FED0}"/>
              </a:ext>
            </a:extLst>
          </p:cNvPr>
          <p:cNvSpPr/>
          <p:nvPr/>
        </p:nvSpPr>
        <p:spPr>
          <a:xfrm>
            <a:off x="9034066" y="346532"/>
            <a:ext cx="48965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SUBDITWAS PERTAHANAN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234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EA62-3E58-0443-FE16-DCF35836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7348-B079-AF1D-E8E2-B88F4F926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CBA52-3FC2-2113-A5FC-92556DC7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406"/>
            <a:ext cx="12192000" cy="65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02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CEF3-9E7C-18BA-9C6C-EC8F76E0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977FB-C202-8899-58BB-F3CD92FBD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16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rt 5">
            <a:extLst>
              <a:ext uri="{FF2B5EF4-FFF2-40B4-BE49-F238E27FC236}">
                <a16:creationId xmlns:a16="http://schemas.microsoft.com/office/drawing/2014/main" id="{AE159EF3-DA8C-443C-9D2D-359DB4A22768}"/>
              </a:ext>
            </a:extLst>
          </p:cNvPr>
          <p:cNvSpPr/>
          <p:nvPr/>
        </p:nvSpPr>
        <p:spPr>
          <a:xfrm>
            <a:off x="89455" y="6613491"/>
            <a:ext cx="157829" cy="1266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E313D-1CC6-4CD3-8C3B-E3407BD75D60}"/>
              </a:ext>
            </a:extLst>
          </p:cNvPr>
          <p:cNvSpPr/>
          <p:nvPr/>
        </p:nvSpPr>
        <p:spPr>
          <a:xfrm>
            <a:off x="2155372" y="1680029"/>
            <a:ext cx="7881257" cy="34979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PERISTIWA KORUPSI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321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96D4-57CD-BEF8-EAC2-0535A7FD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2D7CBE-7D89-A6A7-1F65-B55BD3BD5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91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FF0F-B72B-BEA6-D515-86989846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68E4D9-C3D2-4BEF-77ED-72D00AEE0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154"/>
            <a:ext cx="12192000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1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5525238-B5BE-4763-9C20-6223D747EEA7}"/>
              </a:ext>
            </a:extLst>
          </p:cNvPr>
          <p:cNvSpPr/>
          <p:nvPr/>
        </p:nvSpPr>
        <p:spPr>
          <a:xfrm>
            <a:off x="1494968" y="2547541"/>
            <a:ext cx="1930400" cy="1585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</a:t>
            </a:r>
            <a:endParaRPr kumimoji="0" lang="en-ID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1FC3A-214C-4796-87A0-696BC6164E11}"/>
              </a:ext>
            </a:extLst>
          </p:cNvPr>
          <p:cNvSpPr txBox="1"/>
          <p:nvPr/>
        </p:nvSpPr>
        <p:spPr>
          <a:xfrm>
            <a:off x="3661230" y="2345710"/>
            <a:ext cx="73297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</a:t>
            </a: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VALUASI PENYELENGGARAAN SPIP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80B762-5362-B570-5A11-081E2D2C8B5E}"/>
              </a:ext>
            </a:extLst>
          </p:cNvPr>
          <p:cNvGrpSpPr/>
          <p:nvPr/>
        </p:nvGrpSpPr>
        <p:grpSpPr>
          <a:xfrm>
            <a:off x="9874704" y="5715397"/>
            <a:ext cx="2317296" cy="859660"/>
            <a:chOff x="9713233" y="5323511"/>
            <a:chExt cx="2317296" cy="8596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7D3EA4-9210-E251-2B5B-416AD4AFD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233" y="5323511"/>
              <a:ext cx="1277711" cy="8410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0A0019-6408-ADC8-4EE2-F0A6CB779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944" y="5323511"/>
              <a:ext cx="1039585" cy="8596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598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78F4F-6D40-3CC8-B97F-E7AB60C8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1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24C847-37C9-FB17-313C-1C87D1BD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07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5525238-B5BE-4763-9C20-6223D747EEA7}"/>
              </a:ext>
            </a:extLst>
          </p:cNvPr>
          <p:cNvSpPr/>
          <p:nvPr/>
        </p:nvSpPr>
        <p:spPr>
          <a:xfrm>
            <a:off x="1494968" y="2547541"/>
            <a:ext cx="1930400" cy="1585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</a:t>
            </a:r>
            <a:endParaRPr kumimoji="0" lang="en-ID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1FC3A-214C-4796-87A0-696BC6164E11}"/>
              </a:ext>
            </a:extLst>
          </p:cNvPr>
          <p:cNvSpPr txBox="1"/>
          <p:nvPr/>
        </p:nvSpPr>
        <p:spPr>
          <a:xfrm>
            <a:off x="3661230" y="2345710"/>
            <a:ext cx="73297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HASIL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</a:t>
            </a: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VALUASI PENYELENGGARAAN SPIP TAHUN 2023 </a:t>
            </a:r>
          </a:p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pada KEMHAN RI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80B762-5362-B570-5A11-081E2D2C8B5E}"/>
              </a:ext>
            </a:extLst>
          </p:cNvPr>
          <p:cNvGrpSpPr/>
          <p:nvPr/>
        </p:nvGrpSpPr>
        <p:grpSpPr>
          <a:xfrm>
            <a:off x="9874704" y="5715397"/>
            <a:ext cx="2317296" cy="859660"/>
            <a:chOff x="9713233" y="5323511"/>
            <a:chExt cx="2317296" cy="8596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7D3EA4-9210-E251-2B5B-416AD4AFD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233" y="5323511"/>
              <a:ext cx="1277711" cy="8410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0A0019-6408-ADC8-4EE2-F0A6CB779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944" y="5323511"/>
              <a:ext cx="1039585" cy="8596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97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92B2-8224-9DC3-B8E9-2D9BD2AC3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64DD5-355C-5097-4543-57C6645B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4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7E5C-F121-51C0-5D5A-CBD0CBAD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D8EAFE-FBF1-511D-2CC3-2B9E56283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49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3D82-AF36-0D87-F4DF-C4126925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61EC98-AB35-73C1-4A67-433D5A74E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58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41EF-30F7-3FAF-585C-88828CB5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E16F1D-3007-C012-193A-E4AA40BFA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1187"/>
            <a:ext cx="12192001" cy="66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37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5401-B9AF-4392-EA0C-46FA62B7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8F7E38-2C23-A4E0-9A00-FFB9044C4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3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21DF-95AE-CF0D-95CB-8F255E22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ABEC6B-06FA-2EF4-C2C4-B9561D794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86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7C1F-F846-0FF1-3786-F575E28F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39FE93-F826-09CE-F8EC-C42A0407E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085"/>
            <a:ext cx="12192000" cy="67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9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2FC0-9D32-0AC8-556C-A45EC222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28821D-DDC2-4B31-35F6-0F3497EE4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085"/>
            <a:ext cx="12191999" cy="68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0;p3">
            <a:extLst>
              <a:ext uri="{FF2B5EF4-FFF2-40B4-BE49-F238E27FC236}">
                <a16:creationId xmlns:a16="http://schemas.microsoft.com/office/drawing/2014/main" id="{C0682515-E7A6-46DE-93CB-A2732135BF69}"/>
              </a:ext>
            </a:extLst>
          </p:cNvPr>
          <p:cNvSpPr/>
          <p:nvPr/>
        </p:nvSpPr>
        <p:spPr>
          <a:xfrm flipH="1">
            <a:off x="10899228" y="-52177"/>
            <a:ext cx="1315194" cy="528943"/>
          </a:xfrm>
          <a:prstGeom prst="flowChartDelay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7"/>
          <p:cNvSpPr/>
          <p:nvPr/>
        </p:nvSpPr>
        <p:spPr>
          <a:xfrm rot="5400000">
            <a:off x="2649245" y="-2667001"/>
            <a:ext cx="6858000" cy="12192002"/>
          </a:xfrm>
          <a:custGeom>
            <a:avLst/>
            <a:gdLst/>
            <a:ahLst/>
            <a:cxnLst/>
            <a:rect l="l" t="t" r="r" b="b"/>
            <a:pathLst>
              <a:path w="6770914" h="12192002" extrusionOk="0">
                <a:moveTo>
                  <a:pt x="0" y="12192002"/>
                </a:moveTo>
                <a:lnTo>
                  <a:pt x="0" y="0"/>
                </a:lnTo>
                <a:cubicBezTo>
                  <a:pt x="6619421" y="1273176"/>
                  <a:pt x="5161643" y="5422901"/>
                  <a:pt x="6770914" y="12192002"/>
                </a:cubicBezTo>
                <a:lnTo>
                  <a:pt x="0" y="12192002"/>
                </a:lnTo>
                <a:close/>
              </a:path>
            </a:pathLst>
          </a:custGeom>
          <a:solidFill>
            <a:srgbClr val="FFD85B">
              <a:alpha val="5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7"/>
          <p:cNvSpPr/>
          <p:nvPr/>
        </p:nvSpPr>
        <p:spPr>
          <a:xfrm rot="5400000">
            <a:off x="2096570" y="-2096570"/>
            <a:ext cx="6823102" cy="11016242"/>
          </a:xfrm>
          <a:custGeom>
            <a:avLst/>
            <a:gdLst/>
            <a:ahLst/>
            <a:cxnLst/>
            <a:rect l="l" t="t" r="r" b="b"/>
            <a:pathLst>
              <a:path w="6770914" h="12192002" extrusionOk="0">
                <a:moveTo>
                  <a:pt x="0" y="12192002"/>
                </a:moveTo>
                <a:lnTo>
                  <a:pt x="0" y="0"/>
                </a:lnTo>
                <a:cubicBezTo>
                  <a:pt x="6619421" y="1273176"/>
                  <a:pt x="5161643" y="5422901"/>
                  <a:pt x="6770914" y="12192002"/>
                </a:cubicBezTo>
                <a:lnTo>
                  <a:pt x="0" y="12192002"/>
                </a:lnTo>
                <a:close/>
              </a:path>
            </a:pathLst>
          </a:custGeom>
          <a:solidFill>
            <a:srgbClr val="B6EE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`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F65DCA-A5F0-A371-6A83-3FFF891DFD18}"/>
              </a:ext>
            </a:extLst>
          </p:cNvPr>
          <p:cNvSpPr txBox="1">
            <a:spLocks/>
          </p:cNvSpPr>
          <p:nvPr/>
        </p:nvSpPr>
        <p:spPr>
          <a:xfrm>
            <a:off x="0" y="2574709"/>
            <a:ext cx="11573197" cy="1204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0070C0"/>
                </a:solidFill>
              </a:rPr>
              <a:t>TERIMA KASIH</a:t>
            </a:r>
          </a:p>
        </p:txBody>
      </p:sp>
      <p:sp>
        <p:nvSpPr>
          <p:cNvPr id="2" name="Google Shape;158;p3">
            <a:extLst>
              <a:ext uri="{FF2B5EF4-FFF2-40B4-BE49-F238E27FC236}">
                <a16:creationId xmlns:a16="http://schemas.microsoft.com/office/drawing/2014/main" id="{42BA02B4-72F8-719B-E155-6ACE020D0802}"/>
              </a:ext>
            </a:extLst>
          </p:cNvPr>
          <p:cNvSpPr/>
          <p:nvPr/>
        </p:nvSpPr>
        <p:spPr>
          <a:xfrm>
            <a:off x="-24249" y="-32281"/>
            <a:ext cx="12201293" cy="4872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0;p3">
            <a:extLst>
              <a:ext uri="{FF2B5EF4-FFF2-40B4-BE49-F238E27FC236}">
                <a16:creationId xmlns:a16="http://schemas.microsoft.com/office/drawing/2014/main" id="{792ADC65-CF1A-2AD4-24E8-0E8EECB866CD}"/>
              </a:ext>
            </a:extLst>
          </p:cNvPr>
          <p:cNvSpPr/>
          <p:nvPr/>
        </p:nvSpPr>
        <p:spPr>
          <a:xfrm flipH="1">
            <a:off x="10804634" y="-29783"/>
            <a:ext cx="1389700" cy="528943"/>
          </a:xfrm>
          <a:prstGeom prst="flowChartDelay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61;p3">
            <a:extLst>
              <a:ext uri="{FF2B5EF4-FFF2-40B4-BE49-F238E27FC236}">
                <a16:creationId xmlns:a16="http://schemas.microsoft.com/office/drawing/2014/main" id="{B2EF3170-EE10-CB09-5AEB-BAD20DDF4E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242" y="1"/>
            <a:ext cx="1158004" cy="4549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8;p3">
            <a:extLst>
              <a:ext uri="{FF2B5EF4-FFF2-40B4-BE49-F238E27FC236}">
                <a16:creationId xmlns:a16="http://schemas.microsoft.com/office/drawing/2014/main" id="{FFDCB2A2-382C-2EA3-3E61-918EFEAB2A9A}"/>
              </a:ext>
            </a:extLst>
          </p:cNvPr>
          <p:cNvSpPr/>
          <p:nvPr/>
        </p:nvSpPr>
        <p:spPr>
          <a:xfrm>
            <a:off x="17754" y="6403076"/>
            <a:ext cx="12201293" cy="4872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5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0016-154B-7878-7C0E-20B5D89E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064188-86F9-6948-174B-36E370939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304" y="28559"/>
            <a:ext cx="12191999" cy="770783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80"/>
          </a:p>
        </p:txBody>
      </p:sp>
      <p:sp>
        <p:nvSpPr>
          <p:cNvPr id="18" name="Rectangle 17"/>
          <p:cNvSpPr/>
          <p:nvPr/>
        </p:nvSpPr>
        <p:spPr>
          <a:xfrm>
            <a:off x="1" y="6694296"/>
            <a:ext cx="12191999" cy="163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8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AD2F5-F3F6-4C56-8157-A2DDC30F17FA}"/>
              </a:ext>
            </a:extLst>
          </p:cNvPr>
          <p:cNvSpPr txBox="1"/>
          <p:nvPr/>
        </p:nvSpPr>
        <p:spPr>
          <a:xfrm>
            <a:off x="1607666" y="2904119"/>
            <a:ext cx="909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solidFill>
                  <a:prstClr val="black"/>
                </a:solidFill>
              </a:rPr>
              <a:t>OVERVIEW PENILAIAN MATURITAS PENYELENGGARAAN SPIP TERINTEGRASI</a:t>
            </a:r>
            <a:endParaRPr lang="en-US" sz="3600" dirty="0">
              <a:latin typeface="Amasis MT Pro Black" panose="02040A04050005020304" pitchFamily="18" charset="0"/>
              <a:cs typeface="Aharoni" panose="020B0604020202020204" pitchFamily="2" charset="-79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20D477-F4FF-4EBA-9DFC-F07E8964D25F}"/>
              </a:ext>
            </a:extLst>
          </p:cNvPr>
          <p:cNvSpPr/>
          <p:nvPr/>
        </p:nvSpPr>
        <p:spPr>
          <a:xfrm>
            <a:off x="-43613" y="158350"/>
            <a:ext cx="4451909" cy="547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B2559D-82EF-45AC-8506-0BBCE2FCA5DB}"/>
              </a:ext>
            </a:extLst>
          </p:cNvPr>
          <p:cNvGrpSpPr/>
          <p:nvPr/>
        </p:nvGrpSpPr>
        <p:grpSpPr>
          <a:xfrm>
            <a:off x="356612" y="246224"/>
            <a:ext cx="1935905" cy="1081514"/>
            <a:chOff x="235027" y="158615"/>
            <a:chExt cx="829937" cy="37386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0D1DE7-502D-4B01-B0F2-30C59EB3F72A}"/>
                </a:ext>
              </a:extLst>
            </p:cNvPr>
            <p:cNvSpPr/>
            <p:nvPr/>
          </p:nvSpPr>
          <p:spPr>
            <a:xfrm>
              <a:off x="235027" y="204716"/>
              <a:ext cx="829937" cy="276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1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D4B053C-9C43-42EA-9278-ACE4E3AEC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094" y="158615"/>
              <a:ext cx="741802" cy="37386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898046-70DA-75F5-8546-80017887FED0}"/>
              </a:ext>
            </a:extLst>
          </p:cNvPr>
          <p:cNvSpPr/>
          <p:nvPr/>
        </p:nvSpPr>
        <p:spPr>
          <a:xfrm>
            <a:off x="9034066" y="346532"/>
            <a:ext cx="48965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SUBDITWAS PERTAHANAN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81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1E46-23EC-8918-6321-66BAA2D5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AF20A2-69F6-8ADB-0CA0-45F2B3722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3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084F-D367-F955-3354-8CBEF6A0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E56E79-4EA5-62B5-875A-D01D8D1A9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6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21AA4-3BEE-7E61-522A-B8E5EB71E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4214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10073</TotalTime>
  <Words>467</Words>
  <Application>Microsoft Office PowerPoint</Application>
  <PresentationFormat>Widescreen</PresentationFormat>
  <Paragraphs>95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Adobe Naskh Medium</vt:lpstr>
      <vt:lpstr>Amasis MT Pro Black</vt:lpstr>
      <vt:lpstr>Arial</vt:lpstr>
      <vt:lpstr>Arial Black</vt:lpstr>
      <vt:lpstr>Bahnschrift</vt:lpstr>
      <vt:lpstr>Bahnschrift Condensed</vt:lpstr>
      <vt:lpstr>Book Antiqua</vt:lpstr>
      <vt:lpstr>Calibri</vt:lpstr>
      <vt:lpstr>Calibri Light</vt:lpstr>
      <vt:lpstr>Candara</vt:lpstr>
      <vt:lpstr>Lato Light</vt:lpstr>
      <vt:lpstr>Cover and End Slide Master</vt:lpstr>
      <vt:lpstr>1_Cover and End Slide Master</vt:lpstr>
      <vt:lpstr>1_Office Theme</vt:lpstr>
      <vt:lpstr>2_Cover and End Slide Master</vt:lpstr>
      <vt:lpstr>Section Break Slide Master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Puspita</dc:creator>
  <cp:lastModifiedBy>User</cp:lastModifiedBy>
  <cp:revision>538</cp:revision>
  <cp:lastPrinted>2021-10-09T05:17:19Z</cp:lastPrinted>
  <dcterms:created xsi:type="dcterms:W3CDTF">2020-10-07T05:21:02Z</dcterms:created>
  <dcterms:modified xsi:type="dcterms:W3CDTF">2024-01-23T06:02:53Z</dcterms:modified>
</cp:coreProperties>
</file>