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7" r:id="rId2"/>
  </p:sldMasterIdLst>
  <p:notesMasterIdLst>
    <p:notesMasterId r:id="rId34"/>
  </p:notesMasterIdLst>
  <p:sldIdLst>
    <p:sldId id="256" r:id="rId3"/>
    <p:sldId id="350" r:id="rId4"/>
    <p:sldId id="349" r:id="rId5"/>
    <p:sldId id="295" r:id="rId6"/>
    <p:sldId id="296" r:id="rId7"/>
    <p:sldId id="297" r:id="rId8"/>
    <p:sldId id="298" r:id="rId9"/>
    <p:sldId id="299" r:id="rId10"/>
    <p:sldId id="347" r:id="rId11"/>
    <p:sldId id="329" r:id="rId12"/>
    <p:sldId id="342" r:id="rId13"/>
    <p:sldId id="343" r:id="rId14"/>
    <p:sldId id="330" r:id="rId15"/>
    <p:sldId id="331" r:id="rId16"/>
    <p:sldId id="332" r:id="rId17"/>
    <p:sldId id="333" r:id="rId18"/>
    <p:sldId id="307" r:id="rId19"/>
    <p:sldId id="308" r:id="rId20"/>
    <p:sldId id="310" r:id="rId21"/>
    <p:sldId id="311" r:id="rId22"/>
    <p:sldId id="312" r:id="rId23"/>
    <p:sldId id="316" r:id="rId24"/>
    <p:sldId id="317" r:id="rId25"/>
    <p:sldId id="315" r:id="rId26"/>
    <p:sldId id="314" r:id="rId27"/>
    <p:sldId id="318" r:id="rId28"/>
    <p:sldId id="345" r:id="rId29"/>
    <p:sldId id="320" r:id="rId30"/>
    <p:sldId id="348" r:id="rId31"/>
    <p:sldId id="334" r:id="rId32"/>
    <p:sldId id="281" r:id="rId33"/>
  </p:sldIdLst>
  <p:sldSz cx="9144000" cy="5143500" type="screen16x9"/>
  <p:notesSz cx="7102475" cy="9388475"/>
  <p:embeddedFontLst>
    <p:embeddedFont>
      <p:font typeface="Garet Bold" panose="020B0604020202020204" charset="0"/>
      <p:regular r:id="rId35"/>
    </p:embeddedFont>
    <p:embeddedFont>
      <p:font typeface="Garet Italics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Open Sans" panose="020B0604020202020204" charset="0"/>
      <p:regular r:id="rId41"/>
      <p:bold r:id="rId42"/>
      <p:italic r:id="rId43"/>
      <p:boldItalic r:id="rId44"/>
    </p:embeddedFont>
    <p:embeddedFont>
      <p:font typeface="Poppins Light Bold" panose="020B0604020202020204" charset="0"/>
      <p:regular r:id="rId45"/>
    </p:embeddedFont>
    <p:embeddedFont>
      <p:font typeface="Garet" panose="020B0604020202020204" charset="0"/>
      <p:regular r:id="rId46"/>
    </p:embeddedFont>
    <p:embeddedFont>
      <p:font typeface="Poppins Light" panose="020B0604020202020204" charset="0"/>
      <p:regular r:id="rId47"/>
    </p:embeddedFont>
    <p:embeddedFont>
      <p:font typeface="The Seasons Bold" panose="020B0604020202020204" charset="0"/>
      <p:regular r:id="rId48"/>
    </p:embeddedFont>
    <p:embeddedFont>
      <p:font typeface="The Seasons" panose="020B0604020202020204" charset="0"/>
      <p:regular r:id="rId49"/>
    </p:embeddedFont>
    <p:embeddedFont>
      <p:font typeface="Baloo 2" panose="020B0604020202020204" charset="0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38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04850"/>
            <a:ext cx="6261100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04850"/>
            <a:ext cx="6261100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p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834675" y="-25"/>
            <a:ext cx="3309317" cy="2987238"/>
          </a:xfrm>
          <a:custGeom>
            <a:avLst/>
            <a:gdLst/>
            <a:ahLst/>
            <a:cxnLst/>
            <a:rect l="l" t="t" r="r" b="b"/>
            <a:pathLst>
              <a:path w="32972" h="29763" extrusionOk="0">
                <a:moveTo>
                  <a:pt x="798" y="1"/>
                </a:moveTo>
                <a:cubicBezTo>
                  <a:pt x="1" y="1054"/>
                  <a:pt x="366" y="2627"/>
                  <a:pt x="1201" y="3647"/>
                </a:cubicBezTo>
                <a:cubicBezTo>
                  <a:pt x="2042" y="4668"/>
                  <a:pt x="3243" y="5301"/>
                  <a:pt x="4335" y="6038"/>
                </a:cubicBezTo>
                <a:cubicBezTo>
                  <a:pt x="5432" y="6775"/>
                  <a:pt x="6496" y="7736"/>
                  <a:pt x="6791" y="9024"/>
                </a:cubicBezTo>
                <a:cubicBezTo>
                  <a:pt x="7091" y="10340"/>
                  <a:pt x="6496" y="11715"/>
                  <a:pt x="5667" y="12774"/>
                </a:cubicBezTo>
                <a:cubicBezTo>
                  <a:pt x="4832" y="13839"/>
                  <a:pt x="3762" y="14696"/>
                  <a:pt x="2877" y="15717"/>
                </a:cubicBezTo>
                <a:cubicBezTo>
                  <a:pt x="1316" y="17518"/>
                  <a:pt x="355" y="19947"/>
                  <a:pt x="716" y="22305"/>
                </a:cubicBezTo>
                <a:cubicBezTo>
                  <a:pt x="1081" y="24664"/>
                  <a:pt x="2959" y="26831"/>
                  <a:pt x="5328" y="27120"/>
                </a:cubicBezTo>
                <a:cubicBezTo>
                  <a:pt x="5540" y="27146"/>
                  <a:pt x="5753" y="27157"/>
                  <a:pt x="5965" y="27157"/>
                </a:cubicBezTo>
                <a:cubicBezTo>
                  <a:pt x="7523" y="27157"/>
                  <a:pt x="9087" y="26549"/>
                  <a:pt x="10638" y="26549"/>
                </a:cubicBezTo>
                <a:cubicBezTo>
                  <a:pt x="10943" y="26549"/>
                  <a:pt x="11247" y="26572"/>
                  <a:pt x="11551" y="26629"/>
                </a:cubicBezTo>
                <a:cubicBezTo>
                  <a:pt x="13287" y="26956"/>
                  <a:pt x="14646" y="28283"/>
                  <a:pt x="16246" y="29036"/>
                </a:cubicBezTo>
                <a:cubicBezTo>
                  <a:pt x="17313" y="29538"/>
                  <a:pt x="18460" y="29763"/>
                  <a:pt x="19623" y="29763"/>
                </a:cubicBezTo>
                <a:cubicBezTo>
                  <a:pt x="21898" y="29763"/>
                  <a:pt x="24227" y="28901"/>
                  <a:pt x="26110" y="27568"/>
                </a:cubicBezTo>
                <a:cubicBezTo>
                  <a:pt x="28959" y="25553"/>
                  <a:pt x="30995" y="22617"/>
                  <a:pt x="32971" y="19745"/>
                </a:cubicBezTo>
                <a:lnTo>
                  <a:pt x="32971" y="6"/>
                </a:lnTo>
                <a:lnTo>
                  <a:pt x="79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0" y="2156025"/>
            <a:ext cx="3309317" cy="2987238"/>
          </a:xfrm>
          <a:custGeom>
            <a:avLst/>
            <a:gdLst/>
            <a:ahLst/>
            <a:cxnLst/>
            <a:rect l="l" t="t" r="r" b="b"/>
            <a:pathLst>
              <a:path w="32972" h="29763" extrusionOk="0">
                <a:moveTo>
                  <a:pt x="798" y="1"/>
                </a:moveTo>
                <a:cubicBezTo>
                  <a:pt x="1" y="1054"/>
                  <a:pt x="366" y="2627"/>
                  <a:pt x="1201" y="3647"/>
                </a:cubicBezTo>
                <a:cubicBezTo>
                  <a:pt x="2042" y="4668"/>
                  <a:pt x="3243" y="5301"/>
                  <a:pt x="4335" y="6038"/>
                </a:cubicBezTo>
                <a:cubicBezTo>
                  <a:pt x="5432" y="6775"/>
                  <a:pt x="6496" y="7736"/>
                  <a:pt x="6791" y="9024"/>
                </a:cubicBezTo>
                <a:cubicBezTo>
                  <a:pt x="7091" y="10340"/>
                  <a:pt x="6496" y="11715"/>
                  <a:pt x="5667" y="12774"/>
                </a:cubicBezTo>
                <a:cubicBezTo>
                  <a:pt x="4832" y="13839"/>
                  <a:pt x="3762" y="14696"/>
                  <a:pt x="2877" y="15717"/>
                </a:cubicBezTo>
                <a:cubicBezTo>
                  <a:pt x="1316" y="17518"/>
                  <a:pt x="355" y="19947"/>
                  <a:pt x="716" y="22305"/>
                </a:cubicBezTo>
                <a:cubicBezTo>
                  <a:pt x="1081" y="24664"/>
                  <a:pt x="2959" y="26831"/>
                  <a:pt x="5328" y="27120"/>
                </a:cubicBezTo>
                <a:cubicBezTo>
                  <a:pt x="5540" y="27146"/>
                  <a:pt x="5753" y="27157"/>
                  <a:pt x="5965" y="27157"/>
                </a:cubicBezTo>
                <a:cubicBezTo>
                  <a:pt x="7523" y="27157"/>
                  <a:pt x="9087" y="26549"/>
                  <a:pt x="10638" y="26549"/>
                </a:cubicBezTo>
                <a:cubicBezTo>
                  <a:pt x="10943" y="26549"/>
                  <a:pt x="11247" y="26572"/>
                  <a:pt x="11551" y="26629"/>
                </a:cubicBezTo>
                <a:cubicBezTo>
                  <a:pt x="13287" y="26956"/>
                  <a:pt x="14646" y="28283"/>
                  <a:pt x="16246" y="29036"/>
                </a:cubicBezTo>
                <a:cubicBezTo>
                  <a:pt x="17313" y="29538"/>
                  <a:pt x="18460" y="29763"/>
                  <a:pt x="19623" y="29763"/>
                </a:cubicBezTo>
                <a:cubicBezTo>
                  <a:pt x="21898" y="29763"/>
                  <a:pt x="24227" y="28901"/>
                  <a:pt x="26110" y="27568"/>
                </a:cubicBezTo>
                <a:cubicBezTo>
                  <a:pt x="28959" y="25553"/>
                  <a:pt x="30995" y="22617"/>
                  <a:pt x="32971" y="19745"/>
                </a:cubicBezTo>
                <a:lnTo>
                  <a:pt x="32971" y="6"/>
                </a:lnTo>
                <a:lnTo>
                  <a:pt x="79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4936300" y="-19"/>
            <a:ext cx="4207839" cy="1074716"/>
          </a:xfrm>
          <a:custGeom>
            <a:avLst/>
            <a:gdLst/>
            <a:ahLst/>
            <a:cxnLst/>
            <a:rect l="l" t="t" r="r" b="b"/>
            <a:pathLst>
              <a:path w="127327" h="41769" extrusionOk="0">
                <a:moveTo>
                  <a:pt x="33782" y="1"/>
                </a:moveTo>
                <a:cubicBezTo>
                  <a:pt x="29984" y="1"/>
                  <a:pt x="26138" y="938"/>
                  <a:pt x="22754" y="2656"/>
                </a:cubicBezTo>
                <a:cubicBezTo>
                  <a:pt x="15812" y="6192"/>
                  <a:pt x="10669" y="12586"/>
                  <a:pt x="7228" y="19575"/>
                </a:cubicBezTo>
                <a:cubicBezTo>
                  <a:pt x="3775" y="26564"/>
                  <a:pt x="1882" y="34184"/>
                  <a:pt x="1" y="41744"/>
                </a:cubicBezTo>
                <a:lnTo>
                  <a:pt x="127326" y="41768"/>
                </a:lnTo>
                <a:lnTo>
                  <a:pt x="127326" y="26766"/>
                </a:lnTo>
                <a:cubicBezTo>
                  <a:pt x="125115" y="27301"/>
                  <a:pt x="122843" y="27563"/>
                  <a:pt x="120569" y="27563"/>
                </a:cubicBezTo>
                <a:cubicBezTo>
                  <a:pt x="114092" y="27563"/>
                  <a:pt x="107601" y="25443"/>
                  <a:pt x="102454" y="21504"/>
                </a:cubicBezTo>
                <a:cubicBezTo>
                  <a:pt x="96791" y="17147"/>
                  <a:pt x="91803" y="10369"/>
                  <a:pt x="84703" y="10369"/>
                </a:cubicBezTo>
                <a:cubicBezTo>
                  <a:pt x="84624" y="10369"/>
                  <a:pt x="84544" y="10370"/>
                  <a:pt x="84464" y="10371"/>
                </a:cubicBezTo>
                <a:cubicBezTo>
                  <a:pt x="77370" y="10524"/>
                  <a:pt x="71793" y="17722"/>
                  <a:pt x="64740" y="17722"/>
                </a:cubicBezTo>
                <a:cubicBezTo>
                  <a:pt x="64643" y="17722"/>
                  <a:pt x="64547" y="17720"/>
                  <a:pt x="64449" y="17718"/>
                </a:cubicBezTo>
                <a:cubicBezTo>
                  <a:pt x="56187" y="17479"/>
                  <a:pt x="51829" y="7943"/>
                  <a:pt x="45007" y="3287"/>
                </a:cubicBezTo>
                <a:cubicBezTo>
                  <a:pt x="41712" y="1036"/>
                  <a:pt x="37773" y="1"/>
                  <a:pt x="33782" y="1"/>
                </a:cubicBezTo>
                <a:close/>
              </a:path>
            </a:pathLst>
          </a:custGeom>
          <a:solidFill>
            <a:srgbClr val="FED002">
              <a:alpha val="4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-468900" y="-12"/>
            <a:ext cx="3558131" cy="1211312"/>
          </a:xfrm>
          <a:custGeom>
            <a:avLst/>
            <a:gdLst/>
            <a:ahLst/>
            <a:cxnLst/>
            <a:rect l="l" t="t" r="r" b="b"/>
            <a:pathLst>
              <a:path w="29571" h="10067" extrusionOk="0">
                <a:moveTo>
                  <a:pt x="10181" y="0"/>
                </a:moveTo>
                <a:cubicBezTo>
                  <a:pt x="5410" y="0"/>
                  <a:pt x="2293" y="2806"/>
                  <a:pt x="0" y="10066"/>
                </a:cubicBezTo>
                <a:lnTo>
                  <a:pt x="29570" y="10066"/>
                </a:lnTo>
                <a:cubicBezTo>
                  <a:pt x="16901" y="4324"/>
                  <a:pt x="15443" y="0"/>
                  <a:pt x="10181" y="0"/>
                </a:cubicBezTo>
                <a:close/>
              </a:path>
            </a:pathLst>
          </a:custGeom>
          <a:solidFill>
            <a:srgbClr val="7CACE1">
              <a:alpha val="47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611300" y="3437299"/>
            <a:ext cx="5593200" cy="1706200"/>
          </a:xfrm>
          <a:custGeom>
            <a:avLst/>
            <a:gdLst/>
            <a:ahLst/>
            <a:cxnLst/>
            <a:rect l="l" t="t" r="r" b="b"/>
            <a:pathLst>
              <a:path w="237352" h="72404" extrusionOk="0">
                <a:moveTo>
                  <a:pt x="25265" y="1"/>
                </a:moveTo>
                <a:cubicBezTo>
                  <a:pt x="24946" y="1"/>
                  <a:pt x="24624" y="9"/>
                  <a:pt x="24301" y="25"/>
                </a:cubicBezTo>
                <a:cubicBezTo>
                  <a:pt x="14014" y="549"/>
                  <a:pt x="6358" y="9348"/>
                  <a:pt x="0" y="17432"/>
                </a:cubicBezTo>
                <a:lnTo>
                  <a:pt x="24" y="72403"/>
                </a:lnTo>
                <a:lnTo>
                  <a:pt x="237351" y="72403"/>
                </a:lnTo>
                <a:cubicBezTo>
                  <a:pt x="234172" y="66569"/>
                  <a:pt x="230922" y="60628"/>
                  <a:pt x="226136" y="56020"/>
                </a:cubicBezTo>
                <a:cubicBezTo>
                  <a:pt x="221955" y="51996"/>
                  <a:pt x="216340" y="49080"/>
                  <a:pt x="210615" y="49080"/>
                </a:cubicBezTo>
                <a:cubicBezTo>
                  <a:pt x="209785" y="49080"/>
                  <a:pt x="208952" y="49141"/>
                  <a:pt x="208121" y="49269"/>
                </a:cubicBezTo>
                <a:cubicBezTo>
                  <a:pt x="200930" y="50389"/>
                  <a:pt x="195084" y="56187"/>
                  <a:pt x="187857" y="57104"/>
                </a:cubicBezTo>
                <a:cubicBezTo>
                  <a:pt x="187177" y="57191"/>
                  <a:pt x="186499" y="57233"/>
                  <a:pt x="185824" y="57233"/>
                </a:cubicBezTo>
                <a:cubicBezTo>
                  <a:pt x="179715" y="57233"/>
                  <a:pt x="173869" y="53788"/>
                  <a:pt x="169355" y="49531"/>
                </a:cubicBezTo>
                <a:cubicBezTo>
                  <a:pt x="164330" y="44805"/>
                  <a:pt x="160413" y="39006"/>
                  <a:pt x="155424" y="34256"/>
                </a:cubicBezTo>
                <a:cubicBezTo>
                  <a:pt x="146597" y="25874"/>
                  <a:pt x="134399" y="21415"/>
                  <a:pt x="122252" y="21415"/>
                </a:cubicBezTo>
                <a:cubicBezTo>
                  <a:pt x="115246" y="21415"/>
                  <a:pt x="108257" y="22898"/>
                  <a:pt x="101941" y="25969"/>
                </a:cubicBezTo>
                <a:cubicBezTo>
                  <a:pt x="94274" y="29696"/>
                  <a:pt x="87154" y="35613"/>
                  <a:pt x="78629" y="35827"/>
                </a:cubicBezTo>
                <a:cubicBezTo>
                  <a:pt x="78465" y="35831"/>
                  <a:pt x="78302" y="35833"/>
                  <a:pt x="78140" y="35833"/>
                </a:cubicBezTo>
                <a:cubicBezTo>
                  <a:pt x="67113" y="35833"/>
                  <a:pt x="58547" y="26354"/>
                  <a:pt x="51554" y="17730"/>
                </a:cubicBezTo>
                <a:cubicBezTo>
                  <a:pt x="44662" y="9230"/>
                  <a:pt x="36063" y="1"/>
                  <a:pt x="25265" y="1"/>
                </a:cubicBezTo>
                <a:close/>
              </a:path>
            </a:pathLst>
          </a:custGeom>
          <a:solidFill>
            <a:srgbClr val="FF4D01">
              <a:alpha val="50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4158047"/>
            <a:ext cx="5672961" cy="985453"/>
          </a:xfrm>
          <a:custGeom>
            <a:avLst/>
            <a:gdLst/>
            <a:ahLst/>
            <a:cxnLst/>
            <a:rect l="l" t="t" r="r" b="b"/>
            <a:pathLst>
              <a:path w="111634" h="19392" extrusionOk="0">
                <a:moveTo>
                  <a:pt x="17433" y="1"/>
                </a:moveTo>
                <a:cubicBezTo>
                  <a:pt x="14716" y="1"/>
                  <a:pt x="11947" y="743"/>
                  <a:pt x="9561" y="1913"/>
                </a:cubicBezTo>
                <a:cubicBezTo>
                  <a:pt x="5859" y="3735"/>
                  <a:pt x="2906" y="6473"/>
                  <a:pt x="1" y="9164"/>
                </a:cubicBezTo>
                <a:lnTo>
                  <a:pt x="13" y="19392"/>
                </a:lnTo>
                <a:lnTo>
                  <a:pt x="111634" y="19392"/>
                </a:lnTo>
                <a:cubicBezTo>
                  <a:pt x="109729" y="13701"/>
                  <a:pt x="104597" y="8878"/>
                  <a:pt x="98156" y="6747"/>
                </a:cubicBezTo>
                <a:cubicBezTo>
                  <a:pt x="95615" y="5905"/>
                  <a:pt x="92895" y="5490"/>
                  <a:pt x="90173" y="5490"/>
                </a:cubicBezTo>
                <a:cubicBezTo>
                  <a:pt x="86008" y="5490"/>
                  <a:pt x="81839" y="6461"/>
                  <a:pt x="78296" y="8355"/>
                </a:cubicBezTo>
                <a:cubicBezTo>
                  <a:pt x="74544" y="10355"/>
                  <a:pt x="70871" y="13455"/>
                  <a:pt x="66643" y="13455"/>
                </a:cubicBezTo>
                <a:cubicBezTo>
                  <a:pt x="66215" y="13455"/>
                  <a:pt x="65782" y="13423"/>
                  <a:pt x="65342" y="13355"/>
                </a:cubicBezTo>
                <a:cubicBezTo>
                  <a:pt x="60723" y="12643"/>
                  <a:pt x="57607" y="8057"/>
                  <a:pt x="52925" y="8057"/>
                </a:cubicBezTo>
                <a:cubicBezTo>
                  <a:pt x="52912" y="8057"/>
                  <a:pt x="52900" y="8057"/>
                  <a:pt x="52888" y="8057"/>
                </a:cubicBezTo>
                <a:cubicBezTo>
                  <a:pt x="48662" y="8081"/>
                  <a:pt x="45649" y="11855"/>
                  <a:pt x="41494" y="12522"/>
                </a:cubicBezTo>
                <a:cubicBezTo>
                  <a:pt x="41049" y="12593"/>
                  <a:pt x="40607" y="12627"/>
                  <a:pt x="40168" y="12627"/>
                </a:cubicBezTo>
                <a:cubicBezTo>
                  <a:pt x="36587" y="12627"/>
                  <a:pt x="33279" y="10372"/>
                  <a:pt x="30850" y="7986"/>
                </a:cubicBezTo>
                <a:cubicBezTo>
                  <a:pt x="28123" y="5295"/>
                  <a:pt x="25671" y="2151"/>
                  <a:pt x="21849" y="747"/>
                </a:cubicBezTo>
                <a:cubicBezTo>
                  <a:pt x="20443" y="231"/>
                  <a:pt x="18946" y="1"/>
                  <a:pt x="17433" y="1"/>
                </a:cubicBezTo>
                <a:close/>
              </a:path>
            </a:pathLst>
          </a:custGeom>
          <a:solidFill>
            <a:srgbClr val="FF4D01">
              <a:alpha val="50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flipH="1">
            <a:off x="7482446" y="4409700"/>
            <a:ext cx="2155504" cy="733809"/>
          </a:xfrm>
          <a:custGeom>
            <a:avLst/>
            <a:gdLst/>
            <a:ahLst/>
            <a:cxnLst/>
            <a:rect l="l" t="t" r="r" b="b"/>
            <a:pathLst>
              <a:path w="29571" h="10067" extrusionOk="0">
                <a:moveTo>
                  <a:pt x="10181" y="0"/>
                </a:moveTo>
                <a:cubicBezTo>
                  <a:pt x="5410" y="0"/>
                  <a:pt x="2293" y="2806"/>
                  <a:pt x="0" y="10066"/>
                </a:cubicBezTo>
                <a:lnTo>
                  <a:pt x="29570" y="10066"/>
                </a:lnTo>
                <a:cubicBezTo>
                  <a:pt x="16901" y="4324"/>
                  <a:pt x="15443" y="0"/>
                  <a:pt x="10181" y="0"/>
                </a:cubicBezTo>
                <a:close/>
              </a:path>
            </a:pathLst>
          </a:custGeom>
          <a:solidFill>
            <a:srgbClr val="01967A">
              <a:alpha val="488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667913" y="2721625"/>
            <a:ext cx="959100" cy="959100"/>
          </a:xfrm>
          <a:prstGeom prst="ellipse">
            <a:avLst/>
          </a:prstGeom>
          <a:solidFill>
            <a:srgbClr val="FF4D01">
              <a:alpha val="50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1082725" y="746825"/>
            <a:ext cx="6988200" cy="3642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184142" y="1255163"/>
            <a:ext cx="4775700" cy="19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84162" y="3418788"/>
            <a:ext cx="47757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678850" y="1481754"/>
            <a:ext cx="959100" cy="959100"/>
          </a:xfrm>
          <a:prstGeom prst="ellipse">
            <a:avLst/>
          </a:prstGeom>
          <a:solidFill>
            <a:srgbClr val="FED002">
              <a:alpha val="4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flipH="1">
            <a:off x="5765502" y="0"/>
            <a:ext cx="3378498" cy="1310416"/>
          </a:xfrm>
          <a:custGeom>
            <a:avLst/>
            <a:gdLst/>
            <a:ahLst/>
            <a:cxnLst/>
            <a:rect l="l" t="t" r="r" b="b"/>
            <a:pathLst>
              <a:path w="37492" h="14542" extrusionOk="0">
                <a:moveTo>
                  <a:pt x="1" y="0"/>
                </a:moveTo>
                <a:lnTo>
                  <a:pt x="1" y="10099"/>
                </a:lnTo>
                <a:cubicBezTo>
                  <a:pt x="1128" y="12447"/>
                  <a:pt x="3160" y="14542"/>
                  <a:pt x="5531" y="14542"/>
                </a:cubicBezTo>
                <a:cubicBezTo>
                  <a:pt x="5928" y="14542"/>
                  <a:pt x="6335" y="14483"/>
                  <a:pt x="6748" y="14357"/>
                </a:cubicBezTo>
                <a:cubicBezTo>
                  <a:pt x="10645" y="13167"/>
                  <a:pt x="12048" y="9013"/>
                  <a:pt x="15247" y="7703"/>
                </a:cubicBezTo>
                <a:cubicBezTo>
                  <a:pt x="15945" y="7416"/>
                  <a:pt x="16655" y="7304"/>
                  <a:pt x="17363" y="7304"/>
                </a:cubicBezTo>
                <a:cubicBezTo>
                  <a:pt x="18715" y="7304"/>
                  <a:pt x="20059" y="7714"/>
                  <a:pt x="21285" y="8101"/>
                </a:cubicBezTo>
                <a:cubicBezTo>
                  <a:pt x="23881" y="8921"/>
                  <a:pt x="26534" y="9688"/>
                  <a:pt x="28911" y="9688"/>
                </a:cubicBezTo>
                <a:cubicBezTo>
                  <a:pt x="29383" y="9688"/>
                  <a:pt x="29844" y="9657"/>
                  <a:pt x="30292" y="9591"/>
                </a:cubicBezTo>
                <a:cubicBezTo>
                  <a:pt x="33807" y="9073"/>
                  <a:pt x="35663" y="7594"/>
                  <a:pt x="36880" y="4367"/>
                </a:cubicBezTo>
                <a:cubicBezTo>
                  <a:pt x="37388" y="3014"/>
                  <a:pt x="37492" y="1545"/>
                  <a:pt x="37393" y="0"/>
                </a:cubicBezTo>
                <a:close/>
              </a:path>
            </a:pathLst>
          </a:custGeom>
          <a:solidFill>
            <a:srgbClr val="FED002">
              <a:alpha val="4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079376"/>
            <a:ext cx="3787676" cy="449833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1529209"/>
            <a:ext cx="3787676" cy="2778249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079376"/>
            <a:ext cx="3789164" cy="449833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1529209"/>
            <a:ext cx="3789164" cy="2778249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2915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1/9/2024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291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2915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29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2915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1/9/2024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291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2915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388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2915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1/9/2024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291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2915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098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191988"/>
            <a:ext cx="2820293" cy="817066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191989"/>
            <a:ext cx="4792266" cy="4115470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009055"/>
            <a:ext cx="2820293" cy="3298404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2915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1/9/2024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291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2915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095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3375422"/>
            <a:ext cx="5143500" cy="398488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430857"/>
            <a:ext cx="5143500" cy="2893219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3773909"/>
            <a:ext cx="5143500" cy="565919"/>
          </a:xfrm>
        </p:spPr>
        <p:txBody>
          <a:bodyPr/>
          <a:lstStyle>
            <a:lvl1pPr marL="0" indent="0">
              <a:buNone/>
              <a:defRPr sz="984"/>
            </a:lvl1pPr>
            <a:lvl2pPr marL="321457" indent="0">
              <a:buNone/>
              <a:defRPr sz="844"/>
            </a:lvl2pPr>
            <a:lvl3pPr marL="642915" indent="0">
              <a:buNone/>
              <a:defRPr sz="703"/>
            </a:lvl3pPr>
            <a:lvl4pPr marL="964372" indent="0">
              <a:buNone/>
              <a:defRPr sz="633"/>
            </a:lvl4pPr>
            <a:lvl5pPr marL="1285829" indent="0">
              <a:buNone/>
              <a:defRPr sz="633"/>
            </a:lvl5pPr>
            <a:lvl6pPr marL="1607287" indent="0">
              <a:buNone/>
              <a:defRPr sz="633"/>
            </a:lvl6pPr>
            <a:lvl7pPr marL="1928744" indent="0">
              <a:buNone/>
              <a:defRPr sz="633"/>
            </a:lvl7pPr>
            <a:lvl8pPr marL="2250201" indent="0">
              <a:buNone/>
              <a:defRPr sz="633"/>
            </a:lvl8pPr>
            <a:lvl9pPr marL="2571659" indent="0">
              <a:buNone/>
              <a:defRPr sz="6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2915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1/9/2024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291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2915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343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2915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1/9/2024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291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2915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010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193105"/>
            <a:ext cx="1928813" cy="41143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93105"/>
            <a:ext cx="5643563" cy="41143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2915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1/9/2024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291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2915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461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/>
          <p:nvPr/>
        </p:nvSpPr>
        <p:spPr>
          <a:xfrm>
            <a:off x="0" y="0"/>
            <a:ext cx="1681797" cy="652318"/>
          </a:xfrm>
          <a:custGeom>
            <a:avLst/>
            <a:gdLst/>
            <a:ahLst/>
            <a:cxnLst/>
            <a:rect l="l" t="t" r="r" b="b"/>
            <a:pathLst>
              <a:path w="37492" h="14542" extrusionOk="0">
                <a:moveTo>
                  <a:pt x="1" y="0"/>
                </a:moveTo>
                <a:lnTo>
                  <a:pt x="1" y="10099"/>
                </a:lnTo>
                <a:cubicBezTo>
                  <a:pt x="1128" y="12447"/>
                  <a:pt x="3160" y="14542"/>
                  <a:pt x="5531" y="14542"/>
                </a:cubicBezTo>
                <a:cubicBezTo>
                  <a:pt x="5928" y="14542"/>
                  <a:pt x="6335" y="14483"/>
                  <a:pt x="6748" y="14357"/>
                </a:cubicBezTo>
                <a:cubicBezTo>
                  <a:pt x="10645" y="13167"/>
                  <a:pt x="12048" y="9013"/>
                  <a:pt x="15247" y="7703"/>
                </a:cubicBezTo>
                <a:cubicBezTo>
                  <a:pt x="15945" y="7416"/>
                  <a:pt x="16655" y="7304"/>
                  <a:pt x="17363" y="7304"/>
                </a:cubicBezTo>
                <a:cubicBezTo>
                  <a:pt x="18715" y="7304"/>
                  <a:pt x="20059" y="7714"/>
                  <a:pt x="21285" y="8101"/>
                </a:cubicBezTo>
                <a:cubicBezTo>
                  <a:pt x="23881" y="8921"/>
                  <a:pt x="26534" y="9688"/>
                  <a:pt x="28911" y="9688"/>
                </a:cubicBezTo>
                <a:cubicBezTo>
                  <a:pt x="29383" y="9688"/>
                  <a:pt x="29844" y="9657"/>
                  <a:pt x="30292" y="9591"/>
                </a:cubicBezTo>
                <a:cubicBezTo>
                  <a:pt x="33807" y="9073"/>
                  <a:pt x="35663" y="7594"/>
                  <a:pt x="36880" y="4367"/>
                </a:cubicBezTo>
                <a:cubicBezTo>
                  <a:pt x="37388" y="3014"/>
                  <a:pt x="37492" y="1545"/>
                  <a:pt x="37393" y="0"/>
                </a:cubicBezTo>
                <a:close/>
              </a:path>
            </a:pathLst>
          </a:custGeom>
          <a:solidFill>
            <a:srgbClr val="01967A">
              <a:alpha val="488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6"/>
          <p:cNvSpPr/>
          <p:nvPr/>
        </p:nvSpPr>
        <p:spPr>
          <a:xfrm>
            <a:off x="0" y="0"/>
            <a:ext cx="2006414" cy="529209"/>
          </a:xfrm>
          <a:custGeom>
            <a:avLst/>
            <a:gdLst/>
            <a:ahLst/>
            <a:cxnLst/>
            <a:rect l="l" t="t" r="r" b="b"/>
            <a:pathLst>
              <a:path w="34571" h="9118" extrusionOk="0">
                <a:moveTo>
                  <a:pt x="0" y="0"/>
                </a:moveTo>
                <a:lnTo>
                  <a:pt x="0" y="6338"/>
                </a:lnTo>
                <a:cubicBezTo>
                  <a:pt x="943" y="7967"/>
                  <a:pt x="2339" y="9118"/>
                  <a:pt x="4255" y="9118"/>
                </a:cubicBezTo>
                <a:cubicBezTo>
                  <a:pt x="4290" y="9118"/>
                  <a:pt x="4326" y="9117"/>
                  <a:pt x="4362" y="9117"/>
                </a:cubicBezTo>
                <a:cubicBezTo>
                  <a:pt x="6420" y="9073"/>
                  <a:pt x="8510" y="7490"/>
                  <a:pt x="10405" y="6305"/>
                </a:cubicBezTo>
                <a:cubicBezTo>
                  <a:pt x="12479" y="5012"/>
                  <a:pt x="16256" y="1807"/>
                  <a:pt x="19035" y="1687"/>
                </a:cubicBezTo>
                <a:cubicBezTo>
                  <a:pt x="19099" y="1685"/>
                  <a:pt x="19164" y="1683"/>
                  <a:pt x="19229" y="1683"/>
                </a:cubicBezTo>
                <a:cubicBezTo>
                  <a:pt x="21978" y="1683"/>
                  <a:pt x="25338" y="4009"/>
                  <a:pt x="27327" y="4766"/>
                </a:cubicBezTo>
                <a:cubicBezTo>
                  <a:pt x="28374" y="5162"/>
                  <a:pt x="29407" y="5376"/>
                  <a:pt x="30348" y="5376"/>
                </a:cubicBezTo>
                <a:cubicBezTo>
                  <a:pt x="32168" y="5376"/>
                  <a:pt x="33645" y="4574"/>
                  <a:pt x="34221" y="2735"/>
                </a:cubicBezTo>
                <a:cubicBezTo>
                  <a:pt x="34500" y="1835"/>
                  <a:pt x="34571" y="912"/>
                  <a:pt x="34527" y="0"/>
                </a:cubicBezTo>
                <a:close/>
              </a:path>
            </a:pathLst>
          </a:custGeom>
          <a:solidFill>
            <a:srgbClr val="01967A">
              <a:alpha val="488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6"/>
          <p:cNvSpPr/>
          <p:nvPr/>
        </p:nvSpPr>
        <p:spPr>
          <a:xfrm>
            <a:off x="-239600" y="742325"/>
            <a:ext cx="441600" cy="441600"/>
          </a:xfrm>
          <a:prstGeom prst="ellipse">
            <a:avLst/>
          </a:prstGeom>
          <a:solidFill>
            <a:srgbClr val="01967A">
              <a:alpha val="488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/>
          <p:nvPr/>
        </p:nvSpPr>
        <p:spPr>
          <a:xfrm flipH="1">
            <a:off x="7137540" y="4491209"/>
            <a:ext cx="2006465" cy="652281"/>
          </a:xfrm>
          <a:custGeom>
            <a:avLst/>
            <a:gdLst/>
            <a:ahLst/>
            <a:cxnLst/>
            <a:rect l="l" t="t" r="r" b="b"/>
            <a:pathLst>
              <a:path w="85155" h="27683" extrusionOk="0">
                <a:moveTo>
                  <a:pt x="24" y="1"/>
                </a:moveTo>
                <a:lnTo>
                  <a:pt x="1" y="27683"/>
                </a:lnTo>
                <a:lnTo>
                  <a:pt x="85154" y="27683"/>
                </a:lnTo>
                <a:cubicBezTo>
                  <a:pt x="81689" y="23277"/>
                  <a:pt x="78153" y="18813"/>
                  <a:pt x="73593" y="15562"/>
                </a:cubicBezTo>
                <a:cubicBezTo>
                  <a:pt x="70012" y="13016"/>
                  <a:pt x="65664" y="11288"/>
                  <a:pt x="61333" y="11288"/>
                </a:cubicBezTo>
                <a:cubicBezTo>
                  <a:pt x="60134" y="11288"/>
                  <a:pt x="58937" y="11421"/>
                  <a:pt x="57758" y="11705"/>
                </a:cubicBezTo>
                <a:cubicBezTo>
                  <a:pt x="54422" y="12512"/>
                  <a:pt x="51323" y="14479"/>
                  <a:pt x="47895" y="14479"/>
                </a:cubicBezTo>
                <a:cubicBezTo>
                  <a:pt x="47884" y="14479"/>
                  <a:pt x="47874" y="14479"/>
                  <a:pt x="47864" y="14479"/>
                </a:cubicBezTo>
                <a:cubicBezTo>
                  <a:pt x="40863" y="14455"/>
                  <a:pt x="36005" y="6418"/>
                  <a:pt x="29028" y="5954"/>
                </a:cubicBezTo>
                <a:cubicBezTo>
                  <a:pt x="28807" y="5939"/>
                  <a:pt x="28588" y="5932"/>
                  <a:pt x="28369" y="5932"/>
                </a:cubicBezTo>
                <a:cubicBezTo>
                  <a:pt x="24082" y="5932"/>
                  <a:pt x="20179" y="8697"/>
                  <a:pt x="15919" y="9490"/>
                </a:cubicBezTo>
                <a:cubicBezTo>
                  <a:pt x="15260" y="9612"/>
                  <a:pt x="14609" y="9670"/>
                  <a:pt x="13967" y="9670"/>
                </a:cubicBezTo>
                <a:cubicBezTo>
                  <a:pt x="8159" y="9670"/>
                  <a:pt x="3155" y="4922"/>
                  <a:pt x="24" y="1"/>
                </a:cubicBezTo>
                <a:close/>
              </a:path>
            </a:pathLst>
          </a:custGeom>
          <a:solidFill>
            <a:srgbClr val="7CACE1">
              <a:alpha val="47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6"/>
          <p:cNvSpPr/>
          <p:nvPr/>
        </p:nvSpPr>
        <p:spPr>
          <a:xfrm>
            <a:off x="6316473" y="4433225"/>
            <a:ext cx="2827548" cy="710276"/>
          </a:xfrm>
          <a:custGeom>
            <a:avLst/>
            <a:gdLst/>
            <a:ahLst/>
            <a:cxnLst/>
            <a:rect l="l" t="t" r="r" b="b"/>
            <a:pathLst>
              <a:path w="136613" h="34317" extrusionOk="0">
                <a:moveTo>
                  <a:pt x="130454" y="1"/>
                </a:moveTo>
                <a:cubicBezTo>
                  <a:pt x="123279" y="1"/>
                  <a:pt x="116079" y="2986"/>
                  <a:pt x="111193" y="8278"/>
                </a:cubicBezTo>
                <a:cubicBezTo>
                  <a:pt x="106847" y="12993"/>
                  <a:pt x="103478" y="19803"/>
                  <a:pt x="97132" y="20708"/>
                </a:cubicBezTo>
                <a:cubicBezTo>
                  <a:pt x="96665" y="20775"/>
                  <a:pt x="96201" y="20806"/>
                  <a:pt x="95741" y="20806"/>
                </a:cubicBezTo>
                <a:cubicBezTo>
                  <a:pt x="90211" y="20806"/>
                  <a:pt x="85124" y="16362"/>
                  <a:pt x="79460" y="16362"/>
                </a:cubicBezTo>
                <a:cubicBezTo>
                  <a:pt x="79453" y="16362"/>
                  <a:pt x="79446" y="16362"/>
                  <a:pt x="79439" y="16362"/>
                </a:cubicBezTo>
                <a:cubicBezTo>
                  <a:pt x="69533" y="16386"/>
                  <a:pt x="63520" y="29543"/>
                  <a:pt x="53614" y="29757"/>
                </a:cubicBezTo>
                <a:cubicBezTo>
                  <a:pt x="53538" y="29758"/>
                  <a:pt x="53461" y="29759"/>
                  <a:pt x="53385" y="29759"/>
                </a:cubicBezTo>
                <a:cubicBezTo>
                  <a:pt x="47007" y="29759"/>
                  <a:pt x="42046" y="24386"/>
                  <a:pt x="36446" y="21268"/>
                </a:cubicBezTo>
                <a:cubicBezTo>
                  <a:pt x="32619" y="19136"/>
                  <a:pt x="28233" y="18045"/>
                  <a:pt x="23849" y="18045"/>
                </a:cubicBezTo>
                <a:cubicBezTo>
                  <a:pt x="20936" y="18045"/>
                  <a:pt x="18024" y="18527"/>
                  <a:pt x="15276" y="19506"/>
                </a:cubicBezTo>
                <a:cubicBezTo>
                  <a:pt x="8406" y="21958"/>
                  <a:pt x="2691" y="27471"/>
                  <a:pt x="1" y="34257"/>
                </a:cubicBezTo>
                <a:lnTo>
                  <a:pt x="136613" y="34317"/>
                </a:lnTo>
                <a:lnTo>
                  <a:pt x="136613" y="765"/>
                </a:lnTo>
                <a:cubicBezTo>
                  <a:pt x="134600" y="250"/>
                  <a:pt x="132528" y="1"/>
                  <a:pt x="130454" y="1"/>
                </a:cubicBezTo>
                <a:close/>
              </a:path>
            </a:pathLst>
          </a:custGeom>
          <a:solidFill>
            <a:srgbClr val="7CACE1">
              <a:alpha val="47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6"/>
          <p:cNvSpPr/>
          <p:nvPr/>
        </p:nvSpPr>
        <p:spPr>
          <a:xfrm>
            <a:off x="8804600" y="3637850"/>
            <a:ext cx="652200" cy="652200"/>
          </a:xfrm>
          <a:prstGeom prst="ellipse">
            <a:avLst/>
          </a:prstGeom>
          <a:solidFill>
            <a:srgbClr val="7CACE1">
              <a:alpha val="47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6"/>
          <p:cNvGrpSpPr/>
          <p:nvPr/>
        </p:nvGrpSpPr>
        <p:grpSpPr>
          <a:xfrm>
            <a:off x="7951138" y="229013"/>
            <a:ext cx="959175" cy="162000"/>
            <a:chOff x="447675" y="1666875"/>
            <a:chExt cx="959175" cy="162000"/>
          </a:xfrm>
        </p:grpSpPr>
        <p:sp>
          <p:nvSpPr>
            <p:cNvPr id="60" name="Google Shape;60;p6"/>
            <p:cNvSpPr/>
            <p:nvPr/>
          </p:nvSpPr>
          <p:spPr>
            <a:xfrm>
              <a:off x="447675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713400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979125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1244850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6"/>
          <p:cNvSpPr/>
          <p:nvPr/>
        </p:nvSpPr>
        <p:spPr>
          <a:xfrm>
            <a:off x="65263" y="1021913"/>
            <a:ext cx="162000" cy="1620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6"/>
          <p:cNvGrpSpPr/>
          <p:nvPr/>
        </p:nvGrpSpPr>
        <p:grpSpPr>
          <a:xfrm>
            <a:off x="6104538" y="4858313"/>
            <a:ext cx="427725" cy="162000"/>
            <a:chOff x="447675" y="1666875"/>
            <a:chExt cx="427725" cy="162000"/>
          </a:xfrm>
        </p:grpSpPr>
        <p:sp>
          <p:nvSpPr>
            <p:cNvPr id="66" name="Google Shape;66;p6"/>
            <p:cNvSpPr/>
            <p:nvPr/>
          </p:nvSpPr>
          <p:spPr>
            <a:xfrm>
              <a:off x="447675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713400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3"/>
          <p:cNvSpPr/>
          <p:nvPr/>
        </p:nvSpPr>
        <p:spPr>
          <a:xfrm rot="10800000">
            <a:off x="3979357" y="0"/>
            <a:ext cx="5164646" cy="5154850"/>
          </a:xfrm>
          <a:custGeom>
            <a:avLst/>
            <a:gdLst/>
            <a:ahLst/>
            <a:cxnLst/>
            <a:rect l="l" t="t" r="r" b="b"/>
            <a:pathLst>
              <a:path w="31634" h="40931" extrusionOk="0">
                <a:moveTo>
                  <a:pt x="23855" y="1"/>
                </a:moveTo>
                <a:lnTo>
                  <a:pt x="0" y="17"/>
                </a:lnTo>
                <a:lnTo>
                  <a:pt x="0" y="40931"/>
                </a:lnTo>
                <a:lnTo>
                  <a:pt x="31601" y="40931"/>
                </a:lnTo>
                <a:cubicBezTo>
                  <a:pt x="31634" y="34790"/>
                  <a:pt x="29576" y="28659"/>
                  <a:pt x="25935" y="24080"/>
                </a:cubicBezTo>
                <a:cubicBezTo>
                  <a:pt x="25001" y="22900"/>
                  <a:pt x="23959" y="21814"/>
                  <a:pt x="23205" y="20477"/>
                </a:cubicBezTo>
                <a:cubicBezTo>
                  <a:pt x="22452" y="19145"/>
                  <a:pt x="22015" y="17474"/>
                  <a:pt x="22436" y="15968"/>
                </a:cubicBezTo>
                <a:cubicBezTo>
                  <a:pt x="22998" y="13959"/>
                  <a:pt x="24958" y="12567"/>
                  <a:pt x="25040" y="10465"/>
                </a:cubicBezTo>
                <a:cubicBezTo>
                  <a:pt x="25121" y="8134"/>
                  <a:pt x="22867" y="6541"/>
                  <a:pt x="22343" y="4286"/>
                </a:cubicBezTo>
                <a:cubicBezTo>
                  <a:pt x="21977" y="2692"/>
                  <a:pt x="22616" y="874"/>
                  <a:pt x="238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3"/>
          <p:cNvSpPr/>
          <p:nvPr/>
        </p:nvSpPr>
        <p:spPr>
          <a:xfrm rot="-5400000">
            <a:off x="4930657" y="935962"/>
            <a:ext cx="5145931" cy="3280896"/>
          </a:xfrm>
          <a:custGeom>
            <a:avLst/>
            <a:gdLst/>
            <a:ahLst/>
            <a:cxnLst/>
            <a:rect l="l" t="t" r="r" b="b"/>
            <a:pathLst>
              <a:path w="160735" h="128524" extrusionOk="0">
                <a:moveTo>
                  <a:pt x="131935" y="1"/>
                </a:moveTo>
                <a:cubicBezTo>
                  <a:pt x="130608" y="1"/>
                  <a:pt x="129280" y="147"/>
                  <a:pt x="127969" y="461"/>
                </a:cubicBezTo>
                <a:cubicBezTo>
                  <a:pt x="120492" y="2235"/>
                  <a:pt x="115170" y="8783"/>
                  <a:pt x="109824" y="14450"/>
                </a:cubicBezTo>
                <a:cubicBezTo>
                  <a:pt x="105031" y="19520"/>
                  <a:pt x="98894" y="24438"/>
                  <a:pt x="92241" y="24438"/>
                </a:cubicBezTo>
                <a:cubicBezTo>
                  <a:pt x="91457" y="24438"/>
                  <a:pt x="90666" y="24370"/>
                  <a:pt x="89869" y="24225"/>
                </a:cubicBezTo>
                <a:cubicBezTo>
                  <a:pt x="82820" y="22951"/>
                  <a:pt x="77772" y="16082"/>
                  <a:pt x="70807" y="14415"/>
                </a:cubicBezTo>
                <a:cubicBezTo>
                  <a:pt x="69666" y="14141"/>
                  <a:pt x="68527" y="14016"/>
                  <a:pt x="67394" y="14016"/>
                </a:cubicBezTo>
                <a:cubicBezTo>
                  <a:pt x="61032" y="14016"/>
                  <a:pt x="54850" y="17965"/>
                  <a:pt x="49423" y="21785"/>
                </a:cubicBezTo>
                <a:cubicBezTo>
                  <a:pt x="43880" y="25697"/>
                  <a:pt x="37639" y="29806"/>
                  <a:pt x="31135" y="29806"/>
                </a:cubicBezTo>
                <a:cubicBezTo>
                  <a:pt x="30137" y="29806"/>
                  <a:pt x="29132" y="29709"/>
                  <a:pt x="28123" y="29500"/>
                </a:cubicBezTo>
                <a:cubicBezTo>
                  <a:pt x="22956" y="28428"/>
                  <a:pt x="18789" y="24583"/>
                  <a:pt x="13978" y="22392"/>
                </a:cubicBezTo>
                <a:cubicBezTo>
                  <a:pt x="12122" y="21544"/>
                  <a:pt x="9961" y="21056"/>
                  <a:pt x="7875" y="21056"/>
                </a:cubicBezTo>
                <a:cubicBezTo>
                  <a:pt x="4545" y="21056"/>
                  <a:pt x="1406" y="22300"/>
                  <a:pt x="1" y="25309"/>
                </a:cubicBezTo>
                <a:lnTo>
                  <a:pt x="1" y="128524"/>
                </a:lnTo>
                <a:lnTo>
                  <a:pt x="160735" y="128524"/>
                </a:lnTo>
                <a:lnTo>
                  <a:pt x="160735" y="21820"/>
                </a:lnTo>
                <a:cubicBezTo>
                  <a:pt x="156865" y="16070"/>
                  <a:pt x="152317" y="10212"/>
                  <a:pt x="146971" y="5878"/>
                </a:cubicBezTo>
                <a:cubicBezTo>
                  <a:pt x="142692" y="2411"/>
                  <a:pt x="137317" y="1"/>
                  <a:pt x="131935" y="1"/>
                </a:cubicBezTo>
                <a:close/>
              </a:path>
            </a:pathLst>
          </a:custGeom>
          <a:solidFill>
            <a:srgbClr val="7CACE1">
              <a:alpha val="47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3"/>
          <p:cNvSpPr/>
          <p:nvPr/>
        </p:nvSpPr>
        <p:spPr>
          <a:xfrm rot="-5400000">
            <a:off x="5510311" y="1512572"/>
            <a:ext cx="5143251" cy="2124220"/>
          </a:xfrm>
          <a:custGeom>
            <a:avLst/>
            <a:gdLst/>
            <a:ahLst/>
            <a:cxnLst/>
            <a:rect l="l" t="t" r="r" b="b"/>
            <a:pathLst>
              <a:path w="160890" h="83213" extrusionOk="0">
                <a:moveTo>
                  <a:pt x="86296" y="0"/>
                </a:moveTo>
                <a:cubicBezTo>
                  <a:pt x="78520" y="0"/>
                  <a:pt x="70747" y="4949"/>
                  <a:pt x="65056" y="11061"/>
                </a:cubicBezTo>
                <a:cubicBezTo>
                  <a:pt x="57984" y="18669"/>
                  <a:pt x="52769" y="28159"/>
                  <a:pt x="45233" y="35219"/>
                </a:cubicBezTo>
                <a:cubicBezTo>
                  <a:pt x="41283" y="38911"/>
                  <a:pt x="36209" y="41946"/>
                  <a:pt x="31144" y="41946"/>
                </a:cubicBezTo>
                <a:cubicBezTo>
                  <a:pt x="29889" y="41946"/>
                  <a:pt x="28634" y="41760"/>
                  <a:pt x="27397" y="41351"/>
                </a:cubicBezTo>
                <a:cubicBezTo>
                  <a:pt x="20170" y="38958"/>
                  <a:pt x="16717" y="30349"/>
                  <a:pt x="14002" y="22741"/>
                </a:cubicBezTo>
                <a:cubicBezTo>
                  <a:pt x="11300" y="15145"/>
                  <a:pt x="7383" y="6596"/>
                  <a:pt x="1" y="4882"/>
                </a:cubicBezTo>
                <a:lnTo>
                  <a:pt x="1" y="83213"/>
                </a:lnTo>
                <a:lnTo>
                  <a:pt x="160854" y="83213"/>
                </a:lnTo>
                <a:lnTo>
                  <a:pt x="160890" y="7037"/>
                </a:lnTo>
                <a:lnTo>
                  <a:pt x="160890" y="7037"/>
                </a:lnTo>
                <a:cubicBezTo>
                  <a:pt x="155306" y="13038"/>
                  <a:pt x="149615" y="19122"/>
                  <a:pt x="142650" y="23098"/>
                </a:cubicBezTo>
                <a:cubicBezTo>
                  <a:pt x="138302" y="25573"/>
                  <a:pt x="133332" y="27125"/>
                  <a:pt x="128450" y="27125"/>
                </a:cubicBezTo>
                <a:cubicBezTo>
                  <a:pt x="125512" y="27125"/>
                  <a:pt x="122605" y="26563"/>
                  <a:pt x="119885" y="25301"/>
                </a:cubicBezTo>
                <a:cubicBezTo>
                  <a:pt x="108764" y="20122"/>
                  <a:pt x="103478" y="4894"/>
                  <a:pt x="91929" y="929"/>
                </a:cubicBezTo>
                <a:cubicBezTo>
                  <a:pt x="90071" y="292"/>
                  <a:pt x="88183" y="0"/>
                  <a:pt x="86296" y="0"/>
                </a:cubicBezTo>
                <a:close/>
              </a:path>
            </a:pathLst>
          </a:custGeom>
          <a:solidFill>
            <a:srgbClr val="7CACE1">
              <a:alpha val="47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3"/>
          <p:cNvSpPr/>
          <p:nvPr/>
        </p:nvSpPr>
        <p:spPr>
          <a:xfrm rot="-5400000">
            <a:off x="5764530" y="1747750"/>
            <a:ext cx="5127267" cy="1631743"/>
          </a:xfrm>
          <a:custGeom>
            <a:avLst/>
            <a:gdLst/>
            <a:ahLst/>
            <a:cxnLst/>
            <a:rect l="l" t="t" r="r" b="b"/>
            <a:pathLst>
              <a:path w="160390" h="63921" extrusionOk="0">
                <a:moveTo>
                  <a:pt x="25594" y="1"/>
                </a:moveTo>
                <a:cubicBezTo>
                  <a:pt x="24854" y="1"/>
                  <a:pt x="24109" y="50"/>
                  <a:pt x="23360" y="151"/>
                </a:cubicBezTo>
                <a:cubicBezTo>
                  <a:pt x="17014" y="1020"/>
                  <a:pt x="11549" y="5616"/>
                  <a:pt x="7882" y="11176"/>
                </a:cubicBezTo>
                <a:cubicBezTo>
                  <a:pt x="4215" y="16737"/>
                  <a:pt x="2084" y="23249"/>
                  <a:pt x="0" y="29679"/>
                </a:cubicBezTo>
                <a:lnTo>
                  <a:pt x="24" y="63921"/>
                </a:lnTo>
                <a:lnTo>
                  <a:pt x="160294" y="63921"/>
                </a:lnTo>
                <a:lnTo>
                  <a:pt x="160294" y="59647"/>
                </a:lnTo>
                <a:cubicBezTo>
                  <a:pt x="160389" y="56503"/>
                  <a:pt x="158079" y="53789"/>
                  <a:pt x="155460" y="52301"/>
                </a:cubicBezTo>
                <a:cubicBezTo>
                  <a:pt x="152852" y="50812"/>
                  <a:pt x="149888" y="50193"/>
                  <a:pt x="147149" y="48979"/>
                </a:cubicBezTo>
                <a:cubicBezTo>
                  <a:pt x="139410" y="45550"/>
                  <a:pt x="134303" y="37834"/>
                  <a:pt x="128504" y="31405"/>
                </a:cubicBezTo>
                <a:cubicBezTo>
                  <a:pt x="123628" y="25989"/>
                  <a:pt x="117052" y="21086"/>
                  <a:pt x="110283" y="21086"/>
                </a:cubicBezTo>
                <a:cubicBezTo>
                  <a:pt x="109002" y="21086"/>
                  <a:pt x="107714" y="21261"/>
                  <a:pt x="106430" y="21642"/>
                </a:cubicBezTo>
                <a:cubicBezTo>
                  <a:pt x="98441" y="23999"/>
                  <a:pt x="93952" y="33322"/>
                  <a:pt x="86368" y="36906"/>
                </a:cubicBezTo>
                <a:cubicBezTo>
                  <a:pt x="84111" y="37971"/>
                  <a:pt x="81720" y="38448"/>
                  <a:pt x="79303" y="38448"/>
                </a:cubicBezTo>
                <a:cubicBezTo>
                  <a:pt x="73482" y="38448"/>
                  <a:pt x="67511" y="35682"/>
                  <a:pt x="62901" y="31703"/>
                </a:cubicBezTo>
                <a:cubicBezTo>
                  <a:pt x="56245" y="25952"/>
                  <a:pt x="51637" y="17999"/>
                  <a:pt x="45780" y="11331"/>
                </a:cubicBezTo>
                <a:cubicBezTo>
                  <a:pt x="40448" y="5250"/>
                  <a:pt x="33274" y="1"/>
                  <a:pt x="25594" y="1"/>
                </a:cubicBezTo>
                <a:close/>
              </a:path>
            </a:pathLst>
          </a:custGeom>
          <a:solidFill>
            <a:srgbClr val="7CACE1">
              <a:alpha val="47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Shape 2121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122" name="Shape 2122"/>
          <p:cNvSpPr txBox="1">
            <a:spLocks noGrp="1"/>
          </p:cNvSpPr>
          <p:nvPr>
            <p:ph type="body" idx="1"/>
          </p:nvPr>
        </p:nvSpPr>
        <p:spPr>
          <a:xfrm>
            <a:off x="718300" y="1755475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23" name="Shape 2123"/>
          <p:cNvSpPr txBox="1">
            <a:spLocks noGrp="1"/>
          </p:cNvSpPr>
          <p:nvPr>
            <p:ph type="body" idx="2"/>
          </p:nvPr>
        </p:nvSpPr>
        <p:spPr>
          <a:xfrm>
            <a:off x="3009263" y="1755475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24" name="Shape 2124"/>
          <p:cNvSpPr txBox="1">
            <a:spLocks noGrp="1"/>
          </p:cNvSpPr>
          <p:nvPr>
            <p:ph type="body" idx="3"/>
          </p:nvPr>
        </p:nvSpPr>
        <p:spPr>
          <a:xfrm>
            <a:off x="5300226" y="1755475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2125" name="Shape 2125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2126" name="Shape 2126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Shape 2127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Shape 2128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Shape 2129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Shape 2130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Shape 2131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Shape 2132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Shape 2133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Shape 2134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Shape 2135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Shape 2136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Shape 2137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Shape 2138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Shape 2139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Shape 2140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Shape 2141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Shape 2142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Shape 2143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Shape 2144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Shape 2145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Shape 2146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Shape 2147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Shape 2148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Shape 2149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Shape 2150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Shape 2151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Shape 2152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Shape 2153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Shape 2154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Shape 2155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Shape 2156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Shape 2157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Shape 2158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Shape 2159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Shape 2160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Shape 2161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Shape 2162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Shape 2163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Shape 2164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Shape 2165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Shape 2166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Shape 2167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Shape 2168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Shape 2169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Shape 2170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Shape 2171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Shape 2172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Shape 2173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Shape 2174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Shape 2175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Shape 2176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Shape 2177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Shape 2178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Shape 2179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Shape 2180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Shape 2181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Shape 2182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3" name="Shape 2183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2184" name="Shape 2184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Shape 2185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Shape 2186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Shape 2187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Shape 2188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Shape 2189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Shape 2190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Shape 2191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Shape 2192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Shape 2193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Shape 2194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Shape 2195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Shape 2196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Shape 2197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Shape 2198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Shape 2199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Shape 2200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Shape 2201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Shape 2202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Shape 2203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Shape 2204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Shape 2205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Shape 2206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Shape 2207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Shape 2208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Shape 2209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Shape 2210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Shape 2211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Shape 2212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Shape 2213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Shape 2214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Shape 2215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Shape 2216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Shape 2217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Shape 2218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Shape 2219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Shape 2220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Shape 2221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Shape 2222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Shape 2223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Shape 2224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Shape 2225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Shape 2226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Shape 2227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Shape 2228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Shape 2229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Shape 2230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Shape 2231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Shape 2232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Shape 2233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Shape 2234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Shape 2235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Shape 2236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Shape 2237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Shape 2238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Shape 2239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Shape 2240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Shape 2241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Shape 2242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Shape 2243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Shape 2244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Shape 2245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6" name="Shape 2246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2247" name="Shape 2247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Shape 2248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Shape 2249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Shape 2250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Shape 2251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Shape 2252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Shape 2253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Shape 2254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Shape 2255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Shape 2256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Shape 2257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Shape 2258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Shape 2259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Shape 2260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Shape 2261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Shape 2262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Shape 2263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Shape 2264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Shape 2265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Shape 2266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Shape 2267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Shape 2268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Shape 2269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Shape 2270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Shape 2271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Shape 2272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Shape 2273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Shape 2274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Shape 2275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Shape 2276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Shape 2277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Shape 2278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Shape 2279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Shape 2280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Shape 2281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Shape 2282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Shape 2283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Shape 2284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Shape 2285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Shape 2286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Shape 2287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Shape 2288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Shape 2289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Shape 2290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Shape 2291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Shape 2292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Shape 2293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Shape 2294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Shape 2295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Shape 2296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Shape 2297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Shape 2298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Shape 2299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Shape 2300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Shape 2301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Shape 2302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Shape 2303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Shape 2304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Shape 2305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Shape 2306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Shape 2307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Shape 2308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Shape 2309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Shape 2310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Shape 2311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Shape 2312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Shape 2313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Shape 2314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Shape 2315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Shape 2316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Shape 2317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Shape 2318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Shape 2319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Shape 2320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Shape 2321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Shape 2322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Shape 2323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Shape 2324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Shape 2325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Shape 2326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Shape 2327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Shape 2328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Shape 2329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Shape 2330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Shape 2331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Shape 2332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Shape 2333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Shape 2334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Shape 2335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Shape 2336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Shape 2337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Shape 2338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Shape 2339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Shape 2340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Shape 2341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Shape 2342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Shape 2343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Shape 2344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Shape 2345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Shape 2346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Shape 2347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8" name="Shape 2348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2349" name="Shape 2349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Shape 2350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Shape 2351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Shape 2352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Shape 2353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Shape 2354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Shape 2355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Shape 2356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Shape 2357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Shape 2358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Shape 2359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Shape 2360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Shape 2361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Shape 2362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Shape 2363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Shape 2364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Shape 2365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Shape 2366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Shape 2367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Shape 2368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Shape 2369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Shape 2370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Shape 2371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Shape 2372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Shape 2373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Shape 2374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Shape 2375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Shape 2376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Shape 2377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Shape 2378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Shape 2379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Shape 2380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Shape 2381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Shape 2382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Shape 2383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Shape 2384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Shape 2385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Shape 2386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Shape 2387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Shape 2388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Shape 2389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Shape 2390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0" t="0" r="0" b="0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Shape 2391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Shape 2392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Shape 2393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Shape 2394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Shape 2395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Shape 2396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0" t="0" r="0" b="0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Shape 2397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0" t="0" r="0" b="0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Shape 2398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0" t="0" r="0" b="0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9" name="Shape 2399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5" name="Google Shape;1285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9"/>
          <p:cNvSpPr txBox="1">
            <a:spLocks noGrp="1"/>
          </p:cNvSpPr>
          <p:nvPr>
            <p:ph type="title"/>
          </p:nvPr>
        </p:nvSpPr>
        <p:spPr>
          <a:xfrm>
            <a:off x="1955250" y="1521421"/>
            <a:ext cx="5233500" cy="12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8" name="Google Shape;1288;p9"/>
          <p:cNvSpPr txBox="1">
            <a:spLocks noGrp="1"/>
          </p:cNvSpPr>
          <p:nvPr>
            <p:ph type="body" idx="1"/>
          </p:nvPr>
        </p:nvSpPr>
        <p:spPr>
          <a:xfrm>
            <a:off x="1931064" y="3012590"/>
            <a:ext cx="52923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89" name="Google Shape;1289;p9"/>
          <p:cNvSpPr/>
          <p:nvPr/>
        </p:nvSpPr>
        <p:spPr>
          <a:xfrm>
            <a:off x="-28174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9"/>
          <p:cNvSpPr/>
          <p:nvPr/>
        </p:nvSpPr>
        <p:spPr>
          <a:xfrm flipH="1">
            <a:off x="792426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1" name="Google Shape;1291;p9"/>
          <p:cNvGrpSpPr/>
          <p:nvPr/>
        </p:nvGrpSpPr>
        <p:grpSpPr>
          <a:xfrm>
            <a:off x="-786325" y="840925"/>
            <a:ext cx="2106500" cy="597475"/>
            <a:chOff x="-2810250" y="3572525"/>
            <a:chExt cx="2106500" cy="597475"/>
          </a:xfrm>
        </p:grpSpPr>
        <p:sp>
          <p:nvSpPr>
            <p:cNvPr id="1292" name="Google Shape;1292;p9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9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9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9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9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9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9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9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9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9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9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9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9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9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9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9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9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9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9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9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9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9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9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9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9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9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9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9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9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9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9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9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9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9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9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9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9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9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9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9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9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9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9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9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9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9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9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9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9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9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9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9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9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9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9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9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9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9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9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9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9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9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9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9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9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9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9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9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9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9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9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9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9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9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9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9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9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9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9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9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9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9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9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9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9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9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9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9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9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9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9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9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9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9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9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9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9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9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9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9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9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9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9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9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9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9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2" name="Google Shape;1402;p9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1403" name="Google Shape;1403;p9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9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9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9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9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9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9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9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9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9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9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9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9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9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9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9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9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9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9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9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9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9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9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9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9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9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9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9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9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9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9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9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497956"/>
            <a:ext cx="7286625" cy="10336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2732484"/>
            <a:ext cx="6000750" cy="123229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50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2915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1/9/2024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291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2915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366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2915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1/9/2024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291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2915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512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68" y="3098602"/>
            <a:ext cx="7286625" cy="957709"/>
          </a:xfrm>
        </p:spPr>
        <p:txBody>
          <a:bodyPr anchor="t"/>
          <a:lstStyle>
            <a:lvl1pPr algn="l">
              <a:defRPr sz="2812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043783"/>
            <a:ext cx="7286625" cy="1054819"/>
          </a:xfrm>
        </p:spPr>
        <p:txBody>
          <a:bodyPr anchor="b"/>
          <a:lstStyle>
            <a:lvl1pPr marL="0" indent="0">
              <a:buNone/>
              <a:defRPr sz="1406">
                <a:solidFill>
                  <a:schemeClr val="tx1">
                    <a:tint val="75000"/>
                  </a:schemeClr>
                </a:solidFill>
              </a:defRPr>
            </a:lvl1pPr>
            <a:lvl2pPr marL="321457" indent="0">
              <a:buNone/>
              <a:defRPr sz="1266">
                <a:solidFill>
                  <a:schemeClr val="tx1">
                    <a:tint val="75000"/>
                  </a:schemeClr>
                </a:solidFill>
              </a:defRPr>
            </a:lvl2pPr>
            <a:lvl3pPr marL="64291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3pPr>
            <a:lvl4pPr marL="964372" indent="0">
              <a:buNone/>
              <a:defRPr sz="984">
                <a:solidFill>
                  <a:schemeClr val="tx1">
                    <a:tint val="75000"/>
                  </a:schemeClr>
                </a:solidFill>
              </a:defRPr>
            </a:lvl4pPr>
            <a:lvl5pPr marL="1285829" indent="0">
              <a:buNone/>
              <a:defRPr sz="984">
                <a:solidFill>
                  <a:schemeClr val="tx1">
                    <a:tint val="75000"/>
                  </a:schemeClr>
                </a:solidFill>
              </a:defRPr>
            </a:lvl5pPr>
            <a:lvl6pPr marL="1607287" indent="0">
              <a:buNone/>
              <a:defRPr sz="984">
                <a:solidFill>
                  <a:schemeClr val="tx1">
                    <a:tint val="75000"/>
                  </a:schemeClr>
                </a:solidFill>
              </a:defRPr>
            </a:lvl6pPr>
            <a:lvl7pPr marL="1928744" indent="0">
              <a:buNone/>
              <a:defRPr sz="984">
                <a:solidFill>
                  <a:schemeClr val="tx1">
                    <a:tint val="75000"/>
                  </a:schemeClr>
                </a:solidFill>
              </a:defRPr>
            </a:lvl7pPr>
            <a:lvl8pPr marL="2250201" indent="0">
              <a:buNone/>
              <a:defRPr sz="984">
                <a:solidFill>
                  <a:schemeClr val="tx1">
                    <a:tint val="75000"/>
                  </a:schemeClr>
                </a:solidFill>
              </a:defRPr>
            </a:lvl8pPr>
            <a:lvl9pPr marL="2571659" indent="0">
              <a:buNone/>
              <a:defRPr sz="9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2915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1/9/2024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291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2915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746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125141"/>
            <a:ext cx="3786188" cy="3182318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125141"/>
            <a:ext cx="3786188" cy="3182318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2915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1/9/2024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291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2915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531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oo 2"/>
              <a:buNone/>
              <a:defRPr sz="36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oo 2"/>
              <a:buNone/>
              <a:defRPr sz="36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oo 2"/>
              <a:buNone/>
              <a:defRPr sz="36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oo 2"/>
              <a:buNone/>
              <a:defRPr sz="36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oo 2"/>
              <a:buNone/>
              <a:defRPr sz="36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oo 2"/>
              <a:buNone/>
              <a:defRPr sz="36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oo 2"/>
              <a:buNone/>
              <a:defRPr sz="36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oo 2"/>
              <a:buNone/>
              <a:defRPr sz="36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oo 2"/>
              <a:buNone/>
              <a:defRPr sz="36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●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○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■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●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○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■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●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○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■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5" y="193105"/>
            <a:ext cx="7715250" cy="803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125141"/>
            <a:ext cx="7715250" cy="3182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8625" y="4469309"/>
            <a:ext cx="2000250" cy="256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2915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1/9/2024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8938" y="4469309"/>
            <a:ext cx="2714625" cy="256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291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4469309"/>
            <a:ext cx="2000250" cy="256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2915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42915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70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ctr" defTabSz="642915" rtl="0" eaLnBrk="1" latinLnBrk="0" hangingPunct="1">
        <a:spcBef>
          <a:spcPct val="0"/>
        </a:spcBef>
        <a:buNone/>
        <a:defRPr sz="30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93" indent="-241093" algn="l" defTabSz="642915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22368" indent="-200911" algn="l" defTabSz="642915" rtl="0" eaLnBrk="1" latinLnBrk="0" hangingPunct="1">
        <a:spcBef>
          <a:spcPct val="20000"/>
        </a:spcBef>
        <a:buFont typeface="Arial" pitchFamily="34" charset="0"/>
        <a:buChar char="–"/>
        <a:defRPr sz="1969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defTabSz="642915" rtl="0" eaLnBrk="1" latinLnBrk="0" hangingPunct="1">
        <a:spcBef>
          <a:spcPct val="20000"/>
        </a:spcBef>
        <a:buFont typeface="Arial" pitchFamily="34" charset="0"/>
        <a:buChar char="–"/>
        <a:defRPr sz="1406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defTabSz="642915" rtl="0" eaLnBrk="1" latinLnBrk="0" hangingPunct="1">
        <a:spcBef>
          <a:spcPct val="20000"/>
        </a:spcBef>
        <a:buFont typeface="Arial" pitchFamily="34" charset="0"/>
        <a:buChar char="»"/>
        <a:defRPr sz="1406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7"/>
          <p:cNvSpPr/>
          <p:nvPr/>
        </p:nvSpPr>
        <p:spPr>
          <a:xfrm>
            <a:off x="1082725" y="746825"/>
            <a:ext cx="6988200" cy="3642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7"/>
          <p:cNvSpPr txBox="1">
            <a:spLocks noGrp="1"/>
          </p:cNvSpPr>
          <p:nvPr>
            <p:ph type="ctrTitle"/>
          </p:nvPr>
        </p:nvSpPr>
        <p:spPr>
          <a:xfrm>
            <a:off x="1914143" y="647112"/>
            <a:ext cx="5383763" cy="21998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 err="1" smtClean="0"/>
              <a:t>Standar</a:t>
            </a:r>
            <a:r>
              <a:rPr lang="en-GB" sz="4400" dirty="0" smtClean="0"/>
              <a:t> </a:t>
            </a:r>
            <a:r>
              <a:rPr lang="en-GB" sz="4400" dirty="0"/>
              <a:t>Audit Intern</a:t>
            </a:r>
            <a:endParaRPr sz="4400" dirty="0"/>
          </a:p>
        </p:txBody>
      </p:sp>
      <p:grpSp>
        <p:nvGrpSpPr>
          <p:cNvPr id="427" name="Google Shape;427;p37"/>
          <p:cNvGrpSpPr/>
          <p:nvPr/>
        </p:nvGrpSpPr>
        <p:grpSpPr>
          <a:xfrm>
            <a:off x="713400" y="1621588"/>
            <a:ext cx="959175" cy="162000"/>
            <a:chOff x="447675" y="1666875"/>
            <a:chExt cx="959175" cy="162000"/>
          </a:xfrm>
        </p:grpSpPr>
        <p:sp>
          <p:nvSpPr>
            <p:cNvPr id="428" name="Google Shape;428;p37"/>
            <p:cNvSpPr/>
            <p:nvPr/>
          </p:nvSpPr>
          <p:spPr>
            <a:xfrm>
              <a:off x="447675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713400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979125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1244850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" name="Google Shape;432;p37"/>
          <p:cNvGrpSpPr/>
          <p:nvPr/>
        </p:nvGrpSpPr>
        <p:grpSpPr>
          <a:xfrm>
            <a:off x="7802300" y="4326538"/>
            <a:ext cx="427725" cy="162000"/>
            <a:chOff x="979125" y="1666875"/>
            <a:chExt cx="427725" cy="162000"/>
          </a:xfrm>
        </p:grpSpPr>
        <p:sp>
          <p:nvSpPr>
            <p:cNvPr id="433" name="Google Shape;433;p37"/>
            <p:cNvSpPr/>
            <p:nvPr/>
          </p:nvSpPr>
          <p:spPr>
            <a:xfrm>
              <a:off x="979125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1244850" y="1666875"/>
              <a:ext cx="162000" cy="162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" name="Google Shape;435;p37"/>
          <p:cNvSpPr/>
          <p:nvPr/>
        </p:nvSpPr>
        <p:spPr>
          <a:xfrm>
            <a:off x="4092450" y="3230095"/>
            <a:ext cx="959100" cy="495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350806" y="164805"/>
            <a:ext cx="811530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0"/>
              </a:lnSpc>
            </a:pPr>
            <a:r>
              <a:rPr lang="id-ID" sz="4800" dirty="0" smtClean="0">
                <a:solidFill>
                  <a:srgbClr val="5D3018"/>
                </a:solidFill>
                <a:latin typeface="The Seasons Bold"/>
              </a:rPr>
              <a:t>Sistematika Standar Audit</a:t>
            </a:r>
            <a:endParaRPr lang="en-US" sz="4800" dirty="0">
              <a:solidFill>
                <a:srgbClr val="5D3018"/>
              </a:solidFill>
              <a:latin typeface="The Seasons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43" y="857302"/>
            <a:ext cx="8873402" cy="4155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4" y="487682"/>
            <a:ext cx="8293470" cy="437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70608" y="2976871"/>
            <a:ext cx="1184204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7537086" y="2425689"/>
            <a:ext cx="2199416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86" y="349469"/>
            <a:ext cx="8034716" cy="451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4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14350" y="245660"/>
            <a:ext cx="8115300" cy="1539461"/>
            <a:chOff x="0" y="0"/>
            <a:chExt cx="6350000" cy="254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2159000"/>
                  </a:moveTo>
                  <a:lnTo>
                    <a:pt x="0" y="381000"/>
                  </a:lnTo>
                  <a:cubicBezTo>
                    <a:pt x="0" y="170180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70180"/>
                    <a:pt x="6350000" y="381000"/>
                  </a:cubicBezTo>
                  <a:lnTo>
                    <a:pt x="6350000" y="2159000"/>
                  </a:lnTo>
                  <a:cubicBezTo>
                    <a:pt x="6350000" y="2369820"/>
                    <a:pt x="6179820" y="2540000"/>
                    <a:pt x="5969000" y="2540000"/>
                  </a:cubicBezTo>
                  <a:lnTo>
                    <a:pt x="381000" y="2540000"/>
                  </a:lnTo>
                  <a:cubicBezTo>
                    <a:pt x="170180" y="2540000"/>
                    <a:pt x="0" y="2369820"/>
                    <a:pt x="0" y="2159000"/>
                  </a:cubicBezTo>
                  <a:close/>
                </a:path>
              </a:pathLst>
            </a:custGeom>
            <a:blipFill>
              <a:blip r:embed="rId2"/>
              <a:stretch>
                <a:fillRect t="-24390" b="-32071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5969000" y="19050"/>
                  </a:moveTo>
                  <a:cubicBezTo>
                    <a:pt x="6168390" y="19050"/>
                    <a:pt x="6330950" y="181610"/>
                    <a:pt x="6330950" y="381000"/>
                  </a:cubicBezTo>
                  <a:lnTo>
                    <a:pt x="6330950" y="2159000"/>
                  </a:lnTo>
                  <a:cubicBezTo>
                    <a:pt x="6330950" y="2358390"/>
                    <a:pt x="6168390" y="2520950"/>
                    <a:pt x="5969000" y="2520950"/>
                  </a:cubicBezTo>
                  <a:lnTo>
                    <a:pt x="381000" y="2520950"/>
                  </a:lnTo>
                  <a:cubicBezTo>
                    <a:pt x="181610" y="2520950"/>
                    <a:pt x="19050" y="2358390"/>
                    <a:pt x="19050" y="2159000"/>
                  </a:cubicBezTo>
                  <a:lnTo>
                    <a:pt x="19050" y="381000"/>
                  </a:lnTo>
                  <a:cubicBezTo>
                    <a:pt x="19050" y="181610"/>
                    <a:pt x="181610" y="19050"/>
                    <a:pt x="381000" y="19050"/>
                  </a:cubicBezTo>
                  <a:lnTo>
                    <a:pt x="5969000" y="19050"/>
                  </a:lnTo>
                  <a:moveTo>
                    <a:pt x="5969000" y="0"/>
                  </a:moveTo>
                  <a:lnTo>
                    <a:pt x="381000" y="0"/>
                  </a:lnTo>
                  <a:cubicBezTo>
                    <a:pt x="170180" y="0"/>
                    <a:pt x="0" y="170180"/>
                    <a:pt x="0" y="381000"/>
                  </a:cubicBezTo>
                  <a:lnTo>
                    <a:pt x="0" y="2159000"/>
                  </a:lnTo>
                  <a:cubicBezTo>
                    <a:pt x="0" y="2369820"/>
                    <a:pt x="170180" y="2540000"/>
                    <a:pt x="381000" y="2540000"/>
                  </a:cubicBezTo>
                  <a:lnTo>
                    <a:pt x="5969000" y="2540000"/>
                  </a:lnTo>
                  <a:cubicBezTo>
                    <a:pt x="6179820" y="2540000"/>
                    <a:pt x="6350000" y="2369820"/>
                    <a:pt x="6350000" y="2159000"/>
                  </a:cubicBezTo>
                  <a:lnTo>
                    <a:pt x="6350000" y="381000"/>
                  </a:lnTo>
                  <a:cubicBezTo>
                    <a:pt x="6350000" y="170180"/>
                    <a:pt x="6179820" y="0"/>
                    <a:pt x="5969000" y="0"/>
                  </a:cubicBezTo>
                  <a:lnTo>
                    <a:pt x="5969000" y="0"/>
                  </a:lnTo>
                  <a:close/>
                </a:path>
              </a:pathLst>
            </a:custGeom>
            <a:solidFill>
              <a:srgbClr val="FFF7EA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994136" y="601037"/>
            <a:ext cx="7155727" cy="70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7"/>
              </a:lnSpc>
            </a:pPr>
            <a:r>
              <a:rPr lang="en-US" sz="6350" dirty="0" err="1">
                <a:solidFill>
                  <a:srgbClr val="FFF7EA"/>
                </a:solidFill>
                <a:latin typeface="The Seasons"/>
              </a:rPr>
              <a:t>Prinsip</a:t>
            </a:r>
            <a:r>
              <a:rPr lang="en-US" sz="6350" dirty="0">
                <a:solidFill>
                  <a:srgbClr val="FFF7EA"/>
                </a:solidFill>
                <a:latin typeface="The Seasons"/>
              </a:rPr>
              <a:t> Dasar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884301" y="1959154"/>
            <a:ext cx="5375400" cy="812437"/>
            <a:chOff x="0" y="0"/>
            <a:chExt cx="2831486" cy="4279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31486" cy="427950"/>
            </a:xfrm>
            <a:custGeom>
              <a:avLst/>
              <a:gdLst/>
              <a:ahLst/>
              <a:cxnLst/>
              <a:rect l="l" t="t" r="r" b="b"/>
              <a:pathLst>
                <a:path w="2831486" h="427950">
                  <a:moveTo>
                    <a:pt x="36726" y="0"/>
                  </a:moveTo>
                  <a:lnTo>
                    <a:pt x="2794760" y="0"/>
                  </a:lnTo>
                  <a:cubicBezTo>
                    <a:pt x="2804500" y="0"/>
                    <a:pt x="2813842" y="3869"/>
                    <a:pt x="2820729" y="10757"/>
                  </a:cubicBezTo>
                  <a:cubicBezTo>
                    <a:pt x="2827617" y="17644"/>
                    <a:pt x="2831486" y="26986"/>
                    <a:pt x="2831486" y="36726"/>
                  </a:cubicBezTo>
                  <a:lnTo>
                    <a:pt x="2831486" y="391224"/>
                  </a:lnTo>
                  <a:cubicBezTo>
                    <a:pt x="2831486" y="411507"/>
                    <a:pt x="2815043" y="427950"/>
                    <a:pt x="2794760" y="427950"/>
                  </a:cubicBezTo>
                  <a:lnTo>
                    <a:pt x="36726" y="427950"/>
                  </a:lnTo>
                  <a:cubicBezTo>
                    <a:pt x="26986" y="427950"/>
                    <a:pt x="17644" y="424081"/>
                    <a:pt x="10757" y="417193"/>
                  </a:cubicBezTo>
                  <a:cubicBezTo>
                    <a:pt x="3869" y="410306"/>
                    <a:pt x="0" y="400964"/>
                    <a:pt x="0" y="391224"/>
                  </a:cubicBezTo>
                  <a:lnTo>
                    <a:pt x="0" y="36726"/>
                  </a:lnTo>
                  <a:cubicBezTo>
                    <a:pt x="0" y="26986"/>
                    <a:pt x="3869" y="17644"/>
                    <a:pt x="10757" y="10757"/>
                  </a:cubicBezTo>
                  <a:cubicBezTo>
                    <a:pt x="17644" y="3869"/>
                    <a:pt x="26986" y="0"/>
                    <a:pt x="3672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5D3018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820"/>
                </a:lnSpc>
              </a:pPr>
              <a:endParaRPr sz="7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84301" y="3708340"/>
            <a:ext cx="5375400" cy="537335"/>
            <a:chOff x="0" y="0"/>
            <a:chExt cx="2831486" cy="2830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31486" cy="283041"/>
            </a:xfrm>
            <a:custGeom>
              <a:avLst/>
              <a:gdLst/>
              <a:ahLst/>
              <a:cxnLst/>
              <a:rect l="l" t="t" r="r" b="b"/>
              <a:pathLst>
                <a:path w="2831486" h="283041">
                  <a:moveTo>
                    <a:pt x="36726" y="0"/>
                  </a:moveTo>
                  <a:lnTo>
                    <a:pt x="2794760" y="0"/>
                  </a:lnTo>
                  <a:cubicBezTo>
                    <a:pt x="2804500" y="0"/>
                    <a:pt x="2813842" y="3869"/>
                    <a:pt x="2820729" y="10757"/>
                  </a:cubicBezTo>
                  <a:cubicBezTo>
                    <a:pt x="2827617" y="17644"/>
                    <a:pt x="2831486" y="26986"/>
                    <a:pt x="2831486" y="36726"/>
                  </a:cubicBezTo>
                  <a:lnTo>
                    <a:pt x="2831486" y="246314"/>
                  </a:lnTo>
                  <a:cubicBezTo>
                    <a:pt x="2831486" y="266598"/>
                    <a:pt x="2815043" y="283041"/>
                    <a:pt x="2794760" y="283041"/>
                  </a:cubicBezTo>
                  <a:lnTo>
                    <a:pt x="36726" y="283041"/>
                  </a:lnTo>
                  <a:cubicBezTo>
                    <a:pt x="26986" y="283041"/>
                    <a:pt x="17644" y="279171"/>
                    <a:pt x="10757" y="272284"/>
                  </a:cubicBezTo>
                  <a:cubicBezTo>
                    <a:pt x="3869" y="265396"/>
                    <a:pt x="0" y="256055"/>
                    <a:pt x="0" y="246314"/>
                  </a:cubicBezTo>
                  <a:lnTo>
                    <a:pt x="0" y="36726"/>
                  </a:lnTo>
                  <a:cubicBezTo>
                    <a:pt x="0" y="26986"/>
                    <a:pt x="3869" y="17644"/>
                    <a:pt x="10757" y="10757"/>
                  </a:cubicBezTo>
                  <a:cubicBezTo>
                    <a:pt x="17644" y="3869"/>
                    <a:pt x="26986" y="0"/>
                    <a:pt x="3672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5D3018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820"/>
                </a:lnSpc>
              </a:pPr>
              <a:endParaRPr sz="7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84301" y="2947803"/>
            <a:ext cx="5375400" cy="570681"/>
            <a:chOff x="0" y="0"/>
            <a:chExt cx="2831486" cy="30060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831486" cy="300606"/>
            </a:xfrm>
            <a:custGeom>
              <a:avLst/>
              <a:gdLst/>
              <a:ahLst/>
              <a:cxnLst/>
              <a:rect l="l" t="t" r="r" b="b"/>
              <a:pathLst>
                <a:path w="2831486" h="300606">
                  <a:moveTo>
                    <a:pt x="36726" y="0"/>
                  </a:moveTo>
                  <a:lnTo>
                    <a:pt x="2794760" y="0"/>
                  </a:lnTo>
                  <a:cubicBezTo>
                    <a:pt x="2804500" y="0"/>
                    <a:pt x="2813842" y="3869"/>
                    <a:pt x="2820729" y="10757"/>
                  </a:cubicBezTo>
                  <a:cubicBezTo>
                    <a:pt x="2827617" y="17644"/>
                    <a:pt x="2831486" y="26986"/>
                    <a:pt x="2831486" y="36726"/>
                  </a:cubicBezTo>
                  <a:lnTo>
                    <a:pt x="2831486" y="263879"/>
                  </a:lnTo>
                  <a:cubicBezTo>
                    <a:pt x="2831486" y="284163"/>
                    <a:pt x="2815043" y="300606"/>
                    <a:pt x="2794760" y="300606"/>
                  </a:cubicBezTo>
                  <a:lnTo>
                    <a:pt x="36726" y="300606"/>
                  </a:lnTo>
                  <a:cubicBezTo>
                    <a:pt x="16443" y="300606"/>
                    <a:pt x="0" y="284163"/>
                    <a:pt x="0" y="263879"/>
                  </a:cubicBezTo>
                  <a:lnTo>
                    <a:pt x="0" y="36726"/>
                  </a:lnTo>
                  <a:cubicBezTo>
                    <a:pt x="0" y="26986"/>
                    <a:pt x="3869" y="17644"/>
                    <a:pt x="10757" y="10757"/>
                  </a:cubicBezTo>
                  <a:cubicBezTo>
                    <a:pt x="17644" y="3869"/>
                    <a:pt x="26986" y="0"/>
                    <a:pt x="3672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5D3018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820"/>
                </a:lnSpc>
              </a:pPr>
              <a:endParaRPr sz="7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001453" y="2090236"/>
            <a:ext cx="5141094" cy="672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Visi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,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Misi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,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Tujuan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,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Kewenangan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,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dan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Tanggung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Jawab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smtClean="0">
                <a:solidFill>
                  <a:srgbClr val="5D3018"/>
                </a:solidFill>
                <a:latin typeface="Garet Bold"/>
              </a:rPr>
              <a:t>APIP</a:t>
            </a:r>
            <a:endParaRPr lang="id-ID" sz="1300" dirty="0" smtClean="0">
              <a:solidFill>
                <a:srgbClr val="5D3018"/>
              </a:solidFill>
              <a:latin typeface="Garet Bold"/>
            </a:endParaRPr>
          </a:p>
          <a:p>
            <a:pPr algn="ctr">
              <a:lnSpc>
                <a:spcPts val="1820"/>
              </a:lnSpc>
            </a:pPr>
            <a:r>
              <a:rPr lang="en-US" sz="1300" dirty="0" smtClean="0">
                <a:solidFill>
                  <a:srgbClr val="5D3018"/>
                </a:solidFill>
                <a:latin typeface="Garet Bold"/>
              </a:rPr>
              <a:t>(</a:t>
            </a:r>
            <a:r>
              <a:rPr lang="id-ID" sz="1300" dirty="0" smtClean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i="1" dirty="0" smtClean="0">
                <a:solidFill>
                  <a:srgbClr val="5D3018"/>
                </a:solidFill>
                <a:latin typeface="Garet Bold"/>
              </a:rPr>
              <a:t>Audit Charter</a:t>
            </a:r>
            <a:r>
              <a:rPr lang="id-ID" sz="1300" i="1" dirty="0" smtClean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smtClean="0">
                <a:solidFill>
                  <a:srgbClr val="5D3018"/>
                </a:solidFill>
                <a:latin typeface="Garet Bold"/>
              </a:rPr>
              <a:t>)</a:t>
            </a:r>
            <a:endParaRPr lang="en-US" sz="1300" dirty="0">
              <a:solidFill>
                <a:srgbClr val="5D3018"/>
              </a:solidFill>
              <a:latin typeface="Garet Bold"/>
            </a:endParaRPr>
          </a:p>
          <a:p>
            <a:pPr algn="ctr">
              <a:lnSpc>
                <a:spcPts val="1820"/>
              </a:lnSpc>
            </a:pPr>
            <a:endParaRPr lang="en-US" sz="1300" dirty="0">
              <a:solidFill>
                <a:srgbClr val="5D3018"/>
              </a:solidFill>
              <a:latin typeface="Garet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651693" y="3121685"/>
            <a:ext cx="3840614" cy="211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5D3018"/>
                </a:solidFill>
                <a:latin typeface="Garet Bold"/>
              </a:rPr>
              <a:t>Independensi dan Objektivitas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85150" y="3870909"/>
            <a:ext cx="3173701" cy="211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5D3018"/>
                </a:solidFill>
                <a:latin typeface="Garet Bold"/>
              </a:rPr>
              <a:t>Kepatuhan terhadap Kode Etik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555150" y="180123"/>
            <a:ext cx="1472120" cy="54060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Standar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atribut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14350" y="4622006"/>
            <a:ext cx="3528849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404265" y="2571750"/>
            <a:ext cx="4225386" cy="2571750"/>
            <a:chOff x="0" y="0"/>
            <a:chExt cx="1043305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33050" cy="6350000"/>
            </a:xfrm>
            <a:custGeom>
              <a:avLst/>
              <a:gdLst/>
              <a:ahLst/>
              <a:cxnLst/>
              <a:rect l="l" t="t" r="r" b="b"/>
              <a:pathLst>
                <a:path w="10433050" h="6350000">
                  <a:moveTo>
                    <a:pt x="2595880" y="0"/>
                  </a:moveTo>
                  <a:lnTo>
                    <a:pt x="7837170" y="0"/>
                  </a:lnTo>
                  <a:cubicBezTo>
                    <a:pt x="9271000" y="0"/>
                    <a:pt x="10433050" y="1162050"/>
                    <a:pt x="10433050" y="2595880"/>
                  </a:cubicBezTo>
                  <a:cubicBezTo>
                    <a:pt x="10433050" y="2595880"/>
                    <a:pt x="10433050" y="2595880"/>
                    <a:pt x="10433050" y="2595880"/>
                  </a:cubicBezTo>
                  <a:lnTo>
                    <a:pt x="10433050" y="6350000"/>
                  </a:lnTo>
                  <a:lnTo>
                    <a:pt x="1043305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595880"/>
                  </a:lnTo>
                  <a:cubicBezTo>
                    <a:pt x="0" y="1162050"/>
                    <a:pt x="1162050" y="0"/>
                    <a:pt x="2595880" y="0"/>
                  </a:cubicBezTo>
                  <a:cubicBezTo>
                    <a:pt x="2595880" y="0"/>
                    <a:pt x="2595880" y="0"/>
                    <a:pt x="2595880" y="0"/>
                  </a:cubicBezTo>
                  <a:close/>
                </a:path>
              </a:pathLst>
            </a:custGeom>
            <a:blipFill>
              <a:blip r:embed="rId2"/>
              <a:stretch>
                <a:fillRect t="-4732" b="-4732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62713" y="490804"/>
            <a:ext cx="3050767" cy="2135537"/>
            <a:chOff x="0" y="0"/>
            <a:chExt cx="6350000" cy="444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3"/>
              <a:stretch>
                <a:fillRect l="-2434" r="-243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4588128" y="388599"/>
            <a:ext cx="4041523" cy="163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9"/>
              </a:lnSpc>
            </a:pPr>
            <a:r>
              <a:rPr lang="en-US" sz="6350" dirty="0">
                <a:solidFill>
                  <a:srgbClr val="5D3018"/>
                </a:solidFill>
                <a:latin typeface="The Seasons Bold"/>
              </a:rPr>
              <a:t>Audit</a:t>
            </a:r>
          </a:p>
          <a:p>
            <a:pPr>
              <a:lnSpc>
                <a:spcPts val="3175"/>
              </a:lnSpc>
            </a:pPr>
            <a:r>
              <a:rPr lang="en-US" sz="6350" dirty="0">
                <a:solidFill>
                  <a:srgbClr val="5D3018"/>
                </a:solidFill>
                <a:latin typeface="The Seasons Bold"/>
              </a:rPr>
              <a:t>Charter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4350" y="2915549"/>
            <a:ext cx="3747494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0"/>
              </a:lnSpc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Visi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misi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tujuan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kewenangan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tanggung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jawab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APIP 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HARUS DINYATAKAN SECARA TERTULIS DAN DISETUJUI PIMPINAN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organisasi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kementerian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/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lembaga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/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pemerintah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daerah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serta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ditandatangani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oleh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Pimpinan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APIP </a:t>
            </a:r>
            <a:r>
              <a:rPr lang="en-US" sz="1300" dirty="0" err="1" smtClean="0">
                <a:solidFill>
                  <a:srgbClr val="5D3018"/>
                </a:solidFill>
                <a:latin typeface="Garet"/>
              </a:rPr>
              <a:t>sebagai</a:t>
            </a:r>
            <a:r>
              <a:rPr lang="id-ID" sz="1300" dirty="0" smtClean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 smtClean="0">
                <a:solidFill>
                  <a:srgbClr val="5D3018"/>
                </a:solidFill>
                <a:latin typeface="Garet"/>
              </a:rPr>
              <a:t>Piagam</a:t>
            </a:r>
            <a:r>
              <a:rPr lang="en-US" sz="1300" dirty="0" smtClean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Audit (AUDIT CHARTER)</a:t>
            </a:r>
          </a:p>
          <a:p>
            <a:pPr>
              <a:lnSpc>
                <a:spcPts val="1820"/>
              </a:lnSpc>
            </a:pPr>
            <a:endParaRPr lang="en-US" sz="1300" dirty="0">
              <a:solidFill>
                <a:srgbClr val="5D3018"/>
              </a:solidFill>
              <a:latin typeface="Garet"/>
            </a:endParaRPr>
          </a:p>
          <a:p>
            <a:pPr>
              <a:lnSpc>
                <a:spcPts val="1820"/>
              </a:lnSpc>
            </a:pPr>
            <a:endParaRPr lang="en-US" sz="1300" dirty="0">
              <a:solidFill>
                <a:srgbClr val="5D3018"/>
              </a:solidFill>
              <a:latin typeface="Gare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55150" y="180123"/>
            <a:ext cx="1472120" cy="54060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Standar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atribut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844357" y="3512328"/>
            <a:ext cx="2890569" cy="1759324"/>
            <a:chOff x="0" y="0"/>
            <a:chExt cx="1043305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33050" cy="6350000"/>
            </a:xfrm>
            <a:custGeom>
              <a:avLst/>
              <a:gdLst/>
              <a:ahLst/>
              <a:cxnLst/>
              <a:rect l="l" t="t" r="r" b="b"/>
              <a:pathLst>
                <a:path w="10433050" h="6350000">
                  <a:moveTo>
                    <a:pt x="2595880" y="0"/>
                  </a:moveTo>
                  <a:lnTo>
                    <a:pt x="7837170" y="0"/>
                  </a:lnTo>
                  <a:cubicBezTo>
                    <a:pt x="9271000" y="0"/>
                    <a:pt x="10433050" y="1162050"/>
                    <a:pt x="10433050" y="2595880"/>
                  </a:cubicBezTo>
                  <a:cubicBezTo>
                    <a:pt x="10433050" y="2595880"/>
                    <a:pt x="10433050" y="2595880"/>
                    <a:pt x="10433050" y="2595880"/>
                  </a:cubicBezTo>
                  <a:lnTo>
                    <a:pt x="10433050" y="6350000"/>
                  </a:lnTo>
                  <a:lnTo>
                    <a:pt x="1043305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595880"/>
                  </a:lnTo>
                  <a:cubicBezTo>
                    <a:pt x="0" y="1162050"/>
                    <a:pt x="1162050" y="0"/>
                    <a:pt x="2595880" y="0"/>
                  </a:cubicBezTo>
                  <a:cubicBezTo>
                    <a:pt x="2595880" y="0"/>
                    <a:pt x="2595880" y="0"/>
                    <a:pt x="2595880" y="0"/>
                  </a:cubicBezTo>
                  <a:close/>
                </a:path>
              </a:pathLst>
            </a:custGeom>
            <a:blipFill>
              <a:blip r:embed="rId2"/>
              <a:stretch>
                <a:fillRect t="-4732" b="-4732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514350" y="723900"/>
            <a:ext cx="7580065" cy="1397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7"/>
              </a:lnSpc>
            </a:pPr>
            <a:r>
              <a:rPr lang="en-US" sz="6350">
                <a:solidFill>
                  <a:srgbClr val="5D3018"/>
                </a:solidFill>
                <a:latin typeface="The Seasons Bold"/>
              </a:rPr>
              <a:t>Independensi dan Objektivitas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4350" y="2333658"/>
            <a:ext cx="5245870" cy="228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0672" lvl="1" indent="-140336">
              <a:lnSpc>
                <a:spcPts val="1820"/>
              </a:lnSpc>
              <a:buFont typeface="Arial"/>
              <a:buChar char="•"/>
            </a:pPr>
            <a:r>
              <a:rPr lang="en-US" sz="1300">
                <a:solidFill>
                  <a:srgbClr val="5D3018"/>
                </a:solidFill>
                <a:latin typeface="Garet"/>
              </a:rPr>
              <a:t>Posisi APIP ditempatkan secara tepat sehingga </a:t>
            </a:r>
            <a:r>
              <a:rPr lang="en-US" sz="1300">
                <a:solidFill>
                  <a:srgbClr val="5D3018"/>
                </a:solidFill>
                <a:latin typeface="Garet Bold"/>
              </a:rPr>
              <a:t>BEBAS DARI INTERVENSI</a:t>
            </a:r>
            <a:r>
              <a:rPr lang="en-US" sz="1300">
                <a:solidFill>
                  <a:srgbClr val="5D3018"/>
                </a:solidFill>
                <a:latin typeface="Garet"/>
              </a:rPr>
              <a:t>, dan memperoleh </a:t>
            </a:r>
            <a:r>
              <a:rPr lang="en-US" sz="1300">
                <a:solidFill>
                  <a:srgbClr val="5D3018"/>
                </a:solidFill>
                <a:latin typeface="Garet Bold"/>
              </a:rPr>
              <a:t>DUKUNGAN YANG MEMADAI DARI PIMPINAN</a:t>
            </a:r>
            <a:r>
              <a:rPr lang="en-US" sz="1300">
                <a:solidFill>
                  <a:srgbClr val="5D3018"/>
                </a:solidFill>
                <a:latin typeface="Garet"/>
              </a:rPr>
              <a:t> kementerian/lembaga/ pemerintah daerah sehingga dapat bekerja sama dengan auditan dan melaksanakan pekerjaan dengan leluasa.</a:t>
            </a:r>
          </a:p>
          <a:p>
            <a:pPr marL="280672" lvl="1" indent="-140336">
              <a:lnSpc>
                <a:spcPts val="1820"/>
              </a:lnSpc>
              <a:buFont typeface="Arial"/>
              <a:buChar char="•"/>
            </a:pPr>
            <a:r>
              <a:rPr lang="en-US" sz="1300">
                <a:solidFill>
                  <a:srgbClr val="5D3018"/>
                </a:solidFill>
                <a:latin typeface="Garet"/>
              </a:rPr>
              <a:t>Prinsip objektivitas mensyaratkan agar auditor melaksanakan penugasan dengan J</a:t>
            </a:r>
            <a:r>
              <a:rPr lang="en-US" sz="1300">
                <a:solidFill>
                  <a:srgbClr val="5D3018"/>
                </a:solidFill>
                <a:latin typeface="Garet Bold"/>
              </a:rPr>
              <a:t>UJUR DAN TIDAK MENGOMPROMIKAN KUALITAS</a:t>
            </a:r>
            <a:r>
              <a:rPr lang="en-US" sz="1300">
                <a:solidFill>
                  <a:srgbClr val="5D3018"/>
                </a:solidFill>
                <a:latin typeface="Garet"/>
              </a:rPr>
              <a:t>. Pimpinan APIP tidak diperkenankan menempatkan auditor dalam situasi yang membuat auditor tidak mampu mengambil keputusan berdasarkan pertimbangan profesionalnya.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555150" y="180123"/>
            <a:ext cx="1472120" cy="54060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Standar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atribut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844357" y="3512328"/>
            <a:ext cx="2890569" cy="1759324"/>
            <a:chOff x="0" y="0"/>
            <a:chExt cx="1043305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33050" cy="6350000"/>
            </a:xfrm>
            <a:custGeom>
              <a:avLst/>
              <a:gdLst/>
              <a:ahLst/>
              <a:cxnLst/>
              <a:rect l="l" t="t" r="r" b="b"/>
              <a:pathLst>
                <a:path w="10433050" h="6350000">
                  <a:moveTo>
                    <a:pt x="2595880" y="0"/>
                  </a:moveTo>
                  <a:lnTo>
                    <a:pt x="7837170" y="0"/>
                  </a:lnTo>
                  <a:cubicBezTo>
                    <a:pt x="9271000" y="0"/>
                    <a:pt x="10433050" y="1162050"/>
                    <a:pt x="10433050" y="2595880"/>
                  </a:cubicBezTo>
                  <a:cubicBezTo>
                    <a:pt x="10433050" y="2595880"/>
                    <a:pt x="10433050" y="2595880"/>
                    <a:pt x="10433050" y="2595880"/>
                  </a:cubicBezTo>
                  <a:lnTo>
                    <a:pt x="10433050" y="6350000"/>
                  </a:lnTo>
                  <a:lnTo>
                    <a:pt x="1043305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595880"/>
                  </a:lnTo>
                  <a:cubicBezTo>
                    <a:pt x="0" y="1162050"/>
                    <a:pt x="1162050" y="0"/>
                    <a:pt x="2595880" y="0"/>
                  </a:cubicBezTo>
                  <a:cubicBezTo>
                    <a:pt x="2595880" y="0"/>
                    <a:pt x="2595880" y="0"/>
                    <a:pt x="2595880" y="0"/>
                  </a:cubicBezTo>
                  <a:close/>
                </a:path>
              </a:pathLst>
            </a:custGeom>
            <a:blipFill>
              <a:blip r:embed="rId2"/>
              <a:stretch>
                <a:fillRect t="-4732" b="-4732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514350" y="317487"/>
            <a:ext cx="6928433" cy="1549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7"/>
              </a:lnSpc>
            </a:pPr>
            <a:r>
              <a:rPr lang="en-US" sz="4750">
                <a:solidFill>
                  <a:srgbClr val="5D3018"/>
                </a:solidFill>
                <a:latin typeface="The Seasons Bold"/>
              </a:rPr>
              <a:t>Gangguan </a:t>
            </a:r>
          </a:p>
          <a:p>
            <a:pPr>
              <a:lnSpc>
                <a:spcPts val="4037"/>
              </a:lnSpc>
            </a:pPr>
            <a:r>
              <a:rPr lang="en-US" sz="4750">
                <a:solidFill>
                  <a:srgbClr val="5D3018"/>
                </a:solidFill>
                <a:latin typeface="The Seasons Bold"/>
              </a:rPr>
              <a:t>Independensi dan Objektivitas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4350" y="1904984"/>
            <a:ext cx="5245870" cy="2750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0672" lvl="1" indent="-140336">
              <a:lnSpc>
                <a:spcPts val="1820"/>
              </a:lnSpc>
              <a:buFont typeface="Arial"/>
              <a:buChar char="•"/>
            </a:pPr>
            <a:r>
              <a:rPr lang="en-US" sz="1300">
                <a:solidFill>
                  <a:srgbClr val="5D3018"/>
                </a:solidFill>
                <a:latin typeface="Garet"/>
              </a:rPr>
              <a:t>Adanya konflik kepentingan pribadi, pembatasan ruang lingkup, pembatasan akses ke catatan, personel, prasarana, serta pembatasan sumber daya</a:t>
            </a:r>
          </a:p>
          <a:p>
            <a:pPr marL="280672" lvl="1" indent="-140336">
              <a:lnSpc>
                <a:spcPts val="1820"/>
              </a:lnSpc>
              <a:buFont typeface="Arial"/>
              <a:buChar char="•"/>
            </a:pPr>
            <a:r>
              <a:rPr lang="en-US" sz="1300">
                <a:solidFill>
                  <a:srgbClr val="5D3018"/>
                </a:solidFill>
                <a:latin typeface="Garet"/>
              </a:rPr>
              <a:t>Auditor yang mempunyai hubungan yang dekat dengan auditan seperti hubungan sosial, kekeluargaan, atau hubungan lainnya yang dapat mengurangi objektivitas</a:t>
            </a:r>
          </a:p>
          <a:p>
            <a:pPr marL="280672" lvl="1" indent="-140336">
              <a:lnSpc>
                <a:spcPts val="1820"/>
              </a:lnSpc>
              <a:buFont typeface="Arial"/>
              <a:buChar char="•"/>
            </a:pPr>
            <a:r>
              <a:rPr lang="en-US" sz="1300">
                <a:solidFill>
                  <a:srgbClr val="5D3018"/>
                </a:solidFill>
                <a:latin typeface="Garet"/>
              </a:rPr>
              <a:t>auditor bertugas menetap untuk beberapa lama di kantor auditan dalam rangka penugasan </a:t>
            </a:r>
            <a:r>
              <a:rPr lang="en-US" sz="1300">
                <a:solidFill>
                  <a:srgbClr val="5D3018"/>
                </a:solidFill>
                <a:latin typeface="Garet Italics"/>
              </a:rPr>
              <a:t>consulting</a:t>
            </a:r>
            <a:r>
              <a:rPr lang="en-US" sz="1300">
                <a:solidFill>
                  <a:srgbClr val="5D3018"/>
                </a:solidFill>
                <a:latin typeface="Garet"/>
              </a:rPr>
              <a:t> atas program, kegiatan, atau aktivitas auditan</a:t>
            </a:r>
          </a:p>
          <a:p>
            <a:pPr marL="280672" lvl="1" indent="-140336">
              <a:lnSpc>
                <a:spcPts val="1820"/>
              </a:lnSpc>
              <a:buFont typeface="Arial"/>
              <a:buChar char="•"/>
            </a:pPr>
            <a:r>
              <a:rPr lang="en-US" sz="1300">
                <a:solidFill>
                  <a:srgbClr val="5D3018"/>
                </a:solidFill>
                <a:latin typeface="Garet"/>
              </a:rPr>
              <a:t>Auditor harus menahan diri dari penugasan </a:t>
            </a:r>
            <a:r>
              <a:rPr lang="en-US" sz="1300">
                <a:solidFill>
                  <a:srgbClr val="5D3018"/>
                </a:solidFill>
                <a:latin typeface="Garet Italics"/>
              </a:rPr>
              <a:t>assurance</a:t>
            </a:r>
            <a:r>
              <a:rPr lang="en-US" sz="1300">
                <a:solidFill>
                  <a:srgbClr val="5D3018"/>
                </a:solidFill>
                <a:latin typeface="Garet"/>
              </a:rPr>
              <a:t> atas program, kegiatan, atau aktivitas tertentu, dimana mereka sebelumnya bertanggung jawab sebagai konsultan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844357" y="362029"/>
            <a:ext cx="2890569" cy="289056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4474210" y="0"/>
                  </a:moveTo>
                  <a:lnTo>
                    <a:pt x="1875790" y="0"/>
                  </a:lnTo>
                  <a:cubicBezTo>
                    <a:pt x="839470" y="0"/>
                    <a:pt x="0" y="839470"/>
                    <a:pt x="0" y="1875790"/>
                  </a:cubicBezTo>
                  <a:lnTo>
                    <a:pt x="0" y="4474210"/>
                  </a:lnTo>
                  <a:cubicBezTo>
                    <a:pt x="0" y="5510530"/>
                    <a:pt x="839470" y="6350000"/>
                    <a:pt x="1875790" y="6350000"/>
                  </a:cubicBezTo>
                  <a:lnTo>
                    <a:pt x="4474210" y="6350000"/>
                  </a:lnTo>
                  <a:cubicBezTo>
                    <a:pt x="5510530" y="6350000"/>
                    <a:pt x="6350000" y="5510530"/>
                    <a:pt x="6350000" y="4474210"/>
                  </a:cubicBezTo>
                  <a:lnTo>
                    <a:pt x="6350000" y="1875790"/>
                  </a:lnTo>
                  <a:cubicBezTo>
                    <a:pt x="6350000" y="839470"/>
                    <a:pt x="5510530" y="0"/>
                    <a:pt x="4474210" y="0"/>
                  </a:cubicBezTo>
                  <a:close/>
                </a:path>
              </a:pathLst>
            </a:custGeom>
            <a:blipFill>
              <a:blip r:embed="rId3"/>
              <a:stretch>
                <a:fillRect t="-50093"/>
              </a:stretch>
            </a:blipFill>
          </p:spPr>
        </p:sp>
      </p:grpSp>
      <p:sp>
        <p:nvSpPr>
          <p:cNvPr id="8" name="Rounded Rectangle 7"/>
          <p:cNvSpPr/>
          <p:nvPr/>
        </p:nvSpPr>
        <p:spPr>
          <a:xfrm>
            <a:off x="7555150" y="180123"/>
            <a:ext cx="1472120" cy="54060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Standar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atribut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14350" y="572084"/>
            <a:ext cx="5315761" cy="794575"/>
            <a:chOff x="0" y="0"/>
            <a:chExt cx="6350000" cy="254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2159000"/>
                  </a:moveTo>
                  <a:lnTo>
                    <a:pt x="0" y="381000"/>
                  </a:lnTo>
                  <a:cubicBezTo>
                    <a:pt x="0" y="170180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70180"/>
                    <a:pt x="6350000" y="381000"/>
                  </a:cubicBezTo>
                  <a:lnTo>
                    <a:pt x="6350000" y="2159000"/>
                  </a:lnTo>
                  <a:cubicBezTo>
                    <a:pt x="6350000" y="2369820"/>
                    <a:pt x="6179820" y="2540000"/>
                    <a:pt x="5969000" y="2540000"/>
                  </a:cubicBezTo>
                  <a:lnTo>
                    <a:pt x="381000" y="2540000"/>
                  </a:lnTo>
                  <a:cubicBezTo>
                    <a:pt x="170180" y="2540000"/>
                    <a:pt x="0" y="2369820"/>
                    <a:pt x="0" y="2159000"/>
                  </a:cubicBezTo>
                  <a:close/>
                </a:path>
              </a:pathLst>
            </a:custGeom>
            <a:blipFill>
              <a:blip r:embed="rId2"/>
              <a:stretch>
                <a:fillRect t="-24390" b="-32071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5969000" y="19050"/>
                  </a:moveTo>
                  <a:cubicBezTo>
                    <a:pt x="6168390" y="19050"/>
                    <a:pt x="6330950" y="181610"/>
                    <a:pt x="6330950" y="381000"/>
                  </a:cubicBezTo>
                  <a:lnTo>
                    <a:pt x="6330950" y="2159000"/>
                  </a:lnTo>
                  <a:cubicBezTo>
                    <a:pt x="6330950" y="2358390"/>
                    <a:pt x="6168390" y="2520950"/>
                    <a:pt x="5969000" y="2520950"/>
                  </a:cubicBezTo>
                  <a:lnTo>
                    <a:pt x="381000" y="2520950"/>
                  </a:lnTo>
                  <a:cubicBezTo>
                    <a:pt x="181610" y="2520950"/>
                    <a:pt x="19050" y="2358390"/>
                    <a:pt x="19050" y="2159000"/>
                  </a:cubicBezTo>
                  <a:lnTo>
                    <a:pt x="19050" y="381000"/>
                  </a:lnTo>
                  <a:cubicBezTo>
                    <a:pt x="19050" y="181610"/>
                    <a:pt x="181610" y="19050"/>
                    <a:pt x="381000" y="19050"/>
                  </a:cubicBezTo>
                  <a:lnTo>
                    <a:pt x="5969000" y="19050"/>
                  </a:lnTo>
                  <a:moveTo>
                    <a:pt x="5969000" y="0"/>
                  </a:moveTo>
                  <a:lnTo>
                    <a:pt x="381000" y="0"/>
                  </a:lnTo>
                  <a:cubicBezTo>
                    <a:pt x="170180" y="0"/>
                    <a:pt x="0" y="170180"/>
                    <a:pt x="0" y="381000"/>
                  </a:cubicBezTo>
                  <a:lnTo>
                    <a:pt x="0" y="2159000"/>
                  </a:lnTo>
                  <a:cubicBezTo>
                    <a:pt x="0" y="2369820"/>
                    <a:pt x="170180" y="2540000"/>
                    <a:pt x="381000" y="2540000"/>
                  </a:cubicBezTo>
                  <a:lnTo>
                    <a:pt x="5969000" y="2540000"/>
                  </a:lnTo>
                  <a:cubicBezTo>
                    <a:pt x="6179820" y="2540000"/>
                    <a:pt x="6350000" y="2369820"/>
                    <a:pt x="6350000" y="2159000"/>
                  </a:cubicBezTo>
                  <a:lnTo>
                    <a:pt x="6350000" y="381000"/>
                  </a:lnTo>
                  <a:cubicBezTo>
                    <a:pt x="6350000" y="170180"/>
                    <a:pt x="6179820" y="0"/>
                    <a:pt x="5969000" y="0"/>
                  </a:cubicBezTo>
                  <a:lnTo>
                    <a:pt x="5969000" y="0"/>
                  </a:lnTo>
                  <a:close/>
                </a:path>
              </a:pathLst>
            </a:custGeom>
            <a:solidFill>
              <a:srgbClr val="FFF7EA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89984" y="623122"/>
            <a:ext cx="5711464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7"/>
              </a:lnSpc>
            </a:pPr>
            <a:r>
              <a:rPr lang="en-US" sz="3600" dirty="0" err="1">
                <a:solidFill>
                  <a:srgbClr val="FFF7EA"/>
                </a:solidFill>
                <a:latin typeface="The Seasons"/>
              </a:rPr>
              <a:t>Standar</a:t>
            </a:r>
            <a:r>
              <a:rPr lang="en-US" sz="3600" dirty="0">
                <a:solidFill>
                  <a:srgbClr val="FFF7EA"/>
                </a:solidFill>
                <a:latin typeface="The Seasons"/>
              </a:rPr>
              <a:t> </a:t>
            </a:r>
            <a:r>
              <a:rPr lang="en-US" sz="3600" dirty="0" err="1">
                <a:solidFill>
                  <a:srgbClr val="FFF7EA"/>
                </a:solidFill>
                <a:latin typeface="The Seasons"/>
              </a:rPr>
              <a:t>Umum</a:t>
            </a:r>
            <a:endParaRPr lang="en-US" sz="3600" dirty="0">
              <a:solidFill>
                <a:srgbClr val="FFF7EA"/>
              </a:solidFill>
              <a:latin typeface="The Seaso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46214" y="1913438"/>
            <a:ext cx="7275215" cy="2515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 dirty="0" err="1">
                <a:solidFill>
                  <a:srgbClr val="5D3018"/>
                </a:solidFill>
                <a:latin typeface="Garet Bold"/>
              </a:rPr>
              <a:t>Kompetensi</a:t>
            </a:r>
            <a:r>
              <a:rPr lang="en-US" sz="1600" dirty="0">
                <a:solidFill>
                  <a:srgbClr val="5D3018"/>
                </a:solidFill>
                <a:latin typeface="Garet Bold"/>
              </a:rPr>
              <a:t> dan </a:t>
            </a:r>
            <a:r>
              <a:rPr lang="en-US" sz="1600" dirty="0" err="1">
                <a:solidFill>
                  <a:srgbClr val="5D3018"/>
                </a:solidFill>
                <a:latin typeface="Garet Bold"/>
              </a:rPr>
              <a:t>Kecermatan</a:t>
            </a:r>
            <a:r>
              <a:rPr lang="en-US" sz="16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600" dirty="0" err="1">
                <a:solidFill>
                  <a:srgbClr val="5D3018"/>
                </a:solidFill>
                <a:latin typeface="Garet Bold"/>
              </a:rPr>
              <a:t>Profesional</a:t>
            </a:r>
            <a:endParaRPr lang="en-US" sz="1600" dirty="0">
              <a:solidFill>
                <a:srgbClr val="5D3018"/>
              </a:solidFill>
              <a:latin typeface="Garet Bold"/>
            </a:endParaRPr>
          </a:p>
          <a:p>
            <a:pPr marL="345441" lvl="1" indent="-172720">
              <a:lnSpc>
                <a:spcPts val="2240"/>
              </a:lnSpc>
              <a:buFont typeface="Arial"/>
              <a:buChar char="•"/>
            </a:pPr>
            <a:r>
              <a:rPr lang="en-US" sz="1600" dirty="0" err="1">
                <a:solidFill>
                  <a:srgbClr val="5D3018"/>
                </a:solidFill>
                <a:latin typeface="Garet"/>
              </a:rPr>
              <a:t>Kompetensi</a:t>
            </a:r>
            <a:r>
              <a:rPr lang="en-US" sz="1600" dirty="0">
                <a:solidFill>
                  <a:srgbClr val="5D3018"/>
                </a:solidFill>
                <a:latin typeface="Garet"/>
              </a:rPr>
              <a:t> Auditor</a:t>
            </a:r>
          </a:p>
          <a:p>
            <a:pPr marL="345441" lvl="1" indent="-172720">
              <a:lnSpc>
                <a:spcPts val="2240"/>
              </a:lnSpc>
              <a:buFont typeface="Arial"/>
              <a:buChar char="•"/>
            </a:pPr>
            <a:r>
              <a:rPr lang="en-US" sz="1600" dirty="0" err="1">
                <a:solidFill>
                  <a:srgbClr val="5D3018"/>
                </a:solidFill>
                <a:latin typeface="Garet"/>
              </a:rPr>
              <a:t>Kecermatan</a:t>
            </a:r>
            <a:r>
              <a:rPr lang="en-US" sz="16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600" dirty="0" err="1">
                <a:solidFill>
                  <a:srgbClr val="5D3018"/>
                </a:solidFill>
                <a:latin typeface="Garet"/>
              </a:rPr>
              <a:t>Profesional</a:t>
            </a:r>
            <a:r>
              <a:rPr lang="en-US" sz="1600" dirty="0">
                <a:solidFill>
                  <a:srgbClr val="5D3018"/>
                </a:solidFill>
                <a:latin typeface="Garet"/>
              </a:rPr>
              <a:t> Auditor</a:t>
            </a:r>
          </a:p>
          <a:p>
            <a:pPr>
              <a:lnSpc>
                <a:spcPts val="2240"/>
              </a:lnSpc>
            </a:pPr>
            <a:endParaRPr lang="en-US" sz="1600" dirty="0">
              <a:solidFill>
                <a:srgbClr val="5D3018"/>
              </a:solidFill>
              <a:latin typeface="Garet"/>
            </a:endParaRPr>
          </a:p>
          <a:p>
            <a:pPr>
              <a:lnSpc>
                <a:spcPts val="2240"/>
              </a:lnSpc>
            </a:pPr>
            <a:r>
              <a:rPr lang="en-US" sz="1600" dirty="0" err="1">
                <a:solidFill>
                  <a:srgbClr val="5D3018"/>
                </a:solidFill>
                <a:latin typeface="Garet Bold"/>
              </a:rPr>
              <a:t>Kewajiban</a:t>
            </a:r>
            <a:r>
              <a:rPr lang="en-US" sz="1600" dirty="0">
                <a:solidFill>
                  <a:srgbClr val="5D3018"/>
                </a:solidFill>
                <a:latin typeface="Garet Bold"/>
              </a:rPr>
              <a:t> Auditor</a:t>
            </a:r>
          </a:p>
          <a:p>
            <a:pPr marL="345441" lvl="1" indent="-172720">
              <a:lnSpc>
                <a:spcPts val="2240"/>
              </a:lnSpc>
              <a:buFont typeface="Arial"/>
              <a:buChar char="•"/>
            </a:pPr>
            <a:r>
              <a:rPr lang="en-US" sz="1600" dirty="0" err="1">
                <a:solidFill>
                  <a:srgbClr val="5D3018"/>
                </a:solidFill>
                <a:latin typeface="Garet"/>
              </a:rPr>
              <a:t>Mengikuti</a:t>
            </a:r>
            <a:r>
              <a:rPr lang="en-US" sz="16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600" dirty="0" err="1">
                <a:solidFill>
                  <a:srgbClr val="5D3018"/>
                </a:solidFill>
                <a:latin typeface="Garet"/>
              </a:rPr>
              <a:t>Standar</a:t>
            </a:r>
            <a:r>
              <a:rPr lang="en-US" sz="1600" dirty="0">
                <a:solidFill>
                  <a:srgbClr val="5D3018"/>
                </a:solidFill>
                <a:latin typeface="Garet"/>
              </a:rPr>
              <a:t> Audit</a:t>
            </a:r>
          </a:p>
          <a:p>
            <a:pPr marL="345441" lvl="1" indent="-172720">
              <a:lnSpc>
                <a:spcPts val="2240"/>
              </a:lnSpc>
              <a:buFont typeface="Arial"/>
              <a:buChar char="•"/>
            </a:pPr>
            <a:r>
              <a:rPr lang="en-US" sz="1600" dirty="0" err="1">
                <a:solidFill>
                  <a:srgbClr val="5D3018"/>
                </a:solidFill>
                <a:latin typeface="Garet"/>
              </a:rPr>
              <a:t>Meningkatkan</a:t>
            </a:r>
            <a:r>
              <a:rPr lang="en-US" sz="16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600" dirty="0" err="1">
                <a:solidFill>
                  <a:srgbClr val="5D3018"/>
                </a:solidFill>
                <a:latin typeface="Garet"/>
              </a:rPr>
              <a:t>Kompetensi</a:t>
            </a:r>
            <a:endParaRPr lang="en-US" sz="1600" dirty="0">
              <a:solidFill>
                <a:srgbClr val="5D3018"/>
              </a:solidFill>
              <a:latin typeface="Garet"/>
            </a:endParaRPr>
          </a:p>
          <a:p>
            <a:pPr>
              <a:lnSpc>
                <a:spcPts val="2240"/>
              </a:lnSpc>
            </a:pPr>
            <a:endParaRPr lang="en-US" sz="1600" dirty="0">
              <a:solidFill>
                <a:srgbClr val="5D3018"/>
              </a:solidFill>
              <a:latin typeface="Garet"/>
            </a:endParaRPr>
          </a:p>
          <a:p>
            <a:pPr>
              <a:lnSpc>
                <a:spcPts val="2240"/>
              </a:lnSpc>
            </a:pPr>
            <a:r>
              <a:rPr lang="en-US" sz="1600" dirty="0">
                <a:solidFill>
                  <a:srgbClr val="5D3018"/>
                </a:solidFill>
                <a:latin typeface="Garet Bold"/>
              </a:rPr>
              <a:t>Program </a:t>
            </a:r>
            <a:r>
              <a:rPr lang="en-US" sz="1600" dirty="0" err="1">
                <a:solidFill>
                  <a:srgbClr val="5D3018"/>
                </a:solidFill>
                <a:latin typeface="Garet Bold"/>
              </a:rPr>
              <a:t>Pengembangan</a:t>
            </a:r>
            <a:r>
              <a:rPr lang="en-US" sz="1600" dirty="0">
                <a:solidFill>
                  <a:srgbClr val="5D3018"/>
                </a:solidFill>
                <a:latin typeface="Garet Bold"/>
              </a:rPr>
              <a:t> dan </a:t>
            </a:r>
            <a:r>
              <a:rPr lang="en-US" sz="1600" dirty="0" err="1">
                <a:solidFill>
                  <a:srgbClr val="5D3018"/>
                </a:solidFill>
                <a:latin typeface="Garet Bold"/>
              </a:rPr>
              <a:t>Penjaminan</a:t>
            </a:r>
            <a:r>
              <a:rPr lang="en-US" sz="16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600" dirty="0" err="1">
                <a:solidFill>
                  <a:srgbClr val="5D3018"/>
                </a:solidFill>
                <a:latin typeface="Garet Bold"/>
              </a:rPr>
              <a:t>Kualitas</a:t>
            </a:r>
            <a:endParaRPr lang="en-US" sz="1600" dirty="0">
              <a:solidFill>
                <a:srgbClr val="5D3018"/>
              </a:solidFill>
              <a:latin typeface="Garet Bol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55150" y="180123"/>
            <a:ext cx="1472120" cy="54060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Standar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atribut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844357" y="3512328"/>
            <a:ext cx="2890569" cy="1759324"/>
            <a:chOff x="0" y="0"/>
            <a:chExt cx="1043305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33050" cy="6350000"/>
            </a:xfrm>
            <a:custGeom>
              <a:avLst/>
              <a:gdLst/>
              <a:ahLst/>
              <a:cxnLst/>
              <a:rect l="l" t="t" r="r" b="b"/>
              <a:pathLst>
                <a:path w="10433050" h="6350000">
                  <a:moveTo>
                    <a:pt x="2595880" y="0"/>
                  </a:moveTo>
                  <a:lnTo>
                    <a:pt x="7837170" y="0"/>
                  </a:lnTo>
                  <a:cubicBezTo>
                    <a:pt x="9271000" y="0"/>
                    <a:pt x="10433050" y="1162050"/>
                    <a:pt x="10433050" y="2595880"/>
                  </a:cubicBezTo>
                  <a:cubicBezTo>
                    <a:pt x="10433050" y="2595880"/>
                    <a:pt x="10433050" y="2595880"/>
                    <a:pt x="10433050" y="2595880"/>
                  </a:cubicBezTo>
                  <a:lnTo>
                    <a:pt x="10433050" y="6350000"/>
                  </a:lnTo>
                  <a:lnTo>
                    <a:pt x="1043305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595880"/>
                  </a:lnTo>
                  <a:cubicBezTo>
                    <a:pt x="0" y="1162050"/>
                    <a:pt x="1162050" y="0"/>
                    <a:pt x="2595880" y="0"/>
                  </a:cubicBezTo>
                  <a:cubicBezTo>
                    <a:pt x="2595880" y="0"/>
                    <a:pt x="2595880" y="0"/>
                    <a:pt x="2595880" y="0"/>
                  </a:cubicBezTo>
                  <a:close/>
                </a:path>
              </a:pathLst>
            </a:custGeom>
            <a:blipFill>
              <a:blip r:embed="rId2"/>
              <a:stretch>
                <a:fillRect t="-4732" b="-4732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514350" y="666750"/>
            <a:ext cx="6928433" cy="523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7"/>
              </a:lnSpc>
            </a:pPr>
            <a:r>
              <a:rPr lang="en-US" sz="4750" dirty="0" err="1">
                <a:solidFill>
                  <a:srgbClr val="5D3018"/>
                </a:solidFill>
                <a:latin typeface="The Seasons Bold"/>
              </a:rPr>
              <a:t>Kompetensi</a:t>
            </a:r>
            <a:endParaRPr lang="en-US" sz="4750" dirty="0">
              <a:solidFill>
                <a:srgbClr val="5D3018"/>
              </a:solidFill>
              <a:latin typeface="The Seaso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14350" y="1216022"/>
            <a:ext cx="5245870" cy="903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0"/>
              </a:lnSpc>
            </a:pPr>
            <a:r>
              <a:rPr lang="en-US" sz="1300">
                <a:solidFill>
                  <a:srgbClr val="5D3018"/>
                </a:solidFill>
                <a:latin typeface="Garet Bold"/>
              </a:rPr>
              <a:t>Auditor harus mempunyai pendidikan, pengetahuan, keahlian dan keterampilan, pengalaman, serta kompetensi lain yang diperlukan untuk melaksanakan tanggung jawabnya.</a:t>
            </a:r>
          </a:p>
          <a:p>
            <a:pPr>
              <a:lnSpc>
                <a:spcPts val="1820"/>
              </a:lnSpc>
            </a:pPr>
            <a:endParaRPr lang="en-US" sz="1300">
              <a:solidFill>
                <a:srgbClr val="5D3018"/>
              </a:solidFill>
              <a:latin typeface="Garet Bold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844357" y="362029"/>
            <a:ext cx="2890569" cy="289056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4474210" y="0"/>
                  </a:moveTo>
                  <a:lnTo>
                    <a:pt x="1875790" y="0"/>
                  </a:lnTo>
                  <a:cubicBezTo>
                    <a:pt x="839470" y="0"/>
                    <a:pt x="0" y="839470"/>
                    <a:pt x="0" y="1875790"/>
                  </a:cubicBezTo>
                  <a:lnTo>
                    <a:pt x="0" y="4474210"/>
                  </a:lnTo>
                  <a:cubicBezTo>
                    <a:pt x="0" y="5510530"/>
                    <a:pt x="839470" y="6350000"/>
                    <a:pt x="1875790" y="6350000"/>
                  </a:cubicBezTo>
                  <a:lnTo>
                    <a:pt x="4474210" y="6350000"/>
                  </a:lnTo>
                  <a:cubicBezTo>
                    <a:pt x="5510530" y="6350000"/>
                    <a:pt x="6350000" y="5510530"/>
                    <a:pt x="6350000" y="4474210"/>
                  </a:cubicBezTo>
                  <a:lnTo>
                    <a:pt x="6350000" y="1875790"/>
                  </a:lnTo>
                  <a:cubicBezTo>
                    <a:pt x="6350000" y="839470"/>
                    <a:pt x="5510530" y="0"/>
                    <a:pt x="4474210" y="0"/>
                  </a:cubicBezTo>
                  <a:close/>
                </a:path>
              </a:pathLst>
            </a:custGeom>
            <a:blipFill>
              <a:blip r:embed="rId3"/>
              <a:stretch>
                <a:fillRect l="-138729" r="-894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514350" y="2324415"/>
            <a:ext cx="5245870" cy="2484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40"/>
              </a:lnSpc>
            </a:pPr>
            <a:r>
              <a:rPr lang="en-US" sz="1100">
                <a:solidFill>
                  <a:srgbClr val="5D3018"/>
                </a:solidFill>
                <a:latin typeface="Garet Bold"/>
              </a:rPr>
              <a:t>Kompetensi umum</a:t>
            </a:r>
          </a:p>
          <a:p>
            <a:pPr marL="237492" lvl="1" indent="-118746">
              <a:lnSpc>
                <a:spcPts val="1540"/>
              </a:lnSpc>
              <a:buFont typeface="Arial"/>
              <a:buChar char="•"/>
            </a:pPr>
            <a:r>
              <a:rPr lang="en-US" sz="1100">
                <a:solidFill>
                  <a:srgbClr val="5D3018"/>
                </a:solidFill>
                <a:latin typeface="Garet"/>
              </a:rPr>
              <a:t>pemikiran analitis, orientasi pengguna, kerja sama, manajemen stres, dan komitmen organisasi</a:t>
            </a:r>
          </a:p>
          <a:p>
            <a:pPr>
              <a:lnSpc>
                <a:spcPts val="1540"/>
              </a:lnSpc>
            </a:pPr>
            <a:endParaRPr lang="en-US" sz="1100">
              <a:solidFill>
                <a:srgbClr val="5D3018"/>
              </a:solidFill>
              <a:latin typeface="Garet"/>
            </a:endParaRPr>
          </a:p>
          <a:p>
            <a:pPr>
              <a:lnSpc>
                <a:spcPts val="1540"/>
              </a:lnSpc>
            </a:pPr>
            <a:r>
              <a:rPr lang="en-US" sz="1100">
                <a:solidFill>
                  <a:srgbClr val="5D3018"/>
                </a:solidFill>
                <a:latin typeface="Garet Bold"/>
              </a:rPr>
              <a:t>Kompetensi teknis audit intern</a:t>
            </a:r>
          </a:p>
          <a:p>
            <a:pPr marL="237492" lvl="1" indent="-118746">
              <a:lnSpc>
                <a:spcPts val="1540"/>
              </a:lnSpc>
              <a:buFont typeface="Arial"/>
              <a:buChar char="•"/>
            </a:pPr>
            <a:r>
              <a:rPr lang="en-US" sz="1100">
                <a:solidFill>
                  <a:srgbClr val="5D3018"/>
                </a:solidFill>
                <a:latin typeface="Garet"/>
              </a:rPr>
              <a:t>persyaratan untuk dapat melaksanakan penugasan audit intern sesuai dengan jenjang jabatan auditor</a:t>
            </a:r>
          </a:p>
          <a:p>
            <a:pPr>
              <a:lnSpc>
                <a:spcPts val="1540"/>
              </a:lnSpc>
            </a:pPr>
            <a:endParaRPr lang="en-US" sz="1100">
              <a:solidFill>
                <a:srgbClr val="5D3018"/>
              </a:solidFill>
              <a:latin typeface="Garet"/>
            </a:endParaRPr>
          </a:p>
          <a:p>
            <a:pPr>
              <a:lnSpc>
                <a:spcPts val="1540"/>
              </a:lnSpc>
            </a:pPr>
            <a:r>
              <a:rPr lang="en-US" sz="1100">
                <a:solidFill>
                  <a:srgbClr val="5D3018"/>
                </a:solidFill>
                <a:latin typeface="Garet Bold"/>
              </a:rPr>
              <a:t>Kompetensi kumulatif</a:t>
            </a:r>
          </a:p>
          <a:p>
            <a:pPr marL="237492" lvl="1" indent="-118746">
              <a:lnSpc>
                <a:spcPts val="1540"/>
              </a:lnSpc>
              <a:buFont typeface="Arial"/>
              <a:buChar char="•"/>
            </a:pPr>
            <a:r>
              <a:rPr lang="en-US" sz="1100">
                <a:solidFill>
                  <a:srgbClr val="5D3018"/>
                </a:solidFill>
                <a:latin typeface="Garet"/>
              </a:rPr>
              <a:t>kompetensi pada jenjang jabatan auditor yang lebih tinggi merupakan kumulatif dari kompetensi pada tingkat atau jenjang di bawahnya ditambah dengan kompetensi spesifik di jabatannya</a:t>
            </a:r>
          </a:p>
          <a:p>
            <a:pPr>
              <a:lnSpc>
                <a:spcPts val="1540"/>
              </a:lnSpc>
            </a:pPr>
            <a:endParaRPr lang="en-US" sz="1100">
              <a:solidFill>
                <a:srgbClr val="5D3018"/>
              </a:solidFill>
              <a:latin typeface="Gare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555150" y="180123"/>
            <a:ext cx="1472120" cy="54060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Standar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atribut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844357" y="3512328"/>
            <a:ext cx="2890569" cy="1759324"/>
            <a:chOff x="0" y="0"/>
            <a:chExt cx="1043305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33050" cy="6350000"/>
            </a:xfrm>
            <a:custGeom>
              <a:avLst/>
              <a:gdLst/>
              <a:ahLst/>
              <a:cxnLst/>
              <a:rect l="l" t="t" r="r" b="b"/>
              <a:pathLst>
                <a:path w="10433050" h="6350000">
                  <a:moveTo>
                    <a:pt x="2595880" y="0"/>
                  </a:moveTo>
                  <a:lnTo>
                    <a:pt x="7837170" y="0"/>
                  </a:lnTo>
                  <a:cubicBezTo>
                    <a:pt x="9271000" y="0"/>
                    <a:pt x="10433050" y="1162050"/>
                    <a:pt x="10433050" y="2595880"/>
                  </a:cubicBezTo>
                  <a:cubicBezTo>
                    <a:pt x="10433050" y="2595880"/>
                    <a:pt x="10433050" y="2595880"/>
                    <a:pt x="10433050" y="2595880"/>
                  </a:cubicBezTo>
                  <a:lnTo>
                    <a:pt x="10433050" y="6350000"/>
                  </a:lnTo>
                  <a:lnTo>
                    <a:pt x="1043305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595880"/>
                  </a:lnTo>
                  <a:cubicBezTo>
                    <a:pt x="0" y="1162050"/>
                    <a:pt x="1162050" y="0"/>
                    <a:pt x="2595880" y="0"/>
                  </a:cubicBezTo>
                  <a:cubicBezTo>
                    <a:pt x="2595880" y="0"/>
                    <a:pt x="2595880" y="0"/>
                    <a:pt x="2595880" y="0"/>
                  </a:cubicBezTo>
                  <a:close/>
                </a:path>
              </a:pathLst>
            </a:custGeom>
            <a:blipFill>
              <a:blip r:embed="rId2"/>
              <a:stretch>
                <a:fillRect t="-4732" b="-4732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514350" y="440506"/>
            <a:ext cx="5245870" cy="1036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7"/>
              </a:lnSpc>
            </a:pPr>
            <a:r>
              <a:rPr lang="en-US" sz="4750" dirty="0" err="1">
                <a:solidFill>
                  <a:srgbClr val="5D3018"/>
                </a:solidFill>
                <a:latin typeface="The Seasons Bold"/>
              </a:rPr>
              <a:t>Kecermatan</a:t>
            </a:r>
            <a:r>
              <a:rPr lang="en-US" sz="4750" dirty="0">
                <a:solidFill>
                  <a:srgbClr val="5D3018"/>
                </a:solidFill>
                <a:latin typeface="The Seasons Bold"/>
              </a:rPr>
              <a:t> </a:t>
            </a:r>
            <a:r>
              <a:rPr lang="en-US" sz="4750" dirty="0" err="1">
                <a:solidFill>
                  <a:srgbClr val="5D3018"/>
                </a:solidFill>
                <a:latin typeface="The Seasons Bold"/>
              </a:rPr>
              <a:t>Profesional</a:t>
            </a:r>
            <a:endParaRPr lang="en-US" sz="4750" dirty="0">
              <a:solidFill>
                <a:srgbClr val="5D3018"/>
              </a:solidFill>
              <a:latin typeface="The Seaso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14350" y="1683989"/>
            <a:ext cx="5245870" cy="903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0"/>
              </a:lnSpc>
            </a:pPr>
            <a:r>
              <a:rPr lang="en-US" sz="1300" dirty="0">
                <a:solidFill>
                  <a:srgbClr val="5D3018"/>
                </a:solidFill>
                <a:latin typeface="Garet Bold"/>
              </a:rPr>
              <a:t>Auditor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harus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menggunakan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kemahiran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profesionalnya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dengan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cermat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dan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seksama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(due professional care) dan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secara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hati-hati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(prudent)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dalam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setiap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penugasan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audit intern.</a:t>
            </a:r>
          </a:p>
          <a:p>
            <a:pPr>
              <a:lnSpc>
                <a:spcPts val="1820"/>
              </a:lnSpc>
            </a:pPr>
            <a:endParaRPr lang="en-US" sz="1300" dirty="0">
              <a:solidFill>
                <a:srgbClr val="5D3018"/>
              </a:solidFill>
              <a:latin typeface="Garet Bold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844357" y="362029"/>
            <a:ext cx="2890569" cy="289056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4474210" y="0"/>
                  </a:moveTo>
                  <a:lnTo>
                    <a:pt x="1875790" y="0"/>
                  </a:lnTo>
                  <a:cubicBezTo>
                    <a:pt x="839470" y="0"/>
                    <a:pt x="0" y="839470"/>
                    <a:pt x="0" y="1875790"/>
                  </a:cubicBezTo>
                  <a:lnTo>
                    <a:pt x="0" y="4474210"/>
                  </a:lnTo>
                  <a:cubicBezTo>
                    <a:pt x="0" y="5510530"/>
                    <a:pt x="839470" y="6350000"/>
                    <a:pt x="1875790" y="6350000"/>
                  </a:cubicBezTo>
                  <a:lnTo>
                    <a:pt x="4474210" y="6350000"/>
                  </a:lnTo>
                  <a:cubicBezTo>
                    <a:pt x="5510530" y="6350000"/>
                    <a:pt x="6350000" y="5510530"/>
                    <a:pt x="6350000" y="4474210"/>
                  </a:cubicBezTo>
                  <a:lnTo>
                    <a:pt x="6350000" y="1875790"/>
                  </a:lnTo>
                  <a:cubicBezTo>
                    <a:pt x="6350000" y="839470"/>
                    <a:pt x="5510530" y="0"/>
                    <a:pt x="4474210" y="0"/>
                  </a:cubicBezTo>
                  <a:close/>
                </a:path>
              </a:pathLst>
            </a:custGeom>
            <a:blipFill>
              <a:blip r:embed="rId3"/>
              <a:stretch>
                <a:fillRect l="-42844" r="-92449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514349" y="2480544"/>
            <a:ext cx="4355105" cy="2262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1646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err="1">
                <a:solidFill>
                  <a:srgbClr val="5D3018"/>
                </a:solidFill>
                <a:latin typeface="Garet"/>
              </a:rPr>
              <a:t>Kebutuhan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harapan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klien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termasuk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sifat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waktu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komunikasi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hasil</a:t>
            </a:r>
            <a:endParaRPr lang="en-US" dirty="0">
              <a:solidFill>
                <a:srgbClr val="5D3018"/>
              </a:solidFill>
              <a:latin typeface="Garet"/>
            </a:endParaRPr>
          </a:p>
          <a:p>
            <a:pPr marL="461646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err="1">
                <a:solidFill>
                  <a:srgbClr val="5D3018"/>
                </a:solidFill>
                <a:latin typeface="Garet"/>
              </a:rPr>
              <a:t>Penugasan</a:t>
            </a:r>
            <a:endParaRPr lang="en-US" dirty="0">
              <a:solidFill>
                <a:srgbClr val="5D3018"/>
              </a:solidFill>
              <a:latin typeface="Garet"/>
            </a:endParaRPr>
          </a:p>
          <a:p>
            <a:pPr marL="461646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err="1">
                <a:solidFill>
                  <a:srgbClr val="5D3018"/>
                </a:solidFill>
                <a:latin typeface="Garet"/>
              </a:rPr>
              <a:t>Kompleksitas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tingkat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kerja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relatif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diperlukan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untuk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mencapai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tujuan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penugasan</a:t>
            </a:r>
            <a:endParaRPr lang="en-US" dirty="0">
              <a:solidFill>
                <a:srgbClr val="5D3018"/>
              </a:solidFill>
              <a:latin typeface="Garet"/>
            </a:endParaRPr>
          </a:p>
          <a:p>
            <a:pPr marL="461646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err="1">
                <a:solidFill>
                  <a:srgbClr val="5D3018"/>
                </a:solidFill>
                <a:latin typeface="Garet"/>
              </a:rPr>
              <a:t>Biaya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kegiatan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konsultasi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dikaitkan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dengan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potensi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manfaat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5150" y="180123"/>
            <a:ext cx="1472120" cy="54060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Standar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atribut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49543" y="127389"/>
            <a:ext cx="2416598" cy="2926690"/>
          </a:xfrm>
          <a:custGeom>
            <a:avLst/>
            <a:gdLst/>
            <a:ahLst/>
            <a:cxnLst/>
            <a:rect l="l" t="t" r="r" b="b"/>
            <a:pathLst>
              <a:path w="3436940" h="4162403">
                <a:moveTo>
                  <a:pt x="0" y="0"/>
                </a:moveTo>
                <a:lnTo>
                  <a:pt x="3436940" y="0"/>
                </a:lnTo>
                <a:lnTo>
                  <a:pt x="3436940" y="4162404"/>
                </a:lnTo>
                <a:lnTo>
                  <a:pt x="0" y="4162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958" r="-78" b="-907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4994" y="4290476"/>
            <a:ext cx="1440558" cy="1706048"/>
            <a:chOff x="0" y="0"/>
            <a:chExt cx="2731725" cy="3235173"/>
          </a:xfrm>
        </p:grpSpPr>
        <p:grpSp>
          <p:nvGrpSpPr>
            <p:cNvPr id="4" name="Group 4"/>
            <p:cNvGrpSpPr/>
            <p:nvPr/>
          </p:nvGrpSpPr>
          <p:grpSpPr>
            <a:xfrm rot="-2700000">
              <a:off x="480212" y="680955"/>
              <a:ext cx="2281921" cy="859196"/>
              <a:chOff x="0" y="0"/>
              <a:chExt cx="1079350" cy="4064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7780" y="22860"/>
                <a:ext cx="1053950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53950" h="360680">
                    <a:moveTo>
                      <a:pt x="1053950" y="180340"/>
                    </a:moveTo>
                    <a:cubicBezTo>
                      <a:pt x="1053950" y="81280"/>
                      <a:pt x="973940" y="0"/>
                      <a:pt x="87361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73610" y="360680"/>
                    </a:lnTo>
                    <a:cubicBezTo>
                      <a:pt x="972670" y="360680"/>
                      <a:pt x="1053950" y="279400"/>
                      <a:pt x="1053950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 rot="-2700000">
              <a:off x="-56201" y="1632753"/>
              <a:ext cx="2458047" cy="859196"/>
              <a:chOff x="0" y="0"/>
              <a:chExt cx="1162657" cy="406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8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8294864" y="-492534"/>
            <a:ext cx="1428448" cy="1778042"/>
            <a:chOff x="0" y="0"/>
            <a:chExt cx="2708760" cy="3371695"/>
          </a:xfrm>
        </p:grpSpPr>
        <p:grpSp>
          <p:nvGrpSpPr>
            <p:cNvPr id="9" name="Group 9"/>
            <p:cNvGrpSpPr/>
            <p:nvPr/>
          </p:nvGrpSpPr>
          <p:grpSpPr>
            <a:xfrm rot="-2700000">
              <a:off x="16262" y="1527745"/>
              <a:ext cx="2552216" cy="1103159"/>
              <a:chOff x="0" y="0"/>
              <a:chExt cx="940228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14828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14828" h="360680">
                    <a:moveTo>
                      <a:pt x="914828" y="180340"/>
                    </a:moveTo>
                    <a:cubicBezTo>
                      <a:pt x="914828" y="81280"/>
                      <a:pt x="834819" y="0"/>
                      <a:pt x="734488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34488" y="360680"/>
                    </a:lnTo>
                    <a:cubicBezTo>
                      <a:pt x="833548" y="360680"/>
                      <a:pt x="914828" y="279400"/>
                      <a:pt x="914828" y="180340"/>
                    </a:cubicBezTo>
                    <a:close/>
                  </a:path>
                </a:pathLst>
              </a:custGeom>
              <a:solidFill>
                <a:srgbClr val="1D617A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 rot="-2700000">
              <a:off x="313039" y="669232"/>
              <a:ext cx="2349818" cy="1103159"/>
              <a:chOff x="0" y="0"/>
              <a:chExt cx="865665" cy="4064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7780" y="22860"/>
                <a:ext cx="840266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840266" h="360680">
                    <a:moveTo>
                      <a:pt x="840266" y="180340"/>
                    </a:moveTo>
                    <a:cubicBezTo>
                      <a:pt x="840266" y="81280"/>
                      <a:pt x="760256" y="0"/>
                      <a:pt x="659925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659925" y="360680"/>
                    </a:lnTo>
                    <a:cubicBezTo>
                      <a:pt x="758985" y="360680"/>
                      <a:pt x="840266" y="279400"/>
                      <a:pt x="840266" y="180340"/>
                    </a:cubicBezTo>
                    <a:close/>
                  </a:path>
                </a:pathLst>
              </a:custGeom>
              <a:solidFill>
                <a:srgbClr val="61C2A2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-260913" y="-1467368"/>
            <a:ext cx="4090729" cy="4844638"/>
            <a:chOff x="0" y="0"/>
            <a:chExt cx="7757235" cy="9186869"/>
          </a:xfrm>
        </p:grpSpPr>
        <p:grpSp>
          <p:nvGrpSpPr>
            <p:cNvPr id="14" name="Group 14"/>
            <p:cNvGrpSpPr/>
            <p:nvPr/>
          </p:nvGrpSpPr>
          <p:grpSpPr>
            <a:xfrm rot="-2700000">
              <a:off x="1363649" y="1933696"/>
              <a:ext cx="6479935" cy="2439845"/>
              <a:chOff x="0" y="0"/>
              <a:chExt cx="1079350" cy="4064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7780" y="22860"/>
                <a:ext cx="1053950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053950" h="360680">
                    <a:moveTo>
                      <a:pt x="1053950" y="180340"/>
                    </a:moveTo>
                    <a:cubicBezTo>
                      <a:pt x="1053950" y="81280"/>
                      <a:pt x="973940" y="0"/>
                      <a:pt x="87361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873610" y="360680"/>
                    </a:lnTo>
                    <a:cubicBezTo>
                      <a:pt x="972670" y="360680"/>
                      <a:pt x="1053950" y="279400"/>
                      <a:pt x="1053950" y="180340"/>
                    </a:cubicBezTo>
                    <a:close/>
                  </a:path>
                </a:pathLst>
              </a:custGeom>
              <a:solidFill>
                <a:srgbClr val="61C2A2">
                  <a:alpha val="14902"/>
                </a:srgbClr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 rot="-2700000">
              <a:off x="-159593" y="4636502"/>
              <a:ext cx="6980076" cy="2439845"/>
              <a:chOff x="0" y="0"/>
              <a:chExt cx="1162657" cy="4064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7780" y="22860"/>
                <a:ext cx="113725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37257" h="360680">
                    <a:moveTo>
                      <a:pt x="1137257" y="180340"/>
                    </a:moveTo>
                    <a:cubicBezTo>
                      <a:pt x="1137257" y="81280"/>
                      <a:pt x="1057248" y="0"/>
                      <a:pt x="95691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56917" y="360680"/>
                    </a:lnTo>
                    <a:cubicBezTo>
                      <a:pt x="1055977" y="360680"/>
                      <a:pt x="1137257" y="279400"/>
                      <a:pt x="1137257" y="180340"/>
                    </a:cubicBezTo>
                    <a:close/>
                  </a:path>
                </a:pathLst>
              </a:custGeom>
              <a:solidFill>
                <a:srgbClr val="1D617A">
                  <a:alpha val="14902"/>
                </a:srgbClr>
              </a:solidFill>
            </p:spPr>
          </p:sp>
        </p:grpSp>
      </p:grpSp>
      <p:sp>
        <p:nvSpPr>
          <p:cNvPr id="18" name="Freeform 18"/>
          <p:cNvSpPr/>
          <p:nvPr/>
        </p:nvSpPr>
        <p:spPr>
          <a:xfrm>
            <a:off x="124695" y="1742944"/>
            <a:ext cx="4840843" cy="3303618"/>
          </a:xfrm>
          <a:custGeom>
            <a:avLst/>
            <a:gdLst/>
            <a:ahLst/>
            <a:cxnLst/>
            <a:rect l="l" t="t" r="r" b="b"/>
            <a:pathLst>
              <a:path w="5366980" h="3592627">
                <a:moveTo>
                  <a:pt x="0" y="0"/>
                </a:moveTo>
                <a:lnTo>
                  <a:pt x="5366980" y="0"/>
                </a:lnTo>
                <a:lnTo>
                  <a:pt x="5366980" y="3592627"/>
                </a:lnTo>
                <a:lnTo>
                  <a:pt x="0" y="35926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74" r="-2077" b="-1603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856142" y="494512"/>
            <a:ext cx="3379403" cy="12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42915">
              <a:lnSpc>
                <a:spcPts val="1005"/>
              </a:lnSpc>
              <a:buClrTx/>
            </a:pPr>
            <a:r>
              <a:rPr lang="en-US" sz="838" kern="1200" spc="58">
                <a:solidFill>
                  <a:srgbClr val="61C2A2"/>
                </a:solidFill>
                <a:latin typeface="Poppins Bold Italics"/>
                <a:ea typeface="+mn-ea"/>
                <a:cs typeface="+mn-cs"/>
              </a:rPr>
              <a:t>BADAN PENGAWASAN KEUANGAN DAN PEMBANGUNAN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880370" y="786697"/>
            <a:ext cx="337940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42915">
              <a:lnSpc>
                <a:spcPts val="2057"/>
              </a:lnSpc>
              <a:buClrTx/>
            </a:pPr>
            <a:r>
              <a:rPr lang="en-US" sz="1371" kern="1200" dirty="0" err="1">
                <a:solidFill>
                  <a:srgbClr val="1D617A"/>
                </a:solidFill>
                <a:latin typeface="Poppins Light"/>
                <a:ea typeface="+mn-ea"/>
                <a:cs typeface="+mn-cs"/>
              </a:rPr>
              <a:t>Pendidikan</a:t>
            </a:r>
            <a:endParaRPr lang="en-US" sz="1371" kern="1200" dirty="0">
              <a:solidFill>
                <a:srgbClr val="1D617A"/>
              </a:solidFill>
              <a:latin typeface="Poppins Light"/>
              <a:ea typeface="+mn-ea"/>
              <a:cs typeface="+mn-cs"/>
            </a:endParaRPr>
          </a:p>
          <a:p>
            <a:pPr algn="r" defTabSz="642915">
              <a:lnSpc>
                <a:spcPts val="2057"/>
              </a:lnSpc>
              <a:buClrTx/>
            </a:pPr>
            <a:r>
              <a:rPr lang="en-US" sz="1371" kern="1200" dirty="0">
                <a:solidFill>
                  <a:srgbClr val="1D617A"/>
                </a:solidFill>
                <a:latin typeface="Poppins Light"/>
                <a:ea typeface="+mn-ea"/>
                <a:cs typeface="+mn-cs"/>
              </a:rPr>
              <a:t>•DIII STAN (2008 – 2011)</a:t>
            </a:r>
          </a:p>
          <a:p>
            <a:pPr algn="r" defTabSz="642915">
              <a:lnSpc>
                <a:spcPts val="2057"/>
              </a:lnSpc>
              <a:buClrTx/>
            </a:pPr>
            <a:r>
              <a:rPr lang="en-US" sz="1371" kern="1200" dirty="0">
                <a:solidFill>
                  <a:srgbClr val="1D617A"/>
                </a:solidFill>
                <a:latin typeface="Poppins Light"/>
                <a:ea typeface="+mn-ea"/>
                <a:cs typeface="+mn-cs"/>
              </a:rPr>
              <a:t>•</a:t>
            </a:r>
            <a:r>
              <a:rPr lang="en-US" sz="1371" kern="1200" dirty="0" err="1">
                <a:solidFill>
                  <a:srgbClr val="1D617A"/>
                </a:solidFill>
                <a:latin typeface="Poppins Light"/>
                <a:ea typeface="+mn-ea"/>
                <a:cs typeface="+mn-cs"/>
              </a:rPr>
              <a:t>Universitas</a:t>
            </a:r>
            <a:r>
              <a:rPr lang="en-US" sz="1371" kern="1200" dirty="0">
                <a:solidFill>
                  <a:srgbClr val="1D617A"/>
                </a:solidFill>
                <a:latin typeface="Poppins Light"/>
                <a:ea typeface="+mn-ea"/>
                <a:cs typeface="+mn-cs"/>
              </a:rPr>
              <a:t> Lampung (2015 – 2017)</a:t>
            </a:r>
          </a:p>
          <a:p>
            <a:pPr algn="r" defTabSz="642915">
              <a:lnSpc>
                <a:spcPts val="2057"/>
              </a:lnSpc>
              <a:buClrTx/>
            </a:pPr>
            <a:endParaRPr lang="en-US" sz="1371" kern="1200" dirty="0">
              <a:solidFill>
                <a:srgbClr val="1D617A"/>
              </a:solidFill>
              <a:latin typeface="Poppins Light"/>
              <a:ea typeface="+mn-ea"/>
              <a:cs typeface="+mn-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505646" y="127389"/>
            <a:ext cx="3850076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42915">
              <a:lnSpc>
                <a:spcPts val="1855"/>
              </a:lnSpc>
              <a:buClrTx/>
            </a:pPr>
            <a:r>
              <a:rPr lang="en-US" sz="1687" kern="1200" spc="-50">
                <a:solidFill>
                  <a:srgbClr val="1D617A"/>
                </a:solidFill>
                <a:latin typeface="Poppins Bold Bold Italics"/>
                <a:ea typeface="+mn-ea"/>
                <a:cs typeface="+mn-cs"/>
              </a:rPr>
              <a:t>JOHAN ARIEF INDRAJAYA S.E., CGAE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502552" y="3316497"/>
            <a:ext cx="4502552" cy="2136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42915">
              <a:lnSpc>
                <a:spcPts val="1740"/>
              </a:lnSpc>
              <a:buClrTx/>
            </a:pPr>
            <a:r>
              <a:rPr lang="en-US" b="1" kern="1200" dirty="0" err="1">
                <a:solidFill>
                  <a:srgbClr val="1D617A"/>
                </a:solidFill>
                <a:latin typeface="Poppins Light"/>
                <a:ea typeface="+mn-ea"/>
                <a:cs typeface="+mn-cs"/>
              </a:rPr>
              <a:t>sertifikasi</a:t>
            </a:r>
            <a:r>
              <a:rPr lang="en-US" b="1" kern="1200" dirty="0">
                <a:solidFill>
                  <a:srgbClr val="1D617A"/>
                </a:solidFill>
                <a:latin typeface="Poppins Light"/>
                <a:ea typeface="+mn-ea"/>
                <a:cs typeface="+mn-cs"/>
              </a:rPr>
              <a:t> </a:t>
            </a:r>
            <a:r>
              <a:rPr lang="en-US" b="1" kern="1200" dirty="0" err="1">
                <a:solidFill>
                  <a:srgbClr val="1D617A"/>
                </a:solidFill>
                <a:latin typeface="Poppins Light"/>
                <a:ea typeface="+mn-ea"/>
                <a:cs typeface="+mn-cs"/>
              </a:rPr>
              <a:t>Pengawasan</a:t>
            </a:r>
            <a:r>
              <a:rPr lang="en-US" b="1" kern="1200" dirty="0">
                <a:solidFill>
                  <a:srgbClr val="1D617A"/>
                </a:solidFill>
                <a:latin typeface="Poppins Light"/>
                <a:ea typeface="+mn-ea"/>
                <a:cs typeface="+mn-cs"/>
              </a:rPr>
              <a:t> </a:t>
            </a:r>
          </a:p>
          <a:p>
            <a:pPr algn="r" defTabSz="642915">
              <a:lnSpc>
                <a:spcPts val="1740"/>
              </a:lnSpc>
              <a:buClrTx/>
            </a:pPr>
            <a:endParaRPr lang="en-US" sz="1160" kern="1200" dirty="0">
              <a:solidFill>
                <a:srgbClr val="1D617A"/>
              </a:solidFill>
              <a:latin typeface="Poppins Light"/>
              <a:ea typeface="+mn-ea"/>
              <a:cs typeface="+mn-cs"/>
            </a:endParaRPr>
          </a:p>
          <a:p>
            <a:pPr marL="189815" lvl="1" indent="-94908" algn="r" defTabSz="642915">
              <a:buClrTx/>
              <a:buFont typeface="Arial"/>
              <a:buChar char="•"/>
            </a:pPr>
            <a:r>
              <a:rPr lang="en-US" kern="1200" dirty="0" err="1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Diklat</a:t>
            </a:r>
            <a:r>
              <a:rPr lang="en-US" kern="1200" dirty="0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 Audit </a:t>
            </a:r>
            <a:r>
              <a:rPr lang="en-US" kern="1200" dirty="0" err="1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Pengadaan</a:t>
            </a:r>
            <a:r>
              <a:rPr lang="en-US" kern="1200" dirty="0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Barang</a:t>
            </a:r>
            <a:r>
              <a:rPr lang="en-US" kern="1200" dirty="0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dan</a:t>
            </a:r>
            <a:r>
              <a:rPr lang="en-US" kern="1200" dirty="0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Jasa</a:t>
            </a:r>
            <a:endParaRPr lang="en-US" kern="1200" dirty="0">
              <a:solidFill>
                <a:srgbClr val="1D617A"/>
              </a:solidFill>
              <a:latin typeface="Poppins Light Bold"/>
              <a:ea typeface="+mn-ea"/>
              <a:cs typeface="+mn-cs"/>
            </a:endParaRPr>
          </a:p>
          <a:p>
            <a:pPr marL="189815" lvl="1" indent="-94908" algn="r" defTabSz="642915">
              <a:buClrTx/>
              <a:buFont typeface="Arial"/>
              <a:buChar char="•"/>
            </a:pPr>
            <a:r>
              <a:rPr lang="en-US" kern="1200" dirty="0" err="1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Penulisan</a:t>
            </a:r>
            <a:r>
              <a:rPr lang="en-US" kern="1200" dirty="0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Sintesis</a:t>
            </a:r>
            <a:r>
              <a:rPr lang="en-US" kern="1200" dirty="0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dan</a:t>
            </a:r>
            <a:r>
              <a:rPr lang="en-US" kern="1200" dirty="0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Visualisasi</a:t>
            </a:r>
            <a:r>
              <a:rPr lang="en-US" kern="1200" dirty="0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 Data </a:t>
            </a:r>
            <a:r>
              <a:rPr lang="en-US" kern="1200" dirty="0" err="1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Hasil</a:t>
            </a:r>
            <a:r>
              <a:rPr lang="en-US" kern="1200" dirty="0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Pengawasan</a:t>
            </a:r>
            <a:endParaRPr lang="en-US" kern="1200" dirty="0">
              <a:solidFill>
                <a:srgbClr val="1D617A"/>
              </a:solidFill>
              <a:latin typeface="Poppins Light Bold"/>
              <a:ea typeface="+mn-ea"/>
              <a:cs typeface="+mn-cs"/>
            </a:endParaRPr>
          </a:p>
          <a:p>
            <a:pPr marL="189815" lvl="1" indent="-94908" algn="r" defTabSz="642915">
              <a:buClrTx/>
              <a:buFont typeface="Arial"/>
              <a:buChar char="•"/>
            </a:pPr>
            <a:r>
              <a:rPr lang="en-US" kern="1200" dirty="0" err="1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Penilaian</a:t>
            </a:r>
            <a:r>
              <a:rPr lang="en-US" kern="1200" dirty="0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Kapabilitas</a:t>
            </a:r>
            <a:r>
              <a:rPr lang="en-US" kern="1200" dirty="0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Aparat</a:t>
            </a:r>
            <a:r>
              <a:rPr lang="en-US" kern="1200" dirty="0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Pengawasan</a:t>
            </a:r>
            <a:r>
              <a:rPr lang="en-US" kern="1200" dirty="0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 Intern </a:t>
            </a:r>
            <a:r>
              <a:rPr lang="en-US" kern="1200" dirty="0" err="1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Pemerintah</a:t>
            </a:r>
            <a:endParaRPr lang="en-US" kern="1200" dirty="0">
              <a:solidFill>
                <a:srgbClr val="1D617A"/>
              </a:solidFill>
              <a:latin typeface="Poppins Light Bold"/>
              <a:ea typeface="+mn-ea"/>
              <a:cs typeface="+mn-cs"/>
            </a:endParaRPr>
          </a:p>
          <a:p>
            <a:pPr marL="189815" lvl="1" indent="-94908" algn="r" defTabSz="642915">
              <a:buClrTx/>
              <a:buFont typeface="Arial"/>
              <a:buChar char="•"/>
            </a:pPr>
            <a:r>
              <a:rPr lang="en-US" kern="1200" dirty="0">
                <a:solidFill>
                  <a:srgbClr val="1D617A"/>
                </a:solidFill>
                <a:latin typeface="Poppins Light Bold"/>
                <a:ea typeface="+mn-ea"/>
                <a:cs typeface="+mn-cs"/>
              </a:rPr>
              <a:t>Certified Government Accounting Expert</a:t>
            </a:r>
          </a:p>
          <a:p>
            <a:pPr algn="r" defTabSz="642915">
              <a:buClrTx/>
            </a:pPr>
            <a:endParaRPr lang="en-US" kern="1200" dirty="0">
              <a:solidFill>
                <a:srgbClr val="1D617A"/>
              </a:solidFill>
              <a:latin typeface="Poppins Light Bold"/>
              <a:ea typeface="+mn-ea"/>
              <a:cs typeface="+mn-cs"/>
            </a:endParaRPr>
          </a:p>
          <a:p>
            <a:pPr algn="r" defTabSz="642915">
              <a:lnSpc>
                <a:spcPts val="1529"/>
              </a:lnSpc>
              <a:buClrTx/>
            </a:pPr>
            <a:endParaRPr lang="en-US" sz="879" kern="1200" dirty="0">
              <a:solidFill>
                <a:srgbClr val="1D617A"/>
              </a:solidFill>
              <a:latin typeface="Poppins Light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196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844357" y="3512328"/>
            <a:ext cx="2890569" cy="1759324"/>
            <a:chOff x="0" y="0"/>
            <a:chExt cx="1043305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33050" cy="6350000"/>
            </a:xfrm>
            <a:custGeom>
              <a:avLst/>
              <a:gdLst/>
              <a:ahLst/>
              <a:cxnLst/>
              <a:rect l="l" t="t" r="r" b="b"/>
              <a:pathLst>
                <a:path w="10433050" h="6350000">
                  <a:moveTo>
                    <a:pt x="2595880" y="0"/>
                  </a:moveTo>
                  <a:lnTo>
                    <a:pt x="7837170" y="0"/>
                  </a:lnTo>
                  <a:cubicBezTo>
                    <a:pt x="9271000" y="0"/>
                    <a:pt x="10433050" y="1162050"/>
                    <a:pt x="10433050" y="2595880"/>
                  </a:cubicBezTo>
                  <a:cubicBezTo>
                    <a:pt x="10433050" y="2595880"/>
                    <a:pt x="10433050" y="2595880"/>
                    <a:pt x="10433050" y="2595880"/>
                  </a:cubicBezTo>
                  <a:lnTo>
                    <a:pt x="10433050" y="6350000"/>
                  </a:lnTo>
                  <a:lnTo>
                    <a:pt x="1043305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595880"/>
                  </a:lnTo>
                  <a:cubicBezTo>
                    <a:pt x="0" y="1162050"/>
                    <a:pt x="1162050" y="0"/>
                    <a:pt x="2595880" y="0"/>
                  </a:cubicBezTo>
                  <a:cubicBezTo>
                    <a:pt x="2595880" y="0"/>
                    <a:pt x="2595880" y="0"/>
                    <a:pt x="2595880" y="0"/>
                  </a:cubicBezTo>
                  <a:close/>
                </a:path>
              </a:pathLst>
            </a:custGeom>
            <a:blipFill>
              <a:blip r:embed="rId2"/>
              <a:stretch>
                <a:fillRect t="-4732" b="-4732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514350" y="875161"/>
            <a:ext cx="5245870" cy="523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7"/>
              </a:lnSpc>
            </a:pPr>
            <a:r>
              <a:rPr lang="en-US" sz="4750">
                <a:solidFill>
                  <a:srgbClr val="5D3018"/>
                </a:solidFill>
                <a:latin typeface="The Seasons Bold"/>
              </a:rPr>
              <a:t>Kewajiban Auditor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844357" y="362029"/>
            <a:ext cx="2890569" cy="289056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4474210" y="0"/>
                  </a:moveTo>
                  <a:lnTo>
                    <a:pt x="1875790" y="0"/>
                  </a:lnTo>
                  <a:cubicBezTo>
                    <a:pt x="839470" y="0"/>
                    <a:pt x="0" y="839470"/>
                    <a:pt x="0" y="1875790"/>
                  </a:cubicBezTo>
                  <a:lnTo>
                    <a:pt x="0" y="4474210"/>
                  </a:lnTo>
                  <a:cubicBezTo>
                    <a:pt x="0" y="5510530"/>
                    <a:pt x="839470" y="6350000"/>
                    <a:pt x="1875790" y="6350000"/>
                  </a:cubicBezTo>
                  <a:lnTo>
                    <a:pt x="4474210" y="6350000"/>
                  </a:lnTo>
                  <a:cubicBezTo>
                    <a:pt x="5510530" y="6350000"/>
                    <a:pt x="6350000" y="5510530"/>
                    <a:pt x="6350000" y="4474210"/>
                  </a:cubicBezTo>
                  <a:lnTo>
                    <a:pt x="6350000" y="1875790"/>
                  </a:lnTo>
                  <a:cubicBezTo>
                    <a:pt x="6350000" y="839470"/>
                    <a:pt x="5510530" y="0"/>
                    <a:pt x="447421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14349" y="1655775"/>
            <a:ext cx="4905949" cy="3103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37492" lvl="1" indent="-118746">
              <a:lnSpc>
                <a:spcPts val="2200"/>
              </a:lnSpc>
              <a:buFont typeface="Arial"/>
              <a:buChar char="•"/>
            </a:pPr>
            <a:r>
              <a:rPr lang="en-US" dirty="0">
                <a:solidFill>
                  <a:srgbClr val="5D3018"/>
                </a:solidFill>
                <a:latin typeface="Garet"/>
              </a:rPr>
              <a:t>Auditor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harus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b="1" dirty="0">
                <a:solidFill>
                  <a:srgbClr val="5D3018"/>
                </a:solidFill>
                <a:latin typeface="Garet Bold"/>
              </a:rPr>
              <a:t>MENGIKUTI STANDAR AUDIT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dalam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segala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pekerjaan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audit intern yang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dianggap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b="1" dirty="0">
                <a:solidFill>
                  <a:srgbClr val="5D3018"/>
                </a:solidFill>
                <a:latin typeface="Garet"/>
              </a:rPr>
              <a:t>material 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agar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pekerjaan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auditor </a:t>
            </a:r>
            <a:r>
              <a:rPr lang="en-US" b="1" dirty="0" err="1">
                <a:solidFill>
                  <a:srgbClr val="5D3018"/>
                </a:solidFill>
                <a:latin typeface="Garet"/>
              </a:rPr>
              <a:t>dapat</a:t>
            </a:r>
            <a:r>
              <a:rPr lang="en-US" b="1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b="1" dirty="0" err="1">
                <a:solidFill>
                  <a:srgbClr val="5D3018"/>
                </a:solidFill>
                <a:latin typeface="Garet"/>
              </a:rPr>
              <a:t>dievaluasi</a:t>
            </a:r>
            <a:r>
              <a:rPr lang="en-US" dirty="0" smtClean="0">
                <a:solidFill>
                  <a:srgbClr val="5D3018"/>
                </a:solidFill>
                <a:latin typeface="Garet"/>
              </a:rPr>
              <a:t>.</a:t>
            </a:r>
            <a:endParaRPr lang="id-ID" dirty="0" smtClean="0">
              <a:solidFill>
                <a:srgbClr val="5D3018"/>
              </a:solidFill>
              <a:latin typeface="Garet"/>
            </a:endParaRPr>
          </a:p>
          <a:p>
            <a:pPr marL="118746" lvl="1">
              <a:lnSpc>
                <a:spcPts val="2200"/>
              </a:lnSpc>
            </a:pPr>
            <a:endParaRPr lang="en-US" dirty="0">
              <a:solidFill>
                <a:srgbClr val="5D3018"/>
              </a:solidFill>
              <a:latin typeface="Garet"/>
            </a:endParaRPr>
          </a:p>
          <a:p>
            <a:pPr marL="237492" lvl="1" indent="-118746">
              <a:lnSpc>
                <a:spcPts val="2200"/>
              </a:lnSpc>
              <a:buFont typeface="Arial"/>
              <a:buChar char="•"/>
            </a:pPr>
            <a:r>
              <a:rPr lang="en-US" dirty="0">
                <a:solidFill>
                  <a:srgbClr val="5D3018"/>
                </a:solidFill>
                <a:latin typeface="Garet"/>
              </a:rPr>
              <a:t>Auditor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wajib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b="1" dirty="0">
                <a:solidFill>
                  <a:srgbClr val="5D3018"/>
                </a:solidFill>
                <a:latin typeface="Garet Bold"/>
              </a:rPr>
              <a:t>MENINGKATKAN PENGETAHUAN, KEAHLIAN DAN KETERAMPILAN, SERTA KOMPETENSI LAIN</a:t>
            </a:r>
            <a:r>
              <a:rPr lang="en-US" b="1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melalui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pendidikan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pelatihan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profesional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berkelanjutan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(</a:t>
            </a:r>
            <a:r>
              <a:rPr lang="en-US" b="1" i="1" dirty="0">
                <a:solidFill>
                  <a:srgbClr val="5D3018"/>
                </a:solidFill>
                <a:latin typeface="Garet"/>
              </a:rPr>
              <a:t>continuing professional education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)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guna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b="1" dirty="0" err="1">
                <a:solidFill>
                  <a:srgbClr val="5D3018"/>
                </a:solidFill>
                <a:latin typeface="Garet"/>
              </a:rPr>
              <a:t>menjamin</a:t>
            </a:r>
            <a:r>
              <a:rPr lang="en-US" b="1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b="1" dirty="0" err="1">
                <a:solidFill>
                  <a:srgbClr val="5D3018"/>
                </a:solidFill>
                <a:latin typeface="Garet"/>
              </a:rPr>
              <a:t>kompetensi</a:t>
            </a:r>
            <a:r>
              <a:rPr lang="en-US" b="1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yang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dimiliki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sesuai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dengan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b="1" dirty="0" err="1">
                <a:solidFill>
                  <a:srgbClr val="5D3018"/>
                </a:solidFill>
                <a:latin typeface="Garet"/>
              </a:rPr>
              <a:t>kebutuhan</a:t>
            </a:r>
            <a:r>
              <a:rPr lang="en-US" b="1" dirty="0">
                <a:solidFill>
                  <a:srgbClr val="5D3018"/>
                </a:solidFill>
                <a:latin typeface="Garet"/>
              </a:rPr>
              <a:t> APIP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b="1" dirty="0" err="1">
                <a:solidFill>
                  <a:srgbClr val="5D3018"/>
                </a:solidFill>
                <a:latin typeface="Garet"/>
              </a:rPr>
              <a:t>perkembangan</a:t>
            </a:r>
            <a:r>
              <a:rPr lang="en-US" b="1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lingkungan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b="1" dirty="0" err="1">
                <a:solidFill>
                  <a:srgbClr val="5D3018"/>
                </a:solidFill>
                <a:latin typeface="Garet"/>
              </a:rPr>
              <a:t>pengawasan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55150" y="180123"/>
            <a:ext cx="1472120" cy="54060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Standar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atribut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844357" y="3512328"/>
            <a:ext cx="2890569" cy="1759324"/>
            <a:chOff x="0" y="0"/>
            <a:chExt cx="1043305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33050" cy="6350000"/>
            </a:xfrm>
            <a:custGeom>
              <a:avLst/>
              <a:gdLst/>
              <a:ahLst/>
              <a:cxnLst/>
              <a:rect l="l" t="t" r="r" b="b"/>
              <a:pathLst>
                <a:path w="10433050" h="6350000">
                  <a:moveTo>
                    <a:pt x="2595880" y="0"/>
                  </a:moveTo>
                  <a:lnTo>
                    <a:pt x="7837170" y="0"/>
                  </a:lnTo>
                  <a:cubicBezTo>
                    <a:pt x="9271000" y="0"/>
                    <a:pt x="10433050" y="1162050"/>
                    <a:pt x="10433050" y="2595880"/>
                  </a:cubicBezTo>
                  <a:cubicBezTo>
                    <a:pt x="10433050" y="2595880"/>
                    <a:pt x="10433050" y="2595880"/>
                    <a:pt x="10433050" y="2595880"/>
                  </a:cubicBezTo>
                  <a:lnTo>
                    <a:pt x="10433050" y="6350000"/>
                  </a:lnTo>
                  <a:lnTo>
                    <a:pt x="1043305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595880"/>
                  </a:lnTo>
                  <a:cubicBezTo>
                    <a:pt x="0" y="1162050"/>
                    <a:pt x="1162050" y="0"/>
                    <a:pt x="2595880" y="0"/>
                  </a:cubicBezTo>
                  <a:cubicBezTo>
                    <a:pt x="2595880" y="0"/>
                    <a:pt x="2595880" y="0"/>
                    <a:pt x="2595880" y="0"/>
                  </a:cubicBezTo>
                  <a:close/>
                </a:path>
              </a:pathLst>
            </a:custGeom>
            <a:blipFill>
              <a:blip r:embed="rId2"/>
              <a:stretch>
                <a:fillRect t="-4732" b="-4732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514350" y="638175"/>
            <a:ext cx="5612672" cy="879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0"/>
              </a:lnSpc>
            </a:pPr>
            <a:r>
              <a:rPr lang="en-US" sz="4000">
                <a:solidFill>
                  <a:srgbClr val="5D3018"/>
                </a:solidFill>
                <a:latin typeface="The Seasons Bold"/>
              </a:rPr>
              <a:t>Pengembangan dan</a:t>
            </a:r>
          </a:p>
          <a:p>
            <a:pPr>
              <a:lnSpc>
                <a:spcPts val="3400"/>
              </a:lnSpc>
            </a:pPr>
            <a:r>
              <a:rPr lang="en-US" sz="4000">
                <a:solidFill>
                  <a:srgbClr val="5D3018"/>
                </a:solidFill>
                <a:latin typeface="The Seasons Bold"/>
              </a:rPr>
              <a:t>Penjaminan Kualitas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844357" y="362029"/>
            <a:ext cx="2890569" cy="289056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4474210" y="0"/>
                  </a:moveTo>
                  <a:lnTo>
                    <a:pt x="1875790" y="0"/>
                  </a:lnTo>
                  <a:cubicBezTo>
                    <a:pt x="839470" y="0"/>
                    <a:pt x="0" y="839470"/>
                    <a:pt x="0" y="1875790"/>
                  </a:cubicBezTo>
                  <a:lnTo>
                    <a:pt x="0" y="4474210"/>
                  </a:lnTo>
                  <a:cubicBezTo>
                    <a:pt x="0" y="5510530"/>
                    <a:pt x="839470" y="6350000"/>
                    <a:pt x="1875790" y="6350000"/>
                  </a:cubicBezTo>
                  <a:lnTo>
                    <a:pt x="4474210" y="6350000"/>
                  </a:lnTo>
                  <a:cubicBezTo>
                    <a:pt x="5510530" y="6350000"/>
                    <a:pt x="6350000" y="5510530"/>
                    <a:pt x="6350000" y="4474210"/>
                  </a:cubicBezTo>
                  <a:lnTo>
                    <a:pt x="6350000" y="1875790"/>
                  </a:lnTo>
                  <a:cubicBezTo>
                    <a:pt x="6350000" y="839470"/>
                    <a:pt x="5510530" y="0"/>
                    <a:pt x="4474210" y="0"/>
                  </a:cubicBezTo>
                  <a:close/>
                </a:path>
              </a:pathLst>
            </a:custGeom>
            <a:blipFill>
              <a:blip r:embed="rId3"/>
              <a:stretch>
                <a:fillRect l="-21813" r="-21813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25689" y="2335218"/>
            <a:ext cx="4630527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37492" lvl="1" indent="-118746">
              <a:lnSpc>
                <a:spcPts val="2200"/>
              </a:lnSpc>
              <a:buFont typeface="Arial"/>
              <a:buChar char="•"/>
            </a:pPr>
            <a:r>
              <a:rPr lang="en-US" b="1" i="1" dirty="0" err="1">
                <a:solidFill>
                  <a:srgbClr val="5D3018"/>
                </a:solidFill>
                <a:latin typeface="Garet"/>
              </a:rPr>
              <a:t>Penilaian</a:t>
            </a:r>
            <a:r>
              <a:rPr lang="en-US" b="1" i="1" dirty="0">
                <a:solidFill>
                  <a:srgbClr val="5D3018"/>
                </a:solidFill>
                <a:latin typeface="Garet"/>
              </a:rPr>
              <a:t> intern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harus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mencakup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b="1" i="1" dirty="0" err="1">
                <a:solidFill>
                  <a:srgbClr val="5D3018"/>
                </a:solidFill>
                <a:latin typeface="Garet"/>
              </a:rPr>
              <a:t>pemantauan</a:t>
            </a:r>
            <a:r>
              <a:rPr lang="en-US" b="1" i="1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b="1" i="1" dirty="0" err="1">
                <a:solidFill>
                  <a:srgbClr val="5D3018"/>
                </a:solidFill>
                <a:latin typeface="Garet"/>
              </a:rPr>
              <a:t>berkelanjutan</a:t>
            </a:r>
            <a:r>
              <a:rPr lang="en-US" b="1" i="1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b="1" i="1" dirty="0" err="1">
                <a:solidFill>
                  <a:srgbClr val="5D3018"/>
                </a:solidFill>
                <a:latin typeface="Garet"/>
              </a:rPr>
              <a:t>atas</a:t>
            </a:r>
            <a:r>
              <a:rPr lang="en-US" b="1" i="1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b="1" i="1" dirty="0" err="1">
                <a:solidFill>
                  <a:srgbClr val="5D3018"/>
                </a:solidFill>
                <a:latin typeface="Garet"/>
              </a:rPr>
              <a:t>kinerja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kegiatan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audit intern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b="1" i="1" dirty="0" err="1">
                <a:solidFill>
                  <a:srgbClr val="5D3018"/>
                </a:solidFill>
                <a:latin typeface="Garet"/>
              </a:rPr>
              <a:t>penilaian</a:t>
            </a:r>
            <a:r>
              <a:rPr lang="en-US" b="1" i="1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b="1" i="1" dirty="0" err="1">
                <a:solidFill>
                  <a:srgbClr val="5D3018"/>
                </a:solidFill>
                <a:latin typeface="Garet"/>
              </a:rPr>
              <a:t>secara</a:t>
            </a:r>
            <a:r>
              <a:rPr lang="en-US" b="1" i="1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b="1" i="1" dirty="0" err="1">
                <a:solidFill>
                  <a:srgbClr val="5D3018"/>
                </a:solidFill>
                <a:latin typeface="Garet"/>
              </a:rPr>
              <a:t>berkala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dengan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penilaian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sendiri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atau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penilaian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oleh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orang lain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dalam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APIP </a:t>
            </a:r>
            <a:endParaRPr lang="id-ID" dirty="0" smtClean="0">
              <a:solidFill>
                <a:srgbClr val="5D3018"/>
              </a:solidFill>
              <a:latin typeface="Garet"/>
            </a:endParaRPr>
          </a:p>
          <a:p>
            <a:pPr marL="118746" lvl="1">
              <a:lnSpc>
                <a:spcPts val="2200"/>
              </a:lnSpc>
            </a:pPr>
            <a:endParaRPr lang="en-US" dirty="0">
              <a:solidFill>
                <a:srgbClr val="5D3018"/>
              </a:solidFill>
              <a:latin typeface="Garet"/>
            </a:endParaRPr>
          </a:p>
          <a:p>
            <a:pPr marL="237492" lvl="1" indent="-118746">
              <a:lnSpc>
                <a:spcPts val="2200"/>
              </a:lnSpc>
              <a:buFont typeface="Arial"/>
              <a:buChar char="•"/>
            </a:pPr>
            <a:r>
              <a:rPr lang="en-US" b="1" i="1" dirty="0" err="1">
                <a:solidFill>
                  <a:srgbClr val="5D3018"/>
                </a:solidFill>
                <a:latin typeface="Garet"/>
              </a:rPr>
              <a:t>Penilaian</a:t>
            </a:r>
            <a:r>
              <a:rPr lang="en-US" b="1" i="1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b="1" i="1" dirty="0" err="1">
                <a:solidFill>
                  <a:srgbClr val="5D3018"/>
                </a:solidFill>
                <a:latin typeface="Garet"/>
              </a:rPr>
              <a:t>ekstern</a:t>
            </a:r>
            <a:r>
              <a:rPr lang="en-US" b="1" i="1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dilakukan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melalui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b="1" i="1" dirty="0" err="1">
                <a:solidFill>
                  <a:srgbClr val="5D3018"/>
                </a:solidFill>
                <a:latin typeface="Garet"/>
              </a:rPr>
              <a:t>telaahan</a:t>
            </a:r>
            <a:r>
              <a:rPr lang="en-US" b="1" i="1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b="1" i="1" dirty="0" err="1">
                <a:solidFill>
                  <a:srgbClr val="5D3018"/>
                </a:solidFill>
                <a:latin typeface="Garet"/>
              </a:rPr>
              <a:t>sejawat</a:t>
            </a:r>
            <a:r>
              <a:rPr lang="en-US" b="1" i="1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(</a:t>
            </a:r>
            <a:r>
              <a:rPr lang="en-US" dirty="0">
                <a:solidFill>
                  <a:srgbClr val="5D3018"/>
                </a:solidFill>
                <a:latin typeface="Garet Italics"/>
              </a:rPr>
              <a:t>peer review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)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dengan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ketentuan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sebagaimana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diatur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dalam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pedoman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tersendiri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ditetapkan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oleh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organisasi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profesi</a:t>
            </a:r>
            <a:endParaRPr lang="en-US" dirty="0">
              <a:solidFill>
                <a:srgbClr val="5D3018"/>
              </a:solidFill>
              <a:latin typeface="Gare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14350" y="1616108"/>
            <a:ext cx="3953726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1100">
                <a:solidFill>
                  <a:srgbClr val="5D3018"/>
                </a:solidFill>
                <a:latin typeface="Garet Bold"/>
              </a:rPr>
              <a:t>Program pengembangan dan penjaminan kualitas harus mencakup penilaian intern dan ekstern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5150" y="180123"/>
            <a:ext cx="1472120" cy="54060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Standar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atribut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844357" y="3512328"/>
            <a:ext cx="2890569" cy="1759324"/>
            <a:chOff x="0" y="0"/>
            <a:chExt cx="1043305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33050" cy="6350000"/>
            </a:xfrm>
            <a:custGeom>
              <a:avLst/>
              <a:gdLst/>
              <a:ahLst/>
              <a:cxnLst/>
              <a:rect l="l" t="t" r="r" b="b"/>
              <a:pathLst>
                <a:path w="10433050" h="6350000">
                  <a:moveTo>
                    <a:pt x="2595880" y="0"/>
                  </a:moveTo>
                  <a:lnTo>
                    <a:pt x="7837170" y="0"/>
                  </a:lnTo>
                  <a:cubicBezTo>
                    <a:pt x="9271000" y="0"/>
                    <a:pt x="10433050" y="1162050"/>
                    <a:pt x="10433050" y="2595880"/>
                  </a:cubicBezTo>
                  <a:cubicBezTo>
                    <a:pt x="10433050" y="2595880"/>
                    <a:pt x="10433050" y="2595880"/>
                    <a:pt x="10433050" y="2595880"/>
                  </a:cubicBezTo>
                  <a:lnTo>
                    <a:pt x="10433050" y="6350000"/>
                  </a:lnTo>
                  <a:lnTo>
                    <a:pt x="1043305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595880"/>
                  </a:lnTo>
                  <a:cubicBezTo>
                    <a:pt x="0" y="1162050"/>
                    <a:pt x="1162050" y="0"/>
                    <a:pt x="2595880" y="0"/>
                  </a:cubicBezTo>
                  <a:cubicBezTo>
                    <a:pt x="2595880" y="0"/>
                    <a:pt x="2595880" y="0"/>
                    <a:pt x="2595880" y="0"/>
                  </a:cubicBezTo>
                  <a:close/>
                </a:path>
              </a:pathLst>
            </a:custGeom>
            <a:blipFill>
              <a:blip r:embed="rId2"/>
              <a:stretch>
                <a:fillRect t="-4732" b="-4732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844357" y="362029"/>
            <a:ext cx="2890569" cy="289056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4474210" y="0"/>
                  </a:moveTo>
                  <a:lnTo>
                    <a:pt x="1875790" y="0"/>
                  </a:lnTo>
                  <a:cubicBezTo>
                    <a:pt x="839470" y="0"/>
                    <a:pt x="0" y="839470"/>
                    <a:pt x="0" y="1875790"/>
                  </a:cubicBezTo>
                  <a:lnTo>
                    <a:pt x="0" y="4474210"/>
                  </a:lnTo>
                  <a:cubicBezTo>
                    <a:pt x="0" y="5510530"/>
                    <a:pt x="839470" y="6350000"/>
                    <a:pt x="1875790" y="6350000"/>
                  </a:cubicBezTo>
                  <a:lnTo>
                    <a:pt x="4474210" y="6350000"/>
                  </a:lnTo>
                  <a:cubicBezTo>
                    <a:pt x="5510530" y="6350000"/>
                    <a:pt x="6350000" y="5510530"/>
                    <a:pt x="6350000" y="4474210"/>
                  </a:cubicBezTo>
                  <a:lnTo>
                    <a:pt x="6350000" y="1875790"/>
                  </a:lnTo>
                  <a:cubicBezTo>
                    <a:pt x="6350000" y="839470"/>
                    <a:pt x="5510530" y="0"/>
                    <a:pt x="4474210" y="0"/>
                  </a:cubicBezTo>
                  <a:close/>
                </a:path>
              </a:pathLst>
            </a:custGeom>
            <a:blipFill>
              <a:blip r:embed="rId3"/>
              <a:stretch>
                <a:fillRect l="-25117" r="-2511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818378" y="1807313"/>
            <a:ext cx="1044168" cy="104416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2B89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260"/>
                </a:lnSpc>
              </a:pPr>
              <a:r>
                <a:rPr lang="en-US" sz="900">
                  <a:solidFill>
                    <a:srgbClr val="FFFFFF"/>
                  </a:solidFill>
                  <a:latin typeface="Garet"/>
                </a:rPr>
                <a:t>Manajemen Risiko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14350" y="876112"/>
            <a:ext cx="5245870" cy="50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0"/>
              </a:lnSpc>
            </a:pPr>
            <a:r>
              <a:rPr lang="en-US" sz="4600">
                <a:solidFill>
                  <a:srgbClr val="5D3018"/>
                </a:solidFill>
                <a:latin typeface="The Seasons Bold"/>
              </a:rPr>
              <a:t>Sifat Kerja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0949" y="4388485"/>
            <a:ext cx="5245870" cy="441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5D3018"/>
                </a:solidFill>
                <a:latin typeface="Garet Bold"/>
              </a:rPr>
              <a:t>(Governance, Risk and Control / Compliance)</a:t>
            </a:r>
          </a:p>
          <a:p>
            <a:pPr algn="ctr">
              <a:lnSpc>
                <a:spcPts val="1820"/>
              </a:lnSpc>
            </a:pPr>
            <a:endParaRPr lang="en-US" sz="1300">
              <a:solidFill>
                <a:srgbClr val="5D3018"/>
              </a:solidFill>
              <a:latin typeface="Garet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953884" y="2049667"/>
            <a:ext cx="1044168" cy="104416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08C6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260"/>
                </a:lnSpc>
              </a:pPr>
              <a:r>
                <a:rPr lang="en-US" sz="900">
                  <a:solidFill>
                    <a:srgbClr val="FFFFFF"/>
                  </a:solidFill>
                  <a:latin typeface="Garet"/>
                </a:rPr>
                <a:t>Tata Kelola Sektor Publik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31800" y="3124678"/>
            <a:ext cx="1044168" cy="104416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84B3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260"/>
                </a:lnSpc>
              </a:pPr>
              <a:r>
                <a:rPr lang="en-US" sz="900">
                  <a:solidFill>
                    <a:srgbClr val="FFFFFF"/>
                  </a:solidFill>
                  <a:latin typeface="Garet"/>
                </a:rPr>
                <a:t>Pengendalian Intern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156819" y="1492144"/>
            <a:ext cx="3594130" cy="2875304"/>
          </a:xfrm>
          <a:custGeom>
            <a:avLst/>
            <a:gdLst/>
            <a:ahLst/>
            <a:cxnLst/>
            <a:rect l="l" t="t" r="r" b="b"/>
            <a:pathLst>
              <a:path w="7188260" h="5750608">
                <a:moveTo>
                  <a:pt x="0" y="0"/>
                </a:moveTo>
                <a:lnTo>
                  <a:pt x="7188260" y="0"/>
                </a:lnTo>
                <a:lnTo>
                  <a:pt x="7188260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Rounded Rectangle 17"/>
          <p:cNvSpPr/>
          <p:nvPr/>
        </p:nvSpPr>
        <p:spPr>
          <a:xfrm>
            <a:off x="7555150" y="180123"/>
            <a:ext cx="1472120" cy="54060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Standar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Kinerja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844357" y="3512328"/>
            <a:ext cx="2890569" cy="1759324"/>
            <a:chOff x="0" y="0"/>
            <a:chExt cx="1043305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33050" cy="6350000"/>
            </a:xfrm>
            <a:custGeom>
              <a:avLst/>
              <a:gdLst/>
              <a:ahLst/>
              <a:cxnLst/>
              <a:rect l="l" t="t" r="r" b="b"/>
              <a:pathLst>
                <a:path w="10433050" h="6350000">
                  <a:moveTo>
                    <a:pt x="2595880" y="0"/>
                  </a:moveTo>
                  <a:lnTo>
                    <a:pt x="7837170" y="0"/>
                  </a:lnTo>
                  <a:cubicBezTo>
                    <a:pt x="9271000" y="0"/>
                    <a:pt x="10433050" y="1162050"/>
                    <a:pt x="10433050" y="2595880"/>
                  </a:cubicBezTo>
                  <a:cubicBezTo>
                    <a:pt x="10433050" y="2595880"/>
                    <a:pt x="10433050" y="2595880"/>
                    <a:pt x="10433050" y="2595880"/>
                  </a:cubicBezTo>
                  <a:lnTo>
                    <a:pt x="10433050" y="6350000"/>
                  </a:lnTo>
                  <a:lnTo>
                    <a:pt x="1043305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595880"/>
                  </a:lnTo>
                  <a:cubicBezTo>
                    <a:pt x="0" y="1162050"/>
                    <a:pt x="1162050" y="0"/>
                    <a:pt x="2595880" y="0"/>
                  </a:cubicBezTo>
                  <a:cubicBezTo>
                    <a:pt x="2595880" y="0"/>
                    <a:pt x="2595880" y="0"/>
                    <a:pt x="2595880" y="0"/>
                  </a:cubicBezTo>
                  <a:close/>
                </a:path>
              </a:pathLst>
            </a:custGeom>
            <a:blipFill>
              <a:blip r:embed="rId2"/>
              <a:stretch>
                <a:fillRect t="-4732" b="-4732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514350" y="623700"/>
            <a:ext cx="5245870" cy="1009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0"/>
              </a:lnSpc>
            </a:pPr>
            <a:r>
              <a:rPr lang="en-US" sz="4600" dirty="0" err="1">
                <a:solidFill>
                  <a:srgbClr val="5D3018"/>
                </a:solidFill>
                <a:latin typeface="The Seasons Bold"/>
              </a:rPr>
              <a:t>Perencanaan</a:t>
            </a:r>
            <a:r>
              <a:rPr lang="en-US" sz="4600" dirty="0">
                <a:solidFill>
                  <a:srgbClr val="5D3018"/>
                </a:solidFill>
                <a:latin typeface="The Seasons Bold"/>
              </a:rPr>
              <a:t> </a:t>
            </a:r>
            <a:r>
              <a:rPr lang="en-US" sz="4600" dirty="0" err="1">
                <a:solidFill>
                  <a:srgbClr val="5D3018"/>
                </a:solidFill>
                <a:latin typeface="The Seasons Bold"/>
              </a:rPr>
              <a:t>Penugasan</a:t>
            </a:r>
            <a:r>
              <a:rPr lang="en-US" sz="4600" dirty="0">
                <a:solidFill>
                  <a:srgbClr val="5D3018"/>
                </a:solidFill>
                <a:latin typeface="The Seasons Bold"/>
              </a:rPr>
              <a:t> AI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4350" y="1778738"/>
            <a:ext cx="5245870" cy="672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0"/>
              </a:lnSpc>
            </a:pPr>
            <a:r>
              <a:rPr lang="en-US" sz="1300" dirty="0" smtClean="0">
                <a:solidFill>
                  <a:srgbClr val="5D3018"/>
                </a:solidFill>
                <a:latin typeface="Garet Bold"/>
              </a:rPr>
              <a:t>Auditor </a:t>
            </a:r>
            <a:r>
              <a:rPr lang="en-US" sz="1300" dirty="0" err="1" smtClean="0">
                <a:solidFill>
                  <a:srgbClr val="5D3018"/>
                </a:solidFill>
                <a:latin typeface="Garet Bold"/>
              </a:rPr>
              <a:t>harus</a:t>
            </a:r>
            <a:r>
              <a:rPr lang="en-US" sz="1300" dirty="0" smtClean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 smtClean="0">
                <a:solidFill>
                  <a:srgbClr val="5D3018"/>
                </a:solidFill>
                <a:latin typeface="Garet Bold"/>
              </a:rPr>
              <a:t>mengembangkan</a:t>
            </a:r>
            <a:r>
              <a:rPr lang="en-US" sz="1300" dirty="0" smtClean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 smtClean="0">
                <a:solidFill>
                  <a:srgbClr val="5D3018"/>
                </a:solidFill>
                <a:latin typeface="Garet Bold"/>
              </a:rPr>
              <a:t>dan</a:t>
            </a:r>
            <a:r>
              <a:rPr lang="en-US" sz="1300" dirty="0" smtClean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 smtClean="0">
                <a:solidFill>
                  <a:srgbClr val="5D3018"/>
                </a:solidFill>
                <a:latin typeface="Garet Bold"/>
              </a:rPr>
              <a:t>mendokumentasikan</a:t>
            </a:r>
            <a:r>
              <a:rPr lang="en-US" sz="1300" dirty="0" smtClean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 smtClean="0">
                <a:solidFill>
                  <a:srgbClr val="5D3018"/>
                </a:solidFill>
                <a:latin typeface="Garet Bold"/>
              </a:rPr>
              <a:t>rencana</a:t>
            </a:r>
            <a:r>
              <a:rPr lang="en-US" sz="1300" dirty="0" smtClean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 smtClean="0">
                <a:solidFill>
                  <a:srgbClr val="5D3018"/>
                </a:solidFill>
                <a:latin typeface="Garet Bold"/>
              </a:rPr>
              <a:t>untu</a:t>
            </a:r>
            <a:r>
              <a:rPr lang="en-US" sz="1300" dirty="0" smtClean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 smtClean="0">
                <a:solidFill>
                  <a:srgbClr val="5D3018"/>
                </a:solidFill>
                <a:latin typeface="Garet Bold"/>
              </a:rPr>
              <a:t>ksetiap</a:t>
            </a:r>
            <a:r>
              <a:rPr lang="en-US" sz="1300" dirty="0" smtClean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 smtClean="0">
                <a:solidFill>
                  <a:srgbClr val="5D3018"/>
                </a:solidFill>
                <a:latin typeface="Garet Bold"/>
              </a:rPr>
              <a:t>penugasan</a:t>
            </a:r>
            <a:r>
              <a:rPr lang="en-US" sz="1300" dirty="0" smtClean="0">
                <a:solidFill>
                  <a:srgbClr val="5D3018"/>
                </a:solidFill>
                <a:latin typeface="Garet Bold"/>
              </a:rPr>
              <a:t>, </a:t>
            </a:r>
            <a:r>
              <a:rPr lang="en-US" sz="1300" dirty="0" err="1" smtClean="0">
                <a:solidFill>
                  <a:srgbClr val="5D3018"/>
                </a:solidFill>
                <a:latin typeface="Garet Bold"/>
              </a:rPr>
              <a:t>termasuk</a:t>
            </a:r>
            <a:r>
              <a:rPr lang="en-US" sz="1300" dirty="0" smtClean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 smtClean="0">
                <a:solidFill>
                  <a:srgbClr val="5D3018"/>
                </a:solidFill>
                <a:latin typeface="Garet Bold"/>
              </a:rPr>
              <a:t>tujuan</a:t>
            </a:r>
            <a:r>
              <a:rPr lang="en-US" sz="1300" dirty="0" smtClean="0">
                <a:solidFill>
                  <a:srgbClr val="5D3018"/>
                </a:solidFill>
                <a:latin typeface="Garet Bold"/>
              </a:rPr>
              <a:t>, </a:t>
            </a:r>
            <a:r>
              <a:rPr lang="en-US" sz="1300" dirty="0" err="1" smtClean="0">
                <a:solidFill>
                  <a:srgbClr val="5D3018"/>
                </a:solidFill>
                <a:latin typeface="Garet Bold"/>
              </a:rPr>
              <a:t>ruang</a:t>
            </a:r>
            <a:r>
              <a:rPr lang="en-US" sz="1300" dirty="0" smtClean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 smtClean="0">
                <a:solidFill>
                  <a:srgbClr val="5D3018"/>
                </a:solidFill>
                <a:latin typeface="Garet Bold"/>
              </a:rPr>
              <a:t>lingkup</a:t>
            </a:r>
            <a:r>
              <a:rPr lang="en-US" sz="1300" dirty="0" smtClean="0">
                <a:solidFill>
                  <a:srgbClr val="5D3018"/>
                </a:solidFill>
                <a:latin typeface="Garet Bold"/>
              </a:rPr>
              <a:t>, </a:t>
            </a:r>
            <a:r>
              <a:rPr lang="en-US" sz="1300" dirty="0" err="1" smtClean="0">
                <a:solidFill>
                  <a:srgbClr val="5D3018"/>
                </a:solidFill>
                <a:latin typeface="Garet Bold"/>
              </a:rPr>
              <a:t>waktu</a:t>
            </a:r>
            <a:r>
              <a:rPr lang="en-US" sz="1300" dirty="0" smtClean="0">
                <a:solidFill>
                  <a:srgbClr val="5D3018"/>
                </a:solidFill>
                <a:latin typeface="Garet Bold"/>
              </a:rPr>
              <a:t>, </a:t>
            </a:r>
            <a:r>
              <a:rPr lang="en-US" sz="1300" dirty="0" err="1" smtClean="0">
                <a:solidFill>
                  <a:srgbClr val="5D3018"/>
                </a:solidFill>
                <a:latin typeface="Garet Bold"/>
              </a:rPr>
              <a:t>dan</a:t>
            </a:r>
            <a:r>
              <a:rPr lang="en-US" sz="1300" dirty="0" smtClean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 smtClean="0">
                <a:solidFill>
                  <a:srgbClr val="5D3018"/>
                </a:solidFill>
                <a:latin typeface="Garet Bold"/>
              </a:rPr>
              <a:t>alokasi</a:t>
            </a:r>
            <a:r>
              <a:rPr lang="en-US" sz="1300" dirty="0" smtClean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 smtClean="0">
                <a:solidFill>
                  <a:srgbClr val="5D3018"/>
                </a:solidFill>
                <a:latin typeface="Garet Bold"/>
              </a:rPr>
              <a:t>sumberdaya</a:t>
            </a:r>
            <a:r>
              <a:rPr lang="en-US" sz="1300" dirty="0" smtClean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 smtClean="0">
                <a:solidFill>
                  <a:srgbClr val="5D3018"/>
                </a:solidFill>
                <a:latin typeface="Garet Bold"/>
              </a:rPr>
              <a:t>penugasan</a:t>
            </a:r>
            <a:endParaRPr lang="en-US" sz="1300" dirty="0">
              <a:solidFill>
                <a:srgbClr val="5D3018"/>
              </a:solidFill>
              <a:latin typeface="Garet Bold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844357" y="362029"/>
            <a:ext cx="2890569" cy="289056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4474210" y="0"/>
                  </a:moveTo>
                  <a:lnTo>
                    <a:pt x="1875790" y="0"/>
                  </a:lnTo>
                  <a:cubicBezTo>
                    <a:pt x="839470" y="0"/>
                    <a:pt x="0" y="839470"/>
                    <a:pt x="0" y="1875790"/>
                  </a:cubicBezTo>
                  <a:lnTo>
                    <a:pt x="0" y="4474210"/>
                  </a:lnTo>
                  <a:cubicBezTo>
                    <a:pt x="0" y="5510530"/>
                    <a:pt x="839470" y="6350000"/>
                    <a:pt x="1875790" y="6350000"/>
                  </a:cubicBezTo>
                  <a:lnTo>
                    <a:pt x="4474210" y="6350000"/>
                  </a:lnTo>
                  <a:cubicBezTo>
                    <a:pt x="5510530" y="6350000"/>
                    <a:pt x="6350000" y="5510530"/>
                    <a:pt x="6350000" y="4474210"/>
                  </a:cubicBezTo>
                  <a:lnTo>
                    <a:pt x="6350000" y="1875790"/>
                  </a:lnTo>
                  <a:cubicBezTo>
                    <a:pt x="6350000" y="839470"/>
                    <a:pt x="5510530" y="0"/>
                    <a:pt x="4474210" y="0"/>
                  </a:cubicBez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514350" y="2594330"/>
            <a:ext cx="3953726" cy="2218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37492" lvl="1" indent="-118746">
              <a:lnSpc>
                <a:spcPts val="2200"/>
              </a:lnSpc>
              <a:buFont typeface="Arial"/>
              <a:buChar char="•"/>
            </a:pPr>
            <a:r>
              <a:rPr lang="en-US" sz="1100" dirty="0" err="1">
                <a:solidFill>
                  <a:srgbClr val="5D3018"/>
                </a:solidFill>
                <a:latin typeface="Garet"/>
              </a:rPr>
              <a:t>Pertimbangan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dalam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Perencanaan</a:t>
            </a:r>
            <a:endParaRPr lang="en-US" sz="1100" dirty="0">
              <a:solidFill>
                <a:srgbClr val="5D3018"/>
              </a:solidFill>
              <a:latin typeface="Garet"/>
            </a:endParaRPr>
          </a:p>
          <a:p>
            <a:pPr marL="237492" lvl="1" indent="-118746">
              <a:lnSpc>
                <a:spcPts val="2200"/>
              </a:lnSpc>
              <a:buFont typeface="Arial"/>
              <a:buChar char="•"/>
            </a:pPr>
            <a:r>
              <a:rPr lang="en-US" sz="1100" dirty="0" err="1">
                <a:solidFill>
                  <a:srgbClr val="5D3018"/>
                </a:solidFill>
                <a:latin typeface="Garet"/>
              </a:rPr>
              <a:t>Penetapan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Sasaran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Ruang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Lingkup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Metodologi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Alokasi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Sumber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Daya</a:t>
            </a:r>
            <a:endParaRPr lang="en-US" sz="1100" dirty="0">
              <a:solidFill>
                <a:srgbClr val="5D3018"/>
              </a:solidFill>
              <a:latin typeface="Garet"/>
            </a:endParaRPr>
          </a:p>
          <a:p>
            <a:pPr marL="237492" lvl="1" indent="-118746">
              <a:lnSpc>
                <a:spcPts val="2200"/>
              </a:lnSpc>
              <a:buFont typeface="Arial"/>
              <a:buChar char="•"/>
            </a:pPr>
            <a:r>
              <a:rPr lang="en-US" sz="1100" dirty="0">
                <a:solidFill>
                  <a:srgbClr val="5D3018"/>
                </a:solidFill>
                <a:latin typeface="Garet"/>
              </a:rPr>
              <a:t>Program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Kerja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Penugasan</a:t>
            </a:r>
            <a:endParaRPr lang="en-US" sz="1100" dirty="0">
              <a:solidFill>
                <a:srgbClr val="5D3018"/>
              </a:solidFill>
              <a:latin typeface="Garet"/>
            </a:endParaRPr>
          </a:p>
          <a:p>
            <a:pPr marL="237492" lvl="1" indent="-118746">
              <a:lnSpc>
                <a:spcPts val="2200"/>
              </a:lnSpc>
              <a:buFont typeface="Arial"/>
              <a:buChar char="•"/>
            </a:pPr>
            <a:r>
              <a:rPr lang="en-US" sz="1100" dirty="0" err="1">
                <a:solidFill>
                  <a:srgbClr val="5D3018"/>
                </a:solidFill>
                <a:latin typeface="Garet"/>
              </a:rPr>
              <a:t>Evaluasi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terhadap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Sistem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Pengendalian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 Intern</a:t>
            </a:r>
          </a:p>
          <a:p>
            <a:pPr marL="237492" lvl="1" indent="-118746">
              <a:lnSpc>
                <a:spcPts val="2200"/>
              </a:lnSpc>
              <a:buFont typeface="Arial"/>
              <a:buChar char="•"/>
            </a:pPr>
            <a:r>
              <a:rPr lang="en-US" sz="1100" dirty="0" err="1">
                <a:solidFill>
                  <a:srgbClr val="5D3018"/>
                </a:solidFill>
                <a:latin typeface="Garet"/>
              </a:rPr>
              <a:t>Evaluasi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atas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Ketidakpatuhan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Auditan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terhadap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Peraturan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Perundang-undangan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Kecurangan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100" dirty="0" err="1">
                <a:solidFill>
                  <a:srgbClr val="5D3018"/>
                </a:solidFill>
                <a:latin typeface="Garet"/>
              </a:rPr>
              <a:t>Ketidakpatutan</a:t>
            </a:r>
            <a:r>
              <a:rPr lang="en-US" sz="1100" dirty="0">
                <a:solidFill>
                  <a:srgbClr val="5D3018"/>
                </a:solidFill>
                <a:latin typeface="Garet"/>
              </a:rPr>
              <a:t> (Abuse)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5150" y="180123"/>
            <a:ext cx="1472120" cy="54060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Standar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Kinerja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844357" y="3512328"/>
            <a:ext cx="2890569" cy="1759324"/>
            <a:chOff x="0" y="0"/>
            <a:chExt cx="1043305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33050" cy="6350000"/>
            </a:xfrm>
            <a:custGeom>
              <a:avLst/>
              <a:gdLst/>
              <a:ahLst/>
              <a:cxnLst/>
              <a:rect l="l" t="t" r="r" b="b"/>
              <a:pathLst>
                <a:path w="10433050" h="6350000">
                  <a:moveTo>
                    <a:pt x="2595880" y="0"/>
                  </a:moveTo>
                  <a:lnTo>
                    <a:pt x="7837170" y="0"/>
                  </a:lnTo>
                  <a:cubicBezTo>
                    <a:pt x="9271000" y="0"/>
                    <a:pt x="10433050" y="1162050"/>
                    <a:pt x="10433050" y="2595880"/>
                  </a:cubicBezTo>
                  <a:cubicBezTo>
                    <a:pt x="10433050" y="2595880"/>
                    <a:pt x="10433050" y="2595880"/>
                    <a:pt x="10433050" y="2595880"/>
                  </a:cubicBezTo>
                  <a:lnTo>
                    <a:pt x="10433050" y="6350000"/>
                  </a:lnTo>
                  <a:lnTo>
                    <a:pt x="1043305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595880"/>
                  </a:lnTo>
                  <a:cubicBezTo>
                    <a:pt x="0" y="1162050"/>
                    <a:pt x="1162050" y="0"/>
                    <a:pt x="2595880" y="0"/>
                  </a:cubicBezTo>
                  <a:cubicBezTo>
                    <a:pt x="2595880" y="0"/>
                    <a:pt x="2595880" y="0"/>
                    <a:pt x="2595880" y="0"/>
                  </a:cubicBezTo>
                  <a:close/>
                </a:path>
              </a:pathLst>
            </a:custGeom>
            <a:blipFill>
              <a:blip r:embed="rId2"/>
              <a:stretch>
                <a:fillRect t="-4732" b="-4732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514350" y="623700"/>
            <a:ext cx="5245870" cy="1009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0"/>
              </a:lnSpc>
            </a:pPr>
            <a:r>
              <a:rPr lang="en-US" sz="4600">
                <a:solidFill>
                  <a:srgbClr val="5D3018"/>
                </a:solidFill>
                <a:latin typeface="The Seasons Bold"/>
              </a:rPr>
              <a:t>Mengelola kegiatan audit intern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4350" y="1778738"/>
            <a:ext cx="5245870" cy="672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0"/>
              </a:lnSpc>
            </a:pP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Pimpinan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APIP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harus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mengelola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kegiatan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audit intern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secara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efektif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untuk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memastikan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bahwa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kegiatan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audit intern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memberikan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nilai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tambah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bagi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auditan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.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844357" y="362029"/>
            <a:ext cx="2890569" cy="289056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4474210" y="0"/>
                  </a:moveTo>
                  <a:lnTo>
                    <a:pt x="1875790" y="0"/>
                  </a:lnTo>
                  <a:cubicBezTo>
                    <a:pt x="839470" y="0"/>
                    <a:pt x="0" y="839470"/>
                    <a:pt x="0" y="1875790"/>
                  </a:cubicBezTo>
                  <a:lnTo>
                    <a:pt x="0" y="4474210"/>
                  </a:lnTo>
                  <a:cubicBezTo>
                    <a:pt x="0" y="5510530"/>
                    <a:pt x="839470" y="6350000"/>
                    <a:pt x="1875790" y="6350000"/>
                  </a:cubicBezTo>
                  <a:lnTo>
                    <a:pt x="4474210" y="6350000"/>
                  </a:lnTo>
                  <a:cubicBezTo>
                    <a:pt x="5510530" y="6350000"/>
                    <a:pt x="6350000" y="5510530"/>
                    <a:pt x="6350000" y="4474210"/>
                  </a:cubicBezTo>
                  <a:lnTo>
                    <a:pt x="6350000" y="1875790"/>
                  </a:lnTo>
                  <a:cubicBezTo>
                    <a:pt x="6350000" y="839470"/>
                    <a:pt x="5510530" y="0"/>
                    <a:pt x="4474210" y="0"/>
                  </a:cubicBezTo>
                  <a:close/>
                </a:path>
              </a:pathLst>
            </a:custGeom>
            <a:blipFill>
              <a:blip r:embed="rId3"/>
              <a:stretch>
                <a:fillRect l="-25117" r="-25117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514350" y="2726198"/>
            <a:ext cx="3953726" cy="1522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37492" lvl="1" indent="-118746">
              <a:lnSpc>
                <a:spcPts val="1540"/>
              </a:lnSpc>
              <a:buFont typeface="Arial"/>
              <a:buChar char="•"/>
            </a:pPr>
            <a:r>
              <a:rPr lang="en-US" sz="1100">
                <a:solidFill>
                  <a:srgbClr val="5D3018"/>
                </a:solidFill>
                <a:latin typeface="Garet"/>
              </a:rPr>
              <a:t>Menyusun Rencana Kegiatan Audit Intern</a:t>
            </a:r>
          </a:p>
          <a:p>
            <a:pPr marL="237492" lvl="1" indent="-118746">
              <a:lnSpc>
                <a:spcPts val="1540"/>
              </a:lnSpc>
              <a:buFont typeface="Arial"/>
              <a:buChar char="•"/>
            </a:pPr>
            <a:r>
              <a:rPr lang="en-US" sz="1100">
                <a:solidFill>
                  <a:srgbClr val="5D3018"/>
                </a:solidFill>
                <a:latin typeface="Garet"/>
              </a:rPr>
              <a:t>Mengomunikasikan dan Meminta Persetujuan Rencana Kegiatan Audit Intern Tahunan</a:t>
            </a:r>
          </a:p>
          <a:p>
            <a:pPr marL="237492" lvl="1" indent="-118746">
              <a:lnSpc>
                <a:spcPts val="1540"/>
              </a:lnSpc>
              <a:buFont typeface="Arial"/>
              <a:buChar char="•"/>
            </a:pPr>
            <a:r>
              <a:rPr lang="en-US" sz="1100">
                <a:solidFill>
                  <a:srgbClr val="5D3018"/>
                </a:solidFill>
                <a:latin typeface="Garet"/>
              </a:rPr>
              <a:t>Mengelola Sumber Daya</a:t>
            </a:r>
          </a:p>
          <a:p>
            <a:pPr marL="237492" lvl="1" indent="-118746">
              <a:lnSpc>
                <a:spcPts val="1540"/>
              </a:lnSpc>
              <a:buFont typeface="Arial"/>
              <a:buChar char="•"/>
            </a:pPr>
            <a:r>
              <a:rPr lang="en-US" sz="1100">
                <a:solidFill>
                  <a:srgbClr val="5D3018"/>
                </a:solidFill>
                <a:latin typeface="Garet"/>
              </a:rPr>
              <a:t>Menetapkan Kebijakan dan Prosedur</a:t>
            </a:r>
          </a:p>
          <a:p>
            <a:pPr marL="237492" lvl="1" indent="-118746">
              <a:lnSpc>
                <a:spcPts val="1540"/>
              </a:lnSpc>
              <a:buFont typeface="Arial"/>
              <a:buChar char="•"/>
            </a:pPr>
            <a:r>
              <a:rPr lang="en-US" sz="1100">
                <a:solidFill>
                  <a:srgbClr val="5D3018"/>
                </a:solidFill>
                <a:latin typeface="Garet"/>
              </a:rPr>
              <a:t>Melakukan Koordinasi</a:t>
            </a:r>
          </a:p>
          <a:p>
            <a:pPr marL="237492" lvl="1" indent="-118746">
              <a:lnSpc>
                <a:spcPts val="1540"/>
              </a:lnSpc>
              <a:buFont typeface="Arial"/>
              <a:buChar char="•"/>
            </a:pPr>
            <a:r>
              <a:rPr lang="en-US" sz="1100">
                <a:solidFill>
                  <a:srgbClr val="5D3018"/>
                </a:solidFill>
                <a:latin typeface="Garet"/>
              </a:rPr>
              <a:t>Menyampaikan Laporan Berkala</a:t>
            </a:r>
          </a:p>
          <a:p>
            <a:pPr marL="237492" lvl="1" indent="-118746">
              <a:lnSpc>
                <a:spcPts val="1540"/>
              </a:lnSpc>
              <a:buFont typeface="Arial"/>
              <a:buChar char="•"/>
            </a:pPr>
            <a:r>
              <a:rPr lang="en-US" sz="1100">
                <a:solidFill>
                  <a:srgbClr val="5D3018"/>
                </a:solidFill>
                <a:latin typeface="Garet"/>
              </a:rPr>
              <a:t>Menindaklanjuti Pengaduan dari Masyarakat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5150" y="180123"/>
            <a:ext cx="1472120" cy="54060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Standar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Kinerja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844357" y="362029"/>
            <a:ext cx="2890569" cy="289056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4474210" y="0"/>
                  </a:moveTo>
                  <a:lnTo>
                    <a:pt x="1875790" y="0"/>
                  </a:lnTo>
                  <a:cubicBezTo>
                    <a:pt x="839470" y="0"/>
                    <a:pt x="0" y="839470"/>
                    <a:pt x="0" y="1875790"/>
                  </a:cubicBezTo>
                  <a:lnTo>
                    <a:pt x="0" y="4474210"/>
                  </a:lnTo>
                  <a:cubicBezTo>
                    <a:pt x="0" y="5510530"/>
                    <a:pt x="839470" y="6350000"/>
                    <a:pt x="1875790" y="6350000"/>
                  </a:cubicBezTo>
                  <a:lnTo>
                    <a:pt x="4474210" y="6350000"/>
                  </a:lnTo>
                  <a:cubicBezTo>
                    <a:pt x="5510530" y="6350000"/>
                    <a:pt x="6350000" y="5510530"/>
                    <a:pt x="6350000" y="4474210"/>
                  </a:cubicBezTo>
                  <a:lnTo>
                    <a:pt x="6350000" y="1875790"/>
                  </a:lnTo>
                  <a:cubicBezTo>
                    <a:pt x="6350000" y="839470"/>
                    <a:pt x="5510530" y="0"/>
                    <a:pt x="4474210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14350" y="1712564"/>
            <a:ext cx="1105389" cy="110538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78597" y="0"/>
                  </a:moveTo>
                  <a:lnTo>
                    <a:pt x="634203" y="0"/>
                  </a:lnTo>
                  <a:cubicBezTo>
                    <a:pt x="681570" y="0"/>
                    <a:pt x="726997" y="18816"/>
                    <a:pt x="760490" y="52310"/>
                  </a:cubicBezTo>
                  <a:cubicBezTo>
                    <a:pt x="793984" y="85803"/>
                    <a:pt x="812800" y="131230"/>
                    <a:pt x="812800" y="178597"/>
                  </a:cubicBezTo>
                  <a:lnTo>
                    <a:pt x="812800" y="634203"/>
                  </a:lnTo>
                  <a:cubicBezTo>
                    <a:pt x="812800" y="681570"/>
                    <a:pt x="793984" y="726997"/>
                    <a:pt x="760490" y="760490"/>
                  </a:cubicBezTo>
                  <a:cubicBezTo>
                    <a:pt x="726997" y="793984"/>
                    <a:pt x="681570" y="812800"/>
                    <a:pt x="634203" y="812800"/>
                  </a:cubicBezTo>
                  <a:lnTo>
                    <a:pt x="178597" y="812800"/>
                  </a:lnTo>
                  <a:cubicBezTo>
                    <a:pt x="131230" y="812800"/>
                    <a:pt x="85803" y="793984"/>
                    <a:pt x="52310" y="760490"/>
                  </a:cubicBezTo>
                  <a:cubicBezTo>
                    <a:pt x="18816" y="726997"/>
                    <a:pt x="0" y="681570"/>
                    <a:pt x="0" y="634203"/>
                  </a:cubicBezTo>
                  <a:lnTo>
                    <a:pt x="0" y="178597"/>
                  </a:lnTo>
                  <a:cubicBezTo>
                    <a:pt x="0" y="131230"/>
                    <a:pt x="18816" y="85803"/>
                    <a:pt x="52310" y="52310"/>
                  </a:cubicBezTo>
                  <a:cubicBezTo>
                    <a:pt x="85803" y="18816"/>
                    <a:pt x="131230" y="0"/>
                    <a:pt x="178597" y="0"/>
                  </a:cubicBezTo>
                  <a:close/>
                </a:path>
              </a:pathLst>
            </a:custGeom>
            <a:solidFill>
              <a:srgbClr val="5D301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FFFFFF"/>
                  </a:solidFill>
                  <a:latin typeface="Garet"/>
                </a:rPr>
                <a:t>Mengelola Kegiatan Audit  Intern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14350" y="615604"/>
            <a:ext cx="5245870" cy="1036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7"/>
              </a:lnSpc>
            </a:pPr>
            <a:r>
              <a:rPr lang="en-US" sz="4750">
                <a:solidFill>
                  <a:srgbClr val="5D3018"/>
                </a:solidFill>
                <a:latin typeface="The Seasons Bold"/>
              </a:rPr>
              <a:t>Standar Pelaksanaan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932712" y="1712564"/>
            <a:ext cx="1105389" cy="110538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78597" y="0"/>
                  </a:moveTo>
                  <a:lnTo>
                    <a:pt x="634203" y="0"/>
                  </a:lnTo>
                  <a:cubicBezTo>
                    <a:pt x="681570" y="0"/>
                    <a:pt x="726997" y="18816"/>
                    <a:pt x="760490" y="52310"/>
                  </a:cubicBezTo>
                  <a:cubicBezTo>
                    <a:pt x="793984" y="85803"/>
                    <a:pt x="812800" y="131230"/>
                    <a:pt x="812800" y="178597"/>
                  </a:cubicBezTo>
                  <a:lnTo>
                    <a:pt x="812800" y="634203"/>
                  </a:lnTo>
                  <a:cubicBezTo>
                    <a:pt x="812800" y="681570"/>
                    <a:pt x="793984" y="726997"/>
                    <a:pt x="760490" y="760490"/>
                  </a:cubicBezTo>
                  <a:cubicBezTo>
                    <a:pt x="726997" y="793984"/>
                    <a:pt x="681570" y="812800"/>
                    <a:pt x="634203" y="812800"/>
                  </a:cubicBezTo>
                  <a:lnTo>
                    <a:pt x="178597" y="812800"/>
                  </a:lnTo>
                  <a:cubicBezTo>
                    <a:pt x="131230" y="812800"/>
                    <a:pt x="85803" y="793984"/>
                    <a:pt x="52310" y="760490"/>
                  </a:cubicBezTo>
                  <a:cubicBezTo>
                    <a:pt x="18816" y="726997"/>
                    <a:pt x="0" y="681570"/>
                    <a:pt x="0" y="634203"/>
                  </a:cubicBezTo>
                  <a:lnTo>
                    <a:pt x="0" y="178597"/>
                  </a:lnTo>
                  <a:cubicBezTo>
                    <a:pt x="0" y="131230"/>
                    <a:pt x="18816" y="85803"/>
                    <a:pt x="52310" y="52310"/>
                  </a:cubicBezTo>
                  <a:cubicBezTo>
                    <a:pt x="85803" y="18816"/>
                    <a:pt x="131230" y="0"/>
                    <a:pt x="178597" y="0"/>
                  </a:cubicBezTo>
                  <a:close/>
                </a:path>
              </a:pathLst>
            </a:custGeom>
            <a:solidFill>
              <a:srgbClr val="D1B79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5D3018"/>
                  </a:solidFill>
                  <a:latin typeface="Garet"/>
                </a:rPr>
                <a:t>Sifat Kerja Kegiatan Audit Intern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14350" y="3122590"/>
            <a:ext cx="1105389" cy="110538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78597" y="0"/>
                  </a:moveTo>
                  <a:lnTo>
                    <a:pt x="634203" y="0"/>
                  </a:lnTo>
                  <a:cubicBezTo>
                    <a:pt x="681570" y="0"/>
                    <a:pt x="726997" y="18816"/>
                    <a:pt x="760490" y="52310"/>
                  </a:cubicBezTo>
                  <a:cubicBezTo>
                    <a:pt x="793984" y="85803"/>
                    <a:pt x="812800" y="131230"/>
                    <a:pt x="812800" y="178597"/>
                  </a:cubicBezTo>
                  <a:lnTo>
                    <a:pt x="812800" y="634203"/>
                  </a:lnTo>
                  <a:cubicBezTo>
                    <a:pt x="812800" y="681570"/>
                    <a:pt x="793984" y="726997"/>
                    <a:pt x="760490" y="760490"/>
                  </a:cubicBezTo>
                  <a:cubicBezTo>
                    <a:pt x="726997" y="793984"/>
                    <a:pt x="681570" y="812800"/>
                    <a:pt x="634203" y="812800"/>
                  </a:cubicBezTo>
                  <a:lnTo>
                    <a:pt x="178597" y="812800"/>
                  </a:lnTo>
                  <a:cubicBezTo>
                    <a:pt x="131230" y="812800"/>
                    <a:pt x="85803" y="793984"/>
                    <a:pt x="52310" y="760490"/>
                  </a:cubicBezTo>
                  <a:cubicBezTo>
                    <a:pt x="18816" y="726997"/>
                    <a:pt x="0" y="681570"/>
                    <a:pt x="0" y="634203"/>
                  </a:cubicBezTo>
                  <a:lnTo>
                    <a:pt x="0" y="178597"/>
                  </a:lnTo>
                  <a:cubicBezTo>
                    <a:pt x="0" y="131230"/>
                    <a:pt x="18816" y="85803"/>
                    <a:pt x="52310" y="52310"/>
                  </a:cubicBezTo>
                  <a:cubicBezTo>
                    <a:pt x="85803" y="18816"/>
                    <a:pt x="131230" y="0"/>
                    <a:pt x="178597" y="0"/>
                  </a:cubicBezTo>
                  <a:close/>
                </a:path>
              </a:pathLst>
            </a:custGeom>
            <a:solidFill>
              <a:srgbClr val="F6E0C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680"/>
                </a:lnSpc>
              </a:pPr>
              <a:r>
                <a:rPr lang="en-US" sz="1200">
                  <a:solidFill>
                    <a:srgbClr val="5D3018"/>
                  </a:solidFill>
                  <a:latin typeface="Garet"/>
                </a:rPr>
                <a:t>Perencanaan Penugasan Audit Intern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32712" y="3122590"/>
            <a:ext cx="1105389" cy="110538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78597" y="0"/>
                  </a:moveTo>
                  <a:lnTo>
                    <a:pt x="634203" y="0"/>
                  </a:lnTo>
                  <a:cubicBezTo>
                    <a:pt x="681570" y="0"/>
                    <a:pt x="726997" y="18816"/>
                    <a:pt x="760490" y="52310"/>
                  </a:cubicBezTo>
                  <a:cubicBezTo>
                    <a:pt x="793984" y="85803"/>
                    <a:pt x="812800" y="131230"/>
                    <a:pt x="812800" y="178597"/>
                  </a:cubicBezTo>
                  <a:lnTo>
                    <a:pt x="812800" y="634203"/>
                  </a:lnTo>
                  <a:cubicBezTo>
                    <a:pt x="812800" y="681570"/>
                    <a:pt x="793984" y="726997"/>
                    <a:pt x="760490" y="760490"/>
                  </a:cubicBezTo>
                  <a:cubicBezTo>
                    <a:pt x="726997" y="793984"/>
                    <a:pt x="681570" y="812800"/>
                    <a:pt x="634203" y="812800"/>
                  </a:cubicBezTo>
                  <a:lnTo>
                    <a:pt x="178597" y="812800"/>
                  </a:lnTo>
                  <a:cubicBezTo>
                    <a:pt x="131230" y="812800"/>
                    <a:pt x="85803" y="793984"/>
                    <a:pt x="52310" y="760490"/>
                  </a:cubicBezTo>
                  <a:cubicBezTo>
                    <a:pt x="18816" y="726997"/>
                    <a:pt x="0" y="681570"/>
                    <a:pt x="0" y="634203"/>
                  </a:cubicBezTo>
                  <a:lnTo>
                    <a:pt x="0" y="178597"/>
                  </a:lnTo>
                  <a:cubicBezTo>
                    <a:pt x="0" y="131230"/>
                    <a:pt x="18816" y="85803"/>
                    <a:pt x="52310" y="52310"/>
                  </a:cubicBezTo>
                  <a:cubicBezTo>
                    <a:pt x="85803" y="18816"/>
                    <a:pt x="131230" y="0"/>
                    <a:pt x="178597" y="0"/>
                  </a:cubicBezTo>
                  <a:close/>
                </a:path>
              </a:pathLst>
            </a:custGeom>
            <a:solidFill>
              <a:srgbClr val="B08C6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680"/>
                </a:lnSpc>
              </a:pPr>
              <a:r>
                <a:rPr lang="en-US" sz="1200">
                  <a:solidFill>
                    <a:srgbClr val="FFFFFF"/>
                  </a:solidFill>
                  <a:latin typeface="Garet"/>
                </a:rPr>
                <a:t>Pelaksanaan Penugasan Audit Intern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7555150" y="180123"/>
            <a:ext cx="1472120" cy="54060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Standar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Kinerja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844357" y="3512328"/>
            <a:ext cx="2890569" cy="1759324"/>
            <a:chOff x="0" y="0"/>
            <a:chExt cx="1043305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33050" cy="6350000"/>
            </a:xfrm>
            <a:custGeom>
              <a:avLst/>
              <a:gdLst/>
              <a:ahLst/>
              <a:cxnLst/>
              <a:rect l="l" t="t" r="r" b="b"/>
              <a:pathLst>
                <a:path w="10433050" h="6350000">
                  <a:moveTo>
                    <a:pt x="2595880" y="0"/>
                  </a:moveTo>
                  <a:lnTo>
                    <a:pt x="7837170" y="0"/>
                  </a:lnTo>
                  <a:cubicBezTo>
                    <a:pt x="9271000" y="0"/>
                    <a:pt x="10433050" y="1162050"/>
                    <a:pt x="10433050" y="2595880"/>
                  </a:cubicBezTo>
                  <a:cubicBezTo>
                    <a:pt x="10433050" y="2595880"/>
                    <a:pt x="10433050" y="2595880"/>
                    <a:pt x="10433050" y="2595880"/>
                  </a:cubicBezTo>
                  <a:lnTo>
                    <a:pt x="10433050" y="6350000"/>
                  </a:lnTo>
                  <a:lnTo>
                    <a:pt x="1043305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595880"/>
                  </a:lnTo>
                  <a:cubicBezTo>
                    <a:pt x="0" y="1162050"/>
                    <a:pt x="1162050" y="0"/>
                    <a:pt x="2595880" y="0"/>
                  </a:cubicBezTo>
                  <a:cubicBezTo>
                    <a:pt x="2595880" y="0"/>
                    <a:pt x="2595880" y="0"/>
                    <a:pt x="2595880" y="0"/>
                  </a:cubicBezTo>
                  <a:close/>
                </a:path>
              </a:pathLst>
            </a:custGeom>
            <a:blipFill>
              <a:blip r:embed="rId2"/>
              <a:stretch>
                <a:fillRect t="-4732" b="-4732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514350" y="623700"/>
            <a:ext cx="5245870" cy="1009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0"/>
              </a:lnSpc>
            </a:pPr>
            <a:r>
              <a:rPr lang="en-US" sz="4600" dirty="0" err="1">
                <a:solidFill>
                  <a:srgbClr val="5D3018"/>
                </a:solidFill>
                <a:latin typeface="The Seasons Bold"/>
              </a:rPr>
              <a:t>Pelaksanaan</a:t>
            </a:r>
            <a:r>
              <a:rPr lang="en-US" sz="4600" dirty="0">
                <a:solidFill>
                  <a:srgbClr val="5D3018"/>
                </a:solidFill>
                <a:latin typeface="The Seasons Bold"/>
              </a:rPr>
              <a:t> </a:t>
            </a:r>
            <a:r>
              <a:rPr lang="en-US" sz="4600" dirty="0" err="1">
                <a:solidFill>
                  <a:srgbClr val="5D3018"/>
                </a:solidFill>
                <a:latin typeface="The Seasons Bold"/>
              </a:rPr>
              <a:t>Penugasan</a:t>
            </a:r>
            <a:r>
              <a:rPr lang="en-US" sz="4600" dirty="0">
                <a:solidFill>
                  <a:srgbClr val="5D3018"/>
                </a:solidFill>
                <a:latin typeface="The Seasons Bold"/>
              </a:rPr>
              <a:t> AI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844357" y="362029"/>
            <a:ext cx="2890569" cy="289056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4474210" y="0"/>
                  </a:moveTo>
                  <a:lnTo>
                    <a:pt x="1875790" y="0"/>
                  </a:lnTo>
                  <a:cubicBezTo>
                    <a:pt x="839470" y="0"/>
                    <a:pt x="0" y="839470"/>
                    <a:pt x="0" y="1875790"/>
                  </a:cubicBezTo>
                  <a:lnTo>
                    <a:pt x="0" y="4474210"/>
                  </a:lnTo>
                  <a:cubicBezTo>
                    <a:pt x="0" y="5510530"/>
                    <a:pt x="839470" y="6350000"/>
                    <a:pt x="1875790" y="6350000"/>
                  </a:cubicBezTo>
                  <a:lnTo>
                    <a:pt x="4474210" y="6350000"/>
                  </a:lnTo>
                  <a:cubicBezTo>
                    <a:pt x="5510530" y="6350000"/>
                    <a:pt x="6350000" y="5510530"/>
                    <a:pt x="6350000" y="4474210"/>
                  </a:cubicBezTo>
                  <a:lnTo>
                    <a:pt x="6350000" y="1875790"/>
                  </a:lnTo>
                  <a:cubicBezTo>
                    <a:pt x="6350000" y="839470"/>
                    <a:pt x="5510530" y="0"/>
                    <a:pt x="4474210" y="0"/>
                  </a:cubicBezTo>
                  <a:close/>
                </a:path>
              </a:pathLst>
            </a:custGeom>
            <a:blipFill>
              <a:blip r:embed="rId3"/>
              <a:stretch>
                <a:fillRect l="-24349" r="-24349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14350" y="2595275"/>
            <a:ext cx="3953726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37492" lvl="1" indent="-118746">
              <a:lnSpc>
                <a:spcPts val="2200"/>
              </a:lnSpc>
              <a:buFont typeface="Arial"/>
              <a:buChar char="•"/>
            </a:pPr>
            <a:r>
              <a:rPr lang="en-US" sz="1600" dirty="0" err="1">
                <a:solidFill>
                  <a:srgbClr val="5D3018"/>
                </a:solidFill>
                <a:latin typeface="Garet"/>
              </a:rPr>
              <a:t>Mengidentifikasi</a:t>
            </a:r>
            <a:r>
              <a:rPr lang="en-US" sz="16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600" dirty="0" err="1">
                <a:solidFill>
                  <a:srgbClr val="5D3018"/>
                </a:solidFill>
                <a:latin typeface="Garet"/>
              </a:rPr>
              <a:t>informasi</a:t>
            </a:r>
            <a:endParaRPr lang="en-US" sz="1600" dirty="0">
              <a:solidFill>
                <a:srgbClr val="5D3018"/>
              </a:solidFill>
              <a:latin typeface="Garet"/>
            </a:endParaRPr>
          </a:p>
          <a:p>
            <a:pPr marL="237492" lvl="1" indent="-118746">
              <a:lnSpc>
                <a:spcPts val="2200"/>
              </a:lnSpc>
              <a:buFont typeface="Arial"/>
              <a:buChar char="•"/>
            </a:pPr>
            <a:r>
              <a:rPr lang="en-US" sz="1600" dirty="0" err="1">
                <a:solidFill>
                  <a:srgbClr val="5D3018"/>
                </a:solidFill>
                <a:latin typeface="Garet"/>
              </a:rPr>
              <a:t>Menganalisis</a:t>
            </a:r>
            <a:r>
              <a:rPr lang="en-US" sz="16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600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sz="16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600" dirty="0" err="1">
                <a:solidFill>
                  <a:srgbClr val="5D3018"/>
                </a:solidFill>
                <a:latin typeface="Garet"/>
              </a:rPr>
              <a:t>mengevaluasi</a:t>
            </a:r>
            <a:r>
              <a:rPr lang="en-US" sz="16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600" dirty="0" err="1">
                <a:solidFill>
                  <a:srgbClr val="5D3018"/>
                </a:solidFill>
                <a:latin typeface="Garet"/>
              </a:rPr>
              <a:t>informasi</a:t>
            </a:r>
            <a:endParaRPr lang="en-US" sz="1600" dirty="0">
              <a:solidFill>
                <a:srgbClr val="5D3018"/>
              </a:solidFill>
              <a:latin typeface="Garet"/>
            </a:endParaRPr>
          </a:p>
          <a:p>
            <a:pPr marL="237492" lvl="1" indent="-118746">
              <a:lnSpc>
                <a:spcPts val="2200"/>
              </a:lnSpc>
              <a:buFont typeface="Arial"/>
              <a:buChar char="•"/>
            </a:pPr>
            <a:r>
              <a:rPr lang="en-US" sz="1600" dirty="0" err="1">
                <a:solidFill>
                  <a:srgbClr val="5D3018"/>
                </a:solidFill>
                <a:latin typeface="Garet"/>
              </a:rPr>
              <a:t>Mendokumentasikan</a:t>
            </a:r>
            <a:r>
              <a:rPr lang="en-US" sz="16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600" dirty="0" err="1">
                <a:solidFill>
                  <a:srgbClr val="5D3018"/>
                </a:solidFill>
                <a:latin typeface="Garet"/>
              </a:rPr>
              <a:t>informasi</a:t>
            </a:r>
            <a:endParaRPr lang="en-US" sz="1600" dirty="0">
              <a:solidFill>
                <a:srgbClr val="5D3018"/>
              </a:solidFill>
              <a:latin typeface="Garet"/>
            </a:endParaRPr>
          </a:p>
          <a:p>
            <a:pPr marL="237492" lvl="1" indent="-118746">
              <a:lnSpc>
                <a:spcPts val="2200"/>
              </a:lnSpc>
              <a:buFont typeface="Arial"/>
              <a:buChar char="•"/>
            </a:pPr>
            <a:r>
              <a:rPr lang="en-US" sz="1600" dirty="0" err="1">
                <a:solidFill>
                  <a:srgbClr val="5D3018"/>
                </a:solidFill>
                <a:latin typeface="Garet"/>
              </a:rPr>
              <a:t>Supervisi</a:t>
            </a:r>
            <a:r>
              <a:rPr lang="en-US" sz="16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600" dirty="0" err="1">
                <a:solidFill>
                  <a:srgbClr val="5D3018"/>
                </a:solidFill>
                <a:latin typeface="Garet"/>
              </a:rPr>
              <a:t>penugasan</a:t>
            </a:r>
            <a:endParaRPr lang="en-US" sz="1600" dirty="0">
              <a:solidFill>
                <a:srgbClr val="5D3018"/>
              </a:solidFill>
              <a:latin typeface="Gare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55150" y="180123"/>
            <a:ext cx="1472120" cy="54060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Standar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Kinerja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90" y="187966"/>
            <a:ext cx="8933677" cy="411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0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844357" y="3512328"/>
            <a:ext cx="2890569" cy="1759324"/>
            <a:chOff x="0" y="0"/>
            <a:chExt cx="1043305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33050" cy="6350000"/>
            </a:xfrm>
            <a:custGeom>
              <a:avLst/>
              <a:gdLst/>
              <a:ahLst/>
              <a:cxnLst/>
              <a:rect l="l" t="t" r="r" b="b"/>
              <a:pathLst>
                <a:path w="10433050" h="6350000">
                  <a:moveTo>
                    <a:pt x="2595880" y="0"/>
                  </a:moveTo>
                  <a:lnTo>
                    <a:pt x="7837170" y="0"/>
                  </a:lnTo>
                  <a:cubicBezTo>
                    <a:pt x="9271000" y="0"/>
                    <a:pt x="10433050" y="1162050"/>
                    <a:pt x="10433050" y="2595880"/>
                  </a:cubicBezTo>
                  <a:cubicBezTo>
                    <a:pt x="10433050" y="2595880"/>
                    <a:pt x="10433050" y="2595880"/>
                    <a:pt x="10433050" y="2595880"/>
                  </a:cubicBezTo>
                  <a:lnTo>
                    <a:pt x="10433050" y="6350000"/>
                  </a:lnTo>
                  <a:lnTo>
                    <a:pt x="1043305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595880"/>
                  </a:lnTo>
                  <a:cubicBezTo>
                    <a:pt x="0" y="1162050"/>
                    <a:pt x="1162050" y="0"/>
                    <a:pt x="2595880" y="0"/>
                  </a:cubicBezTo>
                  <a:cubicBezTo>
                    <a:pt x="2595880" y="0"/>
                    <a:pt x="2595880" y="0"/>
                    <a:pt x="2595880" y="0"/>
                  </a:cubicBezTo>
                  <a:close/>
                </a:path>
              </a:pathLst>
            </a:custGeom>
            <a:blipFill>
              <a:blip r:embed="rId2"/>
              <a:stretch>
                <a:fillRect t="-4732" b="-4732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514350" y="623700"/>
            <a:ext cx="5245870" cy="50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0"/>
              </a:lnSpc>
            </a:pPr>
            <a:r>
              <a:rPr lang="en-US" sz="4600">
                <a:solidFill>
                  <a:srgbClr val="5D3018"/>
                </a:solidFill>
                <a:latin typeface="The Seasons Bold"/>
              </a:rPr>
              <a:t>Standar Komunikasi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844357" y="362029"/>
            <a:ext cx="2890569" cy="289056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4474210" y="0"/>
                  </a:moveTo>
                  <a:lnTo>
                    <a:pt x="1875790" y="0"/>
                  </a:lnTo>
                  <a:cubicBezTo>
                    <a:pt x="839470" y="0"/>
                    <a:pt x="0" y="839470"/>
                    <a:pt x="0" y="1875790"/>
                  </a:cubicBezTo>
                  <a:lnTo>
                    <a:pt x="0" y="4474210"/>
                  </a:lnTo>
                  <a:cubicBezTo>
                    <a:pt x="0" y="5510530"/>
                    <a:pt x="839470" y="6350000"/>
                    <a:pt x="1875790" y="6350000"/>
                  </a:cubicBezTo>
                  <a:lnTo>
                    <a:pt x="4474210" y="6350000"/>
                  </a:lnTo>
                  <a:cubicBezTo>
                    <a:pt x="5510530" y="6350000"/>
                    <a:pt x="6350000" y="5510530"/>
                    <a:pt x="6350000" y="4474210"/>
                  </a:cubicBezTo>
                  <a:lnTo>
                    <a:pt x="6350000" y="1875790"/>
                  </a:lnTo>
                  <a:cubicBezTo>
                    <a:pt x="6350000" y="839470"/>
                    <a:pt x="5510530" y="0"/>
                    <a:pt x="4474210" y="0"/>
                  </a:cubicBez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430213" y="1298388"/>
            <a:ext cx="5330007" cy="3180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b="1" dirty="0">
                <a:solidFill>
                  <a:srgbClr val="5D3018"/>
                </a:solidFill>
                <a:latin typeface="Garet Bold"/>
              </a:rPr>
              <a:t>STANDAR KOMUNIKASI AUDIT INTERN</a:t>
            </a:r>
          </a:p>
          <a:p>
            <a:pPr marL="347346" lvl="1" indent="-228600">
              <a:buFont typeface="+mj-lt"/>
              <a:buAutoNum type="arabicPeriod"/>
            </a:pPr>
            <a:r>
              <a:rPr lang="en-US" dirty="0" err="1">
                <a:solidFill>
                  <a:srgbClr val="5D3018"/>
                </a:solidFill>
                <a:latin typeface="Garet"/>
              </a:rPr>
              <a:t>Komunikasi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Hasil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Penugasan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Audit </a:t>
            </a:r>
            <a:r>
              <a:rPr lang="en-US" dirty="0" smtClean="0">
                <a:solidFill>
                  <a:srgbClr val="5D3018"/>
                </a:solidFill>
                <a:latin typeface="Garet"/>
              </a:rPr>
              <a:t>Intern</a:t>
            </a:r>
            <a:endParaRPr lang="id-ID" dirty="0" smtClean="0">
              <a:solidFill>
                <a:srgbClr val="5D3018"/>
              </a:solidFill>
              <a:latin typeface="Garet"/>
            </a:endParaRPr>
          </a:p>
          <a:p>
            <a:pPr marL="628650" lvl="3" indent="-265113">
              <a:buFont typeface="+mj-lt"/>
              <a:buAutoNum type="alphaLcParenR"/>
            </a:pPr>
            <a:r>
              <a:rPr lang="id-ID" dirty="0"/>
              <a:t>Kriteria Komunikasi Hasil Penugasan Audit </a:t>
            </a:r>
            <a:r>
              <a:rPr lang="id-ID" dirty="0" smtClean="0"/>
              <a:t>Intern</a:t>
            </a:r>
          </a:p>
          <a:p>
            <a:pPr marL="628650" lvl="3" indent="-265113">
              <a:buFont typeface="+mj-lt"/>
              <a:buAutoNum type="alphaLcParenR"/>
            </a:pPr>
            <a:r>
              <a:rPr lang="id-ID" dirty="0"/>
              <a:t>Komunikasi atas Kelemahan Sistem Pengendalian </a:t>
            </a:r>
            <a:r>
              <a:rPr lang="id-ID" dirty="0" smtClean="0"/>
              <a:t>Intern</a:t>
            </a:r>
          </a:p>
          <a:p>
            <a:pPr marL="628650" lvl="3" indent="-265113">
              <a:buFont typeface="+mj-lt"/>
              <a:buAutoNum type="alphaLcParenR"/>
            </a:pPr>
            <a:r>
              <a:rPr lang="id-ID" dirty="0" smtClean="0"/>
              <a:t>Komunikasi </a:t>
            </a:r>
            <a:r>
              <a:rPr lang="id-ID" dirty="0"/>
              <a:t>atas Ketidakpatuhan Auditan terhadap </a:t>
            </a:r>
            <a:r>
              <a:rPr lang="id-ID" dirty="0" smtClean="0"/>
              <a:t>Peraturan Perundang‐undangan</a:t>
            </a:r>
            <a:r>
              <a:rPr lang="id-ID" dirty="0"/>
              <a:t>, Kecurangan, dan Ketidakpatutan (</a:t>
            </a:r>
            <a:r>
              <a:rPr lang="id-ID" i="1" dirty="0" smtClean="0"/>
              <a:t>Abuse</a:t>
            </a:r>
            <a:r>
              <a:rPr lang="id-ID" dirty="0" smtClean="0"/>
              <a:t>)</a:t>
            </a:r>
          </a:p>
          <a:p>
            <a:pPr marL="628650" lvl="3" indent="-265113">
              <a:buFont typeface="+mj-lt"/>
              <a:buAutoNum type="alphaLcParenR"/>
            </a:pPr>
            <a:r>
              <a:rPr lang="id-ID" dirty="0" smtClean="0"/>
              <a:t>Kualitas Komunikasi</a:t>
            </a:r>
          </a:p>
          <a:p>
            <a:pPr marL="628650" lvl="3" indent="-265113">
              <a:buFont typeface="+mj-lt"/>
              <a:buAutoNum type="alphaLcParenR"/>
            </a:pPr>
            <a:r>
              <a:rPr lang="id-ID" dirty="0" smtClean="0"/>
              <a:t>Metodologi</a:t>
            </a:r>
            <a:r>
              <a:rPr lang="id-ID" dirty="0"/>
              <a:t>, Bentuk, Isi, dan Frekuensi </a:t>
            </a:r>
            <a:r>
              <a:rPr lang="id-ID" dirty="0" smtClean="0"/>
              <a:t>Komunikasi</a:t>
            </a:r>
          </a:p>
          <a:p>
            <a:pPr marL="628650" lvl="3" indent="-265113">
              <a:buFont typeface="+mj-lt"/>
              <a:buAutoNum type="alphaLcParenR"/>
            </a:pPr>
            <a:r>
              <a:rPr lang="id-ID" dirty="0" smtClean="0"/>
              <a:t>Tanggapan Auditan</a:t>
            </a:r>
          </a:p>
          <a:p>
            <a:pPr marL="628650" lvl="3" indent="-265113">
              <a:buFont typeface="+mj-lt"/>
              <a:buAutoNum type="alphaLcParenR"/>
            </a:pPr>
            <a:r>
              <a:rPr lang="id-ID" dirty="0" smtClean="0"/>
              <a:t>Kesesuaian </a:t>
            </a:r>
            <a:r>
              <a:rPr lang="id-ID" dirty="0"/>
              <a:t>dengan Standar </a:t>
            </a:r>
            <a:r>
              <a:rPr lang="id-ID" dirty="0" smtClean="0"/>
              <a:t>Audit</a:t>
            </a:r>
          </a:p>
          <a:p>
            <a:pPr marL="628650" lvl="3" indent="-265113">
              <a:buFont typeface="+mj-lt"/>
              <a:buAutoNum type="alphaLcParenR"/>
            </a:pPr>
            <a:r>
              <a:rPr lang="id-ID" dirty="0" smtClean="0"/>
              <a:t>Pendistribusian </a:t>
            </a:r>
            <a:r>
              <a:rPr lang="id-ID" dirty="0"/>
              <a:t>Hasil Audit </a:t>
            </a:r>
            <a:r>
              <a:rPr lang="id-ID" dirty="0" smtClean="0"/>
              <a:t>Intern</a:t>
            </a:r>
          </a:p>
          <a:p>
            <a:endParaRPr lang="en-US" sz="1600" dirty="0">
              <a:solidFill>
                <a:srgbClr val="5D3018"/>
              </a:solidFill>
              <a:latin typeface="Garet"/>
            </a:endParaRPr>
          </a:p>
          <a:p>
            <a:pPr marL="347346" lvl="1" indent="-228600">
              <a:lnSpc>
                <a:spcPts val="2200"/>
              </a:lnSpc>
              <a:buFont typeface="+mj-lt"/>
              <a:buAutoNum type="arabicPeriod" startAt="2"/>
            </a:pPr>
            <a:r>
              <a:rPr lang="en-US" dirty="0" err="1">
                <a:solidFill>
                  <a:srgbClr val="5D3018"/>
                </a:solidFill>
                <a:latin typeface="Garet"/>
              </a:rPr>
              <a:t>Pemantauan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Tindak</a:t>
            </a:r>
            <a:r>
              <a:rPr lang="en-US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dirty="0" err="1">
                <a:solidFill>
                  <a:srgbClr val="5D3018"/>
                </a:solidFill>
                <a:latin typeface="Garet"/>
              </a:rPr>
              <a:t>Lanjut</a:t>
            </a:r>
            <a:endParaRPr lang="en-US" dirty="0">
              <a:solidFill>
                <a:srgbClr val="5D3018"/>
              </a:solidFill>
              <a:latin typeface="Gare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55150" y="180123"/>
            <a:ext cx="1472120" cy="54060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Standar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Kinerja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99496" y="704844"/>
            <a:ext cx="5245870" cy="50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0"/>
              </a:lnSpc>
            </a:pPr>
            <a:r>
              <a:rPr lang="en-US" sz="4600" dirty="0" err="1" smtClean="0">
                <a:solidFill>
                  <a:srgbClr val="5D3018"/>
                </a:solidFill>
                <a:latin typeface="The Seasons Bold"/>
              </a:rPr>
              <a:t>Pemantauan</a:t>
            </a:r>
            <a:r>
              <a:rPr lang="en-US" sz="4600" dirty="0" smtClean="0">
                <a:solidFill>
                  <a:srgbClr val="5D3018"/>
                </a:solidFill>
                <a:latin typeface="The Seasons Bold"/>
              </a:rPr>
              <a:t> TL</a:t>
            </a:r>
            <a:endParaRPr lang="en-US" sz="4600" dirty="0">
              <a:solidFill>
                <a:srgbClr val="5D3018"/>
              </a:solidFill>
              <a:latin typeface="The Seaso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30213" y="1298388"/>
            <a:ext cx="7594850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 err="1" smtClean="0"/>
              <a:t>Pimpinan</a:t>
            </a:r>
            <a:r>
              <a:rPr lang="en-US" sz="2000" dirty="0" smtClean="0"/>
              <a:t> </a:t>
            </a:r>
            <a:r>
              <a:rPr lang="en-US" sz="2000" dirty="0"/>
              <a:t>APIP </a:t>
            </a:r>
            <a:r>
              <a:rPr lang="en-US" sz="2000" dirty="0" err="1"/>
              <a:t>harus</a:t>
            </a:r>
            <a:r>
              <a:rPr lang="en-US" sz="2000" dirty="0"/>
              <a:t> </a:t>
            </a:r>
            <a:r>
              <a:rPr lang="en-US" sz="2000" dirty="0" err="1"/>
              <a:t>membangun</a:t>
            </a:r>
            <a:r>
              <a:rPr lang="en-US" sz="2000" dirty="0"/>
              <a:t> </a:t>
            </a:r>
            <a:r>
              <a:rPr lang="en-US" sz="2000" dirty="0" err="1"/>
              <a:t>sistem</a:t>
            </a:r>
            <a:r>
              <a:rPr lang="en-US" sz="2000" dirty="0"/>
              <a:t> </a:t>
            </a:r>
            <a:r>
              <a:rPr lang="en-US" sz="2000" dirty="0" err="1"/>
              <a:t>pemantauan</a:t>
            </a:r>
            <a:r>
              <a:rPr lang="en-US" sz="2000" dirty="0"/>
              <a:t> </a:t>
            </a:r>
            <a:r>
              <a:rPr lang="en-US" sz="2000" dirty="0" err="1"/>
              <a:t>tindak</a:t>
            </a:r>
            <a:r>
              <a:rPr lang="en-US" sz="2000" dirty="0"/>
              <a:t> </a:t>
            </a:r>
            <a:r>
              <a:rPr lang="en-US" sz="2000" dirty="0" err="1"/>
              <a:t>lanjut</a:t>
            </a:r>
            <a:r>
              <a:rPr lang="en-US" sz="2000" dirty="0"/>
              <a:t> </a:t>
            </a:r>
            <a:r>
              <a:rPr lang="en-US" sz="2000" dirty="0" err="1"/>
              <a:t>atas</a:t>
            </a:r>
            <a:r>
              <a:rPr lang="en-US" sz="2000" dirty="0"/>
              <a:t> </a:t>
            </a:r>
            <a:r>
              <a:rPr lang="en-US" sz="2000" dirty="0" err="1"/>
              <a:t>hasil</a:t>
            </a:r>
            <a:r>
              <a:rPr lang="en-US" sz="2000" dirty="0"/>
              <a:t> </a:t>
            </a:r>
            <a:r>
              <a:rPr lang="en-US" sz="2000" dirty="0" err="1"/>
              <a:t>penugasan</a:t>
            </a:r>
            <a:r>
              <a:rPr lang="en-US" sz="2000" dirty="0"/>
              <a:t> yang </a:t>
            </a:r>
            <a:r>
              <a:rPr lang="en-US" sz="2000" dirty="0" err="1"/>
              <a:t>telah</a:t>
            </a:r>
            <a:r>
              <a:rPr lang="en-US" sz="2000" dirty="0"/>
              <a:t> </a:t>
            </a:r>
            <a:r>
              <a:rPr lang="en-US" sz="2000" dirty="0" err="1"/>
              <a:t>dikomunikasikan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klien</a:t>
            </a:r>
            <a:r>
              <a:rPr lang="en-US" sz="2000" dirty="0"/>
              <a:t>. 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pPr marL="118746" lvl="1"/>
            <a:endParaRPr lang="en-US" dirty="0">
              <a:solidFill>
                <a:srgbClr val="5D3018"/>
              </a:solidFill>
              <a:latin typeface="Garet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1208255" y="2473473"/>
            <a:ext cx="7594850" cy="236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Pimpinan</a:t>
            </a:r>
            <a:r>
              <a:rPr lang="en-US" sz="2000" dirty="0"/>
              <a:t> APIP </a:t>
            </a:r>
            <a:r>
              <a:rPr lang="en-US" sz="2000" dirty="0" err="1"/>
              <a:t>harus</a:t>
            </a:r>
            <a:r>
              <a:rPr lang="en-US" sz="2000" dirty="0"/>
              <a:t> </a:t>
            </a:r>
            <a:r>
              <a:rPr lang="en-US" sz="2000" dirty="0" err="1"/>
              <a:t>menetapkan</a:t>
            </a:r>
            <a:r>
              <a:rPr lang="en-US" sz="2000" dirty="0"/>
              <a:t> proses </a:t>
            </a:r>
            <a:r>
              <a:rPr lang="en-US" sz="2000" dirty="0" err="1"/>
              <a:t>tindak</a:t>
            </a:r>
            <a:r>
              <a:rPr lang="en-US" sz="2000" dirty="0"/>
              <a:t> </a:t>
            </a:r>
            <a:r>
              <a:rPr lang="en-US" sz="2000" dirty="0" err="1"/>
              <a:t>lanjut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memantau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memastikan</a:t>
            </a:r>
            <a:r>
              <a:rPr lang="en-US" sz="2000" dirty="0"/>
              <a:t> </a:t>
            </a:r>
            <a:r>
              <a:rPr lang="en-US" sz="2000" dirty="0" err="1"/>
              <a:t>bahwa</a:t>
            </a:r>
            <a:r>
              <a:rPr lang="en-US" sz="2000" dirty="0"/>
              <a:t> </a:t>
            </a:r>
            <a:r>
              <a:rPr lang="en-US" sz="2000" dirty="0" err="1"/>
              <a:t>klien</a:t>
            </a:r>
            <a:r>
              <a:rPr lang="en-US" sz="2000" dirty="0"/>
              <a:t> </a:t>
            </a:r>
            <a:r>
              <a:rPr lang="en-US" sz="2000" dirty="0" err="1"/>
              <a:t>telah</a:t>
            </a:r>
            <a:r>
              <a:rPr lang="en-US" sz="2000" dirty="0"/>
              <a:t> </a:t>
            </a:r>
            <a:r>
              <a:rPr lang="en-US" sz="2000" dirty="0" err="1"/>
              <a:t>melaksanakan</a:t>
            </a:r>
            <a:r>
              <a:rPr lang="en-US" sz="2000" dirty="0"/>
              <a:t> </a:t>
            </a:r>
            <a:r>
              <a:rPr lang="en-US" sz="2000" dirty="0" err="1"/>
              <a:t>tindakan</a:t>
            </a:r>
            <a:r>
              <a:rPr lang="en-US" sz="2000" dirty="0"/>
              <a:t> </a:t>
            </a:r>
            <a:r>
              <a:rPr lang="en-US" sz="2000" dirty="0" err="1"/>
              <a:t>perbaikan</a:t>
            </a:r>
            <a:r>
              <a:rPr lang="en-US" sz="2000" dirty="0"/>
              <a:t> </a:t>
            </a:r>
            <a:r>
              <a:rPr lang="en-US" sz="2000" dirty="0" err="1"/>
              <a:t>secara</a:t>
            </a:r>
            <a:r>
              <a:rPr lang="en-US" sz="2000" dirty="0"/>
              <a:t> </a:t>
            </a:r>
            <a:r>
              <a:rPr lang="en-US" sz="2000" dirty="0" err="1"/>
              <a:t>efektif</a:t>
            </a:r>
            <a:r>
              <a:rPr lang="en-US" sz="2000" dirty="0"/>
              <a:t>,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menerima</a:t>
            </a:r>
            <a:r>
              <a:rPr lang="en-US" sz="2000" dirty="0"/>
              <a:t> </a:t>
            </a:r>
            <a:r>
              <a:rPr lang="en-US" sz="2000" dirty="0" err="1"/>
              <a:t>risiko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melaksanakan</a:t>
            </a:r>
            <a:r>
              <a:rPr lang="en-US" sz="2000" dirty="0"/>
              <a:t> </a:t>
            </a:r>
            <a:r>
              <a:rPr lang="en-US" sz="2000" dirty="0" err="1"/>
              <a:t>tindakan</a:t>
            </a:r>
            <a:r>
              <a:rPr lang="en-US" sz="2000" dirty="0"/>
              <a:t> </a:t>
            </a:r>
            <a:r>
              <a:rPr lang="en-US" sz="2000" dirty="0" err="1"/>
              <a:t>perbaikan</a:t>
            </a:r>
            <a:r>
              <a:rPr lang="en-US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Pengawasan</a:t>
            </a:r>
            <a:r>
              <a:rPr lang="en-US" sz="2000" dirty="0"/>
              <a:t> Intern </a:t>
            </a:r>
            <a:r>
              <a:rPr lang="en-US" sz="2000" dirty="0" err="1"/>
              <a:t>harus</a:t>
            </a:r>
            <a:r>
              <a:rPr lang="en-US" sz="2000" dirty="0"/>
              <a:t> </a:t>
            </a:r>
            <a:r>
              <a:rPr lang="en-US" sz="2000" dirty="0" err="1"/>
              <a:t>memantau</a:t>
            </a:r>
            <a:r>
              <a:rPr lang="en-US" sz="2000" dirty="0"/>
              <a:t> </a:t>
            </a:r>
            <a:r>
              <a:rPr lang="en-US" sz="2000" dirty="0" err="1"/>
              <a:t>tindak</a:t>
            </a:r>
            <a:r>
              <a:rPr lang="en-US" sz="2000" dirty="0"/>
              <a:t> </a:t>
            </a:r>
            <a:r>
              <a:rPr lang="en-US" sz="2000" dirty="0" err="1"/>
              <a:t>lanjut</a:t>
            </a:r>
            <a:r>
              <a:rPr lang="en-US" sz="2000" dirty="0"/>
              <a:t> </a:t>
            </a:r>
            <a:r>
              <a:rPr lang="en-US" sz="2000" dirty="0" err="1"/>
              <a:t>hasil</a:t>
            </a:r>
            <a:r>
              <a:rPr lang="en-US" sz="2000" dirty="0"/>
              <a:t> </a:t>
            </a:r>
            <a:r>
              <a:rPr lang="en-US" sz="2000" dirty="0" err="1"/>
              <a:t>penugasan</a:t>
            </a:r>
            <a:r>
              <a:rPr lang="en-US" sz="2000" dirty="0"/>
              <a:t> </a:t>
            </a:r>
            <a:r>
              <a:rPr lang="en-US" sz="2000" dirty="0" err="1"/>
              <a:t>konsultansi</a:t>
            </a:r>
            <a:r>
              <a:rPr lang="en-US" sz="2000" dirty="0"/>
              <a:t> yang </a:t>
            </a:r>
            <a:r>
              <a:rPr lang="en-US" sz="2000" dirty="0" err="1"/>
              <a:t>telah</a:t>
            </a:r>
            <a:r>
              <a:rPr lang="en-US" sz="2000" dirty="0"/>
              <a:t> </a:t>
            </a:r>
            <a:r>
              <a:rPr lang="en-US" sz="2000" dirty="0" err="1"/>
              <a:t>disepakati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klien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pPr marL="118746" lvl="1"/>
            <a:endParaRPr lang="en-US" dirty="0">
              <a:solidFill>
                <a:srgbClr val="5D3018"/>
              </a:solidFill>
              <a:latin typeface="Gare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55150" y="180123"/>
            <a:ext cx="1472120" cy="54060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Standar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Kinerja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3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14350" y="514350"/>
            <a:ext cx="8115300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514350" y="1047750"/>
            <a:ext cx="8115300" cy="0"/>
          </a:xfrm>
          <a:prstGeom prst="line">
            <a:avLst/>
          </a:prstGeom>
          <a:ln w="28575" cap="flat">
            <a:solidFill>
              <a:srgbClr val="5D3018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631588" y="1824222"/>
            <a:ext cx="1880824" cy="188082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2"/>
              <a:stretch>
                <a:fillRect b="-50093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688497" y="907467"/>
            <a:ext cx="5767007" cy="1041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9"/>
              </a:lnSpc>
            </a:pPr>
            <a:r>
              <a:rPr lang="en-US" sz="6350">
                <a:solidFill>
                  <a:srgbClr val="5D3018"/>
                </a:solidFill>
                <a:latin typeface="The Seasons Bold"/>
              </a:rPr>
              <a:t>Standar Audit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28291" y="3757918"/>
            <a:ext cx="6087419" cy="441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5D3018"/>
                </a:solidFill>
                <a:latin typeface="Garet"/>
              </a:rPr>
              <a:t>Menjelaskan standar audit auditor internal pemerintah</a:t>
            </a:r>
          </a:p>
          <a:p>
            <a:pPr algn="ctr">
              <a:lnSpc>
                <a:spcPts val="1820"/>
              </a:lnSpc>
            </a:pPr>
            <a:endParaRPr lang="en-US" sz="1300">
              <a:solidFill>
                <a:srgbClr val="5D3018"/>
              </a:solidFill>
              <a:latin typeface="Garet"/>
            </a:endParaRPr>
          </a:p>
        </p:txBody>
      </p:sp>
    </p:spTree>
    <p:extLst>
      <p:ext uri="{BB962C8B-B14F-4D97-AF65-F5344CB8AC3E}">
        <p14:creationId xmlns:p14="http://schemas.microsoft.com/office/powerpoint/2010/main" val="41650590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14350" y="489172"/>
            <a:ext cx="8115300" cy="1295950"/>
            <a:chOff x="0" y="0"/>
            <a:chExt cx="6350000" cy="254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2159000"/>
                  </a:moveTo>
                  <a:lnTo>
                    <a:pt x="0" y="381000"/>
                  </a:lnTo>
                  <a:cubicBezTo>
                    <a:pt x="0" y="170180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70180"/>
                    <a:pt x="6350000" y="381000"/>
                  </a:cubicBezTo>
                  <a:lnTo>
                    <a:pt x="6350000" y="2159000"/>
                  </a:lnTo>
                  <a:cubicBezTo>
                    <a:pt x="6350000" y="2369820"/>
                    <a:pt x="6179820" y="2540000"/>
                    <a:pt x="5969000" y="2540000"/>
                  </a:cubicBezTo>
                  <a:lnTo>
                    <a:pt x="381000" y="2540000"/>
                  </a:lnTo>
                  <a:cubicBezTo>
                    <a:pt x="170180" y="2540000"/>
                    <a:pt x="0" y="2369820"/>
                    <a:pt x="0" y="2159000"/>
                  </a:cubicBezTo>
                  <a:close/>
                </a:path>
              </a:pathLst>
            </a:custGeom>
            <a:blipFill>
              <a:blip r:embed="rId2"/>
              <a:stretch>
                <a:fillRect t="-24390" b="-32071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5969000" y="19050"/>
                  </a:moveTo>
                  <a:cubicBezTo>
                    <a:pt x="6168390" y="19050"/>
                    <a:pt x="6330950" y="181610"/>
                    <a:pt x="6330950" y="381000"/>
                  </a:cubicBezTo>
                  <a:lnTo>
                    <a:pt x="6330950" y="2159000"/>
                  </a:lnTo>
                  <a:cubicBezTo>
                    <a:pt x="6330950" y="2358390"/>
                    <a:pt x="6168390" y="2520950"/>
                    <a:pt x="5969000" y="2520950"/>
                  </a:cubicBezTo>
                  <a:lnTo>
                    <a:pt x="381000" y="2520950"/>
                  </a:lnTo>
                  <a:cubicBezTo>
                    <a:pt x="181610" y="2520950"/>
                    <a:pt x="19050" y="2358390"/>
                    <a:pt x="19050" y="2159000"/>
                  </a:cubicBezTo>
                  <a:lnTo>
                    <a:pt x="19050" y="381000"/>
                  </a:lnTo>
                  <a:cubicBezTo>
                    <a:pt x="19050" y="181610"/>
                    <a:pt x="181610" y="19050"/>
                    <a:pt x="381000" y="19050"/>
                  </a:cubicBezTo>
                  <a:lnTo>
                    <a:pt x="5969000" y="19050"/>
                  </a:lnTo>
                  <a:moveTo>
                    <a:pt x="5969000" y="0"/>
                  </a:moveTo>
                  <a:lnTo>
                    <a:pt x="381000" y="0"/>
                  </a:lnTo>
                  <a:cubicBezTo>
                    <a:pt x="170180" y="0"/>
                    <a:pt x="0" y="170180"/>
                    <a:pt x="0" y="381000"/>
                  </a:cubicBezTo>
                  <a:lnTo>
                    <a:pt x="0" y="2159000"/>
                  </a:lnTo>
                  <a:cubicBezTo>
                    <a:pt x="0" y="2369820"/>
                    <a:pt x="170180" y="2540000"/>
                    <a:pt x="381000" y="2540000"/>
                  </a:cubicBezTo>
                  <a:lnTo>
                    <a:pt x="5969000" y="2540000"/>
                  </a:lnTo>
                  <a:cubicBezTo>
                    <a:pt x="6179820" y="2540000"/>
                    <a:pt x="6350000" y="2369820"/>
                    <a:pt x="6350000" y="2159000"/>
                  </a:cubicBezTo>
                  <a:lnTo>
                    <a:pt x="6350000" y="381000"/>
                  </a:lnTo>
                  <a:cubicBezTo>
                    <a:pt x="6350000" y="170180"/>
                    <a:pt x="6179820" y="0"/>
                    <a:pt x="5969000" y="0"/>
                  </a:cubicBezTo>
                  <a:lnTo>
                    <a:pt x="5969000" y="0"/>
                  </a:lnTo>
                  <a:close/>
                </a:path>
              </a:pathLst>
            </a:custGeom>
            <a:solidFill>
              <a:srgbClr val="FFF7E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884301" y="2434330"/>
            <a:ext cx="5375400" cy="1295949"/>
            <a:chOff x="0" y="0"/>
            <a:chExt cx="2831486" cy="682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1486" cy="682640"/>
            </a:xfrm>
            <a:custGeom>
              <a:avLst/>
              <a:gdLst/>
              <a:ahLst/>
              <a:cxnLst/>
              <a:rect l="l" t="t" r="r" b="b"/>
              <a:pathLst>
                <a:path w="2831486" h="682640">
                  <a:moveTo>
                    <a:pt x="36726" y="0"/>
                  </a:moveTo>
                  <a:lnTo>
                    <a:pt x="2794760" y="0"/>
                  </a:lnTo>
                  <a:cubicBezTo>
                    <a:pt x="2804500" y="0"/>
                    <a:pt x="2813842" y="3869"/>
                    <a:pt x="2820729" y="10757"/>
                  </a:cubicBezTo>
                  <a:cubicBezTo>
                    <a:pt x="2827617" y="17644"/>
                    <a:pt x="2831486" y="26986"/>
                    <a:pt x="2831486" y="36726"/>
                  </a:cubicBezTo>
                  <a:lnTo>
                    <a:pt x="2831486" y="645913"/>
                  </a:lnTo>
                  <a:cubicBezTo>
                    <a:pt x="2831486" y="666197"/>
                    <a:pt x="2815043" y="682640"/>
                    <a:pt x="2794760" y="682640"/>
                  </a:cubicBezTo>
                  <a:lnTo>
                    <a:pt x="36726" y="682640"/>
                  </a:lnTo>
                  <a:cubicBezTo>
                    <a:pt x="16443" y="682640"/>
                    <a:pt x="0" y="666197"/>
                    <a:pt x="0" y="645913"/>
                  </a:cubicBezTo>
                  <a:lnTo>
                    <a:pt x="0" y="36726"/>
                  </a:lnTo>
                  <a:cubicBezTo>
                    <a:pt x="0" y="26986"/>
                    <a:pt x="3869" y="17644"/>
                    <a:pt x="10757" y="10757"/>
                  </a:cubicBezTo>
                  <a:cubicBezTo>
                    <a:pt x="17644" y="3869"/>
                    <a:pt x="26986" y="0"/>
                    <a:pt x="3672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5D3018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820"/>
                </a:lnSpc>
              </a:pPr>
              <a:endParaRPr sz="700"/>
            </a:p>
          </p:txBody>
        </p:sp>
      </p:grpSp>
      <p:sp>
        <p:nvSpPr>
          <p:cNvPr id="8" name="Freeform 8"/>
          <p:cNvSpPr/>
          <p:nvPr/>
        </p:nvSpPr>
        <p:spPr>
          <a:xfrm>
            <a:off x="121660" y="2995246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94136" y="701140"/>
            <a:ext cx="7155727" cy="636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7"/>
              </a:lnSpc>
            </a:pPr>
            <a:r>
              <a:rPr lang="en-US" sz="3600" dirty="0" err="1">
                <a:solidFill>
                  <a:srgbClr val="FFF7EA"/>
                </a:solidFill>
                <a:latin typeface="The Seasons"/>
              </a:rPr>
              <a:t>Kepatuhan</a:t>
            </a:r>
            <a:r>
              <a:rPr lang="en-US" sz="3600" dirty="0">
                <a:solidFill>
                  <a:srgbClr val="FFF7EA"/>
                </a:solidFill>
                <a:latin typeface="The Seasons"/>
              </a:rPr>
              <a:t> </a:t>
            </a:r>
            <a:r>
              <a:rPr lang="en-US" sz="3600" dirty="0" err="1">
                <a:solidFill>
                  <a:srgbClr val="FFF7EA"/>
                </a:solidFill>
                <a:latin typeface="The Seasons"/>
              </a:rPr>
              <a:t>terhadap</a:t>
            </a:r>
            <a:r>
              <a:rPr lang="en-US" sz="3600" dirty="0">
                <a:solidFill>
                  <a:srgbClr val="FFF7EA"/>
                </a:solidFill>
                <a:latin typeface="The Seasons"/>
              </a:rPr>
              <a:t> Kode </a:t>
            </a:r>
            <a:r>
              <a:rPr lang="en-US" sz="3600" dirty="0" err="1">
                <a:solidFill>
                  <a:srgbClr val="FFF7EA"/>
                </a:solidFill>
                <a:latin typeface="The Seasons"/>
              </a:rPr>
              <a:t>Etik</a:t>
            </a:r>
            <a:endParaRPr lang="en-US" sz="3600" dirty="0">
              <a:solidFill>
                <a:srgbClr val="FFF7EA"/>
              </a:solidFill>
              <a:latin typeface="The Seaso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001453" y="2613039"/>
            <a:ext cx="5141094" cy="672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5D3018"/>
                </a:solidFill>
                <a:latin typeface="Garet Bold"/>
              </a:rPr>
              <a:t>Penugasan audit intern harus mengacu kepada Standar Audit, dan auditor wajib mematuhi Kode Etik yang merupakan BAGIAN YANG TIDAK TERPISAHKAN dari Standar Audit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TERIMA KASIH</a:t>
            </a:r>
            <a:endParaRPr lang="en-A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14350" y="514350"/>
            <a:ext cx="1645920" cy="4114800"/>
            <a:chOff x="0" y="0"/>
            <a:chExt cx="254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0000" cy="6350000"/>
            </a:xfrm>
            <a:custGeom>
              <a:avLst/>
              <a:gdLst/>
              <a:ahLst/>
              <a:cxnLst/>
              <a:rect l="l" t="t" r="r" b="b"/>
              <a:pathLst>
                <a:path w="2540000" h="6350000">
                  <a:moveTo>
                    <a:pt x="1778000" y="6350000"/>
                  </a:moveTo>
                  <a:lnTo>
                    <a:pt x="762000" y="6350000"/>
                  </a:lnTo>
                  <a:cubicBezTo>
                    <a:pt x="341630" y="6350000"/>
                    <a:pt x="0" y="6008370"/>
                    <a:pt x="0" y="5588000"/>
                  </a:cubicBezTo>
                  <a:lnTo>
                    <a:pt x="0" y="762000"/>
                  </a:lnTo>
                  <a:cubicBezTo>
                    <a:pt x="0" y="341630"/>
                    <a:pt x="341630" y="0"/>
                    <a:pt x="762000" y="0"/>
                  </a:cubicBezTo>
                  <a:lnTo>
                    <a:pt x="1778000" y="0"/>
                  </a:lnTo>
                  <a:cubicBezTo>
                    <a:pt x="2198370" y="0"/>
                    <a:pt x="2540000" y="341630"/>
                    <a:pt x="2540000" y="762000"/>
                  </a:cubicBezTo>
                  <a:lnTo>
                    <a:pt x="2540000" y="5588000"/>
                  </a:lnTo>
                  <a:cubicBezTo>
                    <a:pt x="2540000" y="6008370"/>
                    <a:pt x="2198370" y="6350000"/>
                    <a:pt x="1778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137617" r="-137617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540000" cy="6350000"/>
            </a:xfrm>
            <a:custGeom>
              <a:avLst/>
              <a:gdLst/>
              <a:ahLst/>
              <a:cxnLst/>
              <a:rect l="l" t="t" r="r" b="b"/>
              <a:pathLst>
                <a:path w="2540000" h="6350000">
                  <a:moveTo>
                    <a:pt x="1778000" y="19050"/>
                  </a:moveTo>
                  <a:cubicBezTo>
                    <a:pt x="2188210" y="19050"/>
                    <a:pt x="2520950" y="351790"/>
                    <a:pt x="2520950" y="762000"/>
                  </a:cubicBezTo>
                  <a:lnTo>
                    <a:pt x="2520950" y="5588000"/>
                  </a:lnTo>
                  <a:cubicBezTo>
                    <a:pt x="2520950" y="5998210"/>
                    <a:pt x="2188210" y="6330950"/>
                    <a:pt x="1778000" y="6330950"/>
                  </a:cubicBezTo>
                  <a:lnTo>
                    <a:pt x="762000" y="6330950"/>
                  </a:lnTo>
                  <a:cubicBezTo>
                    <a:pt x="351790" y="6330950"/>
                    <a:pt x="19050" y="5998210"/>
                    <a:pt x="19050" y="5588000"/>
                  </a:cubicBezTo>
                  <a:lnTo>
                    <a:pt x="19050" y="762000"/>
                  </a:lnTo>
                  <a:cubicBezTo>
                    <a:pt x="19050" y="351790"/>
                    <a:pt x="351790" y="19050"/>
                    <a:pt x="762000" y="19050"/>
                  </a:cubicBezTo>
                  <a:lnTo>
                    <a:pt x="1778000" y="19050"/>
                  </a:lnTo>
                  <a:moveTo>
                    <a:pt x="1778000" y="0"/>
                  </a:moveTo>
                  <a:lnTo>
                    <a:pt x="762000" y="0"/>
                  </a:lnTo>
                  <a:cubicBezTo>
                    <a:pt x="341630" y="0"/>
                    <a:pt x="0" y="341630"/>
                    <a:pt x="0" y="762000"/>
                  </a:cubicBezTo>
                  <a:lnTo>
                    <a:pt x="0" y="5588000"/>
                  </a:lnTo>
                  <a:cubicBezTo>
                    <a:pt x="0" y="6008370"/>
                    <a:pt x="341630" y="6350000"/>
                    <a:pt x="762000" y="6350000"/>
                  </a:cubicBezTo>
                  <a:lnTo>
                    <a:pt x="1778000" y="6350000"/>
                  </a:lnTo>
                  <a:cubicBezTo>
                    <a:pt x="2198370" y="6350000"/>
                    <a:pt x="2540000" y="6008370"/>
                    <a:pt x="2540000" y="5588000"/>
                  </a:cubicBezTo>
                  <a:lnTo>
                    <a:pt x="2540000" y="762000"/>
                  </a:lnTo>
                  <a:cubicBezTo>
                    <a:pt x="2540000" y="341630"/>
                    <a:pt x="2198370" y="0"/>
                    <a:pt x="1778000" y="0"/>
                  </a:cubicBezTo>
                  <a:lnTo>
                    <a:pt x="1778000" y="0"/>
                  </a:lnTo>
                  <a:close/>
                </a:path>
              </a:pathLst>
            </a:custGeom>
            <a:solidFill>
              <a:srgbClr val="FFF7EA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278787" y="390525"/>
            <a:ext cx="6432757" cy="1041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9"/>
              </a:lnSpc>
            </a:pPr>
            <a:r>
              <a:rPr lang="en-US" sz="6350">
                <a:solidFill>
                  <a:srgbClr val="5D3018"/>
                </a:solidFill>
                <a:latin typeface="The Seasons Bold"/>
              </a:rPr>
              <a:t>Pengertian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45895" y="1541240"/>
            <a:ext cx="4052210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0336" lvl="1">
              <a:lnSpc>
                <a:spcPts val="2600"/>
              </a:lnSpc>
            </a:pPr>
            <a:r>
              <a:rPr lang="id-ID" sz="1300" dirty="0" smtClean="0">
                <a:solidFill>
                  <a:srgbClr val="5D3018"/>
                </a:solidFill>
                <a:latin typeface="Garet"/>
              </a:rPr>
              <a:t>Diperlukan sebagai:</a:t>
            </a:r>
          </a:p>
          <a:p>
            <a:pPr marL="483236" lvl="1" indent="-342900">
              <a:lnSpc>
                <a:spcPts val="2600"/>
              </a:lnSpc>
              <a:buFont typeface="+mj-lt"/>
              <a:buAutoNum type="arabicPeriod"/>
            </a:pPr>
            <a:r>
              <a:rPr lang="en-US" sz="1300" dirty="0" err="1" smtClean="0">
                <a:solidFill>
                  <a:srgbClr val="5D3018"/>
                </a:solidFill>
                <a:latin typeface="Garet"/>
              </a:rPr>
              <a:t>Ukuran</a:t>
            </a:r>
            <a:r>
              <a:rPr lang="en-US" sz="1300" dirty="0" smtClean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mutu</a:t>
            </a:r>
            <a:endParaRPr lang="en-US" sz="1300" dirty="0">
              <a:solidFill>
                <a:srgbClr val="5D3018"/>
              </a:solidFill>
              <a:latin typeface="Garet"/>
            </a:endParaRPr>
          </a:p>
          <a:p>
            <a:pPr marL="483236" lvl="1" indent="-342900">
              <a:lnSpc>
                <a:spcPts val="2600"/>
              </a:lnSpc>
              <a:buFont typeface="+mj-lt"/>
              <a:buAutoNum type="arabicPeriod"/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Pedoman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kerja</a:t>
            </a:r>
            <a:endParaRPr lang="en-US" sz="1300" dirty="0">
              <a:solidFill>
                <a:srgbClr val="5D3018"/>
              </a:solidFill>
              <a:latin typeface="Garet"/>
            </a:endParaRPr>
          </a:p>
          <a:p>
            <a:pPr marL="483236" lvl="1" indent="-342900">
              <a:lnSpc>
                <a:spcPts val="2600"/>
              </a:lnSpc>
              <a:buFont typeface="+mj-lt"/>
              <a:buAutoNum type="arabicPeriod"/>
            </a:pPr>
            <a:r>
              <a:rPr lang="en-US" sz="1300" dirty="0">
                <a:solidFill>
                  <a:srgbClr val="5D3018"/>
                </a:solidFill>
                <a:latin typeface="Garet"/>
              </a:rPr>
              <a:t>Batas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tanggung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jawab</a:t>
            </a:r>
            <a:endParaRPr lang="en-US" sz="1300" dirty="0">
              <a:solidFill>
                <a:srgbClr val="5D3018"/>
              </a:solidFill>
              <a:latin typeface="Garet"/>
            </a:endParaRPr>
          </a:p>
          <a:p>
            <a:pPr marL="483236" lvl="1" indent="-342900">
              <a:lnSpc>
                <a:spcPts val="2600"/>
              </a:lnSpc>
              <a:buFont typeface="+mj-lt"/>
              <a:buAutoNum type="arabicPeriod"/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Alat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pemberi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perintah</a:t>
            </a:r>
            <a:endParaRPr lang="en-US" sz="1300" dirty="0">
              <a:solidFill>
                <a:srgbClr val="5D3018"/>
              </a:solidFill>
              <a:latin typeface="Garet"/>
            </a:endParaRPr>
          </a:p>
          <a:p>
            <a:pPr marL="483236" lvl="1" indent="-342900">
              <a:lnSpc>
                <a:spcPts val="2600"/>
              </a:lnSpc>
              <a:buFont typeface="+mj-lt"/>
              <a:buAutoNum type="arabicPeriod"/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Alat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pengawasan</a:t>
            </a:r>
            <a:endParaRPr lang="en-US" sz="1300" dirty="0">
              <a:solidFill>
                <a:srgbClr val="5D3018"/>
              </a:solidFill>
              <a:latin typeface="Garet"/>
            </a:endParaRPr>
          </a:p>
          <a:p>
            <a:pPr marL="483236" lvl="1" indent="-342900">
              <a:lnSpc>
                <a:spcPts val="2600"/>
              </a:lnSpc>
              <a:buFont typeface="+mj-lt"/>
              <a:buAutoNum type="arabicPeriod"/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Kemudahan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bagi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umum</a:t>
            </a:r>
            <a:endParaRPr lang="en-US" sz="1300" dirty="0">
              <a:solidFill>
                <a:srgbClr val="5D3018"/>
              </a:solidFill>
              <a:latin typeface="Gare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14350" y="514350"/>
            <a:ext cx="1645920" cy="4114800"/>
            <a:chOff x="0" y="0"/>
            <a:chExt cx="254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0000" cy="6350000"/>
            </a:xfrm>
            <a:custGeom>
              <a:avLst/>
              <a:gdLst/>
              <a:ahLst/>
              <a:cxnLst/>
              <a:rect l="l" t="t" r="r" b="b"/>
              <a:pathLst>
                <a:path w="2540000" h="6350000">
                  <a:moveTo>
                    <a:pt x="1778000" y="6350000"/>
                  </a:moveTo>
                  <a:lnTo>
                    <a:pt x="762000" y="6350000"/>
                  </a:lnTo>
                  <a:cubicBezTo>
                    <a:pt x="341630" y="6350000"/>
                    <a:pt x="0" y="6008370"/>
                    <a:pt x="0" y="5588000"/>
                  </a:cubicBezTo>
                  <a:lnTo>
                    <a:pt x="0" y="762000"/>
                  </a:lnTo>
                  <a:cubicBezTo>
                    <a:pt x="0" y="341630"/>
                    <a:pt x="341630" y="0"/>
                    <a:pt x="762000" y="0"/>
                  </a:cubicBezTo>
                  <a:lnTo>
                    <a:pt x="1778000" y="0"/>
                  </a:lnTo>
                  <a:cubicBezTo>
                    <a:pt x="2198370" y="0"/>
                    <a:pt x="2540000" y="341630"/>
                    <a:pt x="2540000" y="762000"/>
                  </a:cubicBezTo>
                  <a:lnTo>
                    <a:pt x="2540000" y="5588000"/>
                  </a:lnTo>
                  <a:cubicBezTo>
                    <a:pt x="2540000" y="6008370"/>
                    <a:pt x="2198370" y="6350000"/>
                    <a:pt x="1778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134501" r="-134501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540000" cy="6350000"/>
            </a:xfrm>
            <a:custGeom>
              <a:avLst/>
              <a:gdLst/>
              <a:ahLst/>
              <a:cxnLst/>
              <a:rect l="l" t="t" r="r" b="b"/>
              <a:pathLst>
                <a:path w="2540000" h="6350000">
                  <a:moveTo>
                    <a:pt x="1778000" y="19050"/>
                  </a:moveTo>
                  <a:cubicBezTo>
                    <a:pt x="2188210" y="19050"/>
                    <a:pt x="2520950" y="351790"/>
                    <a:pt x="2520950" y="762000"/>
                  </a:cubicBezTo>
                  <a:lnTo>
                    <a:pt x="2520950" y="5588000"/>
                  </a:lnTo>
                  <a:cubicBezTo>
                    <a:pt x="2520950" y="5998210"/>
                    <a:pt x="2188210" y="6330950"/>
                    <a:pt x="1778000" y="6330950"/>
                  </a:cubicBezTo>
                  <a:lnTo>
                    <a:pt x="762000" y="6330950"/>
                  </a:lnTo>
                  <a:cubicBezTo>
                    <a:pt x="351790" y="6330950"/>
                    <a:pt x="19050" y="5998210"/>
                    <a:pt x="19050" y="5588000"/>
                  </a:cubicBezTo>
                  <a:lnTo>
                    <a:pt x="19050" y="762000"/>
                  </a:lnTo>
                  <a:cubicBezTo>
                    <a:pt x="19050" y="351790"/>
                    <a:pt x="351790" y="19050"/>
                    <a:pt x="762000" y="19050"/>
                  </a:cubicBezTo>
                  <a:lnTo>
                    <a:pt x="1778000" y="19050"/>
                  </a:lnTo>
                  <a:moveTo>
                    <a:pt x="1778000" y="0"/>
                  </a:moveTo>
                  <a:lnTo>
                    <a:pt x="762000" y="0"/>
                  </a:lnTo>
                  <a:cubicBezTo>
                    <a:pt x="341630" y="0"/>
                    <a:pt x="0" y="341630"/>
                    <a:pt x="0" y="762000"/>
                  </a:cubicBezTo>
                  <a:lnTo>
                    <a:pt x="0" y="5588000"/>
                  </a:lnTo>
                  <a:cubicBezTo>
                    <a:pt x="0" y="6008370"/>
                    <a:pt x="341630" y="6350000"/>
                    <a:pt x="762000" y="6350000"/>
                  </a:cubicBezTo>
                  <a:lnTo>
                    <a:pt x="1778000" y="6350000"/>
                  </a:lnTo>
                  <a:cubicBezTo>
                    <a:pt x="2198370" y="6350000"/>
                    <a:pt x="2540000" y="6008370"/>
                    <a:pt x="2540000" y="5588000"/>
                  </a:cubicBezTo>
                  <a:lnTo>
                    <a:pt x="2540000" y="762000"/>
                  </a:lnTo>
                  <a:cubicBezTo>
                    <a:pt x="2540000" y="341630"/>
                    <a:pt x="2198370" y="0"/>
                    <a:pt x="1778000" y="0"/>
                  </a:cubicBezTo>
                  <a:lnTo>
                    <a:pt x="1778000" y="0"/>
                  </a:lnTo>
                  <a:close/>
                </a:path>
              </a:pathLst>
            </a:custGeom>
            <a:solidFill>
              <a:srgbClr val="FFF7EA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278787" y="390525"/>
            <a:ext cx="6432757" cy="1041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9"/>
              </a:lnSpc>
            </a:pPr>
            <a:r>
              <a:rPr lang="en-US" sz="6350">
                <a:solidFill>
                  <a:srgbClr val="5D3018"/>
                </a:solidFill>
                <a:latin typeface="The Seasons Bold"/>
              </a:rPr>
              <a:t>Ciri-ciri standar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45895" y="1541240"/>
            <a:ext cx="4052210" cy="162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3236" lvl="1" indent="-342900">
              <a:lnSpc>
                <a:spcPts val="2600"/>
              </a:lnSpc>
              <a:buFont typeface="+mj-lt"/>
              <a:buAutoNum type="arabicPeriod"/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menyangkut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kepentingan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orang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banyak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;</a:t>
            </a:r>
          </a:p>
          <a:p>
            <a:pPr marL="483236" lvl="1" indent="-342900">
              <a:lnSpc>
                <a:spcPts val="2600"/>
              </a:lnSpc>
              <a:buFont typeface="+mj-lt"/>
              <a:buAutoNum type="arabicPeriod"/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mutu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hasilnya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ditentukan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;</a:t>
            </a:r>
          </a:p>
          <a:p>
            <a:pPr marL="483236" lvl="1" indent="-342900">
              <a:lnSpc>
                <a:spcPts val="2600"/>
              </a:lnSpc>
              <a:buFont typeface="+mj-lt"/>
              <a:buAutoNum type="arabicPeriod"/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banyak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orang (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pekerja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)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terlibat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;</a:t>
            </a:r>
          </a:p>
          <a:p>
            <a:pPr marL="483236" lvl="1" indent="-342900">
              <a:lnSpc>
                <a:spcPts val="2600"/>
              </a:lnSpc>
              <a:buFont typeface="+mj-lt"/>
              <a:buAutoNum type="arabicPeriod"/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sifat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mutu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pekerjaan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sama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;</a:t>
            </a:r>
          </a:p>
          <a:p>
            <a:pPr marL="483236" lvl="1" indent="-342900">
              <a:lnSpc>
                <a:spcPts val="2600"/>
              </a:lnSpc>
              <a:buFont typeface="+mj-lt"/>
              <a:buAutoNum type="arabicPeriod"/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ada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organisasi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mengatur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14350" y="514350"/>
            <a:ext cx="1645920" cy="4114800"/>
            <a:chOff x="0" y="0"/>
            <a:chExt cx="254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0000" cy="6350000"/>
            </a:xfrm>
            <a:custGeom>
              <a:avLst/>
              <a:gdLst/>
              <a:ahLst/>
              <a:cxnLst/>
              <a:rect l="l" t="t" r="r" b="b"/>
              <a:pathLst>
                <a:path w="2540000" h="6350000">
                  <a:moveTo>
                    <a:pt x="1778000" y="6350000"/>
                  </a:moveTo>
                  <a:lnTo>
                    <a:pt x="762000" y="6350000"/>
                  </a:lnTo>
                  <a:cubicBezTo>
                    <a:pt x="341630" y="6350000"/>
                    <a:pt x="0" y="6008370"/>
                    <a:pt x="0" y="5588000"/>
                  </a:cubicBezTo>
                  <a:lnTo>
                    <a:pt x="0" y="762000"/>
                  </a:lnTo>
                  <a:cubicBezTo>
                    <a:pt x="0" y="341630"/>
                    <a:pt x="341630" y="0"/>
                    <a:pt x="762000" y="0"/>
                  </a:cubicBezTo>
                  <a:lnTo>
                    <a:pt x="1778000" y="0"/>
                  </a:lnTo>
                  <a:cubicBezTo>
                    <a:pt x="2198370" y="0"/>
                    <a:pt x="2540000" y="341630"/>
                    <a:pt x="2540000" y="762000"/>
                  </a:cubicBezTo>
                  <a:lnTo>
                    <a:pt x="2540000" y="5588000"/>
                  </a:lnTo>
                  <a:cubicBezTo>
                    <a:pt x="2540000" y="6008370"/>
                    <a:pt x="2198370" y="6350000"/>
                    <a:pt x="1778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156805" r="-118428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540000" cy="6350000"/>
            </a:xfrm>
            <a:custGeom>
              <a:avLst/>
              <a:gdLst/>
              <a:ahLst/>
              <a:cxnLst/>
              <a:rect l="l" t="t" r="r" b="b"/>
              <a:pathLst>
                <a:path w="2540000" h="6350000">
                  <a:moveTo>
                    <a:pt x="1778000" y="19050"/>
                  </a:moveTo>
                  <a:cubicBezTo>
                    <a:pt x="2188210" y="19050"/>
                    <a:pt x="2520950" y="351790"/>
                    <a:pt x="2520950" y="762000"/>
                  </a:cubicBezTo>
                  <a:lnTo>
                    <a:pt x="2520950" y="5588000"/>
                  </a:lnTo>
                  <a:cubicBezTo>
                    <a:pt x="2520950" y="5998210"/>
                    <a:pt x="2188210" y="6330950"/>
                    <a:pt x="1778000" y="6330950"/>
                  </a:cubicBezTo>
                  <a:lnTo>
                    <a:pt x="762000" y="6330950"/>
                  </a:lnTo>
                  <a:cubicBezTo>
                    <a:pt x="351790" y="6330950"/>
                    <a:pt x="19050" y="5998210"/>
                    <a:pt x="19050" y="5588000"/>
                  </a:cubicBezTo>
                  <a:lnTo>
                    <a:pt x="19050" y="762000"/>
                  </a:lnTo>
                  <a:cubicBezTo>
                    <a:pt x="19050" y="351790"/>
                    <a:pt x="351790" y="19050"/>
                    <a:pt x="762000" y="19050"/>
                  </a:cubicBezTo>
                  <a:lnTo>
                    <a:pt x="1778000" y="19050"/>
                  </a:lnTo>
                  <a:moveTo>
                    <a:pt x="1778000" y="0"/>
                  </a:moveTo>
                  <a:lnTo>
                    <a:pt x="762000" y="0"/>
                  </a:lnTo>
                  <a:cubicBezTo>
                    <a:pt x="341630" y="0"/>
                    <a:pt x="0" y="341630"/>
                    <a:pt x="0" y="762000"/>
                  </a:cubicBezTo>
                  <a:lnTo>
                    <a:pt x="0" y="5588000"/>
                  </a:lnTo>
                  <a:cubicBezTo>
                    <a:pt x="0" y="6008370"/>
                    <a:pt x="341630" y="6350000"/>
                    <a:pt x="762000" y="6350000"/>
                  </a:cubicBezTo>
                  <a:lnTo>
                    <a:pt x="1778000" y="6350000"/>
                  </a:lnTo>
                  <a:cubicBezTo>
                    <a:pt x="2198370" y="6350000"/>
                    <a:pt x="2540000" y="6008370"/>
                    <a:pt x="2540000" y="5588000"/>
                  </a:cubicBezTo>
                  <a:lnTo>
                    <a:pt x="2540000" y="762000"/>
                  </a:lnTo>
                  <a:cubicBezTo>
                    <a:pt x="2540000" y="341630"/>
                    <a:pt x="2198370" y="0"/>
                    <a:pt x="1778000" y="0"/>
                  </a:cubicBezTo>
                  <a:lnTo>
                    <a:pt x="1778000" y="0"/>
                  </a:lnTo>
                  <a:close/>
                </a:path>
              </a:pathLst>
            </a:custGeom>
            <a:solidFill>
              <a:srgbClr val="FFF7EA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278787" y="390525"/>
            <a:ext cx="6432757" cy="1041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9"/>
              </a:lnSpc>
            </a:pPr>
            <a:r>
              <a:rPr lang="en-US" sz="6350">
                <a:solidFill>
                  <a:srgbClr val="5D3018"/>
                </a:solidFill>
                <a:latin typeface="The Seasons Bold"/>
              </a:rPr>
              <a:t>Standar audit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45895" y="1603152"/>
            <a:ext cx="4994225" cy="99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0"/>
              </a:lnSpc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Standar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audit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merupakan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b="1" dirty="0">
                <a:solidFill>
                  <a:srgbClr val="5D3018"/>
                </a:solidFill>
                <a:latin typeface="Garet Bold"/>
              </a:rPr>
              <a:t>UKURAN MUTU PEKERJAAN AUDIT</a:t>
            </a:r>
            <a:r>
              <a:rPr lang="en-US" sz="1300" b="1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yang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ditetapkan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oleh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organisasi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profesi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audit, yang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merupakan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b="1" dirty="0">
                <a:solidFill>
                  <a:srgbClr val="5D3018"/>
                </a:solidFill>
                <a:latin typeface="Garet Bold"/>
              </a:rPr>
              <a:t>PERSYARATAN MINIMUM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b="1" dirty="0">
                <a:solidFill>
                  <a:srgbClr val="5D3018"/>
                </a:solidFill>
                <a:latin typeface="Garet"/>
              </a:rPr>
              <a:t>yang </a:t>
            </a:r>
            <a:r>
              <a:rPr lang="en-US" sz="1300" b="1" dirty="0" err="1">
                <a:solidFill>
                  <a:srgbClr val="5D3018"/>
                </a:solidFill>
                <a:latin typeface="Garet"/>
              </a:rPr>
              <a:t>harus</a:t>
            </a:r>
            <a:r>
              <a:rPr lang="en-US" sz="1300" b="1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b="1" dirty="0" err="1">
                <a:solidFill>
                  <a:srgbClr val="5D3018"/>
                </a:solidFill>
                <a:latin typeface="Garet"/>
              </a:rPr>
              <a:t>dicapai</a:t>
            </a:r>
            <a:r>
              <a:rPr lang="en-US" sz="1300" b="1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auditor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dalam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melaksanakan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tugas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auditnya</a:t>
            </a:r>
            <a:endParaRPr lang="en-US" sz="1300" dirty="0">
              <a:solidFill>
                <a:srgbClr val="5D3018"/>
              </a:solidFill>
              <a:latin typeface="Gare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545895" y="2913141"/>
            <a:ext cx="4994225" cy="74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0"/>
              </a:lnSpc>
            </a:pPr>
            <a:r>
              <a:rPr lang="en-US" sz="1300" b="1" dirty="0" err="1">
                <a:solidFill>
                  <a:srgbClr val="5D3018"/>
                </a:solidFill>
                <a:latin typeface="Garet Bold"/>
              </a:rPr>
              <a:t>Mutu</a:t>
            </a:r>
            <a:r>
              <a:rPr lang="en-US" sz="1300" b="1" dirty="0">
                <a:solidFill>
                  <a:srgbClr val="5D3018"/>
                </a:solidFill>
                <a:latin typeface="Garet Bold"/>
              </a:rPr>
              <a:t> audit </a:t>
            </a:r>
            <a:r>
              <a:rPr lang="en-US" sz="1300" b="1" dirty="0" err="1">
                <a:solidFill>
                  <a:srgbClr val="5D3018"/>
                </a:solidFill>
                <a:latin typeface="Garet Bold"/>
              </a:rPr>
              <a:t>perlu</a:t>
            </a:r>
            <a:r>
              <a:rPr lang="en-US" sz="1300" b="1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b="1" dirty="0" err="1">
                <a:solidFill>
                  <a:srgbClr val="5D3018"/>
                </a:solidFill>
                <a:latin typeface="Garet Bold"/>
              </a:rPr>
              <a:t>dijaga</a:t>
            </a:r>
            <a:r>
              <a:rPr lang="en-US" sz="1300" b="1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supaya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profesi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auditor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tetap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 Bold"/>
              </a:rPr>
              <a:t>mendapat</a:t>
            </a:r>
            <a:r>
              <a:rPr lang="en-US" sz="1300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b="1" dirty="0" err="1">
                <a:solidFill>
                  <a:srgbClr val="5D3018"/>
                </a:solidFill>
                <a:latin typeface="Garet Bold"/>
              </a:rPr>
              <a:t>kepercayaan</a:t>
            </a:r>
            <a:r>
              <a:rPr lang="en-US" sz="1300" b="1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b="1" dirty="0" err="1">
                <a:solidFill>
                  <a:srgbClr val="5D3018"/>
                </a:solidFill>
                <a:latin typeface="Garet Bold"/>
              </a:rPr>
              <a:t>dari</a:t>
            </a:r>
            <a:r>
              <a:rPr lang="en-US" sz="1300" b="1" dirty="0">
                <a:solidFill>
                  <a:srgbClr val="5D3018"/>
                </a:solidFill>
                <a:latin typeface="Garet Bold"/>
              </a:rPr>
              <a:t> </a:t>
            </a:r>
            <a:r>
              <a:rPr lang="en-US" sz="1300" b="1" dirty="0" err="1">
                <a:solidFill>
                  <a:srgbClr val="5D3018"/>
                </a:solidFill>
                <a:latin typeface="Garet Bold"/>
              </a:rPr>
              <a:t>masyarakat</a:t>
            </a:r>
            <a:endParaRPr lang="en-US" sz="1300" b="1" dirty="0">
              <a:solidFill>
                <a:srgbClr val="5D3018"/>
              </a:solidFill>
              <a:latin typeface="Garet Bold"/>
            </a:endParaRPr>
          </a:p>
          <a:p>
            <a:pPr>
              <a:lnSpc>
                <a:spcPts val="1950"/>
              </a:lnSpc>
            </a:pPr>
            <a:endParaRPr lang="en-US" sz="1300" dirty="0">
              <a:solidFill>
                <a:srgbClr val="5D3018"/>
              </a:solidFill>
              <a:latin typeface="Gare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844357" y="3512328"/>
            <a:ext cx="2890569" cy="1759324"/>
            <a:chOff x="0" y="0"/>
            <a:chExt cx="1043305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33050" cy="6350000"/>
            </a:xfrm>
            <a:custGeom>
              <a:avLst/>
              <a:gdLst/>
              <a:ahLst/>
              <a:cxnLst/>
              <a:rect l="l" t="t" r="r" b="b"/>
              <a:pathLst>
                <a:path w="10433050" h="6350000">
                  <a:moveTo>
                    <a:pt x="2595880" y="0"/>
                  </a:moveTo>
                  <a:lnTo>
                    <a:pt x="7837170" y="0"/>
                  </a:lnTo>
                  <a:cubicBezTo>
                    <a:pt x="9271000" y="0"/>
                    <a:pt x="10433050" y="1162050"/>
                    <a:pt x="10433050" y="2595880"/>
                  </a:cubicBezTo>
                  <a:cubicBezTo>
                    <a:pt x="10433050" y="2595880"/>
                    <a:pt x="10433050" y="2595880"/>
                    <a:pt x="10433050" y="2595880"/>
                  </a:cubicBezTo>
                  <a:lnTo>
                    <a:pt x="10433050" y="6350000"/>
                  </a:lnTo>
                  <a:lnTo>
                    <a:pt x="1043305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595880"/>
                  </a:lnTo>
                  <a:cubicBezTo>
                    <a:pt x="0" y="1162050"/>
                    <a:pt x="1162050" y="0"/>
                    <a:pt x="2595880" y="0"/>
                  </a:cubicBezTo>
                  <a:cubicBezTo>
                    <a:pt x="2595880" y="0"/>
                    <a:pt x="2595880" y="0"/>
                    <a:pt x="2595880" y="0"/>
                  </a:cubicBezTo>
                  <a:close/>
                </a:path>
              </a:pathLst>
            </a:custGeom>
            <a:blipFill>
              <a:blip r:embed="rId2"/>
              <a:stretch>
                <a:fillRect t="-73302" b="-73302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844357" y="362029"/>
            <a:ext cx="2890569" cy="289056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4474210" y="0"/>
                  </a:moveTo>
                  <a:lnTo>
                    <a:pt x="1875790" y="0"/>
                  </a:lnTo>
                  <a:cubicBezTo>
                    <a:pt x="839470" y="0"/>
                    <a:pt x="0" y="839470"/>
                    <a:pt x="0" y="1875790"/>
                  </a:cubicBezTo>
                  <a:lnTo>
                    <a:pt x="0" y="4474210"/>
                  </a:lnTo>
                  <a:cubicBezTo>
                    <a:pt x="0" y="5510530"/>
                    <a:pt x="839470" y="6350000"/>
                    <a:pt x="1875790" y="6350000"/>
                  </a:cubicBezTo>
                  <a:lnTo>
                    <a:pt x="4474210" y="6350000"/>
                  </a:lnTo>
                  <a:cubicBezTo>
                    <a:pt x="5510530" y="6350000"/>
                    <a:pt x="6350000" y="5510530"/>
                    <a:pt x="6350000" y="4474210"/>
                  </a:cubicBezTo>
                  <a:lnTo>
                    <a:pt x="6350000" y="1875790"/>
                  </a:lnTo>
                  <a:cubicBezTo>
                    <a:pt x="6350000" y="839470"/>
                    <a:pt x="5510530" y="0"/>
                    <a:pt x="447421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514350" y="723900"/>
            <a:ext cx="4712527" cy="70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7"/>
              </a:lnSpc>
            </a:pPr>
            <a:r>
              <a:rPr lang="en-US" sz="6350">
                <a:solidFill>
                  <a:srgbClr val="5D3018"/>
                </a:solidFill>
                <a:latin typeface="The Seasons Bold"/>
              </a:rPr>
              <a:t>Tujuan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9747" y="1639607"/>
            <a:ext cx="5245870" cy="2519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3236" lvl="1" indent="-342900">
              <a:lnSpc>
                <a:spcPts val="1820"/>
              </a:lnSpc>
              <a:buFont typeface="+mj-lt"/>
              <a:buAutoNum type="arabicPeriod"/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Menetapkan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prinsip-prinsip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dasar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untuk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merepresentasikan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praktik-praktik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audit yang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seharusnya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.</a:t>
            </a:r>
          </a:p>
          <a:p>
            <a:pPr marL="483236" lvl="1" indent="-342900">
              <a:lnSpc>
                <a:spcPts val="1820"/>
              </a:lnSpc>
              <a:buFont typeface="+mj-lt"/>
              <a:buAutoNum type="arabicPeriod"/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Menyediakan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kerangka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kerja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pelaksanaan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peningkatan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kegiatan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audit intern yang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memiliki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nilai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tambah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.</a:t>
            </a:r>
          </a:p>
          <a:p>
            <a:pPr marL="483236" lvl="1" indent="-342900">
              <a:lnSpc>
                <a:spcPts val="1820"/>
              </a:lnSpc>
              <a:buFont typeface="+mj-lt"/>
              <a:buAutoNum type="arabicPeriod"/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Menetapkan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dasar-dasar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pengukuran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kinerja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audit intern.</a:t>
            </a:r>
          </a:p>
          <a:p>
            <a:pPr marL="483236" lvl="1" indent="-342900">
              <a:lnSpc>
                <a:spcPts val="1820"/>
              </a:lnSpc>
              <a:buFont typeface="+mj-lt"/>
              <a:buAutoNum type="arabicPeriod"/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Mempercepat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perbaikan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kegiatan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operasi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proses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organisasi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(APIP).</a:t>
            </a:r>
          </a:p>
          <a:p>
            <a:pPr marL="483236" lvl="1" indent="-342900">
              <a:lnSpc>
                <a:spcPts val="1820"/>
              </a:lnSpc>
              <a:buFont typeface="+mj-lt"/>
              <a:buAutoNum type="arabicPeriod"/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Menilai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mengarahkan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,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mendorong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auditor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untuk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mencapai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tujuan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audit intern.</a:t>
            </a:r>
          </a:p>
          <a:p>
            <a:pPr marL="483236" lvl="1" indent="-342900">
              <a:lnSpc>
                <a:spcPts val="1820"/>
              </a:lnSpc>
              <a:buFont typeface="+mj-lt"/>
              <a:buAutoNum type="arabicPeriod"/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Menjadi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pedoman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dalam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pekerjaan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audit intern. </a:t>
            </a:r>
          </a:p>
          <a:p>
            <a:pPr marL="483236" lvl="1" indent="-342900">
              <a:lnSpc>
                <a:spcPts val="1820"/>
              </a:lnSpc>
              <a:buFont typeface="+mj-lt"/>
              <a:buAutoNum type="arabicPeriod"/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Menjadi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dasar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penilaian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keberhasilan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pekerjaan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audit intern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844357" y="3512328"/>
            <a:ext cx="2890569" cy="1759324"/>
            <a:chOff x="0" y="0"/>
            <a:chExt cx="1043305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33050" cy="6350000"/>
            </a:xfrm>
            <a:custGeom>
              <a:avLst/>
              <a:gdLst/>
              <a:ahLst/>
              <a:cxnLst/>
              <a:rect l="l" t="t" r="r" b="b"/>
              <a:pathLst>
                <a:path w="10433050" h="6350000">
                  <a:moveTo>
                    <a:pt x="2595880" y="0"/>
                  </a:moveTo>
                  <a:lnTo>
                    <a:pt x="7837170" y="0"/>
                  </a:lnTo>
                  <a:cubicBezTo>
                    <a:pt x="9271000" y="0"/>
                    <a:pt x="10433050" y="1162050"/>
                    <a:pt x="10433050" y="2595880"/>
                  </a:cubicBezTo>
                  <a:cubicBezTo>
                    <a:pt x="10433050" y="2595880"/>
                    <a:pt x="10433050" y="2595880"/>
                    <a:pt x="10433050" y="2595880"/>
                  </a:cubicBezTo>
                  <a:lnTo>
                    <a:pt x="10433050" y="6350000"/>
                  </a:lnTo>
                  <a:lnTo>
                    <a:pt x="1043305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595880"/>
                  </a:lnTo>
                  <a:cubicBezTo>
                    <a:pt x="0" y="1162050"/>
                    <a:pt x="1162050" y="0"/>
                    <a:pt x="2595880" y="0"/>
                  </a:cubicBezTo>
                  <a:cubicBezTo>
                    <a:pt x="2595880" y="0"/>
                    <a:pt x="2595880" y="0"/>
                    <a:pt x="2595880" y="0"/>
                  </a:cubicBezTo>
                  <a:close/>
                </a:path>
              </a:pathLst>
            </a:custGeom>
            <a:blipFill>
              <a:blip r:embed="rId2"/>
              <a:stretch>
                <a:fillRect t="-73302" b="-73302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844357" y="362029"/>
            <a:ext cx="2890569" cy="289056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4474210" y="0"/>
                  </a:moveTo>
                  <a:lnTo>
                    <a:pt x="1875790" y="0"/>
                  </a:lnTo>
                  <a:cubicBezTo>
                    <a:pt x="839470" y="0"/>
                    <a:pt x="0" y="839470"/>
                    <a:pt x="0" y="1875790"/>
                  </a:cubicBezTo>
                  <a:lnTo>
                    <a:pt x="0" y="4474210"/>
                  </a:lnTo>
                  <a:cubicBezTo>
                    <a:pt x="0" y="5510530"/>
                    <a:pt x="839470" y="6350000"/>
                    <a:pt x="1875790" y="6350000"/>
                  </a:cubicBezTo>
                  <a:lnTo>
                    <a:pt x="4474210" y="6350000"/>
                  </a:lnTo>
                  <a:cubicBezTo>
                    <a:pt x="5510530" y="6350000"/>
                    <a:pt x="6350000" y="5510530"/>
                    <a:pt x="6350000" y="4474210"/>
                  </a:cubicBezTo>
                  <a:lnTo>
                    <a:pt x="6350000" y="1875790"/>
                  </a:lnTo>
                  <a:cubicBezTo>
                    <a:pt x="6350000" y="839470"/>
                    <a:pt x="5510530" y="0"/>
                    <a:pt x="447421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514350" y="723900"/>
            <a:ext cx="4712527" cy="70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7"/>
              </a:lnSpc>
            </a:pPr>
            <a:r>
              <a:rPr lang="en-US" sz="6350">
                <a:solidFill>
                  <a:srgbClr val="5D3018"/>
                </a:solidFill>
                <a:latin typeface="The Seasons Bold"/>
              </a:rPr>
              <a:t>Fungsi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7678" y="1604294"/>
            <a:ext cx="5245870" cy="136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3236" lvl="1" indent="-342900">
              <a:lnSpc>
                <a:spcPts val="1820"/>
              </a:lnSpc>
              <a:buFont typeface="+mj-lt"/>
              <a:buAutoNum type="arabicPeriod"/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Pelaksanaan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tugas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fungsi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yang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dapat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merepresentasikan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praktik-praktik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audit intern yang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seharusnya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. </a:t>
            </a:r>
          </a:p>
          <a:p>
            <a:pPr marL="483236" lvl="1" indent="-342900">
              <a:lnSpc>
                <a:spcPts val="1820"/>
              </a:lnSpc>
              <a:buFont typeface="+mj-lt"/>
              <a:buAutoNum type="arabicPeriod"/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Pelaksanaan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koordinasi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audit intern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oleh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pimpinan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APIP.</a:t>
            </a:r>
          </a:p>
          <a:p>
            <a:pPr marL="483236" lvl="1" indent="-342900">
              <a:lnSpc>
                <a:spcPts val="1820"/>
              </a:lnSpc>
              <a:buFont typeface="+mj-lt"/>
              <a:buAutoNum type="arabicPeriod"/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Pelaksanaan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perencanaan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audit intern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oleh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pimpinan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APIP.</a:t>
            </a:r>
          </a:p>
          <a:p>
            <a:pPr marL="483236" lvl="1" indent="-342900">
              <a:lnSpc>
                <a:spcPts val="1820"/>
              </a:lnSpc>
              <a:buFont typeface="+mj-lt"/>
              <a:buAutoNum type="arabicPeriod"/>
            </a:pPr>
            <a:r>
              <a:rPr lang="en-US" sz="1300" dirty="0" err="1">
                <a:solidFill>
                  <a:srgbClr val="5D3018"/>
                </a:solidFill>
                <a:latin typeface="Garet"/>
              </a:rPr>
              <a:t>Penilaian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efektivitas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tindak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lanjut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hasil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audit intern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dan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konsistensi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penyajian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laporan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</a:t>
            </a:r>
            <a:r>
              <a:rPr lang="en-US" sz="1300" dirty="0" err="1">
                <a:solidFill>
                  <a:srgbClr val="5D3018"/>
                </a:solidFill>
                <a:latin typeface="Garet"/>
              </a:rPr>
              <a:t>hasil</a:t>
            </a:r>
            <a:r>
              <a:rPr lang="en-US" sz="1300" dirty="0">
                <a:solidFill>
                  <a:srgbClr val="5D3018"/>
                </a:solidFill>
                <a:latin typeface="Garet"/>
              </a:rPr>
              <a:t> audit intern.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191" y="234302"/>
            <a:ext cx="6530757" cy="46409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616360" y="2146973"/>
            <a:ext cx="2871351" cy="1271081"/>
            <a:chOff x="6797943" y="2127518"/>
            <a:chExt cx="2871351" cy="1271081"/>
          </a:xfrm>
        </p:grpSpPr>
        <p:sp>
          <p:nvSpPr>
            <p:cNvPr id="3" name="Rounded Rectangle 2"/>
            <p:cNvSpPr/>
            <p:nvPr/>
          </p:nvSpPr>
          <p:spPr>
            <a:xfrm>
              <a:off x="6797943" y="2127518"/>
              <a:ext cx="2190416" cy="127108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50342" y="2213700"/>
              <a:ext cx="2718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Kegiatan</a:t>
              </a:r>
              <a:r>
                <a:rPr lang="en-US" dirty="0" smtClean="0"/>
                <a:t> audit intern :  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60070" y="2624918"/>
              <a:ext cx="1649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 Assurance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60071" y="2933426"/>
              <a:ext cx="1649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 Consulting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522173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keting Mix Waves Style by Slidesgo">
  <a:themeElements>
    <a:clrScheme name="Simple Light">
      <a:dk1>
        <a:srgbClr val="000000"/>
      </a:dk1>
      <a:lt1>
        <a:srgbClr val="F3EAE3"/>
      </a:lt1>
      <a:dk2>
        <a:srgbClr val="F0DECD"/>
      </a:dk2>
      <a:lt2>
        <a:srgbClr val="FF4D01"/>
      </a:lt2>
      <a:accent1>
        <a:srgbClr val="FED002"/>
      </a:accent1>
      <a:accent2>
        <a:srgbClr val="01967A"/>
      </a:accent2>
      <a:accent3>
        <a:srgbClr val="7CACE1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2062</TotalTime>
  <Words>1144</Words>
  <Application>Microsoft Office PowerPoint</Application>
  <PresentationFormat>On-screen Show (16:9)</PresentationFormat>
  <Paragraphs>169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Garet Bold</vt:lpstr>
      <vt:lpstr>Garet Italics</vt:lpstr>
      <vt:lpstr>Calibri</vt:lpstr>
      <vt:lpstr>Arial</vt:lpstr>
      <vt:lpstr>Open Sans</vt:lpstr>
      <vt:lpstr>Poppins Light Bold</vt:lpstr>
      <vt:lpstr>Garet</vt:lpstr>
      <vt:lpstr>Poppins Light</vt:lpstr>
      <vt:lpstr>The Seasons Bold</vt:lpstr>
      <vt:lpstr>Poppins Bold Italics</vt:lpstr>
      <vt:lpstr>Poppins Bold Bold Italics</vt:lpstr>
      <vt:lpstr>The Seasons</vt:lpstr>
      <vt:lpstr>Baloo 2</vt:lpstr>
      <vt:lpstr>Marketing Mix Waves Style by Slidesgo</vt:lpstr>
      <vt:lpstr>Office Theme</vt:lpstr>
      <vt:lpstr>Standar Audit Intern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Draf SE Sesma tentang Standar Kompetensi Jabatan</dc:title>
  <dc:creator>Asus</dc:creator>
  <cp:lastModifiedBy>USER</cp:lastModifiedBy>
  <cp:revision>137</cp:revision>
  <cp:lastPrinted>2023-05-09T07:37:00Z</cp:lastPrinted>
  <dcterms:created xsi:type="dcterms:W3CDTF">2023-06-15T00:35:00Z</dcterms:created>
  <dcterms:modified xsi:type="dcterms:W3CDTF">2024-01-09T12:49:06Z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86AA16D0C274433591BECB1BE7B49F3E</vt:lpwstr>
  </property>
  <property fmtid="{D5CDD505-2E9C-101B-9397-08002B2CF9AE}" pid="3" name="KSOProductBuildVer">
    <vt:lpwstr>1033-11.2.0.11537</vt:lpwstr>
  </property>
</Properties>
</file>